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6" r:id="rId10"/>
    <p:sldId id="261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2D75-9807-49FE-A8ED-2F7E8FCD0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Modeling and Verifying Automated Machine Learning Models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0B9B1-4680-410E-AEF3-3A028EFE0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											Submitted by : Sanchit Kumar</a:t>
            </a:r>
          </a:p>
          <a:p>
            <a:r>
              <a:rPr lang="en-CA" dirty="0"/>
              <a:t>										Submitted to : Dr. Jamal </a:t>
            </a:r>
            <a:r>
              <a:rPr lang="en-CA" dirty="0" err="1"/>
              <a:t>Bentahar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213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0AED-DF1D-4224-A4E4-CF469833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CA" dirty="0"/>
              <a:t>Properties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2E98-C0E4-4D37-98B6-C70847EC9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Reachability Properties</a:t>
            </a:r>
          </a:p>
          <a:p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E9D87B-72F9-4B3C-A061-B85C8FA3A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88679"/>
              </p:ext>
            </p:extLst>
          </p:nvPr>
        </p:nvGraphicFramePr>
        <p:xfrm>
          <a:off x="2846895" y="2576290"/>
          <a:ext cx="8229600" cy="261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530">
                  <a:extLst>
                    <a:ext uri="{9D8B030D-6E8A-4147-A177-3AD203B41FA5}">
                      <a16:colId xmlns:a16="http://schemas.microsoft.com/office/drawing/2014/main" val="36548792"/>
                    </a:ext>
                  </a:extLst>
                </a:gridCol>
                <a:gridCol w="4320870">
                  <a:extLst>
                    <a:ext uri="{9D8B030D-6E8A-4147-A177-3AD203B41FA5}">
                      <a16:colId xmlns:a16="http://schemas.microsoft.com/office/drawing/2014/main" val="267797287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50137834"/>
                    </a:ext>
                  </a:extLst>
                </a:gridCol>
              </a:tblGrid>
              <a:tr h="3743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Property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3761998"/>
                  </a:ext>
                </a:extLst>
              </a:tr>
              <a:tr h="1505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E&lt;&gt; f.logout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Reachability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1754991"/>
                  </a:ext>
                </a:extLst>
              </a:tr>
              <a:tr h="1505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E&lt;&gt; </a:t>
                      </a:r>
                      <a:r>
                        <a:rPr lang="en-CA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f.login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Reachability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2972644"/>
                  </a:ext>
                </a:extLst>
              </a:tr>
              <a:tr h="1505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E&lt;&gt; ( recon_system.end_result 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Reachability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1441514"/>
                  </a:ext>
                </a:extLst>
              </a:tr>
              <a:tr h="1505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E&lt;&gt; ( ml_model.Deploy 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Reachability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1817286"/>
                  </a:ext>
                </a:extLst>
              </a:tr>
              <a:tr h="1505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E&lt;&gt; ( ml_model.Model_Selection )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Reachability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8640360"/>
                  </a:ext>
                </a:extLst>
              </a:tr>
              <a:tr h="1505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E&lt;&gt; ( f.click_content | f.search_content 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Reachability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3620922"/>
                  </a:ext>
                </a:extLst>
              </a:tr>
              <a:tr h="15057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E&lt;&gt; f.click_content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Reachability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19078193"/>
                  </a:ext>
                </a:extLst>
              </a:tr>
              <a:tr h="25312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E&lt;&gt; f.watch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Reachability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33054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68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0AED-DF1D-4224-A4E4-CF469833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3200"/>
          </a:xfrm>
        </p:spPr>
        <p:txBody>
          <a:bodyPr>
            <a:normAutofit/>
          </a:bodyPr>
          <a:lstStyle/>
          <a:p>
            <a:r>
              <a:rPr lang="en-CA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2E98-C0E4-4D37-98B6-C70847EC9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177" y="1507310"/>
            <a:ext cx="9402435" cy="4403912"/>
          </a:xfrm>
        </p:spPr>
        <p:txBody>
          <a:bodyPr/>
          <a:lstStyle/>
          <a:p>
            <a:r>
              <a:rPr lang="en-CA" dirty="0"/>
              <a:t>Liveness Properties</a:t>
            </a:r>
          </a:p>
          <a:p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E9D87B-72F9-4B3C-A061-B85C8FA3A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700952"/>
              </p:ext>
            </p:extLst>
          </p:nvPr>
        </p:nvGraphicFramePr>
        <p:xfrm>
          <a:off x="1998482" y="2318994"/>
          <a:ext cx="9888717" cy="421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505">
                  <a:extLst>
                    <a:ext uri="{9D8B030D-6E8A-4147-A177-3AD203B41FA5}">
                      <a16:colId xmlns:a16="http://schemas.microsoft.com/office/drawing/2014/main" val="36548792"/>
                    </a:ext>
                  </a:extLst>
                </a:gridCol>
                <a:gridCol w="5191973">
                  <a:extLst>
                    <a:ext uri="{9D8B030D-6E8A-4147-A177-3AD203B41FA5}">
                      <a16:colId xmlns:a16="http://schemas.microsoft.com/office/drawing/2014/main" val="2677972879"/>
                    </a:ext>
                  </a:extLst>
                </a:gridCol>
                <a:gridCol w="3296239">
                  <a:extLst>
                    <a:ext uri="{9D8B030D-6E8A-4147-A177-3AD203B41FA5}">
                      <a16:colId xmlns:a16="http://schemas.microsoft.com/office/drawing/2014/main" val="1350137834"/>
                    </a:ext>
                  </a:extLst>
                </a:gridCol>
              </a:tblGrid>
              <a:tr h="408651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Property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3761998"/>
                  </a:ext>
                </a:extLst>
              </a:tr>
              <a:tr h="68841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A[] ( ((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k.counter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k.cluster_size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 and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clustering_completed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== false) or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clustering_completed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imply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k.counter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k.cluster_size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)  )</a:t>
                      </a:r>
                    </a:p>
                  </a:txBody>
                  <a:tcPr marL="952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Liveness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1754991"/>
                  </a:ext>
                </a:extLst>
              </a:tr>
              <a:tr h="4612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A[] ( </a:t>
                      </a:r>
                      <a:r>
                        <a:rPr lang="en-C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rm_noise.Noise_removed</a:t>
                      </a: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imply (</a:t>
                      </a:r>
                      <a:r>
                        <a:rPr lang="en-C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rm_noise.remove_na_null</a:t>
                      </a: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</a:t>
                      </a:r>
                      <a:r>
                        <a:rPr lang="en-C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rm_noise.outliers_removal</a:t>
                      </a: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)  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Liveness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2972644"/>
                  </a:ext>
                </a:extLst>
              </a:tr>
              <a:tr h="233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A[] (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ml_model.Exit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imply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automation_model_completed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Liveness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1441514"/>
                  </a:ext>
                </a:extLst>
              </a:tr>
              <a:tr h="4612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A[] (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ml_model.Make_predictions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imply (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preprocessing_done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clustering_completed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) )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Liveness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1817286"/>
                  </a:ext>
                </a:extLst>
              </a:tr>
              <a:tr h="2339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A[] (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f.profile_creation_process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imply (!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f.existing_user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 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Liveness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8640360"/>
                  </a:ext>
                </a:extLst>
              </a:tr>
              <a:tr h="4612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A[] (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ml_model.Model_Selection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imply (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preprocessing_done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== true ) 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Liveness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3620922"/>
                  </a:ext>
                </a:extLst>
              </a:tr>
              <a:tr h="4612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A[] (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ml_model.Deploy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imply (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ml_model.accuracy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&gt;= 90 |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recon_generated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== true ) 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Liveness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19078193"/>
                  </a:ext>
                </a:extLst>
              </a:tr>
              <a:tr h="26956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A&lt;&gt;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f.recommend_content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imply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ml_model.Exit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Liveness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33054823"/>
                  </a:ext>
                </a:extLst>
              </a:tr>
              <a:tr h="26956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A&lt;&gt; (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f.click_content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imply 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f.check_subscription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Liveness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0478740"/>
                  </a:ext>
                </a:extLst>
              </a:tr>
              <a:tr h="26956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A&lt;&gt; (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f.login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imply 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f.recommend_content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CA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Liveness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8207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48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0AED-DF1D-4224-A4E4-CF469833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3200"/>
          </a:xfrm>
        </p:spPr>
        <p:txBody>
          <a:bodyPr>
            <a:normAutofit/>
          </a:bodyPr>
          <a:lstStyle/>
          <a:p>
            <a:r>
              <a:rPr lang="en-CA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2E98-C0E4-4D37-98B6-C70847EC9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177" y="1507310"/>
            <a:ext cx="9402435" cy="4403912"/>
          </a:xfrm>
        </p:spPr>
        <p:txBody>
          <a:bodyPr/>
          <a:lstStyle/>
          <a:p>
            <a:r>
              <a:rPr lang="en-CA" dirty="0"/>
              <a:t>Safety Properties</a:t>
            </a:r>
          </a:p>
          <a:p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E9D87B-72F9-4B3C-A061-B85C8FA3A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41581"/>
              </p:ext>
            </p:extLst>
          </p:nvPr>
        </p:nvGraphicFramePr>
        <p:xfrm>
          <a:off x="1998482" y="2318994"/>
          <a:ext cx="9888717" cy="301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505">
                  <a:extLst>
                    <a:ext uri="{9D8B030D-6E8A-4147-A177-3AD203B41FA5}">
                      <a16:colId xmlns:a16="http://schemas.microsoft.com/office/drawing/2014/main" val="36548792"/>
                    </a:ext>
                  </a:extLst>
                </a:gridCol>
                <a:gridCol w="5191973">
                  <a:extLst>
                    <a:ext uri="{9D8B030D-6E8A-4147-A177-3AD203B41FA5}">
                      <a16:colId xmlns:a16="http://schemas.microsoft.com/office/drawing/2014/main" val="2677972879"/>
                    </a:ext>
                  </a:extLst>
                </a:gridCol>
                <a:gridCol w="3296239">
                  <a:extLst>
                    <a:ext uri="{9D8B030D-6E8A-4147-A177-3AD203B41FA5}">
                      <a16:colId xmlns:a16="http://schemas.microsoft.com/office/drawing/2014/main" val="1350137834"/>
                    </a:ext>
                  </a:extLst>
                </a:gridCol>
              </a:tblGrid>
              <a:tr h="3882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Property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3761998"/>
                  </a:ext>
                </a:extLst>
              </a:tr>
              <a:tr h="65399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A[] (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f.logout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imply !(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f.logged_in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== false |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f.existing_user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== false ) 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1754991"/>
                  </a:ext>
                </a:extLst>
              </a:tr>
              <a:tr h="4381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A[] not( ml_model.accuracy &gt;= 90 &amp;  recon_generated 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2972644"/>
                  </a:ext>
                </a:extLst>
              </a:tr>
              <a:tr h="32454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A[] ( f.click_content imply ( f.existing_user &amp; f.logged_in &amp; (recon_complete | f.manual_search) ) 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1441514"/>
                  </a:ext>
                </a:extLst>
              </a:tr>
              <a:tr h="4381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A[] (f.watch imply ( f.existing_user and f.content_access) 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1817286"/>
                  </a:ext>
                </a:extLst>
              </a:tr>
              <a:tr h="22228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A[] k.counter &lt;= k.cluster_size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8640360"/>
                  </a:ext>
                </a:extLst>
              </a:tr>
              <a:tr h="4381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A[] deadlock imply f.exit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362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36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98B3F4-9539-4A9A-9CA4-15F0C13D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877" y="252832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>
                <a:solidFill>
                  <a:srgbClr val="92D05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089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76DADC-D60C-4FD4-90E3-9C6C7555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B3EAD5-A319-4AB3-828C-12C87BF03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organizations have been deploying real time processing analytics engines to provide the best services to their users.</a:t>
            </a:r>
          </a:p>
          <a:p>
            <a:r>
              <a:rPr lang="en-US" dirty="0"/>
              <a:t>The verification of such models still remains the challenge.</a:t>
            </a:r>
          </a:p>
          <a:p>
            <a:r>
              <a:rPr lang="en-CA" dirty="0"/>
              <a:t>Manual Validations of such systems is almost impossible.</a:t>
            </a:r>
          </a:p>
        </p:txBody>
      </p:sp>
    </p:spTree>
    <p:extLst>
      <p:ext uri="{BB962C8B-B14F-4D97-AF65-F5344CB8AC3E}">
        <p14:creationId xmlns:p14="http://schemas.microsoft.com/office/powerpoint/2010/main" val="222192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68EE-A5F7-4FAA-AE31-F580CE90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 and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573F0-5840-4525-B3D4-3B26E57F8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Model checker – </a:t>
            </a:r>
            <a:r>
              <a:rPr lang="en-CA" dirty="0" err="1"/>
              <a:t>Uppaal</a:t>
            </a:r>
            <a:r>
              <a:rPr lang="en-CA" dirty="0"/>
              <a:t> (Version – 4.1.22) (32-bit version) </a:t>
            </a:r>
          </a:p>
          <a:p>
            <a:r>
              <a:rPr lang="en-CA" dirty="0"/>
              <a:t>OS – Windows 10</a:t>
            </a:r>
          </a:p>
          <a:p>
            <a:r>
              <a:rPr lang="en-CA" dirty="0"/>
              <a:t>Verification Language – CTL</a:t>
            </a:r>
          </a:p>
          <a:p>
            <a:r>
              <a:rPr lang="en-CA" dirty="0"/>
              <a:t>Properties Verified – Reachability, Safety and Liveness.</a:t>
            </a:r>
          </a:p>
        </p:txBody>
      </p:sp>
    </p:spTree>
    <p:extLst>
      <p:ext uri="{BB962C8B-B14F-4D97-AF65-F5344CB8AC3E}">
        <p14:creationId xmlns:p14="http://schemas.microsoft.com/office/powerpoint/2010/main" val="106727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1AEE9-2AF0-475F-B0CB-64C8678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CA" dirty="0"/>
              <a:t>Model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0CA438-846A-4424-82D5-56E3228AE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247" y="1675417"/>
            <a:ext cx="8528545" cy="3914678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5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E40DF-07FD-44D7-9B52-322630EA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CA"/>
              <a:t>Model Design in Uppaal</a:t>
            </a:r>
            <a:endParaRPr lang="en-CA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08C9-2D7D-43D3-BE10-A4FAA258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CA"/>
              <a:t>Template – front_end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F0951-439D-4D04-9945-532AA1D98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35" y="2694074"/>
            <a:ext cx="10095021" cy="3608969"/>
          </a:xfrm>
          <a:prstGeom prst="rect">
            <a:avLst/>
          </a:prstGeom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5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E40DF-07FD-44D7-9B52-322630EA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CA"/>
              <a:t>Model Design in Uppaal</a:t>
            </a:r>
            <a:endParaRPr lang="en-CA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08C9-2D7D-43D3-BE10-A4FAA258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10719501" cy="3759253"/>
          </a:xfrm>
        </p:spPr>
        <p:txBody>
          <a:bodyPr>
            <a:normAutofit/>
          </a:bodyPr>
          <a:lstStyle/>
          <a:p>
            <a:r>
              <a:rPr lang="en-CA" dirty="0"/>
              <a:t>Template – </a:t>
            </a:r>
            <a:r>
              <a:rPr lang="en-CA" dirty="0" err="1"/>
              <a:t>automation_model</a:t>
            </a:r>
            <a:endParaRPr lang="en-CA" dirty="0"/>
          </a:p>
          <a:p>
            <a:endParaRPr lang="en-CA" dirty="0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34E9D-21D6-463D-8EED-FE0C49A2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01" y="2635303"/>
            <a:ext cx="10391775" cy="342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5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E40DF-07FD-44D7-9B52-322630EA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CA"/>
              <a:t>Model Design in Uppaal</a:t>
            </a:r>
            <a:endParaRPr lang="en-CA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08C9-2D7D-43D3-BE10-A4FAA258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10719501" cy="3759253"/>
          </a:xfrm>
        </p:spPr>
        <p:txBody>
          <a:bodyPr>
            <a:normAutofit/>
          </a:bodyPr>
          <a:lstStyle/>
          <a:p>
            <a:r>
              <a:rPr lang="en-CA" dirty="0"/>
              <a:t>Template – </a:t>
            </a:r>
            <a:r>
              <a:rPr lang="en-CA" dirty="0" err="1"/>
              <a:t>recommendation_system</a:t>
            </a:r>
            <a:endParaRPr lang="en-CA" dirty="0"/>
          </a:p>
          <a:p>
            <a:endParaRPr lang="en-CA" dirty="0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066A7-4693-4359-941E-8712D646A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11" y="2571723"/>
            <a:ext cx="10372725" cy="36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6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E40DF-07FD-44D7-9B52-322630EA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CA"/>
              <a:t>Model Design in Uppaal</a:t>
            </a:r>
            <a:endParaRPr lang="en-CA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08C9-2D7D-43D3-BE10-A4FAA258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546" y="2133600"/>
            <a:ext cx="10473179" cy="3759253"/>
          </a:xfrm>
        </p:spPr>
        <p:txBody>
          <a:bodyPr>
            <a:normAutofit/>
          </a:bodyPr>
          <a:lstStyle/>
          <a:p>
            <a:r>
              <a:rPr lang="en-CA" dirty="0"/>
              <a:t>Template – </a:t>
            </a:r>
            <a:r>
              <a:rPr lang="en-CA" dirty="0" err="1"/>
              <a:t>remove_noise</a:t>
            </a:r>
            <a:endParaRPr lang="en-CA" dirty="0"/>
          </a:p>
          <a:p>
            <a:endParaRPr lang="en-CA" dirty="0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96B5C-01A2-4BD9-91F7-2FFBDF012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31" y="2550892"/>
            <a:ext cx="9815318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7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E40DF-07FD-44D7-9B52-322630EA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CA"/>
              <a:t>Model Design in Uppaal</a:t>
            </a:r>
            <a:endParaRPr lang="en-CA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08C9-2D7D-43D3-BE10-A4FAA258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546" y="2133600"/>
            <a:ext cx="10473179" cy="3759253"/>
          </a:xfrm>
        </p:spPr>
        <p:txBody>
          <a:bodyPr>
            <a:normAutofit/>
          </a:bodyPr>
          <a:lstStyle/>
          <a:p>
            <a:r>
              <a:rPr lang="en-CA" dirty="0"/>
              <a:t>Template – </a:t>
            </a:r>
            <a:r>
              <a:rPr lang="en-CA" dirty="0" err="1"/>
              <a:t>k_means_algo</a:t>
            </a:r>
            <a:endParaRPr lang="en-CA" dirty="0"/>
          </a:p>
          <a:p>
            <a:endParaRPr lang="en-CA" dirty="0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F4D4D-2328-4262-8687-1D757991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35" y="2658303"/>
            <a:ext cx="103632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009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598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Modeling and Verifying Automated Machine Learning Models </vt:lpstr>
      <vt:lpstr>Problem Statement</vt:lpstr>
      <vt:lpstr>Tools and Development Environment</vt:lpstr>
      <vt:lpstr>Model </vt:lpstr>
      <vt:lpstr>Model Design in Uppaal</vt:lpstr>
      <vt:lpstr>Model Design in Uppaal</vt:lpstr>
      <vt:lpstr>Model Design in Uppaal</vt:lpstr>
      <vt:lpstr>Model Design in Uppaal</vt:lpstr>
      <vt:lpstr>Model Design in Uppaal</vt:lpstr>
      <vt:lpstr>Properties  </vt:lpstr>
      <vt:lpstr>Properties</vt:lpstr>
      <vt:lpstr>Properties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Verifying Automated Machine Learning Models</dc:title>
  <dc:creator>sanchit kumar</dc:creator>
  <cp:lastModifiedBy>sanchit kumar</cp:lastModifiedBy>
  <cp:revision>6</cp:revision>
  <dcterms:created xsi:type="dcterms:W3CDTF">2019-04-16T04:41:58Z</dcterms:created>
  <dcterms:modified xsi:type="dcterms:W3CDTF">2019-04-16T05:06:51Z</dcterms:modified>
</cp:coreProperties>
</file>