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0"/>
  </p:notesMasterIdLst>
  <p:handoutMasterIdLst>
    <p:handoutMasterId r:id="rId11"/>
  </p:handoutMasterIdLst>
  <p:sldIdLst>
    <p:sldId id="256" r:id="rId2"/>
    <p:sldId id="309" r:id="rId3"/>
    <p:sldId id="301" r:id="rId4"/>
    <p:sldId id="312" r:id="rId5"/>
    <p:sldId id="306" r:id="rId6"/>
    <p:sldId id="320" r:id="rId7"/>
    <p:sldId id="322" r:id="rId8"/>
    <p:sldId id="318"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80" d="100"/>
          <a:sy n="80" d="100"/>
        </p:scale>
        <p:origin x="58" y="182"/>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r>
            <a:rPr lang="fr-FR" sz="2000" noProof="0" dirty="0">
              <a:solidFill>
                <a:schemeClr val="accent1">
                  <a:lumMod val="75000"/>
                </a:schemeClr>
              </a:solidFill>
            </a:rPr>
            <a:t>Étape 1</a:t>
          </a:r>
        </a:p>
        <a:p>
          <a:pPr rtl="0"/>
          <a:r>
            <a:rPr lang="fr-FR" sz="1600" noProof="0" dirty="0"/>
            <a:t>Imaginer et théoriser l’application</a:t>
          </a:r>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r>
            <a:rPr lang="fr-FR" noProof="0"/>
            <a:t>1</a:t>
          </a:r>
          <a:endParaRPr lang="fr-FR" noProof="0" dirty="0"/>
        </a:p>
      </dgm:t>
    </dgm:pt>
    <dgm:pt modelId="{F05611F0-8256-4954-B6CB-ED6B4F2DD397}">
      <dgm:prSet custT="1"/>
      <dgm:spPr/>
      <dgm:t>
        <a:bodyPr lIns="288000" rtlCol="0"/>
        <a:lstStyle/>
        <a:p>
          <a:pPr rtl="0"/>
          <a:r>
            <a:rPr lang="fr-FR" sz="2000" noProof="0" dirty="0">
              <a:solidFill>
                <a:schemeClr val="accent1">
                  <a:lumMod val="75000"/>
                </a:schemeClr>
              </a:solidFill>
            </a:rPr>
            <a:t>Étape 2</a:t>
          </a:r>
        </a:p>
        <a:p>
          <a:pPr rtl="0"/>
          <a:r>
            <a:rPr lang="fr-FR" sz="1500" noProof="0" dirty="0"/>
            <a:t>Créer algorithme </a:t>
          </a:r>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r>
            <a:rPr lang="fr-FR" noProof="0"/>
            <a:t>2</a:t>
          </a:r>
          <a:endParaRPr lang="fr-FR" noProof="0" dirty="0"/>
        </a:p>
      </dgm:t>
    </dgm:pt>
    <dgm:pt modelId="{22625139-F93A-4F3F-A7AA-4923A01AEDF3}">
      <dgm:prSet custT="1"/>
      <dgm:spPr/>
      <dgm:t>
        <a:bodyPr lIns="288000" rtlCol="0"/>
        <a:lstStyle/>
        <a:p>
          <a:pPr rtl="0"/>
          <a:r>
            <a:rPr lang="fr-FR" sz="2000" noProof="0" dirty="0">
              <a:solidFill>
                <a:schemeClr val="accent1">
                  <a:lumMod val="75000"/>
                </a:schemeClr>
              </a:solidFill>
            </a:rPr>
            <a:t>Étape 3</a:t>
          </a:r>
        </a:p>
        <a:p>
          <a:pPr rtl="0"/>
          <a:r>
            <a:rPr lang="fr-FR" sz="1500" noProof="0" dirty="0"/>
            <a:t>Créer les diagrammes UML</a:t>
          </a:r>
        </a:p>
      </dgm:t>
    </dgm:pt>
    <dgm:pt modelId="{F549A0EB-6BE9-4749-8336-B02A279AE302}" type="parTrans" cxnId="{FC7721F0-429B-4CE7-BE98-C2F3C41FE9C7}">
      <dgm:prSet/>
      <dgm:spPr/>
      <dgm:t>
        <a:bodyPr rtlCol="0"/>
        <a:lstStyle/>
        <a:p>
          <a:pPr rtl="0"/>
          <a:endParaRPr lang="fr-FR" noProof="0" dirty="0"/>
        </a:p>
      </dgm:t>
    </dgm:pt>
    <dgm:pt modelId="{A8E2FA08-4DD4-4654-A85D-9A99162D6201}" type="sibTrans" cxnId="{FC7721F0-429B-4CE7-BE98-C2F3C41FE9C7}">
      <dgm:prSet phldrT="3" phldr="0"/>
      <dgm:spPr/>
      <dgm:t>
        <a:bodyPr rtlCol="0"/>
        <a:lstStyle/>
        <a:p>
          <a:pPr rtl="0"/>
          <a:r>
            <a:rPr lang="fr-FR" noProof="0"/>
            <a:t>3</a:t>
          </a:r>
          <a:endParaRPr lang="fr-FR" noProof="0" dirty="0"/>
        </a:p>
      </dgm:t>
    </dgm:pt>
    <dgm:pt modelId="{140952D0-0E1D-4F48-9F16-53581487CFA0}">
      <dgm:prSet custT="1"/>
      <dgm:spPr/>
      <dgm:t>
        <a:bodyPr lIns="288000" rtlCol="0"/>
        <a:lstStyle/>
        <a:p>
          <a:pPr rtl="0"/>
          <a:r>
            <a:rPr lang="fr-FR" sz="2000" noProof="0" dirty="0">
              <a:solidFill>
                <a:schemeClr val="accent1">
                  <a:lumMod val="75000"/>
                </a:schemeClr>
              </a:solidFill>
            </a:rPr>
            <a:t>Étape 4</a:t>
          </a:r>
        </a:p>
        <a:p>
          <a:pPr rtl="0"/>
          <a:r>
            <a:rPr lang="fr-FR" sz="1500" noProof="0" dirty="0"/>
            <a:t>Programmation des différentes classes nécessaires indiquées dans le cahier des charges.</a:t>
          </a:r>
        </a:p>
      </dgm:t>
    </dgm:pt>
    <dgm:pt modelId="{790C446F-6917-41E7-BE01-7AFE2676D505}" type="parTrans" cxnId="{B07163E8-ADEC-492A-8F07-7E5786AB23AE}">
      <dgm:prSet/>
      <dgm:spPr/>
      <dgm:t>
        <a:bodyPr rtlCol="0"/>
        <a:lstStyle/>
        <a:p>
          <a:pPr rtl="0"/>
          <a:endParaRPr lang="fr-FR" noProof="0" dirty="0"/>
        </a:p>
      </dgm:t>
    </dgm:pt>
    <dgm:pt modelId="{2804F27C-9BA9-4D07-AB02-74BE7DFA2C0E}" type="sibTrans" cxnId="{B07163E8-ADEC-492A-8F07-7E5786AB23AE}">
      <dgm:prSet phldrT="4" phldr="0"/>
      <dgm:spPr/>
      <dgm:t>
        <a:bodyPr rtlCol="0"/>
        <a:lstStyle/>
        <a:p>
          <a:pPr rtl="0"/>
          <a:r>
            <a:rPr lang="fr-FR" noProof="0"/>
            <a:t>4</a:t>
          </a:r>
          <a:endParaRPr lang="fr-FR" noProof="0" dirty="0"/>
        </a:p>
      </dgm:t>
    </dgm:pt>
    <dgm:pt modelId="{C2F8C7F7-44C4-414A-BCCD-56E91DD0A777}">
      <dgm:prSet custT="1"/>
      <dgm:spPr/>
      <dgm:t>
        <a:bodyPr lIns="288000" rtlCol="0"/>
        <a:lstStyle/>
        <a:p>
          <a:pPr rtl="0"/>
          <a:r>
            <a:rPr lang="fr-FR" sz="2000" noProof="0" dirty="0">
              <a:solidFill>
                <a:schemeClr val="accent1">
                  <a:lumMod val="75000"/>
                </a:schemeClr>
              </a:solidFill>
            </a:rPr>
            <a:t>Étape 5</a:t>
          </a:r>
        </a:p>
        <a:p>
          <a:pPr rtl="0"/>
          <a:r>
            <a:rPr lang="fr-FR" sz="1500" noProof="0" dirty="0"/>
            <a:t>Associer l’UI</a:t>
          </a:r>
        </a:p>
      </dgm:t>
    </dgm:pt>
    <dgm:pt modelId="{E6C6DF88-9436-40D7-BA84-18FE896A6151}" type="parTrans" cxnId="{14D43B81-F92D-4CD8-9D1E-78CBF092C750}">
      <dgm:prSet/>
      <dgm:spPr/>
      <dgm:t>
        <a:bodyPr rtlCol="0"/>
        <a:lstStyle/>
        <a:p>
          <a:pPr rtl="0"/>
          <a:endParaRPr lang="fr-FR" noProof="0" dirty="0"/>
        </a:p>
      </dgm:t>
    </dgm:pt>
    <dgm:pt modelId="{4E39967D-43EF-4F15-814A-2F491D900D43}" type="sibTrans" cxnId="{14D43B81-F92D-4CD8-9D1E-78CBF092C750}">
      <dgm:prSet phldrT="5" phldr="0"/>
      <dgm:spPr/>
      <dgm:t>
        <a:bodyPr rtlCol="0"/>
        <a:lstStyle/>
        <a:p>
          <a:pPr rtl="0"/>
          <a:r>
            <a:rPr lang="fr-FR" noProof="0"/>
            <a:t>5</a:t>
          </a:r>
          <a:endParaRPr lang="fr-F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18/5/layout/IconLeafLabelList" loCatId="icon" qsTypeId="urn:microsoft.com/office/officeart/2005/8/quickstyle/simple1" qsCatId="simple" csTypeId="urn:microsoft.com/office/officeart/2005/8/colors/accent3_2" csCatId="accent3" phldr="1"/>
      <dgm:spPr/>
    </dgm:pt>
    <dgm:pt modelId="{7084B800-7E1D-4DA6-89C0-37EA52DDBCB8}">
      <dgm:prSet phldrT="[Text]"/>
      <dgm:spPr/>
      <dgm:t>
        <a:bodyPr rtlCol="0"/>
        <a:lstStyle/>
        <a:p>
          <a:pPr>
            <a:lnSpc>
              <a:spcPct val="100000"/>
            </a:lnSpc>
            <a:defRPr cap="all"/>
          </a:pPr>
          <a:r>
            <a:rPr lang="fr-FR" noProof="0"/>
            <a:t>Fonctions nécessaires</a:t>
          </a:r>
        </a:p>
      </dgm:t>
    </dgm:pt>
    <dgm:pt modelId="{E459F664-A62C-4466-90D1-14D94F7456F9}" type="parTrans" cxnId="{D7BBB8C6-B60F-4050-B5C1-3F3A86AF4294}">
      <dgm:prSet/>
      <dgm:spPr/>
      <dgm:t>
        <a:bodyPr rtlCol="0"/>
        <a:lstStyle/>
        <a:p>
          <a:pPr rtl="0"/>
          <a:endParaRPr lang="fr-FR" noProof="0"/>
        </a:p>
      </dgm:t>
    </dgm:pt>
    <dgm:pt modelId="{29667D30-8073-4626-A65C-0442C9DA4455}" type="sibTrans" cxnId="{D7BBB8C6-B60F-4050-B5C1-3F3A86AF4294}">
      <dgm:prSet/>
      <dgm:spPr/>
      <dgm:t>
        <a:bodyPr rtlCol="0"/>
        <a:lstStyle/>
        <a:p>
          <a:pPr rtl="0"/>
          <a:endParaRPr lang="fr-FR" noProof="0"/>
        </a:p>
      </dgm:t>
    </dgm:pt>
    <dgm:pt modelId="{4786322A-3DB1-4B13-A039-9C2B4BD33902}">
      <dgm:prSet phldrT="[Text]"/>
      <dgm:spPr/>
      <dgm:t>
        <a:bodyPr rtlCol="0"/>
        <a:lstStyle/>
        <a:p>
          <a:pPr>
            <a:lnSpc>
              <a:spcPct val="100000"/>
            </a:lnSpc>
            <a:defRPr cap="all"/>
          </a:pPr>
          <a:r>
            <a:rPr lang="fr-FR" noProof="0"/>
            <a:t>Conditions</a:t>
          </a:r>
        </a:p>
      </dgm:t>
    </dgm:pt>
    <dgm:pt modelId="{4F3F2426-EA56-4F79-A02F-DE7A210D680D}" type="parTrans" cxnId="{07D1F65C-7C41-4EB6-A133-CA7F29791640}">
      <dgm:prSet/>
      <dgm:spPr/>
      <dgm:t>
        <a:bodyPr rtlCol="0"/>
        <a:lstStyle/>
        <a:p>
          <a:pPr rtl="0"/>
          <a:endParaRPr lang="fr-FR" noProof="0"/>
        </a:p>
      </dgm:t>
    </dgm:pt>
    <dgm:pt modelId="{7D0A801E-90E9-4D73-A31E-D58F04D3BBF2}" type="sibTrans" cxnId="{07D1F65C-7C41-4EB6-A133-CA7F29791640}">
      <dgm:prSet/>
      <dgm:spPr/>
      <dgm:t>
        <a:bodyPr rtlCol="0"/>
        <a:lstStyle/>
        <a:p>
          <a:pPr rtl="0"/>
          <a:endParaRPr lang="fr-FR" noProof="0"/>
        </a:p>
      </dgm:t>
    </dgm:pt>
    <dgm:pt modelId="{5A259F57-B5C4-40C5-939D-A7C21B16FB47}">
      <dgm:prSet phldrT="[Text]"/>
      <dgm:spPr/>
      <dgm:t>
        <a:bodyPr rtlCol="0"/>
        <a:lstStyle/>
        <a:p>
          <a:pPr>
            <a:lnSpc>
              <a:spcPct val="100000"/>
            </a:lnSpc>
            <a:defRPr cap="all"/>
          </a:pPr>
          <a:r>
            <a:rPr lang="fr-FR" noProof="0"/>
            <a:t>Format des données</a:t>
          </a:r>
        </a:p>
      </dgm:t>
    </dgm:pt>
    <dgm:pt modelId="{E359194E-724D-4C60-BA35-9B441D11C55E}" type="parTrans" cxnId="{7865863E-1BC2-47AE-BBFB-F40F27A905AE}">
      <dgm:prSet/>
      <dgm:spPr/>
      <dgm:t>
        <a:bodyPr rtlCol="0"/>
        <a:lstStyle/>
        <a:p>
          <a:pPr rtl="0"/>
          <a:endParaRPr lang="fr-FR" noProof="0"/>
        </a:p>
      </dgm:t>
    </dgm:pt>
    <dgm:pt modelId="{57311651-50BE-4613-AB4F-1C634C257620}" type="sibTrans" cxnId="{7865863E-1BC2-47AE-BBFB-F40F27A905AE}">
      <dgm:prSet/>
      <dgm:spPr/>
      <dgm:t>
        <a:bodyPr rtlCol="0"/>
        <a:lstStyle/>
        <a:p>
          <a:pPr rtl="0"/>
          <a:endParaRPr lang="fr-FR" noProof="0"/>
        </a:p>
      </dgm:t>
    </dgm:pt>
    <dgm:pt modelId="{F94BA88F-2707-4C4A-8800-0DC9B672187D}" type="pres">
      <dgm:prSet presAssocID="{592373DC-11B1-4708-92E2-E1B8EB8D76D8}" presName="root" presStyleCnt="0">
        <dgm:presLayoutVars>
          <dgm:dir/>
          <dgm:resizeHandles val="exact"/>
        </dgm:presLayoutVars>
      </dgm:prSet>
      <dgm:spPr/>
    </dgm:pt>
    <dgm:pt modelId="{88AB3898-F068-4756-AE1A-6D66C28E1213}" type="pres">
      <dgm:prSet presAssocID="{7084B800-7E1D-4DA6-89C0-37EA52DDBCB8}" presName="compNode" presStyleCnt="0"/>
      <dgm:spPr/>
    </dgm:pt>
    <dgm:pt modelId="{4FC913F5-780F-4A59-BD61-A6BF0DCB5E6F}" type="pres">
      <dgm:prSet presAssocID="{7084B800-7E1D-4DA6-89C0-37EA52DDBCB8}" presName="iconBgRect" presStyleLbl="bgShp" presStyleIdx="0" presStyleCnt="3"/>
      <dgm:spPr>
        <a:prstGeom prst="round2DiagRect">
          <a:avLst>
            <a:gd name="adj1" fmla="val 29727"/>
            <a:gd name="adj2" fmla="val 0"/>
          </a:avLst>
        </a:prstGeom>
      </dgm:spPr>
    </dgm:pt>
    <dgm:pt modelId="{653108D5-DD6B-4FFB-A019-9CA3A5665257}" type="pres">
      <dgm:prSet presAssocID="{7084B800-7E1D-4DA6-89C0-37EA52DDBC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D894FA3-2B87-439D-91E0-36666EE9862E}" type="pres">
      <dgm:prSet presAssocID="{7084B800-7E1D-4DA6-89C0-37EA52DDBCB8}" presName="spaceRect" presStyleCnt="0"/>
      <dgm:spPr/>
    </dgm:pt>
    <dgm:pt modelId="{63251224-15CD-4869-8EB2-7A902673E277}" type="pres">
      <dgm:prSet presAssocID="{7084B800-7E1D-4DA6-89C0-37EA52DDBCB8}" presName="textRect" presStyleLbl="revTx" presStyleIdx="0" presStyleCnt="3">
        <dgm:presLayoutVars>
          <dgm:chMax val="1"/>
          <dgm:chPref val="1"/>
        </dgm:presLayoutVars>
      </dgm:prSet>
      <dgm:spPr/>
    </dgm:pt>
    <dgm:pt modelId="{F11EF42F-2B8E-47AB-A0C0-E4BB6676FB51}" type="pres">
      <dgm:prSet presAssocID="{29667D30-8073-4626-A65C-0442C9DA4455}" presName="sibTrans" presStyleCnt="0"/>
      <dgm:spPr/>
    </dgm:pt>
    <dgm:pt modelId="{C5247FEF-9D99-406D-B02C-D5FBDE238C7F}" type="pres">
      <dgm:prSet presAssocID="{4786322A-3DB1-4B13-A039-9C2B4BD33902}" presName="compNode" presStyleCnt="0"/>
      <dgm:spPr/>
    </dgm:pt>
    <dgm:pt modelId="{3DFA90CC-3903-4199-8B8D-80023556DE46}" type="pres">
      <dgm:prSet presAssocID="{4786322A-3DB1-4B13-A039-9C2B4BD33902}" presName="iconBgRect" presStyleLbl="bgShp" presStyleIdx="1" presStyleCnt="3"/>
      <dgm:spPr>
        <a:prstGeom prst="round2DiagRect">
          <a:avLst>
            <a:gd name="adj1" fmla="val 29727"/>
            <a:gd name="adj2" fmla="val 0"/>
          </a:avLst>
        </a:prstGeom>
      </dgm:spPr>
    </dgm:pt>
    <dgm:pt modelId="{69D37D18-7B51-4125-9210-83C4A6A1C812}" type="pres">
      <dgm:prSet presAssocID="{4786322A-3DB1-4B13-A039-9C2B4BD33902}" presName="iconRect" presStyleLbl="node1" presStyleIdx="1" presStyleCnt="3" custLinFactNeighborY="-831"/>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gélation"/>
        </a:ext>
      </dgm:extLst>
    </dgm:pt>
    <dgm:pt modelId="{F1FB06FC-7FDB-4129-8D5B-9ADCCCA53B14}" type="pres">
      <dgm:prSet presAssocID="{4786322A-3DB1-4B13-A039-9C2B4BD33902}" presName="spaceRect" presStyleCnt="0"/>
      <dgm:spPr/>
    </dgm:pt>
    <dgm:pt modelId="{7D58DB78-636F-459D-BD59-74697856D2DD}" type="pres">
      <dgm:prSet presAssocID="{4786322A-3DB1-4B13-A039-9C2B4BD33902}" presName="textRect" presStyleLbl="revTx" presStyleIdx="1" presStyleCnt="3">
        <dgm:presLayoutVars>
          <dgm:chMax val="1"/>
          <dgm:chPref val="1"/>
        </dgm:presLayoutVars>
      </dgm:prSet>
      <dgm:spPr/>
    </dgm:pt>
    <dgm:pt modelId="{40EC759F-E1FE-4FB1-A380-98688F0514A6}" type="pres">
      <dgm:prSet presAssocID="{7D0A801E-90E9-4D73-A31E-D58F04D3BBF2}" presName="sibTrans" presStyleCnt="0"/>
      <dgm:spPr/>
    </dgm:pt>
    <dgm:pt modelId="{12C41FCA-00A6-45B4-A086-5F8D7A2F0253}" type="pres">
      <dgm:prSet presAssocID="{5A259F57-B5C4-40C5-939D-A7C21B16FB47}" presName="compNode" presStyleCnt="0"/>
      <dgm:spPr/>
    </dgm:pt>
    <dgm:pt modelId="{C682D340-CC03-46E3-8FC5-519ACE54E2F5}" type="pres">
      <dgm:prSet presAssocID="{5A259F57-B5C4-40C5-939D-A7C21B16FB47}" presName="iconBgRect" presStyleLbl="bgShp" presStyleIdx="2" presStyleCnt="3"/>
      <dgm:spPr>
        <a:prstGeom prst="round2DiagRect">
          <a:avLst>
            <a:gd name="adj1" fmla="val 29727"/>
            <a:gd name="adj2" fmla="val 0"/>
          </a:avLst>
        </a:prstGeom>
      </dgm:spPr>
    </dgm:pt>
    <dgm:pt modelId="{5DFF2C32-8580-4E9C-B2DC-97A77F707A24}" type="pres">
      <dgm:prSet presAssocID="{5A259F57-B5C4-40C5-939D-A7C21B16FB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Management"/>
        </a:ext>
      </dgm:extLst>
    </dgm:pt>
    <dgm:pt modelId="{F71E2431-12AF-4778-A790-5E3D90F4386C}" type="pres">
      <dgm:prSet presAssocID="{5A259F57-B5C4-40C5-939D-A7C21B16FB47}" presName="spaceRect" presStyleCnt="0"/>
      <dgm:spPr/>
    </dgm:pt>
    <dgm:pt modelId="{AD846893-F832-4505-9E14-E39E3D8D0F59}" type="pres">
      <dgm:prSet presAssocID="{5A259F57-B5C4-40C5-939D-A7C21B16FB47}" presName="textRect" presStyleLbl="revTx" presStyleIdx="2" presStyleCnt="3">
        <dgm:presLayoutVars>
          <dgm:chMax val="1"/>
          <dgm:chPref val="1"/>
        </dgm:presLayoutVars>
      </dgm:prSet>
      <dgm:spPr/>
    </dgm:pt>
  </dgm:ptLst>
  <dgm:cxnLst>
    <dgm:cxn modelId="{396EE210-E53E-4622-ABE3-E8B95021DFF3}" type="presOf" srcId="{4786322A-3DB1-4B13-A039-9C2B4BD33902}" destId="{7D58DB78-636F-459D-BD59-74697856D2DD}" srcOrd="0" destOrd="0" presId="urn:microsoft.com/office/officeart/2018/5/layout/IconLeafLabelList"/>
    <dgm:cxn modelId="{3D6C4611-57DB-422A-879D-8EAE31495A29}" type="presOf" srcId="{5A259F57-B5C4-40C5-939D-A7C21B16FB47}" destId="{AD846893-F832-4505-9E14-E39E3D8D0F59}" srcOrd="0" destOrd="0" presId="urn:microsoft.com/office/officeart/2018/5/layout/IconLeafLabelList"/>
    <dgm:cxn modelId="{7865863E-1BC2-47AE-BBFB-F40F27A905AE}" srcId="{592373DC-11B1-4708-92E2-E1B8EB8D76D8}" destId="{5A259F57-B5C4-40C5-939D-A7C21B16FB47}" srcOrd="2" destOrd="0" parTransId="{E359194E-724D-4C60-BA35-9B441D11C55E}" sibTransId="{57311651-50BE-4613-AB4F-1C634C257620}"/>
    <dgm:cxn modelId="{07D1F65C-7C41-4EB6-A133-CA7F29791640}" srcId="{592373DC-11B1-4708-92E2-E1B8EB8D76D8}" destId="{4786322A-3DB1-4B13-A039-9C2B4BD33902}" srcOrd="1" destOrd="0" parTransId="{4F3F2426-EA56-4F79-A02F-DE7A210D680D}" sibTransId="{7D0A801E-90E9-4D73-A31E-D58F04D3BBF2}"/>
    <dgm:cxn modelId="{533C4286-8EAC-432A-A5CF-62BC06338AAA}" type="presOf" srcId="{592373DC-11B1-4708-92E2-E1B8EB8D76D8}" destId="{F94BA88F-2707-4C4A-8800-0DC9B672187D}" srcOrd="0" destOrd="0" presId="urn:microsoft.com/office/officeart/2018/5/layout/IconLeafLabelList"/>
    <dgm:cxn modelId="{F7E74FA9-F7FE-45A2-8474-FFECEF05BD5A}" type="presOf" srcId="{7084B800-7E1D-4DA6-89C0-37EA52DDBCB8}" destId="{63251224-15CD-4869-8EB2-7A902673E277}" srcOrd="0" destOrd="0" presId="urn:microsoft.com/office/officeart/2018/5/layout/IconLeafLabelList"/>
    <dgm:cxn modelId="{D7BBB8C6-B60F-4050-B5C1-3F3A86AF4294}" srcId="{592373DC-11B1-4708-92E2-E1B8EB8D76D8}" destId="{7084B800-7E1D-4DA6-89C0-37EA52DDBCB8}" srcOrd="0" destOrd="0" parTransId="{E459F664-A62C-4466-90D1-14D94F7456F9}" sibTransId="{29667D30-8073-4626-A65C-0442C9DA4455}"/>
    <dgm:cxn modelId="{A29DD5EF-2D33-4933-8D3D-50FB97FA69F8}" type="presParOf" srcId="{F94BA88F-2707-4C4A-8800-0DC9B672187D}" destId="{88AB3898-F068-4756-AE1A-6D66C28E1213}" srcOrd="0" destOrd="0" presId="urn:microsoft.com/office/officeart/2018/5/layout/IconLeafLabelList"/>
    <dgm:cxn modelId="{E2797835-D2BC-43D5-B935-F6EAF96A6B44}" type="presParOf" srcId="{88AB3898-F068-4756-AE1A-6D66C28E1213}" destId="{4FC913F5-780F-4A59-BD61-A6BF0DCB5E6F}" srcOrd="0" destOrd="0" presId="urn:microsoft.com/office/officeart/2018/5/layout/IconLeafLabelList"/>
    <dgm:cxn modelId="{6B4B2683-5C8C-41F8-93F8-A4110C241639}" type="presParOf" srcId="{88AB3898-F068-4756-AE1A-6D66C28E1213}" destId="{653108D5-DD6B-4FFB-A019-9CA3A5665257}" srcOrd="1" destOrd="0" presId="urn:microsoft.com/office/officeart/2018/5/layout/IconLeafLabelList"/>
    <dgm:cxn modelId="{AF42C7EF-3B9D-4C87-A30E-AF307D4AA5CD}" type="presParOf" srcId="{88AB3898-F068-4756-AE1A-6D66C28E1213}" destId="{ED894FA3-2B87-439D-91E0-36666EE9862E}" srcOrd="2" destOrd="0" presId="urn:microsoft.com/office/officeart/2018/5/layout/IconLeafLabelList"/>
    <dgm:cxn modelId="{04EA40F5-C3D4-4253-808E-EEB3B5F5298F}" type="presParOf" srcId="{88AB3898-F068-4756-AE1A-6D66C28E1213}" destId="{63251224-15CD-4869-8EB2-7A902673E277}" srcOrd="3" destOrd="0" presId="urn:microsoft.com/office/officeart/2018/5/layout/IconLeafLabelList"/>
    <dgm:cxn modelId="{BA6E1392-082A-4829-85B6-105B70EC6E5B}" type="presParOf" srcId="{F94BA88F-2707-4C4A-8800-0DC9B672187D}" destId="{F11EF42F-2B8E-47AB-A0C0-E4BB6676FB51}" srcOrd="1" destOrd="0" presId="urn:microsoft.com/office/officeart/2018/5/layout/IconLeafLabelList"/>
    <dgm:cxn modelId="{BA928FC0-6933-4BE4-A645-59A55BFA2A53}" type="presParOf" srcId="{F94BA88F-2707-4C4A-8800-0DC9B672187D}" destId="{C5247FEF-9D99-406D-B02C-D5FBDE238C7F}" srcOrd="2" destOrd="0" presId="urn:microsoft.com/office/officeart/2018/5/layout/IconLeafLabelList"/>
    <dgm:cxn modelId="{9243B495-4E3F-4FF7-8F85-033B2C87A454}" type="presParOf" srcId="{C5247FEF-9D99-406D-B02C-D5FBDE238C7F}" destId="{3DFA90CC-3903-4199-8B8D-80023556DE46}" srcOrd="0" destOrd="0" presId="urn:microsoft.com/office/officeart/2018/5/layout/IconLeafLabelList"/>
    <dgm:cxn modelId="{7B6D4101-189B-4C1E-B558-59B8D93B002D}" type="presParOf" srcId="{C5247FEF-9D99-406D-B02C-D5FBDE238C7F}" destId="{69D37D18-7B51-4125-9210-83C4A6A1C812}" srcOrd="1" destOrd="0" presId="urn:microsoft.com/office/officeart/2018/5/layout/IconLeafLabelList"/>
    <dgm:cxn modelId="{23394B53-3986-4164-8E41-CE0A23B1D1DA}" type="presParOf" srcId="{C5247FEF-9D99-406D-B02C-D5FBDE238C7F}" destId="{F1FB06FC-7FDB-4129-8D5B-9ADCCCA53B14}" srcOrd="2" destOrd="0" presId="urn:microsoft.com/office/officeart/2018/5/layout/IconLeafLabelList"/>
    <dgm:cxn modelId="{B8211ABD-EB6B-43B2-8A65-7F8654230B68}" type="presParOf" srcId="{C5247FEF-9D99-406D-B02C-D5FBDE238C7F}" destId="{7D58DB78-636F-459D-BD59-74697856D2DD}" srcOrd="3" destOrd="0" presId="urn:microsoft.com/office/officeart/2018/5/layout/IconLeafLabelList"/>
    <dgm:cxn modelId="{59E04BA4-29C3-457E-B91D-5FDEA0412F97}" type="presParOf" srcId="{F94BA88F-2707-4C4A-8800-0DC9B672187D}" destId="{40EC759F-E1FE-4FB1-A380-98688F0514A6}" srcOrd="3" destOrd="0" presId="urn:microsoft.com/office/officeart/2018/5/layout/IconLeafLabelList"/>
    <dgm:cxn modelId="{4B43C4A7-BE27-4219-898A-43A0442918AA}" type="presParOf" srcId="{F94BA88F-2707-4C4A-8800-0DC9B672187D}" destId="{12C41FCA-00A6-45B4-A086-5F8D7A2F0253}" srcOrd="4" destOrd="0" presId="urn:microsoft.com/office/officeart/2018/5/layout/IconLeafLabelList"/>
    <dgm:cxn modelId="{8D007EFB-4006-4592-BEA2-E51FF73FE151}" type="presParOf" srcId="{12C41FCA-00A6-45B4-A086-5F8D7A2F0253}" destId="{C682D340-CC03-46E3-8FC5-519ACE54E2F5}" srcOrd="0" destOrd="0" presId="urn:microsoft.com/office/officeart/2018/5/layout/IconLeafLabelList"/>
    <dgm:cxn modelId="{2811F5F0-7F99-47C4-8BEB-6C2218E24C98}" type="presParOf" srcId="{12C41FCA-00A6-45B4-A086-5F8D7A2F0253}" destId="{5DFF2C32-8580-4E9C-B2DC-97A77F707A24}" srcOrd="1" destOrd="0" presId="urn:microsoft.com/office/officeart/2018/5/layout/IconLeafLabelList"/>
    <dgm:cxn modelId="{328BCA8C-80C3-4BA4-8792-9391807AB21B}" type="presParOf" srcId="{12C41FCA-00A6-45B4-A086-5F8D7A2F0253}" destId="{F71E2431-12AF-4778-A790-5E3D90F4386C}" srcOrd="2" destOrd="0" presId="urn:microsoft.com/office/officeart/2018/5/layout/IconLeafLabelList"/>
    <dgm:cxn modelId="{893C8DD4-C4CB-4439-9734-74C5AA9E252D}" type="presParOf" srcId="{12C41FCA-00A6-45B4-A086-5F8D7A2F0253}" destId="{AD846893-F832-4505-9E14-E39E3D8D0F5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Étape 1</a:t>
          </a:r>
        </a:p>
        <a:p>
          <a:pPr marL="0" lvl="0" indent="0" algn="l" defTabSz="889000" rtl="0">
            <a:lnSpc>
              <a:spcPct val="90000"/>
            </a:lnSpc>
            <a:spcBef>
              <a:spcPct val="0"/>
            </a:spcBef>
            <a:spcAft>
              <a:spcPct val="35000"/>
            </a:spcAft>
            <a:buNone/>
          </a:pPr>
          <a:r>
            <a:rPr lang="fr-FR" sz="1600" kern="1200" noProof="0" dirty="0"/>
            <a:t>Imaginer et théoriser l’application</a:t>
          </a:r>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Étape 2</a:t>
          </a:r>
        </a:p>
        <a:p>
          <a:pPr marL="0" lvl="0" indent="0" algn="l" defTabSz="889000" rtl="0">
            <a:lnSpc>
              <a:spcPct val="90000"/>
            </a:lnSpc>
            <a:spcBef>
              <a:spcPct val="0"/>
            </a:spcBef>
            <a:spcAft>
              <a:spcPct val="35000"/>
            </a:spcAft>
            <a:buNone/>
          </a:pPr>
          <a:r>
            <a:rPr lang="fr-FR" sz="1500" kern="1200" noProof="0" dirty="0"/>
            <a:t>Créer algorithme </a:t>
          </a:r>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Étape 3</a:t>
          </a:r>
        </a:p>
        <a:p>
          <a:pPr marL="0" lvl="0" indent="0" algn="l" defTabSz="889000" rtl="0">
            <a:lnSpc>
              <a:spcPct val="90000"/>
            </a:lnSpc>
            <a:spcBef>
              <a:spcPct val="0"/>
            </a:spcBef>
            <a:spcAft>
              <a:spcPct val="35000"/>
            </a:spcAft>
            <a:buNone/>
          </a:pPr>
          <a:r>
            <a:rPr lang="fr-FR" sz="1500" kern="1200" noProof="0" dirty="0"/>
            <a:t>Créer les diagrammes UML</a:t>
          </a:r>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Étape 4</a:t>
          </a:r>
        </a:p>
        <a:p>
          <a:pPr marL="0" lvl="0" indent="0" algn="l" defTabSz="889000" rtl="0">
            <a:lnSpc>
              <a:spcPct val="90000"/>
            </a:lnSpc>
            <a:spcBef>
              <a:spcPct val="0"/>
            </a:spcBef>
            <a:spcAft>
              <a:spcPct val="35000"/>
            </a:spcAft>
            <a:buNone/>
          </a:pPr>
          <a:r>
            <a:rPr lang="fr-FR" sz="1500" kern="1200" noProof="0" dirty="0"/>
            <a:t>Programmation des différentes classes nécessaires indiquées dans le cahier des charges.</a:t>
          </a:r>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Étape 5</a:t>
          </a:r>
        </a:p>
        <a:p>
          <a:pPr marL="0" lvl="0" indent="0" algn="l" defTabSz="889000" rtl="0">
            <a:lnSpc>
              <a:spcPct val="90000"/>
            </a:lnSpc>
            <a:spcBef>
              <a:spcPct val="0"/>
            </a:spcBef>
            <a:spcAft>
              <a:spcPct val="35000"/>
            </a:spcAft>
            <a:buNone/>
          </a:pPr>
          <a:r>
            <a:rPr lang="fr-FR" sz="1500" kern="1200" noProof="0" dirty="0"/>
            <a:t>Associer l’UI</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5</a:t>
          </a:r>
          <a:endParaRPr lang="fr-FR" sz="4800" kern="1200" noProof="0" dirty="0"/>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913F5-780F-4A59-BD61-A6BF0DCB5E6F}">
      <dsp:nvSpPr>
        <dsp:cNvPr id="0" name=""/>
        <dsp:cNvSpPr/>
      </dsp:nvSpPr>
      <dsp:spPr>
        <a:xfrm>
          <a:off x="686307"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108D5-DD6B-4FFB-A019-9CA3A5665257}">
      <dsp:nvSpPr>
        <dsp:cNvPr id="0" name=""/>
        <dsp:cNvSpPr/>
      </dsp:nvSpPr>
      <dsp:spPr>
        <a:xfrm>
          <a:off x="1110432" y="598276"/>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251224-15CD-4869-8EB2-7A902673E277}">
      <dsp:nvSpPr>
        <dsp:cNvPr id="0" name=""/>
        <dsp:cNvSpPr/>
      </dsp:nvSpPr>
      <dsp:spPr>
        <a:xfrm>
          <a:off x="50119"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kern="1200" noProof="0"/>
            <a:t>Fonctions nécessaires</a:t>
          </a:r>
        </a:p>
      </dsp:txBody>
      <dsp:txXfrm>
        <a:off x="50119" y="2784151"/>
        <a:ext cx="3262500" cy="720000"/>
      </dsp:txXfrm>
    </dsp:sp>
    <dsp:sp modelId="{3DFA90CC-3903-4199-8B8D-80023556DE46}">
      <dsp:nvSpPr>
        <dsp:cNvPr id="0" name=""/>
        <dsp:cNvSpPr/>
      </dsp:nvSpPr>
      <dsp:spPr>
        <a:xfrm>
          <a:off x="4519745"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D37D18-7B51-4125-9210-83C4A6A1C812}">
      <dsp:nvSpPr>
        <dsp:cNvPr id="0" name=""/>
        <dsp:cNvSpPr/>
      </dsp:nvSpPr>
      <dsp:spPr>
        <a:xfrm>
          <a:off x="4943870" y="588787"/>
          <a:ext cx="1141875" cy="114187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58DB78-636F-459D-BD59-74697856D2DD}">
      <dsp:nvSpPr>
        <dsp:cNvPr id="0" name=""/>
        <dsp:cNvSpPr/>
      </dsp:nvSpPr>
      <dsp:spPr>
        <a:xfrm>
          <a:off x="3883557"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kern="1200" noProof="0"/>
            <a:t>Conditions</a:t>
          </a:r>
        </a:p>
      </dsp:txBody>
      <dsp:txXfrm>
        <a:off x="3883557" y="2784151"/>
        <a:ext cx="3262500" cy="720000"/>
      </dsp:txXfrm>
    </dsp:sp>
    <dsp:sp modelId="{C682D340-CC03-46E3-8FC5-519ACE54E2F5}">
      <dsp:nvSpPr>
        <dsp:cNvPr id="0" name=""/>
        <dsp:cNvSpPr/>
      </dsp:nvSpPr>
      <dsp:spPr>
        <a:xfrm>
          <a:off x="8353182"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F2C32-8580-4E9C-B2DC-97A77F707A24}">
      <dsp:nvSpPr>
        <dsp:cNvPr id="0" name=""/>
        <dsp:cNvSpPr/>
      </dsp:nvSpPr>
      <dsp:spPr>
        <a:xfrm>
          <a:off x="8777307" y="598276"/>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846893-F832-4505-9E14-E39E3D8D0F59}">
      <dsp:nvSpPr>
        <dsp:cNvPr id="0" name=""/>
        <dsp:cNvSpPr/>
      </dsp:nvSpPr>
      <dsp:spPr>
        <a:xfrm>
          <a:off x="7716995"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kern="1200" noProof="0"/>
            <a:t>Format des données</a:t>
          </a:r>
        </a:p>
      </dsp:txBody>
      <dsp:txXfrm>
        <a:off x="7716995" y="2784151"/>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us linéaire de base numéroté"/>
  <dgm:desc val="Permet de représenter une progression ; une chronologie ; des étapes séquentielles d’une tâche, d’un processus ou d’un flux de travail ; permet également de mettre en évidence un mouvement ou une direction. Des numéros automatiques ont été introduits pour montrer les étapes du processus qui apparaît dans un cercle. Les textes de niveau 1 et de niveau 2 apparaissent dans un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E7AF26-C5F5-4F83-9BCC-79FC7D6C84FB}" type="datetime1">
              <a:rPr lang="fr-FR" smtClean="0"/>
              <a:t>04/05/2023</a:t>
            </a:fld>
            <a:endParaRPr lang="fr-FR"/>
          </a:p>
        </p:txBody>
      </p:sp>
      <p:sp>
        <p:nvSpPr>
          <p:cNvPr id="4" name="Espace réservé du pied de page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fr-FR" smtClean="0"/>
              <a:t>‹N°›</a:t>
            </a:fld>
            <a:endParaRPr lang="fr-FR"/>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1A845AF-11F2-4347-97C4-4CF5A0EEB147}" type="datetime1">
              <a:rPr lang="fr-FR" noProof="0" smtClean="0"/>
              <a:t>04/05/2023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fr-FR" noProof="0" smtClean="0"/>
              <a:t>‹N°›</a:t>
            </a:fld>
            <a:endParaRPr lang="fr-FR" noProof="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a:t>
            </a:fld>
            <a:endParaRPr lang="fr-FR"/>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2</a:t>
            </a:fld>
            <a:endParaRPr lang="fr-FR"/>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3</a:t>
            </a:fld>
            <a:endParaRPr lang="fr-FR"/>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4</a:t>
            </a:fld>
            <a:endParaRPr lang="fr-FR"/>
          </a:p>
        </p:txBody>
      </p:sp>
    </p:spTree>
    <p:extLst>
      <p:ext uri="{BB962C8B-B14F-4D97-AF65-F5344CB8AC3E}">
        <p14:creationId xmlns:p14="http://schemas.microsoft.com/office/powerpoint/2010/main" val="40943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5</a:t>
            </a:fld>
            <a:endParaRPr lang="fr-FR"/>
          </a:p>
        </p:txBody>
      </p:sp>
    </p:spTree>
    <p:extLst>
      <p:ext uri="{BB962C8B-B14F-4D97-AF65-F5344CB8AC3E}">
        <p14:creationId xmlns:p14="http://schemas.microsoft.com/office/powerpoint/2010/main" val="313017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6</a:t>
            </a:fld>
            <a:endParaRPr lang="fr-FR"/>
          </a:p>
        </p:txBody>
      </p:sp>
    </p:spTree>
    <p:extLst>
      <p:ext uri="{BB962C8B-B14F-4D97-AF65-F5344CB8AC3E}">
        <p14:creationId xmlns:p14="http://schemas.microsoft.com/office/powerpoint/2010/main" val="112136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7</a:t>
            </a:fld>
            <a:endParaRPr lang="fr-FR"/>
          </a:p>
        </p:txBody>
      </p:sp>
    </p:spTree>
    <p:extLst>
      <p:ext uri="{BB962C8B-B14F-4D97-AF65-F5344CB8AC3E}">
        <p14:creationId xmlns:p14="http://schemas.microsoft.com/office/powerpoint/2010/main" val="94974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8</a:t>
            </a:fld>
            <a:endParaRPr lang="fr-FR"/>
          </a:p>
        </p:txBody>
      </p:sp>
    </p:spTree>
    <p:extLst>
      <p:ext uri="{BB962C8B-B14F-4D97-AF65-F5344CB8AC3E}">
        <p14:creationId xmlns:p14="http://schemas.microsoft.com/office/powerpoint/2010/main" val="42504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C2F30234-3DBC-4ABF-8113-645BAF078C3E}" type="datetime1">
              <a:rPr lang="fr-FR" noProof="0" smtClean="0"/>
              <a:t>04/05/2023</a:t>
            </a:fld>
            <a:endParaRPr lang="fr-FR" noProof="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4" name="Espace réservé du texte 3">
            <a:extLst>
              <a:ext uri="{FF2B5EF4-FFF2-40B4-BE49-F238E27FC236}">
                <a16:creationId xmlns:a16="http://schemas.microsoft.com/office/drawing/2014/main" id="{9AC935A1-3DFF-457D-8C70-E337C3D84F5A}"/>
              </a:ext>
            </a:extLst>
          </p:cNvPr>
          <p:cNvSpPr>
            <a:spLocks noGrp="1"/>
          </p:cNvSpPr>
          <p:nvPr>
            <p:ph type="body" sz="half" idx="2" hasCustomPrompt="1"/>
          </p:nvPr>
        </p:nvSpPr>
        <p:spPr>
          <a:xfrm>
            <a:off x="358529" y="2057400"/>
            <a:ext cx="3790884" cy="3811588"/>
          </a:xfrm>
        </p:spPr>
        <p:txBody>
          <a:bodyPr rtlCol="0"/>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B7A7BCA1-EDFB-4272-9DAC-5C22CC6E19EF}" type="datetime1">
              <a:rPr lang="fr-FR" noProof="0" smtClean="0"/>
              <a:t>04/05/2023</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images avec légende_1">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F5CFCE30-381F-48B6-951D-CAB709990661}" type="datetime1">
              <a:rPr lang="fr-FR" noProof="0" smtClean="0"/>
              <a:t>04/05/2023</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4144457" y="2057400"/>
            <a:ext cx="3791456" cy="386238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2" name="Espace réservé du pied de page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images avec légende_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A8C867F1-0291-48DF-BEF0-50B5B218996A}" type="datetime1">
              <a:rPr lang="fr-FR" noProof="0" smtClean="0"/>
              <a:t>04/05/2023</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9" name="Espace réservé du pied de page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mage à gauche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F262E62-E8FA-42DE-BC7E-BA73A13FCBFF}"/>
              </a:ext>
            </a:extLst>
          </p:cNvPr>
          <p:cNvSpPr>
            <a:spLocks noGrp="1"/>
          </p:cNvSpPr>
          <p:nvPr>
            <p:ph type="pic" sz="quarter" idx="15" hasCustomPrompt="1"/>
          </p:nvPr>
        </p:nvSpPr>
        <p:spPr>
          <a:xfrm>
            <a:off x="0" y="0"/>
            <a:ext cx="7537685" cy="6858000"/>
          </a:xfrm>
        </p:spPr>
        <p:txBody>
          <a:bodyPr rtlCol="0" anchor="ctr" anchorCtr="0"/>
          <a:lstStyle>
            <a:lvl1pPr algn="ctr">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rtlCol="0"/>
          <a:lstStyle>
            <a:lvl1pPr>
              <a:defRPr>
                <a:solidFill>
                  <a:schemeClr val="accent1">
                    <a:lumMod val="75000"/>
                  </a:schemeClr>
                </a:solidFill>
              </a:defRPr>
            </a:lvl1pPr>
          </a:lstStyle>
          <a:p>
            <a:pPr rtl="0"/>
            <a:r>
              <a:rPr lang="fr-FR" noProof="0"/>
              <a:t>Modifiez le style du titre</a:t>
            </a:r>
          </a:p>
        </p:txBody>
      </p:sp>
      <p:sp>
        <p:nvSpPr>
          <p:cNvPr id="19" name="Espace réservé du contenu 8">
            <a:extLst>
              <a:ext uri="{FF2B5EF4-FFF2-40B4-BE49-F238E27FC236}">
                <a16:creationId xmlns:a16="http://schemas.microsoft.com/office/drawing/2014/main" id="{2939FABB-D58D-4DAF-878D-EB51A2AA620A}"/>
              </a:ext>
            </a:extLst>
          </p:cNvPr>
          <p:cNvSpPr>
            <a:spLocks noGrp="1"/>
          </p:cNvSpPr>
          <p:nvPr>
            <p:ph sz="quarter" idx="14" hasCustomPrompt="1"/>
          </p:nvPr>
        </p:nvSpPr>
        <p:spPr>
          <a:xfrm>
            <a:off x="7955459" y="2057400"/>
            <a:ext cx="3392382"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Espace réservé de la date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rtlCol="0"/>
          <a:lstStyle/>
          <a:p>
            <a:pPr rtl="0"/>
            <a:fld id="{02487ABE-4B98-4613-852E-4B84A6572979}" type="datetime1">
              <a:rPr lang="fr-FR" noProof="0" smtClean="0"/>
              <a:t>04/05/2023</a:t>
            </a:fld>
            <a:endParaRPr lang="fr-FR" noProof="0"/>
          </a:p>
        </p:txBody>
      </p:sp>
      <p:sp>
        <p:nvSpPr>
          <p:cNvPr id="23" name="Espace réservé du numéro de diapositive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24" name="Espace réservé du pied de page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_1">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119868" y="5356067"/>
            <a:ext cx="3625595" cy="1000782"/>
          </a:xfrm>
          <a:solidFill>
            <a:srgbClr val="465359"/>
          </a:solidFill>
        </p:spPr>
        <p:txBody>
          <a:bodyPr lIns="91440" tIns="0" rIns="91440" bIns="0" rtlCol="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2" name="Titre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5" name="Espace réservé de la date 4"/>
          <p:cNvSpPr>
            <a:spLocks noGrp="1"/>
          </p:cNvSpPr>
          <p:nvPr>
            <p:ph type="dt" sz="half" idx="10"/>
          </p:nvPr>
        </p:nvSpPr>
        <p:spPr>
          <a:xfrm>
            <a:off x="7605951" y="6423914"/>
            <a:ext cx="2844799" cy="365125"/>
          </a:xfrm>
        </p:spPr>
        <p:txBody>
          <a:bodyPr rtlCol="0"/>
          <a:lstStyle>
            <a:lvl1pPr>
              <a:defRPr/>
            </a:lvl1pPr>
          </a:lstStyle>
          <a:p>
            <a:pPr rtl="0"/>
            <a:fld id="{BDB5EF19-6955-4211-863B-513990CD526B}" type="datetime1">
              <a:rPr lang="fr-FR" noProof="0" smtClean="0"/>
              <a:t>04/05/2023</a:t>
            </a:fld>
            <a:endParaRPr lang="fr-FR" noProof="0"/>
          </a:p>
        </p:txBody>
      </p:sp>
      <p:sp>
        <p:nvSpPr>
          <p:cNvPr id="6" name="Espace réservé du pied de page 5"/>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numéro de diapositive 6"/>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vec légende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fr-FR" noProof="0"/>
              <a:t>Modifiez le style du titre</a:t>
            </a:r>
          </a:p>
        </p:txBody>
      </p:sp>
      <p:sp>
        <p:nvSpPr>
          <p:cNvPr id="4" name="Espace réservé d’image 3">
            <a:extLst>
              <a:ext uri="{FF2B5EF4-FFF2-40B4-BE49-F238E27FC236}">
                <a16:creationId xmlns:a16="http://schemas.microsoft.com/office/drawing/2014/main" id="{5B084B74-38B3-42C8-B8E4-A0D13B059E92}"/>
              </a:ext>
            </a:extLst>
          </p:cNvPr>
          <p:cNvSpPr>
            <a:spLocks noGrp="1"/>
          </p:cNvSpPr>
          <p:nvPr>
            <p:ph type="pic" sz="quarter" idx="13" hasCustomPrompt="1"/>
          </p:nvPr>
        </p:nvSpPr>
        <p:spPr>
          <a:xfrm>
            <a:off x="441325" y="606425"/>
            <a:ext cx="11304588" cy="3536950"/>
          </a:xfrm>
        </p:spPr>
        <p:txBody>
          <a:bodyPr rtlCol="0"/>
          <a:lstStyle>
            <a:lvl1pPr marL="0" indent="0" algn="ctr">
              <a:buNone/>
              <a:defRPr/>
            </a:lvl1pPr>
          </a:lstStyle>
          <a:p>
            <a:pPr rtl="0"/>
            <a:r>
              <a:rPr lang="fr-FR" noProof="0" dirty="0"/>
              <a:t>Cliquez sur l’icône pour ajouter une image</a:t>
            </a:r>
          </a:p>
        </p:txBody>
      </p:sp>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F965C32-80DA-468B-B40F-3D6C6EEF6798}" type="datetime1">
              <a:rPr lang="fr-FR" noProof="0" smtClean="0"/>
              <a:t>04/05/2023</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texte 6">
            <a:extLst>
              <a:ext uri="{FF2B5EF4-FFF2-40B4-BE49-F238E27FC236}">
                <a16:creationId xmlns:a16="http://schemas.microsoft.com/office/drawing/2014/main" id="{85EB5327-3B98-4D40-987B-863866194FFC}"/>
              </a:ext>
            </a:extLst>
          </p:cNvPr>
          <p:cNvSpPr>
            <a:spLocks noGrp="1"/>
          </p:cNvSpPr>
          <p:nvPr>
            <p:ph type="body" sz="quarter" idx="14" hasCustomPrompt="1"/>
          </p:nvPr>
        </p:nvSpPr>
        <p:spPr>
          <a:xfrm>
            <a:off x="1058863" y="5303610"/>
            <a:ext cx="9391888" cy="614363"/>
          </a:xfrm>
        </p:spPr>
        <p:txBody>
          <a:bodyPr rtlCol="0">
            <a:normAutofit/>
          </a:bodyPr>
          <a:lstStyle>
            <a:lvl1pPr marL="0" indent="0">
              <a:buNone/>
              <a:defRPr sz="1600">
                <a:solidFill>
                  <a:schemeClr val="bg2">
                    <a:lumMod val="75000"/>
                  </a:schemeClr>
                </a:solidFill>
              </a:defRPr>
            </a:lvl1pPr>
            <a:lvl2pPr marL="3240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7605951" y="6423914"/>
            <a:ext cx="2844799" cy="365125"/>
          </a:xfrm>
        </p:spPr>
        <p:txBody>
          <a:bodyPr rtlCol="0"/>
          <a:lstStyle/>
          <a:p>
            <a:pPr rtl="0"/>
            <a:fld id="{7BEB5B2D-7939-4C6D-909B-0A22048A4243}" type="datetime1">
              <a:rPr lang="fr-FR" noProof="0" smtClean="0"/>
              <a:t>04/05/2023</a:t>
            </a:fld>
            <a:endParaRPr lang="fr-FR" noProof="0"/>
          </a:p>
        </p:txBody>
      </p:sp>
      <p:sp>
        <p:nvSpPr>
          <p:cNvPr id="6" name="Espace réservé du numéro de diapositive 5"/>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7" name="Espace réservé du pied de page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08CB40EA-D0BA-41DA-91DE-15B4C161DD28}"/>
              </a:ext>
            </a:extLst>
          </p:cNvPr>
          <p:cNvSpPr>
            <a:spLocks noGrp="1"/>
          </p:cNvSpPr>
          <p:nvPr>
            <p:ph idx="1" hasCustomPrompt="1"/>
          </p:nvPr>
        </p:nvSpPr>
        <p:spPr>
          <a:xfrm>
            <a:off x="581192" y="2180496"/>
            <a:ext cx="11029615" cy="3678303"/>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34849607-38CE-49FB-8240-89C87E3C2FDD}" type="datetime1">
              <a:rPr lang="fr-FR" noProof="0" smtClean="0"/>
              <a:t>04/05/2023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r>
              <a:rPr lang="fr-FR" noProof="0"/>
              <a:t>Enseigner un cours</a:t>
            </a:r>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fr-FR" noProof="0" smtClean="0"/>
              <a:t>‹N°›</a:t>
            </a:fld>
            <a:endParaRPr lang="fr-FR" noProof="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2E9526F8-EDA6-4B82-A685-E07CBAD1B6D4}" type="datetime1">
              <a:rPr lang="fr-FR" noProof="0" smtClean="0"/>
              <a:t>04/05/2023</a:t>
            </a:fld>
            <a:endParaRPr lang="fr-FR" noProof="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r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4" name="Espace réservé du contenu 2">
            <a:extLst>
              <a:ext uri="{FF2B5EF4-FFF2-40B4-BE49-F238E27FC236}">
                <a16:creationId xmlns:a16="http://schemas.microsoft.com/office/drawing/2014/main" id="{2B92446D-E0AD-4899-86E1-DFBB50D92144}"/>
              </a:ext>
            </a:extLst>
          </p:cNvPr>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3">
            <a:extLst>
              <a:ext uri="{FF2B5EF4-FFF2-40B4-BE49-F238E27FC236}">
                <a16:creationId xmlns:a16="http://schemas.microsoft.com/office/drawing/2014/main" id="{9BF0768A-BCD3-4064-8FE0-C439326F00DD}"/>
              </a:ext>
            </a:extLst>
          </p:cNvPr>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F801A26B-BCA9-40EA-A42E-A662C95AEDB6}" type="datetime1">
              <a:rPr lang="fr-FR" noProof="0" smtClean="0"/>
              <a:t>04/05/2023</a:t>
            </a:fld>
            <a:endParaRPr lang="fr-FR" noProof="0"/>
          </a:p>
        </p:txBody>
      </p:sp>
      <p:sp>
        <p:nvSpPr>
          <p:cNvPr id="9" name="Espace réservé du numéro de diapositiv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0" name="Espace réservé du pied de page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3" name="Espace réservé du texte 2">
            <a:extLst>
              <a:ext uri="{FF2B5EF4-FFF2-40B4-BE49-F238E27FC236}">
                <a16:creationId xmlns:a16="http://schemas.microsoft.com/office/drawing/2014/main" id="{9555D9C2-1EA2-4557-9496-E7AEA7A128B8}"/>
              </a:ext>
            </a:extLst>
          </p:cNvPr>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4" name="Espace réservé du contenu 3">
            <a:extLst>
              <a:ext uri="{FF2B5EF4-FFF2-40B4-BE49-F238E27FC236}">
                <a16:creationId xmlns:a16="http://schemas.microsoft.com/office/drawing/2014/main" id="{A464C6A4-3497-4DA5-945D-7A771E383ACF}"/>
              </a:ext>
            </a:extLst>
          </p:cNvPr>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4">
            <a:extLst>
              <a:ext uri="{FF2B5EF4-FFF2-40B4-BE49-F238E27FC236}">
                <a16:creationId xmlns:a16="http://schemas.microsoft.com/office/drawing/2014/main" id="{91C3F39A-C070-4EEB-9285-4EFBEE5FB54A}"/>
              </a:ext>
            </a:extLst>
          </p:cNvPr>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Espace réservé du contenu 5">
            <a:extLst>
              <a:ext uri="{FF2B5EF4-FFF2-40B4-BE49-F238E27FC236}">
                <a16:creationId xmlns:a16="http://schemas.microsoft.com/office/drawing/2014/main" id="{07E4AC67-32FA-4B42-9340-5E57C82F7437}"/>
              </a:ext>
            </a:extLst>
          </p:cNvPr>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3A02E7F-6028-4FDC-9E13-188ECE84ADBC}" type="datetime1">
              <a:rPr lang="fr-FR" noProof="0" smtClean="0"/>
              <a:t>04/05/2023</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fr-FR" noProof="0"/>
              <a:t>Modifiez le style du titre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rtlCol="0"/>
          <a:lstStyle/>
          <a:p>
            <a:pPr rtl="0"/>
            <a:fld id="{2122047C-FBC7-4390-8247-56022B36C3B9}" type="datetime1">
              <a:rPr lang="fr-FR" noProof="0" smtClean="0"/>
              <a:t>04/05/2023</a:t>
            </a:fld>
            <a:endParaRPr lang="fr-FR" noProof="0"/>
          </a:p>
        </p:txBody>
      </p:sp>
      <p:sp>
        <p:nvSpPr>
          <p:cNvPr id="4" name="Espace réservé du numéro de diapositiv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rtlCol="0"/>
          <a:lstStyle/>
          <a:p>
            <a:pPr rtl="0"/>
            <a:fld id="{F603CDE5-C1D8-4EDD-870F-A498BAFA520F}" type="slidenum">
              <a:rPr lang="fr-FR" noProof="0" smtClean="0"/>
              <a:t>‹N°›</a:t>
            </a:fld>
            <a:endParaRPr lang="fr-FR" noProof="0"/>
          </a:p>
        </p:txBody>
      </p:sp>
      <p:sp>
        <p:nvSpPr>
          <p:cNvPr id="5" name="Espace réservé du pied de page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2D993358-9AE9-405F-A047-27BE1D5182DB}" type="datetime1">
              <a:rPr lang="fr-FR" noProof="0" smtClean="0"/>
              <a:t>04/05/2023</a:t>
            </a:fld>
            <a:endParaRPr lang="fr-FR" noProof="0"/>
          </a:p>
        </p:txBody>
      </p:sp>
      <p:sp>
        <p:nvSpPr>
          <p:cNvPr id="7" name="Espace réservé du numéro de diapositiv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C01EE411-05BB-43B4-BF85-4222430030F4}"/>
              </a:ext>
            </a:extLst>
          </p:cNvPr>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exte 3">
            <a:extLst>
              <a:ext uri="{FF2B5EF4-FFF2-40B4-BE49-F238E27FC236}">
                <a16:creationId xmlns:a16="http://schemas.microsoft.com/office/drawing/2014/main" id="{7C2A48C1-57D3-4A3D-B843-6ACC41EEE8E6}"/>
              </a:ext>
            </a:extLst>
          </p:cNvPr>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430BE13E-FA37-40C2-B9E5-5ADDC33C6D78}" type="datetime1">
              <a:rPr lang="fr-FR" noProof="0" smtClean="0"/>
              <a:t>04/05/2023</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Titr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10" name="Espace réservé de l’image 2">
            <a:extLst>
              <a:ext uri="{FF2B5EF4-FFF2-40B4-BE49-F238E27FC236}">
                <a16:creationId xmlns:a16="http://schemas.microsoft.com/office/drawing/2014/main" id="{EEBAE269-6AC1-4BFB-8694-696AFD04DC84}"/>
              </a:ext>
            </a:extLst>
          </p:cNvPr>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11" name="Espace réservé du texte 3">
            <a:extLst>
              <a:ext uri="{FF2B5EF4-FFF2-40B4-BE49-F238E27FC236}">
                <a16:creationId xmlns:a16="http://schemas.microsoft.com/office/drawing/2014/main" id="{F67E35A4-831E-477F-9962-C62C2A6492CD}"/>
              </a:ext>
            </a:extLst>
          </p:cNvPr>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EF6404D3-663E-4DC0-B672-3B9D5B873E24}" type="datetime1">
              <a:rPr lang="fr-FR" noProof="0" smtClean="0"/>
              <a:t>04/05/2023</a:t>
            </a:fld>
            <a:endParaRPr lang="fr-FR" noProof="0"/>
          </a:p>
        </p:txBody>
      </p:sp>
      <p:sp>
        <p:nvSpPr>
          <p:cNvPr id="5" name="Espace réservé du pied de page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fr-FR" noProof="0"/>
              <a:t>Enseigner un cours</a:t>
            </a:r>
          </a:p>
        </p:txBody>
      </p:sp>
      <p:sp>
        <p:nvSpPr>
          <p:cNvPr id="6" name="Espace réservé du numéro de diapositiv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fr-FR" noProof="0" smtClean="0"/>
              <a:pPr/>
              <a:t>‹N°›</a:t>
            </a:fld>
            <a:endParaRPr lang="fr-FR" noProof="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rtl="0"/>
            <a:r>
              <a:rPr lang="fr-FR" dirty="0">
                <a:solidFill>
                  <a:srgbClr val="FFFFFF"/>
                </a:solidFill>
              </a:rPr>
              <a:t>SLOT MACHINE JAVA</a:t>
            </a:r>
          </a:p>
        </p:txBody>
      </p:sp>
      <p:sp>
        <p:nvSpPr>
          <p:cNvPr id="3" name="Sous-titr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rtlCol="0" anchor="ctr">
            <a:normAutofit fontScale="92500"/>
          </a:bodyPr>
          <a:lstStyle/>
          <a:p>
            <a:pPr rtl="0"/>
            <a:r>
              <a:rPr lang="fr-FR" sz="1800" dirty="0">
                <a:solidFill>
                  <a:schemeClr val="tx2">
                    <a:lumMod val="25000"/>
                    <a:lumOff val="75000"/>
                    <a:alpha val="75000"/>
                  </a:schemeClr>
                </a:solidFill>
              </a:rPr>
              <a:t>Rémy MASSIET / FLORIAN COPITET / GUILHEM VALENTIN</a:t>
            </a:r>
          </a:p>
        </p:txBody>
      </p:sp>
      <p:pic>
        <p:nvPicPr>
          <p:cNvPr id="4" name="Image 3" descr="personnes assemblées autour d'un plan">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Tree>
    <p:extLst>
      <p:ext uri="{BB962C8B-B14F-4D97-AF65-F5344CB8AC3E}">
        <p14:creationId xmlns:p14="http://schemas.microsoft.com/office/powerpoint/2010/main" val="42097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fr-FR" dirty="0">
                <a:solidFill>
                  <a:srgbClr val="FFFEFF"/>
                </a:solidFill>
              </a:rPr>
              <a:t>ROAD MAP DU PROJET</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2412875599"/>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pied de page 5">
            <a:extLst>
              <a:ext uri="{FF2B5EF4-FFF2-40B4-BE49-F238E27FC236}">
                <a16:creationId xmlns:a16="http://schemas.microsoft.com/office/drawing/2014/main" id="{C27FD4A6-6875-4A00-8018-45FACC1101F7}"/>
              </a:ext>
            </a:extLst>
          </p:cNvPr>
          <p:cNvSpPr>
            <a:spLocks noGrp="1"/>
          </p:cNvSpPr>
          <p:nvPr>
            <p:ph type="ftr" sz="quarter" idx="11"/>
          </p:nvPr>
        </p:nvSpPr>
        <p:spPr/>
        <p:txBody>
          <a:bodyPr/>
          <a:lstStyle/>
          <a:p>
            <a:pPr algn="l" rtl="0"/>
            <a:r>
              <a:rPr lang="fr-FR" noProof="0" dirty="0"/>
              <a:t>BUILDING SLOT MACHINE IN JAVA</a:t>
            </a:r>
          </a:p>
        </p:txBody>
      </p:sp>
      <p:sp>
        <p:nvSpPr>
          <p:cNvPr id="7" name="Espace réservé du numéro de diapositive 6">
            <a:extLst>
              <a:ext uri="{FF2B5EF4-FFF2-40B4-BE49-F238E27FC236}">
                <a16:creationId xmlns:a16="http://schemas.microsoft.com/office/drawing/2014/main" id="{B87AD7C1-BD0A-450D-8258-AE779C204719}"/>
              </a:ext>
            </a:extLst>
          </p:cNvPr>
          <p:cNvSpPr>
            <a:spLocks noGrp="1"/>
          </p:cNvSpPr>
          <p:nvPr>
            <p:ph type="sldNum" sz="quarter" idx="12"/>
          </p:nvPr>
        </p:nvSpPr>
        <p:spPr/>
        <p:txBody>
          <a:bodyPr/>
          <a:lstStyle/>
          <a:p>
            <a:pPr rtl="0"/>
            <a:fld id="{3A98EE3D-8CD1-4C3F-BD1C-C98C9596463C}" type="slidenum">
              <a:rPr lang="fr-FR" noProof="0" smtClean="0"/>
              <a:t>2</a:t>
            </a:fld>
            <a:endParaRPr lang="fr-FR" noProof="0"/>
          </a:p>
        </p:txBody>
      </p:sp>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fontScale="90000"/>
          </a:bodyPr>
          <a:lstStyle/>
          <a:p>
            <a:pPr rtl="0"/>
            <a:r>
              <a:rPr lang="fr-FR" dirty="0">
                <a:solidFill>
                  <a:schemeClr val="accent1">
                    <a:lumMod val="75000"/>
                  </a:schemeClr>
                </a:solidFill>
              </a:rPr>
              <a:t>Imaginer et théoriser l’application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A7BD30D-629F-49D4-AE04-2D99B365E4B8}"/>
              </a:ext>
            </a:extLst>
          </p:cNvPr>
          <p:cNvSpPr>
            <a:spLocks noGrp="1" noRot="1" noMove="1" noResize="1" noEditPoints="1" noAdjustHandles="1" noChangeArrowheads="1" noChangeShapeType="1"/>
          </p:cNvSpPr>
          <p:nvPr>
            <p:ph sz="half" idx="4294967295"/>
          </p:nvPr>
        </p:nvSpPr>
        <p:spPr>
          <a:xfrm>
            <a:off x="541282" y="1796715"/>
            <a:ext cx="3568661" cy="1996909"/>
          </a:xfrm>
        </p:spPr>
        <p:txBody>
          <a:bodyPr vert="horz" lIns="91440" tIns="45720" rIns="91440" bIns="45720" rtlCol="0" anchor="ctr">
            <a:normAutofit/>
          </a:bodyPr>
          <a:lstStyle/>
          <a:p>
            <a:pPr marL="0" indent="0" rtl="0">
              <a:buNone/>
            </a:pPr>
            <a:r>
              <a:rPr lang="fr-FR" sz="1600" dirty="0"/>
              <a:t>Étapes de conception:</a:t>
            </a:r>
          </a:p>
          <a:p>
            <a:pPr marL="216000" indent="-216000" rtl="0"/>
            <a:r>
              <a:rPr lang="fr-FR" sz="1600" dirty="0"/>
              <a:t>Assimilations des différents points du cahier des charges</a:t>
            </a:r>
          </a:p>
          <a:p>
            <a:pPr marL="216000" indent="-216000" rtl="0"/>
            <a:r>
              <a:rPr lang="fr-FR" sz="1600" dirty="0"/>
              <a:t>Discussion quant à la manière d’implémenter le projet</a:t>
            </a:r>
          </a:p>
          <a:p>
            <a:pPr marL="216000" indent="-216000" rtl="0"/>
            <a:r>
              <a:rPr lang="fr-FR" sz="1600" dirty="0"/>
              <a:t>Penser l’UI</a:t>
            </a:r>
          </a:p>
        </p:txBody>
      </p:sp>
      <p:sp>
        <p:nvSpPr>
          <p:cNvPr id="7" name="Espace réservé du pied de page 6">
            <a:extLst>
              <a:ext uri="{FF2B5EF4-FFF2-40B4-BE49-F238E27FC236}">
                <a16:creationId xmlns:a16="http://schemas.microsoft.com/office/drawing/2014/main" id="{07D91225-790F-4C13-A8A5-F2C3F67C8055}"/>
              </a:ext>
            </a:extLst>
          </p:cNvPr>
          <p:cNvSpPr>
            <a:spLocks noGrp="1"/>
          </p:cNvSpPr>
          <p:nvPr>
            <p:ph type="ftr" sz="quarter" idx="11"/>
          </p:nvPr>
        </p:nvSpPr>
        <p:spPr/>
        <p:txBody>
          <a:bodyPr/>
          <a:lstStyle/>
          <a:p>
            <a:pPr algn="l" rtl="0"/>
            <a:r>
              <a:rPr lang="fr-FR" noProof="0" dirty="0"/>
              <a:t>BUILDING SLOT MACHINE IN JAVA</a:t>
            </a:r>
          </a:p>
        </p:txBody>
      </p:sp>
      <p:sp>
        <p:nvSpPr>
          <p:cNvPr id="8" name="Espace réservé du numéro de diapositive 7">
            <a:extLst>
              <a:ext uri="{FF2B5EF4-FFF2-40B4-BE49-F238E27FC236}">
                <a16:creationId xmlns:a16="http://schemas.microsoft.com/office/drawing/2014/main" id="{315A15AC-D6F8-4815-95AC-BE31E2458FE3}"/>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pic>
        <p:nvPicPr>
          <p:cNvPr id="10" name="Image 9" descr="Une image contenant texte, noir, tableau&#10;&#10;Description générée automatiquement">
            <a:extLst>
              <a:ext uri="{FF2B5EF4-FFF2-40B4-BE49-F238E27FC236}">
                <a16:creationId xmlns:a16="http://schemas.microsoft.com/office/drawing/2014/main" id="{B4E24272-8ED0-3F01-E7B2-88993DC924E8}"/>
              </a:ext>
            </a:extLst>
          </p:cNvPr>
          <p:cNvPicPr>
            <a:picLocks noChangeAspect="1"/>
          </p:cNvPicPr>
          <p:nvPr/>
        </p:nvPicPr>
        <p:blipFill>
          <a:blip r:embed="rId3"/>
          <a:stretch>
            <a:fillRect/>
          </a:stretch>
        </p:blipFill>
        <p:spPr>
          <a:xfrm>
            <a:off x="3963496" y="0"/>
            <a:ext cx="8228504" cy="6858000"/>
          </a:xfrm>
          <a:prstGeom prst="rect">
            <a:avLst/>
          </a:prstGeom>
        </p:spPr>
      </p:pic>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ED5CCB1-8076-415D-8934-48F6CBA60324}"/>
              </a:ext>
            </a:extLst>
          </p:cNvPr>
          <p:cNvSpPr>
            <a:spLocks noGrp="1"/>
          </p:cNvSpPr>
          <p:nvPr>
            <p:ph type="sldNum" sz="quarter" idx="12"/>
          </p:nvPr>
        </p:nvSpPr>
        <p:spPr>
          <a:xfrm>
            <a:off x="10795363" y="6423914"/>
            <a:ext cx="1052510" cy="365125"/>
          </a:xfrm>
        </p:spPr>
        <p:txBody>
          <a:bodyPr anchor="ctr">
            <a:normAutofit/>
          </a:bodyPr>
          <a:lstStyle/>
          <a:p>
            <a:pPr rtl="0">
              <a:spcAft>
                <a:spcPts val="600"/>
              </a:spcAft>
            </a:pPr>
            <a:fld id="{F603CDE5-C1D8-4EDD-870F-A498BAFA520F}" type="slidenum">
              <a:rPr lang="en-US" noProof="0" smtClean="0"/>
              <a:pPr rtl="0">
                <a:spcAft>
                  <a:spcPts val="600"/>
                </a:spcAft>
              </a:pPr>
              <a:t>4</a:t>
            </a:fld>
            <a:endParaRPr lang="en-US" noProof="0"/>
          </a:p>
        </p:txBody>
      </p:sp>
      <p:sp>
        <p:nvSpPr>
          <p:cNvPr id="2" name="Espace réservé du pied de page 1">
            <a:extLst>
              <a:ext uri="{FF2B5EF4-FFF2-40B4-BE49-F238E27FC236}">
                <a16:creationId xmlns:a16="http://schemas.microsoft.com/office/drawing/2014/main" id="{5B869BBC-689A-4424-AF18-753DF55BB938}"/>
              </a:ext>
            </a:extLst>
          </p:cNvPr>
          <p:cNvSpPr>
            <a:spLocks noGrp="1"/>
          </p:cNvSpPr>
          <p:nvPr>
            <p:ph type="ftr" sz="quarter" idx="11"/>
          </p:nvPr>
        </p:nvSpPr>
        <p:spPr>
          <a:xfrm>
            <a:off x="355101" y="6423914"/>
            <a:ext cx="6818262" cy="365125"/>
          </a:xfrm>
        </p:spPr>
        <p:txBody>
          <a:bodyPr anchor="ctr">
            <a:normAutofit/>
          </a:bodyPr>
          <a:lstStyle/>
          <a:p>
            <a:pPr algn="l" rtl="0"/>
            <a:r>
              <a:rPr lang="fr-FR" noProof="0" dirty="0"/>
              <a:t>BUILDING SLOT MACHINE IN JAVA</a:t>
            </a:r>
          </a:p>
        </p:txBody>
      </p:sp>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a:xfrm>
            <a:off x="581192" y="702156"/>
            <a:ext cx="11029616" cy="1013800"/>
          </a:xfrm>
        </p:spPr>
        <p:txBody>
          <a:bodyPr rtlCol="0" anchor="b">
            <a:normAutofit/>
          </a:bodyPr>
          <a:lstStyle/>
          <a:p>
            <a:pPr rtl="0"/>
            <a:r>
              <a:rPr lang="fr-FR" dirty="0"/>
              <a:t>Créer l’algorithme</a:t>
            </a:r>
            <a:endParaRPr lang="fr-FR"/>
          </a:p>
        </p:txBody>
      </p:sp>
      <p:graphicFrame>
        <p:nvGraphicFramePr>
          <p:cNvPr id="15" name="Espace réservé du contenu 14" descr="Objet SmartArt">
            <a:extLst>
              <a:ext uri="{FF2B5EF4-FFF2-40B4-BE49-F238E27FC236}">
                <a16:creationId xmlns:a16="http://schemas.microsoft.com/office/drawing/2014/main" id="{E48394F2-4497-4281-8861-03B845B20BE2}"/>
              </a:ext>
            </a:extLst>
          </p:cNvPr>
          <p:cNvGraphicFramePr>
            <a:graphicFrameLocks noGrp="1"/>
          </p:cNvGraphicFramePr>
          <p:nvPr>
            <p:ph idx="1"/>
            <p:extLst>
              <p:ext uri="{D42A27DB-BD31-4B8C-83A1-F6EECF244321}">
                <p14:modId xmlns:p14="http://schemas.microsoft.com/office/powerpoint/2010/main" val="347835740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241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p:txBody>
          <a:bodyPr rtlCol="0"/>
          <a:lstStyle/>
          <a:p>
            <a:pPr rtl="0"/>
            <a:r>
              <a:rPr lang="fr-FR" dirty="0"/>
              <a:t>Créer les diagrammes UML</a:t>
            </a:r>
          </a:p>
        </p:txBody>
      </p:sp>
      <p:pic>
        <p:nvPicPr>
          <p:cNvPr id="15" name="Espace réservé d’image 14" descr="personnes à une table de conférence consultant des ordinateurs portable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3"/>
          <a:srcRect t="6" b="6"/>
          <a:stretch>
            <a:fillRect/>
          </a:stretch>
        </p:blipFill>
        <p:spPr/>
      </p:pic>
      <p:pic>
        <p:nvPicPr>
          <p:cNvPr id="14" name="Espace réservé d’image 13" descr="Salle de réunion comprenant des personnes">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a:stretch>
            <a:fillRect/>
          </a:stretch>
        </p:blipFill>
        <p:spPr/>
      </p:pic>
      <p:sp>
        <p:nvSpPr>
          <p:cNvPr id="4" name="Espace réservé du texte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rtlCol="0"/>
          <a:lstStyle/>
          <a:p>
            <a:pPr marL="216000" indent="-216000" rtl="0">
              <a:buFont typeface="Wingdings" panose="05000000000000000000" pitchFamily="2" charset="2"/>
              <a:buChar char="§"/>
            </a:pPr>
            <a:r>
              <a:rPr lang="fr-FR" dirty="0"/>
              <a:t>Imaginer les objets nécessaires.</a:t>
            </a:r>
          </a:p>
          <a:p>
            <a:pPr marL="216000" indent="-216000" rtl="0">
              <a:buFont typeface="Wingdings" panose="05000000000000000000" pitchFamily="2" charset="2"/>
              <a:buChar char="§"/>
            </a:pPr>
            <a:r>
              <a:rPr lang="fr-FR" dirty="0"/>
              <a:t>Imaginer les fonctions: entrées sorties</a:t>
            </a:r>
          </a:p>
          <a:p>
            <a:pPr marL="216000" indent="-216000" rtl="0">
              <a:buFont typeface="Wingdings" panose="05000000000000000000" pitchFamily="2" charset="2"/>
              <a:buChar char="§"/>
            </a:pPr>
            <a:r>
              <a:rPr lang="fr-FR" dirty="0"/>
              <a:t>Créer les relations entre les classes</a:t>
            </a:r>
          </a:p>
        </p:txBody>
      </p:sp>
      <p:sp>
        <p:nvSpPr>
          <p:cNvPr id="2" name="Espace réservé du pied de page 1">
            <a:extLst>
              <a:ext uri="{FF2B5EF4-FFF2-40B4-BE49-F238E27FC236}">
                <a16:creationId xmlns:a16="http://schemas.microsoft.com/office/drawing/2014/main" id="{336570A6-70F5-40FE-BC8D-A80B0E72B539}"/>
              </a:ext>
            </a:extLst>
          </p:cNvPr>
          <p:cNvSpPr>
            <a:spLocks noGrp="1"/>
          </p:cNvSpPr>
          <p:nvPr>
            <p:ph type="ftr" sz="quarter" idx="11"/>
          </p:nvPr>
        </p:nvSpPr>
        <p:spPr/>
        <p:txBody>
          <a:bodyPr/>
          <a:lstStyle/>
          <a:p>
            <a:pPr algn="l" rtl="0"/>
            <a:r>
              <a:rPr lang="fr-FR" noProof="0" dirty="0"/>
              <a:t>BUILDING SLOT MACHINE IN JAVA</a:t>
            </a:r>
          </a:p>
        </p:txBody>
      </p:sp>
      <p:sp>
        <p:nvSpPr>
          <p:cNvPr id="7" name="Espace réservé du numéro de diapositive 6">
            <a:extLst>
              <a:ext uri="{FF2B5EF4-FFF2-40B4-BE49-F238E27FC236}">
                <a16:creationId xmlns:a16="http://schemas.microsoft.com/office/drawing/2014/main" id="{9D88FDA7-1B41-4EBC-8E6E-3CADDCDD4F16}"/>
              </a:ext>
            </a:extLst>
          </p:cNvPr>
          <p:cNvSpPr>
            <a:spLocks noGrp="1"/>
          </p:cNvSpPr>
          <p:nvPr>
            <p:ph type="sldNum" sz="quarter" idx="12"/>
          </p:nvPr>
        </p:nvSpPr>
        <p:spPr/>
        <p:txBody>
          <a:bodyPr/>
          <a:lstStyle/>
          <a:p>
            <a:pPr rtl="0"/>
            <a:fld id="{F603CDE5-C1D8-4EDD-870F-A498BAFA520F}" type="slidenum">
              <a:rPr lang="en-US" noProof="0" smtClean="0"/>
              <a:t>5</a:t>
            </a:fld>
            <a:endParaRPr lang="en-US" noProof="0" dirty="0"/>
          </a:p>
        </p:txBody>
      </p:sp>
    </p:spTree>
    <p:extLst>
      <p:ext uri="{BB962C8B-B14F-4D97-AF65-F5344CB8AC3E}">
        <p14:creationId xmlns:p14="http://schemas.microsoft.com/office/powerpoint/2010/main" val="133924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C28F3A-00CE-F078-0B4D-73087C5240DA}"/>
              </a:ext>
            </a:extLst>
          </p:cNvPr>
          <p:cNvPicPr>
            <a:picLocks noChangeAspect="1"/>
          </p:cNvPicPr>
          <p:nvPr/>
        </p:nvPicPr>
        <p:blipFill rotWithShape="1">
          <a:blip r:embed="rId3"/>
          <a:srcRect t="9017" r="-1" b="-1"/>
          <a:stretch/>
        </p:blipFill>
        <p:spPr>
          <a:xfrm>
            <a:off x="20" y="10"/>
            <a:ext cx="7537665" cy="6857990"/>
          </a:xfrm>
          <a:prstGeom prst="rect">
            <a:avLst/>
          </a:prstGeom>
          <a:noFill/>
        </p:spPr>
      </p:pic>
      <p:sp>
        <p:nvSpPr>
          <p:cNvPr id="5" name="Titre 4">
            <a:extLst>
              <a:ext uri="{FF2B5EF4-FFF2-40B4-BE49-F238E27FC236}">
                <a16:creationId xmlns:a16="http://schemas.microsoft.com/office/drawing/2014/main" id="{9C3D8B0C-EFCA-45C3-A92A-E9B17B93DAF7}"/>
              </a:ext>
            </a:extLst>
          </p:cNvPr>
          <p:cNvSpPr>
            <a:spLocks noGrp="1"/>
          </p:cNvSpPr>
          <p:nvPr>
            <p:ph type="title"/>
          </p:nvPr>
        </p:nvSpPr>
        <p:spPr>
          <a:xfrm>
            <a:off x="7955459" y="382181"/>
            <a:ext cx="3392382" cy="1675219"/>
          </a:xfrm>
        </p:spPr>
        <p:txBody>
          <a:bodyPr rtlCol="0" anchor="b">
            <a:normAutofit/>
          </a:bodyPr>
          <a:lstStyle/>
          <a:p>
            <a:pPr rtl="0">
              <a:lnSpc>
                <a:spcPct val="90000"/>
              </a:lnSpc>
            </a:pPr>
            <a:r>
              <a:rPr lang="fr-FR" sz="2400" dirty="0"/>
              <a:t>Programmation des classes nécessaires dans le cahier des charges</a:t>
            </a:r>
          </a:p>
        </p:txBody>
      </p:sp>
      <p:sp>
        <p:nvSpPr>
          <p:cNvPr id="6" name="Espace réservé du contenu 5">
            <a:extLst>
              <a:ext uri="{FF2B5EF4-FFF2-40B4-BE49-F238E27FC236}">
                <a16:creationId xmlns:a16="http://schemas.microsoft.com/office/drawing/2014/main" id="{1E9EACF6-E8C5-485F-B9F8-6F314C3308D6}"/>
              </a:ext>
            </a:extLst>
          </p:cNvPr>
          <p:cNvSpPr>
            <a:spLocks noGrp="1"/>
          </p:cNvSpPr>
          <p:nvPr>
            <p:ph sz="quarter" idx="14"/>
          </p:nvPr>
        </p:nvSpPr>
        <p:spPr>
          <a:xfrm>
            <a:off x="7955459" y="2057400"/>
            <a:ext cx="3392382" cy="3862388"/>
          </a:xfrm>
        </p:spPr>
        <p:txBody>
          <a:bodyPr rtlCol="0" anchor="ctr">
            <a:normAutofit/>
          </a:bodyPr>
          <a:lstStyle/>
          <a:p>
            <a:pPr marL="216000" indent="-216000" rtl="0">
              <a:buFont typeface="Wingdings" panose="05000000000000000000" pitchFamily="2" charset="2"/>
              <a:buChar char="§"/>
            </a:pPr>
            <a:r>
              <a:rPr lang="fr-FR" b="0" i="0" dirty="0">
                <a:effectLst/>
              </a:rPr>
              <a:t>Développement des classes de base</a:t>
            </a:r>
          </a:p>
          <a:p>
            <a:pPr lvl="1">
              <a:buFont typeface="Arial" panose="020B0604020202020204" pitchFamily="34" charset="0"/>
              <a:buChar char="•"/>
            </a:pPr>
            <a:r>
              <a:rPr lang="fr-FR" dirty="0"/>
              <a:t>Classe User : gestion des gains et free </a:t>
            </a:r>
            <a:r>
              <a:rPr lang="fr-FR" dirty="0" err="1"/>
              <a:t>attempt</a:t>
            </a:r>
            <a:endParaRPr lang="fr-FR" dirty="0"/>
          </a:p>
          <a:p>
            <a:pPr lvl="1">
              <a:buFont typeface="Arial" panose="020B0604020202020204" pitchFamily="34" charset="0"/>
              <a:buChar char="•"/>
            </a:pPr>
            <a:r>
              <a:rPr lang="fr-FR" dirty="0"/>
              <a:t>Classe Symbol et </a:t>
            </a:r>
            <a:r>
              <a:rPr lang="fr-FR" dirty="0" err="1"/>
              <a:t>SpecialSymol</a:t>
            </a:r>
            <a:r>
              <a:rPr lang="fr-FR" dirty="0"/>
              <a:t>: connexion et requêtes vers la base de données</a:t>
            </a:r>
          </a:p>
          <a:p>
            <a:pPr marL="216000" indent="-216000" rtl="0">
              <a:buFont typeface="Wingdings" panose="05000000000000000000" pitchFamily="2" charset="2"/>
              <a:buChar char="§"/>
            </a:pPr>
            <a:r>
              <a:rPr lang="fr-FR" dirty="0"/>
              <a:t>Implémentation des classes dites métier</a:t>
            </a:r>
          </a:p>
          <a:p>
            <a:pPr marL="522000" lvl="1" indent="-216000">
              <a:buFont typeface="Wingdings" panose="05000000000000000000" pitchFamily="2" charset="2"/>
              <a:buChar char="§"/>
            </a:pPr>
            <a:r>
              <a:rPr lang="fr-FR" dirty="0"/>
              <a:t>Classe </a:t>
            </a:r>
            <a:r>
              <a:rPr lang="fr-FR" dirty="0" err="1"/>
              <a:t>SlotMachine</a:t>
            </a:r>
            <a:endParaRPr lang="fr-FR" dirty="0"/>
          </a:p>
          <a:p>
            <a:pPr marL="522000" lvl="1" indent="-216000">
              <a:buFont typeface="Wingdings" panose="05000000000000000000" pitchFamily="2" charset="2"/>
              <a:buChar char="§"/>
            </a:pPr>
            <a:r>
              <a:rPr lang="fr-FR" dirty="0"/>
              <a:t>Classe </a:t>
            </a:r>
            <a:r>
              <a:rPr lang="fr-FR" dirty="0" err="1"/>
              <a:t>Column</a:t>
            </a:r>
            <a:endParaRPr lang="fr-FR" dirty="0"/>
          </a:p>
          <a:p>
            <a:pPr marL="216000" indent="-216000" rtl="0">
              <a:buFont typeface="Wingdings" panose="05000000000000000000" pitchFamily="2" charset="2"/>
              <a:buChar char="§"/>
            </a:pPr>
            <a:r>
              <a:rPr lang="fr-FR" dirty="0"/>
              <a:t>Création de </a:t>
            </a:r>
            <a:r>
              <a:rPr lang="fr-FR" dirty="0" err="1"/>
              <a:t>SlotMachineGUI</a:t>
            </a:r>
            <a:endParaRPr lang="fr-FR" dirty="0"/>
          </a:p>
        </p:txBody>
      </p:sp>
      <p:sp>
        <p:nvSpPr>
          <p:cNvPr id="7" name="Espace réservé du numéro de diapositive 6">
            <a:extLst>
              <a:ext uri="{FF2B5EF4-FFF2-40B4-BE49-F238E27FC236}">
                <a16:creationId xmlns:a16="http://schemas.microsoft.com/office/drawing/2014/main" id="{60A936E1-6C57-473F-A9B6-F73F29161091}"/>
              </a:ext>
            </a:extLst>
          </p:cNvPr>
          <p:cNvSpPr>
            <a:spLocks noGrp="1"/>
          </p:cNvSpPr>
          <p:nvPr>
            <p:ph type="sldNum" sz="quarter" idx="12"/>
          </p:nvPr>
        </p:nvSpPr>
        <p:spPr>
          <a:xfrm>
            <a:off x="10795363" y="6423914"/>
            <a:ext cx="1052510" cy="365125"/>
          </a:xfrm>
        </p:spPr>
        <p:txBody>
          <a:bodyPr anchor="ctr">
            <a:normAutofit/>
          </a:bodyPr>
          <a:lstStyle/>
          <a:p>
            <a:pPr rtl="0">
              <a:spcAft>
                <a:spcPts val="600"/>
              </a:spcAft>
            </a:pPr>
            <a:fld id="{F603CDE5-C1D8-4EDD-870F-A498BAFA520F}" type="slidenum">
              <a:rPr lang="en-US" noProof="0" smtClean="0"/>
              <a:pPr rtl="0">
                <a:spcAft>
                  <a:spcPts val="600"/>
                </a:spcAft>
              </a:pPr>
              <a:t>6</a:t>
            </a:fld>
            <a:endParaRPr lang="en-US" noProof="0"/>
          </a:p>
        </p:txBody>
      </p:sp>
      <p:sp>
        <p:nvSpPr>
          <p:cNvPr id="2" name="Espace réservé du pied de page 1">
            <a:extLst>
              <a:ext uri="{FF2B5EF4-FFF2-40B4-BE49-F238E27FC236}">
                <a16:creationId xmlns:a16="http://schemas.microsoft.com/office/drawing/2014/main" id="{B52ED612-3B86-4C7F-84E4-8A55085F0D64}"/>
              </a:ext>
            </a:extLst>
          </p:cNvPr>
          <p:cNvSpPr>
            <a:spLocks noGrp="1"/>
          </p:cNvSpPr>
          <p:nvPr>
            <p:ph type="ftr" sz="quarter" idx="11"/>
          </p:nvPr>
        </p:nvSpPr>
        <p:spPr>
          <a:xfrm>
            <a:off x="355101" y="6423914"/>
            <a:ext cx="6818262" cy="365125"/>
          </a:xfrm>
        </p:spPr>
        <p:txBody>
          <a:bodyPr anchor="ctr">
            <a:normAutofit/>
          </a:bodyPr>
          <a:lstStyle/>
          <a:p>
            <a:pPr rtl="0">
              <a:spcAft>
                <a:spcPts val="600"/>
              </a:spcAft>
            </a:pPr>
            <a:r>
              <a:rPr lang="fr-FR" noProof="0" dirty="0"/>
              <a:t>BUILDING SLOT MACHINE IN JAVA</a:t>
            </a:r>
          </a:p>
        </p:txBody>
      </p:sp>
    </p:spTree>
    <p:extLst>
      <p:ext uri="{BB962C8B-B14F-4D97-AF65-F5344CB8AC3E}">
        <p14:creationId xmlns:p14="http://schemas.microsoft.com/office/powerpoint/2010/main" val="295536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98F5FA3-9D3B-4DFA-A825-5E4B08F34125}"/>
              </a:ext>
            </a:extLst>
          </p:cNvPr>
          <p:cNvSpPr>
            <a:spLocks noGrp="1"/>
          </p:cNvSpPr>
          <p:nvPr>
            <p:ph type="sldNum" sz="quarter" idx="12"/>
          </p:nvPr>
        </p:nvSpPr>
        <p:spPr>
          <a:xfrm>
            <a:off x="10795363" y="6423914"/>
            <a:ext cx="1052510" cy="365125"/>
          </a:xfrm>
        </p:spPr>
        <p:txBody>
          <a:bodyPr anchor="ctr">
            <a:normAutofit/>
          </a:bodyPr>
          <a:lstStyle/>
          <a:p>
            <a:pPr rtl="0">
              <a:spcAft>
                <a:spcPts val="600"/>
              </a:spcAft>
            </a:pPr>
            <a:fld id="{F603CDE5-C1D8-4EDD-870F-A498BAFA520F}" type="slidenum">
              <a:rPr lang="en-US" noProof="0" smtClean="0"/>
              <a:pPr rtl="0">
                <a:spcAft>
                  <a:spcPts val="600"/>
                </a:spcAft>
              </a:pPr>
              <a:t>7</a:t>
            </a:fld>
            <a:endParaRPr lang="en-US" noProof="0"/>
          </a:p>
        </p:txBody>
      </p:sp>
      <p:sp>
        <p:nvSpPr>
          <p:cNvPr id="5" name="Espace réservé du pied de page 4">
            <a:extLst>
              <a:ext uri="{FF2B5EF4-FFF2-40B4-BE49-F238E27FC236}">
                <a16:creationId xmlns:a16="http://schemas.microsoft.com/office/drawing/2014/main" id="{CA5BB4D0-13C7-43BD-B230-8B97D2917154}"/>
              </a:ext>
            </a:extLst>
          </p:cNvPr>
          <p:cNvSpPr>
            <a:spLocks noGrp="1"/>
          </p:cNvSpPr>
          <p:nvPr>
            <p:ph type="ftr" sz="quarter" idx="11"/>
          </p:nvPr>
        </p:nvSpPr>
        <p:spPr>
          <a:xfrm>
            <a:off x="355101" y="6423914"/>
            <a:ext cx="6818262" cy="365125"/>
          </a:xfrm>
        </p:spPr>
        <p:txBody>
          <a:bodyPr anchor="ctr">
            <a:normAutofit/>
          </a:bodyPr>
          <a:lstStyle/>
          <a:p>
            <a:pPr rtl="0">
              <a:spcAft>
                <a:spcPts val="600"/>
              </a:spcAft>
            </a:pPr>
            <a:r>
              <a:rPr lang="fr-FR" noProof="0" dirty="0"/>
              <a:t>BUILDING SLOT MACHINE IN JAVA</a:t>
            </a:r>
          </a:p>
        </p:txBody>
      </p:sp>
      <p:sp>
        <p:nvSpPr>
          <p:cNvPr id="4" name="Titr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rtlCol="0" anchor="b">
            <a:normAutofit/>
          </a:bodyPr>
          <a:lstStyle/>
          <a:p>
            <a:pPr rtl="0"/>
            <a:r>
              <a:rPr lang="fr-FR" dirty="0"/>
              <a:t>IMPLÉMENTATION DU GUI</a:t>
            </a:r>
          </a:p>
        </p:txBody>
      </p:sp>
      <p:sp>
        <p:nvSpPr>
          <p:cNvPr id="6" name="Espace réservé du texte 5">
            <a:extLst>
              <a:ext uri="{FF2B5EF4-FFF2-40B4-BE49-F238E27FC236}">
                <a16:creationId xmlns:a16="http://schemas.microsoft.com/office/drawing/2014/main" id="{EA58F096-46A3-4EB4-950C-04CC7361A037}"/>
              </a:ext>
            </a:extLst>
          </p:cNvPr>
          <p:cNvSpPr>
            <a:spLocks noGrp="1"/>
          </p:cNvSpPr>
          <p:nvPr>
            <p:ph sz="half" idx="1"/>
          </p:nvPr>
        </p:nvSpPr>
        <p:spPr>
          <a:xfrm>
            <a:off x="581193" y="2228003"/>
            <a:ext cx="5422390" cy="3633047"/>
          </a:xfrm>
        </p:spPr>
        <p:txBody>
          <a:bodyPr rtlCol="0" anchor="ctr">
            <a:normAutofit/>
          </a:bodyPr>
          <a:lstStyle/>
          <a:p>
            <a:r>
              <a:rPr lang="fr-FR"/>
              <a:t>Nous avons utilisé Swing pour créer notre GUI en Java. Notre classe principale étend </a:t>
            </a:r>
            <a:r>
              <a:rPr lang="fr-FR" err="1"/>
              <a:t>JFrame</a:t>
            </a:r>
            <a:r>
              <a:rPr lang="fr-FR"/>
              <a:t> et contient plusieurs panneaux (</a:t>
            </a:r>
            <a:r>
              <a:rPr lang="fr-FR" err="1"/>
              <a:t>JPanel</a:t>
            </a:r>
            <a:r>
              <a:rPr lang="fr-FR"/>
              <a:t>) avec des gestionnaires de mise en page adaptés. Les composants incluent boutons, champs de texte, listes déroulantes et étiquettes. Des écouteurs d'événements gèrent les actions utilisateur, et l'interface est personnalisée avec des thèmes pour une ergonomie optimale.</a:t>
            </a:r>
          </a:p>
          <a:p>
            <a:endParaRPr lang="fr-FR" b="0" i="0">
              <a:effectLst/>
            </a:endParaRPr>
          </a:p>
        </p:txBody>
      </p:sp>
      <p:pic>
        <p:nvPicPr>
          <p:cNvPr id="2050" name="Picture 2">
            <a:extLst>
              <a:ext uri="{FF2B5EF4-FFF2-40B4-BE49-F238E27FC236}">
                <a16:creationId xmlns:a16="http://schemas.microsoft.com/office/drawing/2014/main" id="{9CD2E00B-9DFC-23D2-ADD9-9B0DF0B28337}"/>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9385" b="1577"/>
          <a:stretch/>
        </p:blipFill>
        <p:spPr bwMode="auto">
          <a:xfrm>
            <a:off x="6188417" y="2228003"/>
            <a:ext cx="5422392" cy="36330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1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FD26EF91-820B-4DA2-B398-3E168AFF17A9}"/>
              </a:ext>
            </a:extLst>
          </p:cNvPr>
          <p:cNvSpPr>
            <a:spLocks noGrp="1"/>
          </p:cNvSpPr>
          <p:nvPr>
            <p:ph type="body" sz="half" idx="2"/>
          </p:nvPr>
        </p:nvSpPr>
        <p:spPr>
          <a:xfrm>
            <a:off x="8119868" y="5356067"/>
            <a:ext cx="3625595" cy="1000782"/>
          </a:xfrm>
        </p:spPr>
        <p:txBody>
          <a:bodyPr vert="horz" lIns="91440" tIns="45720" rIns="91440" bIns="45720" rtlCol="0" anchor="ctr">
            <a:normAutofit/>
          </a:bodyPr>
          <a:lstStyle/>
          <a:p>
            <a:pPr marL="0" indent="0" rtl="0">
              <a:lnSpc>
                <a:spcPct val="90000"/>
              </a:lnSpc>
              <a:spcBef>
                <a:spcPct val="20000"/>
              </a:spcBef>
              <a:buNone/>
            </a:pPr>
            <a:r>
              <a:rPr lang="fr-FR" sz="1500" cap="all"/>
              <a:t>Rémy MASSIET</a:t>
            </a:r>
          </a:p>
          <a:p>
            <a:pPr marL="0" indent="0" rtl="0">
              <a:lnSpc>
                <a:spcPct val="90000"/>
              </a:lnSpc>
              <a:spcBef>
                <a:spcPct val="20000"/>
              </a:spcBef>
              <a:buNone/>
            </a:pPr>
            <a:r>
              <a:rPr lang="fr-FR" sz="1500" cap="all"/>
              <a:t>FLORIAN COPITET</a:t>
            </a:r>
          </a:p>
          <a:p>
            <a:pPr marL="0" indent="0" rtl="0">
              <a:lnSpc>
                <a:spcPct val="90000"/>
              </a:lnSpc>
              <a:spcBef>
                <a:spcPct val="20000"/>
              </a:spcBef>
              <a:buNone/>
            </a:pPr>
            <a:r>
              <a:rPr lang="fr-FR" sz="1500" cap="all"/>
              <a:t>GUILHEM VALENTIN</a:t>
            </a:r>
          </a:p>
        </p:txBody>
      </p:sp>
      <p:sp>
        <p:nvSpPr>
          <p:cNvPr id="7" name="Titre 6">
            <a:extLst>
              <a:ext uri="{FF2B5EF4-FFF2-40B4-BE49-F238E27FC236}">
                <a16:creationId xmlns:a16="http://schemas.microsoft.com/office/drawing/2014/main" id="{24EC38A0-3DAB-4B29-9BBE-45A9EBDBF417}"/>
              </a:ext>
            </a:extLst>
          </p:cNvPr>
          <p:cNvSpPr>
            <a:spLocks noGrp="1"/>
          </p:cNvSpPr>
          <p:nvPr>
            <p:ph type="title"/>
          </p:nvPr>
        </p:nvSpPr>
        <p:spPr>
          <a:xfrm>
            <a:off x="8119869" y="453642"/>
            <a:ext cx="3625595" cy="4826023"/>
          </a:xfrm>
        </p:spPr>
        <p:txBody>
          <a:bodyPr rtlCol="0" anchor="ctr">
            <a:normAutofit/>
          </a:bodyPr>
          <a:lstStyle/>
          <a:p>
            <a:pPr rtl="0"/>
            <a:r>
              <a:rPr lang="fr-FR" dirty="0"/>
              <a:t>PRÉSENTATION DU 05/05/2023</a:t>
            </a:r>
          </a:p>
        </p:txBody>
      </p:sp>
      <p:pic>
        <p:nvPicPr>
          <p:cNvPr id="9" name="Picture 8" descr="Arrière-plan ondulé de couleur bleue et verte">
            <a:extLst>
              <a:ext uri="{FF2B5EF4-FFF2-40B4-BE49-F238E27FC236}">
                <a16:creationId xmlns:a16="http://schemas.microsoft.com/office/drawing/2014/main" id="{FE1216C6-10E5-0C07-C353-4F367F6E14C7}"/>
              </a:ext>
            </a:extLst>
          </p:cNvPr>
          <p:cNvPicPr>
            <a:picLocks noChangeAspect="1"/>
          </p:cNvPicPr>
          <p:nvPr/>
        </p:nvPicPr>
        <p:blipFill>
          <a:blip r:embed="rId3"/>
          <a:srcRect l="1706" r="1706"/>
          <a:stretch/>
        </p:blipFill>
        <p:spPr>
          <a:xfrm>
            <a:off x="439766" y="453642"/>
            <a:ext cx="7602421" cy="5903207"/>
          </a:xfrm>
          <a:prstGeom prst="rect">
            <a:avLst/>
          </a:prstGeom>
          <a:noFill/>
        </p:spPr>
      </p:pic>
      <p:sp>
        <p:nvSpPr>
          <p:cNvPr id="13" name="Footer Placeholder 4">
            <a:extLst>
              <a:ext uri="{FF2B5EF4-FFF2-40B4-BE49-F238E27FC236}">
                <a16:creationId xmlns:a16="http://schemas.microsoft.com/office/drawing/2014/main" id="{B189CDC7-FB46-8AED-C95F-3B67C8C3386F}"/>
              </a:ext>
            </a:extLst>
          </p:cNvPr>
          <p:cNvSpPr>
            <a:spLocks noGrp="1"/>
          </p:cNvSpPr>
          <p:nvPr>
            <p:ph type="ftr" sz="quarter" idx="11"/>
          </p:nvPr>
        </p:nvSpPr>
        <p:spPr>
          <a:xfrm>
            <a:off x="355101" y="6423914"/>
            <a:ext cx="6818262" cy="365125"/>
          </a:xfrm>
        </p:spPr>
        <p:txBody>
          <a:bodyPr/>
          <a:lstStyle/>
          <a:p>
            <a:pPr rtl="0">
              <a:spcAft>
                <a:spcPts val="600"/>
              </a:spcAft>
            </a:pPr>
            <a:r>
              <a:rPr lang="fr-FR" noProof="0" dirty="0"/>
              <a:t>BUILDING SLOT MACHINE IN JAVA</a:t>
            </a:r>
          </a:p>
        </p:txBody>
      </p:sp>
      <p:sp>
        <p:nvSpPr>
          <p:cNvPr id="15" name="Slide Number Placeholder 5">
            <a:extLst>
              <a:ext uri="{FF2B5EF4-FFF2-40B4-BE49-F238E27FC236}">
                <a16:creationId xmlns:a16="http://schemas.microsoft.com/office/drawing/2014/main" id="{684FFE7F-2130-0A3E-0217-B08494E985D8}"/>
              </a:ext>
            </a:extLst>
          </p:cNvPr>
          <p:cNvSpPr>
            <a:spLocks noGrp="1"/>
          </p:cNvSpPr>
          <p:nvPr>
            <p:ph type="sldNum" sz="quarter" idx="12"/>
          </p:nvPr>
        </p:nvSpPr>
        <p:spPr>
          <a:xfrm>
            <a:off x="10795363" y="6423914"/>
            <a:ext cx="1052510" cy="365125"/>
          </a:xfrm>
        </p:spPr>
        <p:txBody>
          <a:bodyPr/>
          <a:lstStyle/>
          <a:p>
            <a:pPr rtl="0">
              <a:spcAft>
                <a:spcPts val="600"/>
              </a:spcAft>
            </a:pPr>
            <a:fld id="{3A98EE3D-8CD1-4C3F-BD1C-C98C9596463C}" type="slidenum">
              <a:rPr lang="fr-FR" noProof="0" smtClean="0"/>
              <a:pPr rtl="0">
                <a:spcAft>
                  <a:spcPts val="600"/>
                </a:spcAft>
              </a:pPr>
              <a:t>8</a:t>
            </a:fld>
            <a:endParaRPr lang="fr-FR" noProof="0"/>
          </a:p>
        </p:txBody>
      </p:sp>
    </p:spTree>
    <p:extLst>
      <p:ext uri="{BB962C8B-B14F-4D97-AF65-F5344CB8AC3E}">
        <p14:creationId xmlns:p14="http://schemas.microsoft.com/office/powerpoint/2010/main" val="379830884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330679_TF00870617_Win32" id="{0C21701E-A02E-4477-B0D7-D47A31FC1B2D}" vid="{49D40C53-E881-496D-A6A9-546E4C7AC34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Formation au sein d'une entreprise traditionnelle</Template>
  <TotalTime>54</TotalTime>
  <Words>285</Words>
  <Application>Microsoft Office PowerPoint</Application>
  <PresentationFormat>Grand écran</PresentationFormat>
  <Paragraphs>67</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Gill Sans MT</vt:lpstr>
      <vt:lpstr>Wingdings</vt:lpstr>
      <vt:lpstr>Wingdings 2</vt:lpstr>
      <vt:lpstr>DividendVTI</vt:lpstr>
      <vt:lpstr>SLOT MACHINE JAVA</vt:lpstr>
      <vt:lpstr>ROAD MAP DU PROJET</vt:lpstr>
      <vt:lpstr>Imaginer et théoriser l’application</vt:lpstr>
      <vt:lpstr>Créer l’algorithme</vt:lpstr>
      <vt:lpstr>Créer les diagrammes UML</vt:lpstr>
      <vt:lpstr>Programmation des classes nécessaires dans le cahier des charges</vt:lpstr>
      <vt:lpstr>IMPLÉMENTATION DU GUI</vt:lpstr>
      <vt:lpstr>PRÉSENTATION DU 05/05/2023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 JAVA</dc:title>
  <dc:creator>Rémy MASSIET</dc:creator>
  <cp:lastModifiedBy>Rémy MASSIET</cp:lastModifiedBy>
  <cp:revision>64</cp:revision>
  <dcterms:created xsi:type="dcterms:W3CDTF">2023-05-04T18:27:11Z</dcterms:created>
  <dcterms:modified xsi:type="dcterms:W3CDTF">2023-05-04T19:21:54Z</dcterms:modified>
</cp:coreProperties>
</file>