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78" r:id="rId6"/>
    <p:sldId id="267" r:id="rId7"/>
    <p:sldId id="274" r:id="rId8"/>
    <p:sldId id="275" r:id="rId9"/>
    <p:sldId id="268" r:id="rId10"/>
    <p:sldId id="279" r:id="rId11"/>
    <p:sldId id="261" r:id="rId12"/>
    <p:sldId id="281" r:id="rId13"/>
    <p:sldId id="263" r:id="rId14"/>
    <p:sldId id="264" r:id="rId15"/>
    <p:sldId id="270" r:id="rId16"/>
    <p:sldId id="280" r:id="rId17"/>
    <p:sldId id="258" r:id="rId18"/>
    <p:sldId id="259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491BD-3288-4C6F-A518-FAC2709958EB}">
  <a:tblStyle styleId="{64A491BD-3288-4C6F-A518-FAC270995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13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1661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/>
              <a:t>КОМПЛЕКСИРОВАНИЕ ДАННЫХ ВИЗУАЛЬНОЙ ОДОМЕТРИИ И НАВИГАЦИОННОЙ СИСТЕМЫ ДЛЯ БЕСПИЛОТНЫХ УСТРОЙСТВ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5299925"/>
            <a:ext cx="8794500" cy="79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				</a:t>
            </a:r>
            <a:r>
              <a:rPr lang="ru-RU" sz="1800" dirty="0" smtClean="0">
                <a:solidFill>
                  <a:srgbClr val="000000"/>
                </a:solidFill>
              </a:rPr>
              <a:t>   Азаров Максим Сергеевич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гр. </a:t>
            </a:r>
            <a:r>
              <a:rPr lang="ru-RU" sz="1800" dirty="0" smtClean="0">
                <a:solidFill>
                  <a:srgbClr val="000000"/>
                </a:solidFill>
              </a:rPr>
              <a:t>0382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/>
            <a:r>
              <a:rPr lang="en" sz="1800" dirty="0" smtClean="0">
                <a:solidFill>
                  <a:srgbClr val="000000"/>
                </a:solidFill>
              </a:rPr>
              <a:t>Руководитель:		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     Черниченко </a:t>
            </a:r>
            <a:r>
              <a:rPr lang="ru-RU" sz="1800" dirty="0">
                <a:solidFill>
                  <a:srgbClr val="000000"/>
                </a:solidFill>
              </a:rPr>
              <a:t>Дмитрий Александрович</a:t>
            </a:r>
            <a:r>
              <a:rPr lang="en" sz="1800" dirty="0" smtClean="0">
                <a:solidFill>
                  <a:srgbClr val="000000"/>
                </a:solidFill>
              </a:rPr>
              <a:t>, к.т.н., доцент</a:t>
            </a:r>
            <a:endParaRPr sz="1800" dirty="0" smtClean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/>
              <a:t>2024</a:t>
            </a:r>
            <a:endParaRPr sz="1800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523999"/>
            <a:ext cx="8370338" cy="49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результата работы ПО (разрешение)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11700" y="1567815"/>
            <a:ext cx="8571633" cy="417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chemeClr val="dk1"/>
              </a:buClr>
              <a:buSzPts val="2400"/>
            </a:pPr>
            <a:r>
              <a:rPr lang="ru-RU" dirty="0" smtClean="0">
                <a:solidFill>
                  <a:schemeClr val="dk1"/>
                </a:solidFill>
              </a:rPr>
              <a:t>Был выбран алгоритм </a:t>
            </a:r>
            <a:r>
              <a:rPr lang="en-US" dirty="0" smtClean="0">
                <a:solidFill>
                  <a:schemeClr val="dk1"/>
                </a:solidFill>
              </a:rPr>
              <a:t>VINS-Fusion</a:t>
            </a:r>
            <a:endParaRPr lang="en-US" dirty="0">
              <a:solidFill>
                <a:schemeClr val="dk1"/>
              </a:solidFill>
            </a:endParaRP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dirty="0" smtClean="0">
                <a:solidFill>
                  <a:schemeClr val="dk1"/>
                </a:solidFill>
              </a:rPr>
              <a:t>Были выбраны следующие 4 характеристики датчиков и разработаны способы моделирования их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lvl="1" indent="-381000">
              <a:spcBef>
                <a:spcPts val="600"/>
              </a:spcBef>
              <a:buClr>
                <a:schemeClr val="dk1"/>
              </a:buClr>
              <a:buSzPts val="2400"/>
            </a:pPr>
            <a:r>
              <a:rPr lang="ru-RU" sz="1800" dirty="0" smtClean="0">
                <a:solidFill>
                  <a:schemeClr val="dk1"/>
                </a:solidFill>
              </a:rPr>
              <a:t>Камеры</a:t>
            </a:r>
            <a:r>
              <a:rPr lang="en-US" sz="1800" dirty="0" smtClean="0">
                <a:solidFill>
                  <a:schemeClr val="dk1"/>
                </a:solidFill>
              </a:rPr>
              <a:t>: </a:t>
            </a:r>
            <a:r>
              <a:rPr lang="ru-RU" sz="1800" dirty="0" smtClean="0">
                <a:solidFill>
                  <a:schemeClr val="dk1"/>
                </a:solidFill>
              </a:rPr>
              <a:t>разрешение</a:t>
            </a:r>
          </a:p>
          <a:p>
            <a:pPr lvl="1" indent="-381000">
              <a:spcBef>
                <a:spcPts val="600"/>
              </a:spcBef>
              <a:buClr>
                <a:schemeClr val="dk1"/>
              </a:buClr>
              <a:buSzPts val="2400"/>
            </a:pPr>
            <a:r>
              <a:rPr lang="en-US" sz="1800" dirty="0" smtClean="0">
                <a:solidFill>
                  <a:schemeClr val="dk1"/>
                </a:solidFill>
              </a:rPr>
              <a:t>IMU: </a:t>
            </a:r>
            <a:r>
              <a:rPr lang="ru-RU" sz="1800" dirty="0" smtClean="0">
                <a:solidFill>
                  <a:schemeClr val="dk1"/>
                </a:solidFill>
              </a:rPr>
              <a:t>частота , белый шум акселерометра и гироскопа.</a:t>
            </a:r>
          </a:p>
          <a:p>
            <a:pPr lvl="0" indent="-381000">
              <a:spcBef>
                <a:spcPts val="600"/>
              </a:spcBef>
              <a:buClr>
                <a:schemeClr val="dk1"/>
              </a:buClr>
              <a:buSzPts val="2400"/>
            </a:pPr>
            <a:r>
              <a:rPr lang="ru-RU" dirty="0" smtClean="0">
                <a:solidFill>
                  <a:schemeClr val="dk1"/>
                </a:solidFill>
              </a:rPr>
              <a:t>Был выбран </a:t>
            </a:r>
            <a:r>
              <a:rPr lang="ru-RU" dirty="0">
                <a:solidFill>
                  <a:schemeClr val="dk1"/>
                </a:solidFill>
              </a:rPr>
              <a:t>набор данных </a:t>
            </a:r>
            <a:r>
              <a:rPr lang="en-US" dirty="0" err="1" smtClean="0">
                <a:solidFill>
                  <a:schemeClr val="dk1"/>
                </a:solidFill>
              </a:rPr>
              <a:t>EuRoC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lang="ru-RU" dirty="0">
              <a:solidFill>
                <a:schemeClr val="dk1"/>
              </a:solidFill>
            </a:endParaRPr>
          </a:p>
          <a:p>
            <a:pPr indent="-381000">
              <a:buClr>
                <a:schemeClr val="dk1"/>
              </a:buClr>
              <a:buSzPts val="2400"/>
            </a:pPr>
            <a:r>
              <a:rPr lang="ru-RU" dirty="0" smtClean="0">
                <a:solidFill>
                  <a:schemeClr val="dk1"/>
                </a:solidFill>
              </a:rPr>
              <a:t>Разработано ПО состоящая из 4 модулей, с помощью которых моделируется работа </a:t>
            </a:r>
            <a:r>
              <a:rPr lang="en-US" dirty="0" smtClean="0">
                <a:solidFill>
                  <a:schemeClr val="dk1"/>
                </a:solidFill>
              </a:rPr>
              <a:t>VINS-Fusion</a:t>
            </a:r>
            <a:r>
              <a:rPr lang="ru-RU" dirty="0" smtClean="0">
                <a:solidFill>
                  <a:schemeClr val="dk1"/>
                </a:solidFill>
              </a:rPr>
              <a:t>, для различных значений  4 характеристик датчиков.</a:t>
            </a:r>
          </a:p>
          <a:p>
            <a:pPr indent="-381000">
              <a:buClr>
                <a:schemeClr val="dk1"/>
              </a:buClr>
              <a:buSzPts val="2400"/>
            </a:pPr>
            <a:endParaRPr lang="ru-RU" dirty="0">
              <a:solidFill>
                <a:schemeClr val="dk1"/>
              </a:solidFill>
            </a:endParaRPr>
          </a:p>
          <a:p>
            <a:pPr marL="85725" indent="361950">
              <a:buClr>
                <a:schemeClr val="dk1"/>
              </a:buClr>
              <a:buSzPts val="2400"/>
              <a:buNone/>
            </a:pPr>
            <a:r>
              <a:rPr lang="ru-RU" dirty="0" smtClean="0">
                <a:solidFill>
                  <a:schemeClr val="dk1"/>
                </a:solidFill>
              </a:rPr>
              <a:t>Дальнейшее развитие </a:t>
            </a:r>
            <a:r>
              <a:rPr lang="ru-RU" dirty="0">
                <a:solidFill>
                  <a:schemeClr val="dk1"/>
                </a:solidFill>
              </a:rPr>
              <a:t>данной работы </a:t>
            </a:r>
            <a:r>
              <a:rPr lang="ru-RU" dirty="0" smtClean="0">
                <a:solidFill>
                  <a:schemeClr val="dk1"/>
                </a:solidFill>
              </a:rPr>
              <a:t>может заключаться в поддержке системой моделирования следующих параметров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  <a:endParaRPr lang="ru-RU" dirty="0" smtClean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buClr>
                <a:schemeClr val="dk1"/>
              </a:buClr>
              <a:buSzPts val="2400"/>
            </a:pPr>
            <a:r>
              <a:rPr lang="ru-RU" sz="1800" dirty="0">
                <a:solidFill>
                  <a:schemeClr val="dk1"/>
                </a:solidFill>
              </a:rPr>
              <a:t>Камеры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ru-RU" sz="1800" dirty="0" smtClean="0">
                <a:solidFill>
                  <a:schemeClr val="dk1"/>
                </a:solidFill>
              </a:rPr>
              <a:t>частота</a:t>
            </a:r>
            <a:endParaRPr lang="ru-RU" sz="1800"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buClr>
                <a:schemeClr val="dk1"/>
              </a:buClr>
              <a:buSzPts val="2400"/>
            </a:pPr>
            <a:r>
              <a:rPr lang="en-US" sz="1800" dirty="0" smtClean="0">
                <a:solidFill>
                  <a:schemeClr val="dk1"/>
                </a:solidFill>
              </a:rPr>
              <a:t>IMU: </a:t>
            </a:r>
            <a:r>
              <a:rPr lang="ru-RU" sz="1800" dirty="0" smtClean="0">
                <a:solidFill>
                  <a:schemeClr val="dk1"/>
                </a:solidFill>
              </a:rPr>
              <a:t>Уровень </a:t>
            </a:r>
            <a:r>
              <a:rPr lang="ru-RU" sz="1800" dirty="0">
                <a:solidFill>
                  <a:schemeClr val="dk1"/>
                </a:solidFill>
              </a:rPr>
              <a:t>смещение нуля (</a:t>
            </a:r>
            <a:r>
              <a:rPr lang="ru-RU" sz="1800" dirty="0" err="1">
                <a:solidFill>
                  <a:schemeClr val="dk1"/>
                </a:solidFill>
              </a:rPr>
              <a:t>bias</a:t>
            </a:r>
            <a:r>
              <a:rPr lang="ru-RU" sz="1800" dirty="0">
                <a:solidFill>
                  <a:schemeClr val="dk1"/>
                </a:solidFill>
              </a:rPr>
              <a:t>) </a:t>
            </a:r>
            <a:r>
              <a:rPr lang="ru-RU" sz="1800" dirty="0" smtClean="0">
                <a:solidFill>
                  <a:schemeClr val="dk1"/>
                </a:solidFill>
              </a:rPr>
              <a:t>акселерометра и гироскопа 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9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 smtClean="0">
                <a:solidFill>
                  <a:srgbClr val="000000"/>
                </a:solidFill>
              </a:rPr>
              <a:t>Репозиторий </a:t>
            </a:r>
            <a:r>
              <a:rPr lang="en" sz="2400" dirty="0">
                <a:solidFill>
                  <a:srgbClr val="000000"/>
                </a:solidFill>
              </a:rPr>
              <a:t>проекта </a:t>
            </a:r>
            <a:r>
              <a:rPr lang="en-US" sz="2400" u="sng" dirty="0" smtClean="0">
                <a:solidFill>
                  <a:srgbClr val="0070C0"/>
                </a:solidFill>
              </a:rPr>
              <a:t>https</a:t>
            </a:r>
            <a:r>
              <a:rPr lang="en-US" sz="2400" u="sng" dirty="0">
                <a:solidFill>
                  <a:srgbClr val="0070C0"/>
                </a:solidFill>
              </a:rPr>
              <a:t>://github.com/AzMax22/model_data_for_VINS</a:t>
            </a:r>
            <a:endParaRPr sz="2400" u="sng" dirty="0">
              <a:solidFill>
                <a:srgbClr val="0070C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606449" y="5692922"/>
            <a:ext cx="1608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GitHub</a:t>
            </a:r>
            <a:endParaRPr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045" y="2631479"/>
            <a:ext cx="2821709" cy="280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Запасные слайды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работы </a:t>
            </a:r>
            <a:r>
              <a:rPr lang="en-US" dirty="0" smtClean="0"/>
              <a:t>VINS-Fusion</a:t>
            </a: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82298" y="1259570"/>
            <a:ext cx="5328127" cy="442241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76350" y="5763415"/>
            <a:ext cx="6591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Пунктиром обозначена истинная траектория, цветной линией траектория полученная из </a:t>
            </a:r>
            <a:r>
              <a:rPr lang="en-US" sz="1600" dirty="0"/>
              <a:t>VINS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484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ПО (разрешение ч.2)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86292" y="1169670"/>
            <a:ext cx="4971415" cy="4518660"/>
          </a:xfrm>
          <a:prstGeom prst="rect">
            <a:avLst/>
          </a:prstGeom>
        </p:spPr>
      </p:pic>
      <p:sp>
        <p:nvSpPr>
          <p:cNvPr id="7" name="Google Shape;78;p16"/>
          <p:cNvSpPr txBox="1">
            <a:spLocks noGrp="1"/>
          </p:cNvSpPr>
          <p:nvPr>
            <p:ph type="body" idx="1"/>
          </p:nvPr>
        </p:nvSpPr>
        <p:spPr>
          <a:xfrm>
            <a:off x="1330875" y="5703302"/>
            <a:ext cx="66225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ru-RU" sz="1600" dirty="0">
                <a:solidFill>
                  <a:srgbClr val="000000"/>
                </a:solidFill>
              </a:rPr>
              <a:t>Таблица статистик APE VINS-</a:t>
            </a:r>
            <a:r>
              <a:rPr lang="ru-RU" sz="1600" dirty="0" err="1">
                <a:solidFill>
                  <a:srgbClr val="000000"/>
                </a:solidFill>
              </a:rPr>
              <a:t>Fusion</a:t>
            </a:r>
            <a:r>
              <a:rPr lang="ru-RU" sz="1600" dirty="0">
                <a:solidFill>
                  <a:srgbClr val="000000"/>
                </a:solidFill>
              </a:rPr>
              <a:t> для </a:t>
            </a:r>
            <a:r>
              <a:rPr lang="ru-RU" sz="1600" dirty="0" smtClean="0">
                <a:solidFill>
                  <a:srgbClr val="000000"/>
                </a:solidFill>
              </a:rPr>
              <a:t>различных исходных данных.</a:t>
            </a:r>
            <a:endParaRPr lang="ru-RU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Выбор набора данных для моделирования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26082" y="5867400"/>
            <a:ext cx="79131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2000" dirty="0"/>
              <a:t>Широко распространенные наборы данных для задач SLAM алгоритмов</a:t>
            </a:r>
            <a:endParaRPr sz="20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3430" y="1287780"/>
            <a:ext cx="8011522" cy="4579620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323975" y="4981575"/>
            <a:ext cx="733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Выбор алгоритма </a:t>
            </a:r>
            <a:r>
              <a:rPr lang="en-US" dirty="0" err="1" smtClean="0"/>
              <a:t>viSLAM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473750" y="5721929"/>
            <a:ext cx="6365325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2400" dirty="0">
                <a:solidFill>
                  <a:srgbClr val="000000"/>
                </a:solidFill>
              </a:rPr>
              <a:t>Результат сравнению алгоритмов </a:t>
            </a:r>
            <a:r>
              <a:rPr lang="en-US" sz="2400" dirty="0" err="1" smtClean="0">
                <a:solidFill>
                  <a:srgbClr val="000000"/>
                </a:solidFill>
              </a:rPr>
              <a:t>viSLAM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96064" y="1139274"/>
            <a:ext cx="6751871" cy="4729608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 flipH="1" flipV="1">
            <a:off x="6372225" y="1485900"/>
            <a:ext cx="9525" cy="13049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7620000" y="1485899"/>
            <a:ext cx="9525" cy="13049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4476750" y="1800225"/>
            <a:ext cx="0" cy="7048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038850" y="1356867"/>
            <a:ext cx="409575" cy="15006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064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Актуальность: </a:t>
            </a:r>
            <a:r>
              <a:rPr lang="ru-RU" sz="2000" dirty="0" smtClean="0">
                <a:solidFill>
                  <a:srgbClr val="000000"/>
                </a:solidFill>
              </a:rPr>
              <a:t>локализация беспилотного устройства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000" dirty="0" smtClean="0">
                <a:solidFill>
                  <a:srgbClr val="000000"/>
                </a:solidFill>
              </a:rPr>
              <a:t>Проблема подбора аппаратуры для получения необходимой точности </a:t>
            </a:r>
            <a:endParaRPr sz="20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разработать </a:t>
            </a:r>
            <a:r>
              <a:rPr lang="ru-RU" sz="2000" dirty="0" smtClean="0">
                <a:solidFill>
                  <a:srgbClr val="000000"/>
                </a:solidFill>
              </a:rPr>
              <a:t>ПО </a:t>
            </a:r>
            <a:r>
              <a:rPr lang="ru-RU" sz="2000" dirty="0">
                <a:solidFill>
                  <a:srgbClr val="000000"/>
                </a:solidFill>
              </a:rPr>
              <a:t>определяющую зависимость точности работы алгоритма </a:t>
            </a:r>
            <a:r>
              <a:rPr lang="ru-RU" sz="2000" dirty="0" err="1">
                <a:solidFill>
                  <a:srgbClr val="000000"/>
                </a:solidFill>
              </a:rPr>
              <a:t>viSLAM</a:t>
            </a:r>
            <a:r>
              <a:rPr lang="ru-RU" sz="2000" dirty="0">
                <a:solidFill>
                  <a:srgbClr val="000000"/>
                </a:solidFill>
              </a:rPr>
              <a:t> от различных параметров датчиков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Задачи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Выбрать </a:t>
            </a:r>
            <a:r>
              <a:rPr lang="ru-RU" sz="2000" dirty="0">
                <a:solidFill>
                  <a:srgbClr val="000000"/>
                </a:solidFill>
              </a:rPr>
              <a:t>алгоритм </a:t>
            </a:r>
            <a:r>
              <a:rPr lang="en-US" sz="2000" dirty="0" err="1" smtClean="0">
                <a:solidFill>
                  <a:srgbClr val="000000"/>
                </a:solidFill>
              </a:rPr>
              <a:t>viSLAM</a:t>
            </a:r>
            <a:endParaRPr lang="ru-RU" sz="2000" dirty="0" smtClean="0">
              <a:solidFill>
                <a:srgbClr val="000000"/>
              </a:solidFill>
            </a:endParaRPr>
          </a:p>
          <a:p>
            <a:pPr lvl="0" indent="-381000"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Выбрать исследуемые </a:t>
            </a:r>
            <a:r>
              <a:rPr lang="ru-RU" sz="2000" dirty="0" smtClean="0">
                <a:solidFill>
                  <a:srgbClr val="000000"/>
                </a:solidFill>
              </a:rPr>
              <a:t>параметры </a:t>
            </a:r>
            <a:r>
              <a:rPr lang="ru-RU" sz="2000" dirty="0" smtClean="0">
                <a:solidFill>
                  <a:srgbClr val="000000"/>
                </a:solidFill>
              </a:rPr>
              <a:t>датчиков</a:t>
            </a:r>
          </a:p>
          <a:p>
            <a:pPr lvl="0" indent="-381000"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Выбрать набор данных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для моделирования</a:t>
            </a:r>
          </a:p>
          <a:p>
            <a:pPr lvl="0" indent="-381000"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Разработать ПО, моделирующую работу </a:t>
            </a:r>
            <a:r>
              <a:rPr lang="ru-RU" sz="2000" dirty="0">
                <a:solidFill>
                  <a:srgbClr val="000000"/>
                </a:solidFill>
              </a:rPr>
              <a:t>выбранного алгоритма </a:t>
            </a:r>
            <a:r>
              <a:rPr lang="ru-RU" sz="2000" dirty="0" smtClean="0">
                <a:solidFill>
                  <a:srgbClr val="000000"/>
                </a:solidFill>
              </a:rPr>
              <a:t>, на различных параметрах датчиков. 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SLAM </a:t>
            </a:r>
            <a:r>
              <a:rPr lang="ru-RU" dirty="0"/>
              <a:t>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261617"/>
            <a:ext cx="8520600" cy="455520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SLAM</a:t>
            </a:r>
            <a:r>
              <a:rPr lang="ru-RU" dirty="0">
                <a:solidFill>
                  <a:schemeClr val="tx1"/>
                </a:solidFill>
              </a:rPr>
              <a:t> (англ. </a:t>
            </a:r>
            <a:r>
              <a:rPr lang="ru-RU" dirty="0" err="1">
                <a:solidFill>
                  <a:schemeClr val="tx1"/>
                </a:solidFill>
              </a:rPr>
              <a:t>simultaneous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localization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and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mapping</a:t>
            </a:r>
            <a:r>
              <a:rPr lang="ru-RU" dirty="0" smtClean="0">
                <a:solidFill>
                  <a:schemeClr val="tx1"/>
                </a:solidFill>
              </a:rPr>
              <a:t>) — метод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построения карты в </a:t>
            </a:r>
            <a:r>
              <a:rPr lang="ru-RU" dirty="0" smtClean="0">
                <a:solidFill>
                  <a:schemeClr val="tx1"/>
                </a:solidFill>
              </a:rPr>
              <a:t>пространстве </a:t>
            </a:r>
            <a:r>
              <a:rPr lang="ru-RU" dirty="0">
                <a:solidFill>
                  <a:schemeClr val="tx1"/>
                </a:solidFill>
              </a:rPr>
              <a:t>с одновременным контролем текущего местоположения и пройденного пути. </a:t>
            </a:r>
            <a:r>
              <a:rPr lang="ru-RU" dirty="0" smtClean="0">
                <a:solidFill>
                  <a:schemeClr val="tx1"/>
                </a:solidFill>
              </a:rPr>
              <a:t>Широко применяется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smtClean="0">
                <a:solidFill>
                  <a:schemeClr val="tx1"/>
                </a:solidFill>
              </a:rPr>
              <a:t>задачах локализации объекта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tx1"/>
                </a:solidFill>
              </a:rPr>
              <a:t>Для построения карты и определения местоположения используют данные полученные с различных датчиков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IMU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ru-RU" dirty="0" err="1" smtClean="0">
                <a:solidFill>
                  <a:schemeClr val="tx1"/>
                </a:solidFill>
              </a:rPr>
              <a:t>англ</a:t>
            </a:r>
            <a:r>
              <a:rPr lang="en-US" dirty="0" smtClean="0">
                <a:solidFill>
                  <a:schemeClr val="tx1"/>
                </a:solidFill>
              </a:rPr>
              <a:t>. inertial </a:t>
            </a:r>
            <a:r>
              <a:rPr lang="en-US" dirty="0">
                <a:solidFill>
                  <a:schemeClr val="tx1"/>
                </a:solidFill>
              </a:rPr>
              <a:t>measurement unit</a:t>
            </a:r>
            <a:r>
              <a:rPr lang="en-US" dirty="0" smtClean="0">
                <a:solidFill>
                  <a:schemeClr val="tx1"/>
                </a:solidFill>
              </a:rPr>
              <a:t>) – </a:t>
            </a:r>
            <a:r>
              <a:rPr lang="ru-RU" dirty="0" smtClean="0">
                <a:solidFill>
                  <a:schemeClr val="tx1"/>
                </a:solidFill>
              </a:rPr>
              <a:t>датчик </a:t>
            </a:r>
            <a:r>
              <a:rPr lang="ru-RU" dirty="0">
                <a:solidFill>
                  <a:schemeClr val="tx1"/>
                </a:solidFill>
              </a:rPr>
              <a:t>измеряющий угловую </a:t>
            </a:r>
            <a:r>
              <a:rPr lang="ru-RU" dirty="0" smtClean="0">
                <a:solidFill>
                  <a:schemeClr val="tx1"/>
                </a:solidFill>
              </a:rPr>
              <a:t>скорость </a:t>
            </a:r>
            <a:r>
              <a:rPr lang="ru-RU" dirty="0">
                <a:solidFill>
                  <a:schemeClr val="tx1"/>
                </a:solidFill>
              </a:rPr>
              <a:t>и ускорение объекта</a:t>
            </a:r>
            <a:r>
              <a:rPr lang="ru-RU" dirty="0" smtClean="0">
                <a:solidFill>
                  <a:schemeClr val="tx1"/>
                </a:solidFill>
              </a:rPr>
              <a:t>.(гироскоп </a:t>
            </a:r>
            <a:r>
              <a:rPr lang="ru-RU" dirty="0">
                <a:solidFill>
                  <a:schemeClr val="tx1"/>
                </a:solidFill>
              </a:rPr>
              <a:t>+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а</a:t>
            </a:r>
            <a:r>
              <a:rPr lang="ru-RU" dirty="0" smtClean="0">
                <a:solidFill>
                  <a:schemeClr val="tx1"/>
                </a:solidFill>
              </a:rPr>
              <a:t>кселерометр)</a:t>
            </a:r>
          </a:p>
          <a:p>
            <a:pPr lvl="1">
              <a:lnSpc>
                <a:spcPct val="100000"/>
              </a:lnSpc>
            </a:pPr>
            <a:r>
              <a:rPr lang="ru-RU" dirty="0" err="1" smtClean="0">
                <a:solidFill>
                  <a:schemeClr val="tx1"/>
                </a:solidFill>
              </a:rPr>
              <a:t>Лидар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 </a:t>
            </a:r>
            <a:r>
              <a:rPr lang="en-US" dirty="0" smtClean="0">
                <a:solidFill>
                  <a:schemeClr val="tx1"/>
                </a:solidFill>
              </a:rPr>
              <a:t>LIDAR 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smtClean="0">
                <a:solidFill>
                  <a:schemeClr val="tx1"/>
                </a:solidFill>
              </a:rPr>
              <a:t>- Система </a:t>
            </a:r>
            <a:r>
              <a:rPr lang="ru-RU" dirty="0">
                <a:solidFill>
                  <a:schemeClr val="tx1"/>
                </a:solidFill>
              </a:rPr>
              <a:t>использует лазерный луч на вращающейся платформе для измерения расстояния до окружающих объектов. </a:t>
            </a:r>
            <a:endParaRPr lang="ru-RU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И пр.</a:t>
            </a:r>
          </a:p>
          <a:p>
            <a:pPr>
              <a:spcBef>
                <a:spcPts val="1200"/>
              </a:spcBef>
            </a:pPr>
            <a:r>
              <a:rPr lang="en-US" b="1" dirty="0" err="1" smtClean="0">
                <a:solidFill>
                  <a:schemeClr val="tx1"/>
                </a:solidFill>
              </a:rPr>
              <a:t>viSLAM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ru-RU" dirty="0">
                <a:solidFill>
                  <a:schemeClr val="tx1"/>
                </a:solidFill>
              </a:rPr>
              <a:t>англ.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isual inertial SLAM) </a:t>
            </a:r>
            <a:r>
              <a:rPr lang="ru-RU" dirty="0" smtClean="0">
                <a:solidFill>
                  <a:schemeClr val="tx1"/>
                </a:solidFill>
              </a:rPr>
              <a:t>– алгоритм </a:t>
            </a:r>
            <a:r>
              <a:rPr lang="en-US" dirty="0" smtClean="0">
                <a:solidFill>
                  <a:schemeClr val="tx1"/>
                </a:solidFill>
              </a:rPr>
              <a:t>SLAM </a:t>
            </a:r>
            <a:r>
              <a:rPr lang="ru-RU" dirty="0" smtClean="0">
                <a:solidFill>
                  <a:schemeClr val="tx1"/>
                </a:solidFill>
              </a:rPr>
              <a:t>который опирается на данные полученные с </a:t>
            </a:r>
            <a:r>
              <a:rPr lang="ru-RU" i="1" dirty="0" smtClean="0">
                <a:solidFill>
                  <a:schemeClr val="tx1"/>
                </a:solidFill>
              </a:rPr>
              <a:t>камер (</a:t>
            </a:r>
            <a:r>
              <a:rPr lang="en-US" dirty="0" smtClean="0">
                <a:solidFill>
                  <a:schemeClr val="tx1"/>
                </a:solidFill>
              </a:rPr>
              <a:t>visual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i="1" dirty="0" smtClean="0">
                <a:solidFill>
                  <a:schemeClr val="tx1"/>
                </a:solidFill>
              </a:rPr>
              <a:t>IMU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inertial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03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32405"/>
              </p:ext>
            </p:extLst>
          </p:nvPr>
        </p:nvGraphicFramePr>
        <p:xfrm>
          <a:off x="1090612" y="1356867"/>
          <a:ext cx="6962775" cy="4937760"/>
        </p:xfrm>
        <a:graphic>
          <a:graphicData uri="http://schemas.openxmlformats.org/drawingml/2006/table">
            <a:tbl>
              <a:tblPr firstRow="1" bandRow="1">
                <a:tableStyleId>{64A491BD-3288-4C6F-A518-FAC2709958EB}</a:tableStyleId>
              </a:tblPr>
              <a:tblGrid>
                <a:gridCol w="3305175">
                  <a:extLst>
                    <a:ext uri="{9D8B030D-6E8A-4147-A177-3AD203B41FA5}">
                      <a16:colId xmlns:a16="http://schemas.microsoft.com/office/drawing/2014/main" val="855887116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920251865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val="250342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Работа</a:t>
                      </a:r>
                      <a:endParaRPr lang="ru-RU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SLAM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ru-RU" b="1" baseline="0" dirty="0" smtClean="0"/>
                        <a:t>алгоритм</a:t>
                      </a:r>
                      <a:endParaRPr lang="ru-RU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Какие</a:t>
                      </a:r>
                      <a:r>
                        <a:rPr lang="ru-RU" b="1" baseline="0" dirty="0" smtClean="0"/>
                        <a:t> параметры моделировались</a:t>
                      </a:r>
                      <a:endParaRPr lang="ru-RU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Cao L., Ling J., Xiao X. Study on the influence of image noise on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monocu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-lar feature-based visual slam based on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ffdnet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ORB-SLAM2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Различные уровни шума камеры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2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Zhang S. The Research of RBPF-SLAM Accuracy under the Influence of Depth Camera Noises</a:t>
                      </a: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RBPF-SLAM</a:t>
                      </a:r>
                    </a:p>
                    <a:p>
                      <a:pPr defTabSz="1076325">
                        <a:tabLst>
                          <a:tab pos="1076325" algn="l"/>
                        </a:tabLst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шумов камеры глубины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5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Wang G. Robust visual SLAM with compressed image data: A study of ORB-SLAM3 performance under extreme image compression</a:t>
                      </a: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ORB-SLAM3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влияние сжатия изображений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3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Godio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S. et al. Resolution and Frequency Effects on UAVs Semi-Direct Vis-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ual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-Inertial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Odometry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(SVO) for Warehouse Logistics </a:t>
                      </a: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SVO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Pro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Разрешение </a:t>
                      </a:r>
                      <a:r>
                        <a:rPr lang="ru-RU" baseline="0" dirty="0" smtClean="0"/>
                        <a:t>и частота </a:t>
                      </a:r>
                      <a:r>
                        <a:rPr lang="ru-RU" dirty="0" smtClean="0"/>
                        <a:t>изображения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4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алгоритма </a:t>
            </a:r>
            <a:r>
              <a:rPr lang="en-US" dirty="0" smtClean="0"/>
              <a:t>SLAM </a:t>
            </a:r>
            <a:r>
              <a:rPr lang="ru-RU" dirty="0" smtClean="0"/>
              <a:t>и набора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509644"/>
            <a:ext cx="8520600" cy="455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Был выбран алгоритм </a:t>
            </a:r>
            <a:r>
              <a:rPr lang="en-US" b="1" dirty="0" smtClean="0">
                <a:solidFill>
                  <a:schemeClr val="tx1"/>
                </a:solidFill>
              </a:rPr>
              <a:t>VINS-Fusion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из-за своей лучшей точности по сравнению с другими </a:t>
            </a:r>
            <a:r>
              <a:rPr lang="en-US" dirty="0" smtClean="0">
                <a:solidFill>
                  <a:schemeClr val="tx1"/>
                </a:solidFill>
              </a:rPr>
              <a:t>SOTA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state of the art</a:t>
            </a:r>
            <a:r>
              <a:rPr lang="ru-RU" dirty="0" smtClean="0">
                <a:solidFill>
                  <a:schemeClr val="tx1"/>
                </a:solidFill>
              </a:rPr>
              <a:t>) алгоритмами </a:t>
            </a:r>
            <a:r>
              <a:rPr lang="en-US" dirty="0" err="1" smtClean="0">
                <a:solidFill>
                  <a:schemeClr val="tx1"/>
                </a:solidFill>
              </a:rPr>
              <a:t>viSLAM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ru-RU" dirty="0" smtClean="0">
                <a:solidFill>
                  <a:schemeClr val="tx1"/>
                </a:solidFill>
              </a:rPr>
              <a:t>Был выбран набор данных </a:t>
            </a:r>
            <a:r>
              <a:rPr lang="en-US" b="1" dirty="0" err="1" smtClean="0">
                <a:solidFill>
                  <a:schemeClr val="tx1"/>
                </a:solidFill>
              </a:rPr>
              <a:t>EuRo</a:t>
            </a:r>
            <a:r>
              <a:rPr lang="ru-RU" b="1" dirty="0" smtClean="0">
                <a:solidFill>
                  <a:schemeClr val="tx1"/>
                </a:solidFill>
              </a:rPr>
              <a:t>С,  </a:t>
            </a:r>
            <a:r>
              <a:rPr lang="ru-RU" dirty="0" smtClean="0">
                <a:solidFill>
                  <a:schemeClr val="tx1"/>
                </a:solidFill>
              </a:rPr>
              <a:t>из-за своей распространённости в задачах </a:t>
            </a:r>
            <a:r>
              <a:rPr lang="en-US" dirty="0" err="1" smtClean="0">
                <a:solidFill>
                  <a:schemeClr val="tx1"/>
                </a:solidFill>
              </a:rPr>
              <a:t>viSLAM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56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solidFill>
                  <a:srgbClr val="000000"/>
                </a:solidFill>
              </a:rPr>
              <a:t>Разработка ПО (моделирование параметров)</a:t>
            </a:r>
            <a:r>
              <a:rPr lang="ru-RU" dirty="0">
                <a:solidFill>
                  <a:srgbClr val="000000"/>
                </a:solidFill>
              </a:rPr>
              <a:t/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662422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Задействованные инструменты</a:t>
            </a:r>
            <a:r>
              <a:rPr lang="en-US" sz="2000" dirty="0" smtClean="0">
                <a:solidFill>
                  <a:schemeClr val="tx1"/>
                </a:solidFill>
              </a:rPr>
              <a:t>: Python, </a:t>
            </a:r>
            <a:r>
              <a:rPr lang="en-US" sz="2000" dirty="0" err="1" smtClean="0">
                <a:solidFill>
                  <a:schemeClr val="tx1"/>
                </a:solidFill>
              </a:rPr>
              <a:t>OpenCV</a:t>
            </a:r>
            <a:r>
              <a:rPr lang="en-US" sz="2000" dirty="0" smtClean="0">
                <a:solidFill>
                  <a:schemeClr val="tx1"/>
                </a:solidFill>
              </a:rPr>
              <a:t>, ROS, bash, EVO.</a:t>
            </a:r>
          </a:p>
          <a:p>
            <a:pPr marL="114300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Разрешение камеры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tx1"/>
                </a:solidFill>
              </a:rPr>
              <a:t>Моделировалось с помощью </a:t>
            </a:r>
            <a:r>
              <a:rPr lang="en-US" sz="1600" dirty="0" err="1" smtClean="0">
                <a:solidFill>
                  <a:schemeClr val="tx1"/>
                </a:solidFill>
              </a:rPr>
              <a:t>cv.resize</a:t>
            </a:r>
            <a:r>
              <a:rPr lang="en-US" sz="1600" dirty="0" smtClean="0">
                <a:solidFill>
                  <a:schemeClr val="tx1"/>
                </a:solidFill>
              </a:rPr>
              <a:t>() </a:t>
            </a:r>
            <a:r>
              <a:rPr lang="ru-RU" sz="1600" dirty="0" smtClean="0">
                <a:solidFill>
                  <a:schemeClr val="tx1"/>
                </a:solidFill>
              </a:rPr>
              <a:t>и флагом </a:t>
            </a:r>
            <a:r>
              <a:rPr lang="en-US" dirty="0"/>
              <a:t> </a:t>
            </a:r>
            <a:r>
              <a:rPr lang="en-US" sz="1600" dirty="0" err="1" smtClean="0">
                <a:solidFill>
                  <a:schemeClr val="tx1"/>
                </a:solidFill>
              </a:rPr>
              <a:t>cv.INTER_AREA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tx1"/>
                </a:solidFill>
              </a:rPr>
              <a:t>Допустимые значения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752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ru-RU" dirty="0" smtClean="0">
                <a:solidFill>
                  <a:schemeClr val="tx1"/>
                </a:solidFill>
              </a:rPr>
              <a:t>480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орг.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ru-RU" dirty="0" smtClean="0">
                <a:solidFill>
                  <a:schemeClr val="tx1"/>
                </a:solidFill>
              </a:rPr>
              <a:t>677</a:t>
            </a:r>
            <a:r>
              <a:rPr lang="ru-RU" dirty="0">
                <a:solidFill>
                  <a:schemeClr val="tx1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432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ru-RU" dirty="0" smtClean="0">
                <a:solidFill>
                  <a:schemeClr val="tx1"/>
                </a:solidFill>
              </a:rPr>
              <a:t> 609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x</a:t>
            </a:r>
            <a:r>
              <a:rPr lang="ru-RU" dirty="0" smtClean="0">
                <a:solidFill>
                  <a:schemeClr val="tx1"/>
                </a:solidFill>
              </a:rPr>
              <a:t> 389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ru-RU" dirty="0" smtClean="0">
                <a:solidFill>
                  <a:schemeClr val="tx1"/>
                </a:solidFill>
              </a:rPr>
              <a:t> 548</a:t>
            </a:r>
            <a:r>
              <a:rPr lang="en-US" dirty="0" smtClean="0">
                <a:solidFill>
                  <a:schemeClr val="tx1"/>
                </a:solidFill>
              </a:rPr>
              <a:t> x </a:t>
            </a:r>
            <a:r>
              <a:rPr lang="ru-RU" dirty="0" smtClean="0">
                <a:solidFill>
                  <a:schemeClr val="tx1"/>
                </a:solidFill>
              </a:rPr>
              <a:t>350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ru-RU" dirty="0" smtClean="0">
                <a:solidFill>
                  <a:schemeClr val="tx1"/>
                </a:solidFill>
              </a:rPr>
              <a:t> 493</a:t>
            </a:r>
            <a:r>
              <a:rPr lang="en-US" dirty="0" smtClean="0">
                <a:solidFill>
                  <a:schemeClr val="tx1"/>
                </a:solidFill>
              </a:rPr>
              <a:t> x </a:t>
            </a:r>
            <a:r>
              <a:rPr lang="ru-RU" sz="1600" dirty="0" smtClean="0">
                <a:solidFill>
                  <a:schemeClr val="tx1"/>
                </a:solidFill>
              </a:rPr>
              <a:t>315 </a:t>
            </a:r>
          </a:p>
          <a:p>
            <a:pPr marL="85725" lvl="2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Частота </a:t>
            </a:r>
            <a:r>
              <a:rPr lang="en-US" sz="2000" dirty="0" smtClean="0">
                <a:solidFill>
                  <a:schemeClr val="tx1"/>
                </a:solidFill>
              </a:rPr>
              <a:t>IMU: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tx1"/>
                </a:solidFill>
              </a:rPr>
              <a:t>Моделировалось с помощью </a:t>
            </a:r>
            <a:r>
              <a:rPr lang="ru-RU" sz="1600" dirty="0" smtClean="0">
                <a:solidFill>
                  <a:schemeClr val="tx1"/>
                </a:solidFill>
              </a:rPr>
              <a:t>исключения каждого второго сообщения.</a:t>
            </a:r>
            <a:endParaRPr lang="ru-RU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tx1"/>
                </a:solidFill>
              </a:rPr>
              <a:t>Допустимые значения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ru-RU" sz="1600" dirty="0" smtClean="0">
                <a:solidFill>
                  <a:schemeClr val="tx1"/>
                </a:solidFill>
              </a:rPr>
              <a:t>200Гц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>
                <a:solidFill>
                  <a:schemeClr val="tx1"/>
                </a:solidFill>
              </a:rPr>
              <a:t>орг.</a:t>
            </a:r>
            <a:r>
              <a:rPr lang="en-US" sz="1600" dirty="0">
                <a:solidFill>
                  <a:schemeClr val="tx1"/>
                </a:solidFill>
              </a:rPr>
              <a:t>); </a:t>
            </a:r>
            <a:r>
              <a:rPr lang="ru-RU" sz="1600" dirty="0" smtClean="0">
                <a:solidFill>
                  <a:schemeClr val="tx1"/>
                </a:solidFill>
              </a:rPr>
              <a:t>100Гц 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r>
              <a:rPr lang="ru-RU" sz="1600" dirty="0" smtClean="0">
                <a:solidFill>
                  <a:schemeClr val="tx1"/>
                </a:solidFill>
              </a:rPr>
              <a:t> 50Гц 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r>
              <a:rPr lang="ru-RU" sz="1600" dirty="0" smtClean="0">
                <a:solidFill>
                  <a:schemeClr val="tx1"/>
                </a:solidFill>
              </a:rPr>
              <a:t> 25Гц 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endParaRPr lang="ru-RU" sz="1600" dirty="0">
              <a:solidFill>
                <a:schemeClr val="tx1"/>
              </a:solidFill>
            </a:endParaRPr>
          </a:p>
          <a:p>
            <a:pPr lvl="2">
              <a:buClr>
                <a:schemeClr val="tx1"/>
              </a:buClr>
            </a:pPr>
            <a:endParaRPr lang="ru-RU" dirty="0"/>
          </a:p>
          <a:p>
            <a:pPr marL="85725" lvl="2" indent="0">
              <a:buClr>
                <a:schemeClr val="tx1"/>
              </a:buClr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78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solidFill>
                  <a:srgbClr val="000000"/>
                </a:solidFill>
              </a:rPr>
              <a:t>Разработка ПО (моделирование параметров </a:t>
            </a:r>
            <a:r>
              <a:rPr lang="en-US" dirty="0" smtClean="0">
                <a:solidFill>
                  <a:srgbClr val="000000"/>
                </a:solidFill>
              </a:rPr>
              <a:t>IMU</a:t>
            </a:r>
            <a:r>
              <a:rPr lang="ru-RU" dirty="0" smtClean="0">
                <a:solidFill>
                  <a:srgbClr val="000000"/>
                </a:solidFill>
              </a:rPr>
              <a:t>)</a:t>
            </a:r>
            <a:r>
              <a:rPr lang="ru-RU" dirty="0">
                <a:solidFill>
                  <a:srgbClr val="000000"/>
                </a:solidFill>
              </a:rPr>
              <a:t/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662422"/>
                <a:ext cx="8520600" cy="4555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Белый шум акселерометра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ru-RU" sz="1600" dirty="0">
                    <a:solidFill>
                      <a:schemeClr val="tx1"/>
                    </a:solidFill>
                  </a:rPr>
                  <a:t>Шум акселерометра описывается двумя 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составляющими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sz="1600" dirty="0">
                    <a:solidFill>
                      <a:schemeClr val="tx1"/>
                    </a:solidFill>
                  </a:rPr>
                  <a:t>смещением нуля </a:t>
                </a:r>
                <a:r>
                  <a:rPr lang="ru-RU" sz="1600" dirty="0" err="1">
                    <a:solidFill>
                      <a:schemeClr val="tx1"/>
                    </a:solidFill>
                  </a:rPr>
                  <a:t>bias</a:t>
                </a:r>
                <a:r>
                  <a:rPr lang="ru-RU" sz="1600" dirty="0">
                    <a:solidFill>
                      <a:schemeClr val="tx1"/>
                    </a:solidFill>
                  </a:rPr>
                  <a:t> и </a:t>
                </a:r>
                <a:r>
                  <a:rPr lang="ru-RU" sz="1600" dirty="0" err="1">
                    <a:solidFill>
                      <a:schemeClr val="tx1"/>
                    </a:solidFill>
                  </a:rPr>
                  <a:t>гауссовским</a:t>
                </a:r>
                <a:r>
                  <a:rPr lang="ru-RU" sz="1600" dirty="0">
                    <a:solidFill>
                      <a:schemeClr val="tx1"/>
                    </a:solidFill>
                  </a:rPr>
                  <a:t> (</a:t>
                </a:r>
                <a:r>
                  <a:rPr lang="ru-RU" sz="1600" u="sng" dirty="0">
                    <a:solidFill>
                      <a:schemeClr val="tx1"/>
                    </a:solidFill>
                  </a:rPr>
                  <a:t>белым</a:t>
                </a:r>
                <a:r>
                  <a:rPr lang="ru-RU" sz="1600" dirty="0">
                    <a:solidFill>
                      <a:schemeClr val="tx1"/>
                    </a:solidFill>
                  </a:rPr>
                  <a:t>) шумом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q"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885825" lvl="1" indent="0">
                  <a:lnSpc>
                    <a:spcPct val="100000"/>
                  </a:lnSpc>
                  <a:buClr>
                    <a:schemeClr val="tx1"/>
                  </a:buClr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</a:rPr>
                  <a:t>Где</a:t>
                </a:r>
                <a:r>
                  <a:rPr lang="ru-RU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</a:rPr>
                  <a:t>– истинное значение 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ускорения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ru-RU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</a:rPr>
                  <a:t> смещением 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нуля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гауссовский</a:t>
                </a:r>
                <a:r>
                  <a:rPr lang="ru-RU" sz="1600" dirty="0">
                    <a:solidFill>
                      <a:schemeClr val="tx1"/>
                    </a:solidFill>
                  </a:rPr>
                  <a:t>(белый) шум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^2 )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</a:rPr>
                  <a:t>- нормальное 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распределение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885825" lvl="1" indent="0">
                  <a:lnSpc>
                    <a:spcPct val="100000"/>
                  </a:lnSpc>
                  <a:buClr>
                    <a:schemeClr val="tx1"/>
                  </a:buClr>
                  <a:buNone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ru-RU" sz="1600" dirty="0" smtClean="0">
                    <a:solidFill>
                      <a:schemeClr val="tx1"/>
                    </a:solidFill>
                  </a:rPr>
                  <a:t>Для моделирования использовалась следующая формула</a:t>
                </a: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q"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885825" lvl="1" indent="0">
                  <a:lnSpc>
                    <a:spcPct val="100000"/>
                  </a:lnSpc>
                  <a:buClr>
                    <a:schemeClr val="tx1"/>
                  </a:buClr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</a:rPr>
                  <a:t>Где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изменяющая </a:t>
                </a:r>
                <a:r>
                  <a:rPr lang="ru-RU" sz="1600" dirty="0" err="1" smtClean="0">
                    <a:solidFill>
                      <a:schemeClr val="tx1"/>
                    </a:solidFill>
                  </a:rPr>
                  <a:t>состовляющая</a:t>
                </a:r>
                <a:r>
                  <a:rPr lang="ru-RU" sz="1600" dirty="0" smtClean="0">
                    <a:solidFill>
                      <a:schemeClr val="tx1"/>
                    </a:solidFill>
                  </a:rPr>
                  <a:t> белого шума акселерометра. 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662422"/>
                <a:ext cx="8520600" cy="455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52799"/>
          <a:stretch/>
        </p:blipFill>
        <p:spPr>
          <a:xfrm>
            <a:off x="2647950" y="2927679"/>
            <a:ext cx="3848100" cy="3584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168" y="4962497"/>
            <a:ext cx="5071664" cy="4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solidFill>
                  <a:srgbClr val="000000"/>
                </a:solidFill>
              </a:rPr>
              <a:t>Разработка ПО (моделирование параметров </a:t>
            </a:r>
            <a:r>
              <a:rPr lang="en-US" dirty="0" smtClean="0">
                <a:solidFill>
                  <a:srgbClr val="000000"/>
                </a:solidFill>
              </a:rPr>
              <a:t>IMU</a:t>
            </a:r>
            <a:r>
              <a:rPr lang="ru-RU" dirty="0" smtClean="0">
                <a:solidFill>
                  <a:srgbClr val="000000"/>
                </a:solidFill>
              </a:rPr>
              <a:t>)</a:t>
            </a:r>
            <a:r>
              <a:rPr lang="ru-RU" dirty="0">
                <a:solidFill>
                  <a:srgbClr val="000000"/>
                </a:solidFill>
              </a:rPr>
              <a:t/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662422"/>
                <a:ext cx="8520600" cy="4555200"/>
              </a:xfrm>
            </p:spPr>
            <p:txBody>
              <a:bodyPr/>
              <a:lstStyle/>
              <a:p>
                <a:pPr marL="114300" lvl="1" indent="0">
                  <a:spcBef>
                    <a:spcPts val="0"/>
                  </a:spcBef>
                  <a:buSzPts val="1800"/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Белый шум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акселерометра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продолжение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):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ru-RU" sz="1600" dirty="0" smtClean="0">
                    <a:solidFill>
                      <a:schemeClr val="tx1"/>
                    </a:solidFill>
                  </a:rPr>
                  <a:t>Данное </a:t>
                </a:r>
                <a:r>
                  <a:rPr lang="ru-RU" sz="1600" dirty="0">
                    <a:solidFill>
                      <a:schemeClr val="tx1"/>
                    </a:solidFill>
                  </a:rPr>
                  <a:t>изменение не нарушает модель шума, так как сумам нормально распределенных сл. вел. тоже нормальна</a:t>
                </a:r>
                <a:r>
                  <a:rPr lang="en-US" sz="1600" dirty="0">
                    <a:solidFill>
                      <a:schemeClr val="tx1"/>
                    </a:solidFill>
                  </a:rPr>
                  <a:t>:</a:t>
                </a:r>
                <a:endParaRPr lang="ru-RU" sz="16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ru-RU" sz="1600" dirty="0">
                    <a:solidFill>
                      <a:schemeClr val="tx1"/>
                    </a:solidFill>
                  </a:rPr>
                  <a:t>Допустимые значения получаемого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</a:rPr>
                  <a:t>шума </a:t>
                </a:r>
                <a14:m>
                  <m:oMath xmlns:m="http://schemas.openxmlformats.org/officeDocument/2006/math">
                    <m:r>
                      <a:rPr lang="ru-RU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ru-RU" sz="1600" dirty="0">
                    <a:solidFill>
                      <a:schemeClr val="tx1"/>
                    </a:solidFill>
                  </a:rPr>
                  <a:t>0.1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ru-RU" sz="1600" dirty="0">
                    <a:solidFill>
                      <a:schemeClr val="tx1"/>
                    </a:solidFill>
                  </a:rPr>
                  <a:t>орг.</a:t>
                </a:r>
                <a:r>
                  <a:rPr lang="en-US" sz="1600" dirty="0">
                    <a:solidFill>
                      <a:schemeClr val="tx1"/>
                    </a:solidFill>
                  </a:rPr>
                  <a:t>); </a:t>
                </a:r>
                <a:r>
                  <a:rPr lang="ru-RU" sz="1600" dirty="0">
                    <a:solidFill>
                      <a:schemeClr val="tx1"/>
                    </a:solidFill>
                  </a:rPr>
                  <a:t>0.2 </a:t>
                </a:r>
                <a:r>
                  <a:rPr lang="en-US" sz="1600" dirty="0">
                    <a:solidFill>
                      <a:schemeClr val="tx1"/>
                    </a:solidFill>
                  </a:rPr>
                  <a:t>;</a:t>
                </a:r>
                <a:r>
                  <a:rPr lang="ru-RU" sz="1600" dirty="0">
                    <a:solidFill>
                      <a:schemeClr val="tx1"/>
                    </a:solidFill>
                  </a:rPr>
                  <a:t> 0.4 </a:t>
                </a:r>
                <a:r>
                  <a:rPr lang="en-US" sz="1600" dirty="0">
                    <a:solidFill>
                      <a:schemeClr val="tx1"/>
                    </a:solidFill>
                  </a:rPr>
                  <a:t>;</a:t>
                </a:r>
                <a:r>
                  <a:rPr lang="ru-RU" sz="1600" dirty="0">
                    <a:solidFill>
                      <a:schemeClr val="tx1"/>
                    </a:solidFill>
                  </a:rPr>
                  <a:t> 0.8</a:t>
                </a:r>
                <a:r>
                  <a:rPr lang="en-US" sz="1600" dirty="0">
                    <a:solidFill>
                      <a:schemeClr val="tx1"/>
                    </a:solidFill>
                  </a:rPr>
                  <a:t>; 1.6; 3.2</a:t>
                </a:r>
                <a:r>
                  <a:rPr lang="ru-RU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;</a:t>
                </a:r>
              </a:p>
              <a:p>
                <a:pPr lvl="2">
                  <a:lnSpc>
                    <a:spcPct val="100000"/>
                  </a:lnSpc>
                  <a:buClr>
                    <a:schemeClr val="tx1"/>
                  </a:buClr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114300" lvl="0" indent="0">
                  <a:lnSpc>
                    <a:spcPct val="50000"/>
                  </a:lnSpc>
                  <a:buClr>
                    <a:srgbClr val="595959"/>
                  </a:buClr>
                  <a:buNone/>
                </a:pPr>
                <a:r>
                  <a:rPr lang="ru-RU" sz="2000" dirty="0">
                    <a:solidFill>
                      <a:srgbClr val="000000"/>
                    </a:solidFill>
                  </a:rPr>
                  <a:t>Белый шум гироскопа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:</a:t>
                </a:r>
                <a:r>
                  <a:rPr lang="ru-RU" sz="2000" dirty="0" smtClean="0">
                    <a:solidFill>
                      <a:srgbClr val="000000"/>
                    </a:solidFill>
                  </a:rPr>
                  <a:t> </a:t>
                </a:r>
              </a:p>
              <a:p>
                <a:pPr lvl="1">
                  <a:lnSpc>
                    <a:spcPct val="100000"/>
                  </a:lnSpc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ru-RU" sz="1600" dirty="0" smtClean="0">
                    <a:solidFill>
                      <a:srgbClr val="000000"/>
                    </a:solidFill>
                  </a:rPr>
                  <a:t>Моделируется аналогичным способом что и </a:t>
                </a:r>
                <a:r>
                  <a:rPr lang="ru-RU" sz="1600" i="1" dirty="0" smtClean="0">
                    <a:solidFill>
                      <a:srgbClr val="000000"/>
                    </a:solidFill>
                  </a:rPr>
                  <a:t>белый шум акселерометра</a:t>
                </a:r>
                <a:r>
                  <a:rPr lang="ru-RU" sz="160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lnSpc>
                    <a:spcPct val="100000"/>
                  </a:lnSpc>
                  <a:buClr>
                    <a:srgbClr val="000000"/>
                  </a:buClr>
                  <a:buFont typeface="Wingdings" panose="05000000000000000000" pitchFamily="2" charset="2"/>
                  <a:buChar char="§"/>
                </a:pPr>
                <a:r>
                  <a:rPr lang="ru-RU" sz="1600" dirty="0" smtClean="0">
                    <a:solidFill>
                      <a:srgbClr val="000000"/>
                    </a:solidFill>
                  </a:rPr>
                  <a:t>Допустимые </a:t>
                </a:r>
                <a:r>
                  <a:rPr lang="ru-RU" sz="1600" dirty="0">
                    <a:solidFill>
                      <a:srgbClr val="000000"/>
                    </a:solidFill>
                  </a:rPr>
                  <a:t>значения получаемого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</a:rPr>
                  <a:t>шума </a:t>
                </a:r>
                <a14:m>
                  <m:oMath xmlns:m="http://schemas.openxmlformats.org/officeDocument/2006/math">
                    <m:r>
                      <a:rPr lang="ru-R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</a:t>
                </a:r>
                <a:r>
                  <a:rPr lang="ru-RU" sz="1600" dirty="0" smtClean="0">
                    <a:solidFill>
                      <a:srgbClr val="000000"/>
                    </a:solidFill>
                  </a:rPr>
                  <a:t>0.01 </a:t>
                </a:r>
                <a:r>
                  <a:rPr lang="en-US" sz="1600" dirty="0">
                    <a:solidFill>
                      <a:srgbClr val="000000"/>
                    </a:solidFill>
                  </a:rPr>
                  <a:t>(</a:t>
                </a:r>
                <a:r>
                  <a:rPr lang="ru-RU" sz="1600" dirty="0">
                    <a:solidFill>
                      <a:srgbClr val="000000"/>
                    </a:solidFill>
                  </a:rPr>
                  <a:t>орг.</a:t>
                </a:r>
                <a:r>
                  <a:rPr lang="en-US" sz="1600" dirty="0">
                    <a:solidFill>
                      <a:srgbClr val="000000"/>
                    </a:solidFill>
                  </a:rPr>
                  <a:t>); </a:t>
                </a:r>
                <a:r>
                  <a:rPr lang="ru-RU" sz="1600" dirty="0" smtClean="0">
                    <a:solidFill>
                      <a:srgbClr val="000000"/>
                    </a:solidFill>
                  </a:rPr>
                  <a:t>0.02 </a:t>
                </a:r>
                <a:r>
                  <a:rPr lang="en-US" sz="1600" dirty="0">
                    <a:solidFill>
                      <a:srgbClr val="000000"/>
                    </a:solidFill>
                  </a:rPr>
                  <a:t>;</a:t>
                </a:r>
                <a:r>
                  <a:rPr lang="ru-RU" sz="1600" dirty="0">
                    <a:solidFill>
                      <a:srgbClr val="000000"/>
                    </a:solidFill>
                  </a:rPr>
                  <a:t> </a:t>
                </a:r>
                <a:r>
                  <a:rPr lang="ru-RU" sz="1600" dirty="0" smtClean="0">
                    <a:solidFill>
                      <a:srgbClr val="000000"/>
                    </a:solidFill>
                  </a:rPr>
                  <a:t>0.04 </a:t>
                </a:r>
                <a:r>
                  <a:rPr lang="en-US" sz="1600" dirty="0">
                    <a:solidFill>
                      <a:srgbClr val="000000"/>
                    </a:solidFill>
                  </a:rPr>
                  <a:t>;</a:t>
                </a:r>
                <a:r>
                  <a:rPr lang="ru-RU" sz="1600" dirty="0">
                    <a:solidFill>
                      <a:srgbClr val="000000"/>
                    </a:solidFill>
                  </a:rPr>
                  <a:t> </a:t>
                </a:r>
                <a:r>
                  <a:rPr lang="ru-RU" sz="1600" dirty="0" smtClean="0">
                    <a:solidFill>
                      <a:srgbClr val="000000"/>
                    </a:solidFill>
                  </a:rPr>
                  <a:t>0.08</a:t>
                </a:r>
                <a:r>
                  <a:rPr lang="en-US" sz="1600" dirty="0">
                    <a:solidFill>
                      <a:srgbClr val="000000"/>
                    </a:solidFill>
                  </a:rPr>
                  <a:t>; </a:t>
                </a:r>
                <a:r>
                  <a:rPr lang="ru-RU" sz="1600" dirty="0" smtClean="0">
                    <a:solidFill>
                      <a:srgbClr val="000000"/>
                    </a:solidFill>
                  </a:rPr>
                  <a:t>0.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16</a:t>
                </a:r>
                <a:r>
                  <a:rPr lang="en-US" sz="1600" dirty="0">
                    <a:solidFill>
                      <a:srgbClr val="000000"/>
                    </a:solidFill>
                  </a:rPr>
                  <a:t>; </a:t>
                </a:r>
                <a:r>
                  <a:rPr lang="ru-RU" sz="1600" dirty="0" smtClean="0">
                    <a:solidFill>
                      <a:srgbClr val="000000"/>
                    </a:solidFill>
                  </a:rPr>
                  <a:t>0.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32</a:t>
                </a:r>
                <a:r>
                  <a:rPr lang="ru-RU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</a:rPr>
                  <a:t>;</a:t>
                </a:r>
              </a:p>
              <a:p>
                <a:pPr marL="114300" lvl="0" indent="0">
                  <a:buClr>
                    <a:srgbClr val="595959"/>
                  </a:buClr>
                  <a:buNone/>
                </a:pPr>
                <a:endParaRPr lang="ru-RU" sz="2000" dirty="0" smtClean="0">
                  <a:solidFill>
                    <a:srgbClr val="000000"/>
                  </a:solidFill>
                </a:endParaRPr>
              </a:p>
              <a:p>
                <a:pPr marL="114300" lvl="0" indent="0">
                  <a:buClr>
                    <a:srgbClr val="595959"/>
                  </a:buClr>
                  <a:buNone/>
                </a:pPr>
                <a:endParaRPr lang="en-US" sz="2000" dirty="0" smtClean="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595959"/>
                  </a:buClr>
                </a:pP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85725" lvl="2" indent="95250">
                  <a:lnSpc>
                    <a:spcPct val="100000"/>
                  </a:lnSpc>
                  <a:buClr>
                    <a:schemeClr val="tx1"/>
                  </a:buClr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</a:rPr>
                  <a:t> 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662422"/>
                <a:ext cx="8520600" cy="455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23" y="2840672"/>
            <a:ext cx="2419154" cy="3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rgbClr val="000000"/>
                </a:solidFill>
              </a:rPr>
              <a:t>Разработка </a:t>
            </a:r>
            <a:r>
              <a:rPr lang="ru-RU" dirty="0" smtClean="0">
                <a:solidFill>
                  <a:srgbClr val="000000"/>
                </a:solidFill>
              </a:rPr>
              <a:t>ПО (оценка точности </a:t>
            </a:r>
            <a:r>
              <a:rPr lang="en-US" dirty="0" smtClean="0">
                <a:solidFill>
                  <a:srgbClr val="000000"/>
                </a:solidFill>
              </a:rPr>
              <a:t>VINS</a:t>
            </a:r>
            <a:r>
              <a:rPr lang="ru-RU" dirty="0" smtClean="0">
                <a:solidFill>
                  <a:srgbClr val="000000"/>
                </a:solidFill>
              </a:rPr>
              <a:t>)</a:t>
            </a:r>
            <a:r>
              <a:rPr lang="ru-RU" dirty="0">
                <a:solidFill>
                  <a:srgbClr val="000000"/>
                </a:solidFill>
              </a:rPr>
              <a:t/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Оценка точности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VINS: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lvl="2"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APE(absolute pose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error):</a:t>
                </a:r>
              </a:p>
              <a:p>
                <a:pPr lvl="2">
                  <a:buClr>
                    <a:schemeClr val="tx1"/>
                  </a:buClr>
                </a:pPr>
                <a:endParaRPr lang="ru-RU" dirty="0">
                  <a:solidFill>
                    <a:schemeClr val="tx1"/>
                  </a:solidFill>
                </a:endParaRPr>
              </a:p>
              <a:p>
                <a:pPr marL="809625" lvl="2" indent="0">
                  <a:buClr>
                    <a:srgbClr val="000000"/>
                  </a:buClr>
                  <a:buNone/>
                </a:pPr>
                <a:r>
                  <a:rPr lang="ru-RU" dirty="0">
                    <a:solidFill>
                      <a:srgbClr val="000000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ru-RU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- </a:t>
                </a:r>
                <a:r>
                  <a:rPr lang="ru-RU" dirty="0">
                    <a:solidFill>
                      <a:srgbClr val="000000"/>
                    </a:solidFill>
                  </a:rPr>
                  <a:t>поза истинной траектории в момент </a:t>
                </a:r>
                <a:r>
                  <a:rPr lang="en-US" dirty="0" err="1">
                    <a:solidFill>
                      <a:srgbClr val="000000"/>
                    </a:solidFill>
                  </a:rPr>
                  <a:t>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ru-RU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ref</m:t>
                        </m:r>
                        <m:r>
                          <a:rPr lang="ru-RU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- </a:t>
                </a:r>
                <a:r>
                  <a:rPr lang="ru-RU" dirty="0">
                    <a:solidFill>
                      <a:srgbClr val="000000"/>
                    </a:solidFill>
                  </a:rPr>
                  <a:t>поза вычисленной  </a:t>
                </a:r>
                <a:r>
                  <a:rPr lang="en-US" dirty="0">
                    <a:solidFill>
                      <a:srgbClr val="000000"/>
                    </a:solidFill>
                  </a:rPr>
                  <a:t>SLAM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траектории в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мом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e</a:t>
                </a:r>
                <a:r>
                  <a:rPr lang="ru-RU" dirty="0" err="1" smtClean="0">
                    <a:solidFill>
                      <a:srgbClr val="000000"/>
                    </a:solidFill>
                  </a:rPr>
                  <a:t>нт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</a:rPr>
                  <a:t>значение </a:t>
                </a:r>
                <a:r>
                  <a:rPr lang="en-US" dirty="0">
                    <a:solidFill>
                      <a:srgbClr val="000000"/>
                    </a:solidFill>
                  </a:rPr>
                  <a:t>APE </a:t>
                </a:r>
                <a:r>
                  <a:rPr lang="ru-RU" dirty="0">
                    <a:solidFill>
                      <a:srgbClr val="000000"/>
                    </a:solidFill>
                  </a:rPr>
                  <a:t>в момент </a:t>
                </a:r>
                <a:r>
                  <a:rPr lang="en-US" dirty="0" err="1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endParaRPr lang="ru-RU" dirty="0" smtClean="0">
                  <a:solidFill>
                    <a:srgbClr val="000000"/>
                  </a:solidFill>
                </a:endParaRPr>
              </a:p>
              <a:p>
                <a:pPr marL="1343025" lvl="2" indent="-285750">
                  <a:buClr>
                    <a:srgbClr val="000000"/>
                  </a:buClr>
                </a:pPr>
                <a:r>
                  <a:rPr lang="ru-RU" dirty="0" smtClean="0">
                    <a:solidFill>
                      <a:schemeClr val="tx1"/>
                    </a:solidFill>
                  </a:rPr>
                  <a:t>Статистики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APE: RMSE, mean, median,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min/max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85725" lvl="2" indent="0">
                  <a:spcBef>
                    <a:spcPts val="2400"/>
                  </a:spcBef>
                  <a:buClr>
                    <a:srgbClr val="000000"/>
                  </a:buClr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Характеристики ПК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1343025" lvl="2" indent="-285750">
                  <a:buClr>
                    <a:srgbClr val="000000"/>
                  </a:buClr>
                </a:pPr>
                <a:r>
                  <a:rPr lang="en-US" dirty="0" smtClean="0">
                    <a:solidFill>
                      <a:schemeClr val="tx1"/>
                    </a:solidFill>
                  </a:rPr>
                  <a:t>CPU: Intel Core i7-8550U;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1343025" lvl="2" indent="-285750">
                  <a:buClr>
                    <a:srgbClr val="000000"/>
                  </a:buClr>
                </a:pPr>
                <a:r>
                  <a:rPr lang="ru-RU" dirty="0" smtClean="0">
                    <a:solidFill>
                      <a:schemeClr val="tx1"/>
                    </a:solidFill>
                  </a:rPr>
                  <a:t>ОЗУ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16,0 ГБ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;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1343025" lvl="2" indent="-285750">
                  <a:buClr>
                    <a:srgbClr val="000000"/>
                  </a:buClr>
                </a:pPr>
                <a:r>
                  <a:rPr lang="ru-RU" dirty="0" smtClean="0">
                    <a:solidFill>
                      <a:schemeClr val="tx1"/>
                    </a:solidFill>
                  </a:rPr>
                  <a:t>Видеокарта</a:t>
                </a:r>
                <a:r>
                  <a:rPr lang="en-US" dirty="0">
                    <a:solidFill>
                      <a:schemeClr val="tx1"/>
                    </a:solidFill>
                  </a:rPr>
                  <a:t>: NVIDIA GeForce GTX 1050 with Max-Q Design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2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857" y="2533677"/>
            <a:ext cx="2914286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687</Words>
  <Application>Microsoft Office PowerPoint</Application>
  <PresentationFormat>Экран (4:3)</PresentationFormat>
  <Paragraphs>125</Paragraphs>
  <Slides>18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Wingdings</vt:lpstr>
      <vt:lpstr>Simple Light</vt:lpstr>
      <vt:lpstr>КОМПЛЕКСИРОВАНИЕ ДАННЫХ ВИЗУАЛЬНОЙ ОДОМЕТРИИ И НАВИГАЦИОННОЙ СИСТЕМЫ ДЛЯ БЕСПИЛОТНЫХ УСТРОЙСТВ</vt:lpstr>
      <vt:lpstr>Цель и задачи</vt:lpstr>
      <vt:lpstr>Что такое SLAM ?</vt:lpstr>
      <vt:lpstr>Обзор Аналогов</vt:lpstr>
      <vt:lpstr>Выбор алгоритма SLAM и набора данных</vt:lpstr>
      <vt:lpstr>Разработка ПО (моделирование параметров) </vt:lpstr>
      <vt:lpstr>Разработка ПО (моделирование параметров IMU) </vt:lpstr>
      <vt:lpstr>Разработка ПО (моделирование параметров IMU) </vt:lpstr>
      <vt:lpstr>Разработка ПО (оценка точности VINS) </vt:lpstr>
      <vt:lpstr>Схема ПО</vt:lpstr>
      <vt:lpstr>Пример результата работы ПО (разрешение)</vt:lpstr>
      <vt:lpstr>Заключение</vt:lpstr>
      <vt:lpstr>Апробация работы</vt:lpstr>
      <vt:lpstr>Запасные слайды</vt:lpstr>
      <vt:lpstr>Пример работы VINS-Fusion</vt:lpstr>
      <vt:lpstr>Результат работы ПО (разрешение ч.2)</vt:lpstr>
      <vt:lpstr>Выбор набора данных для моделирования</vt:lpstr>
      <vt:lpstr>Выбор алгоритма viSLAM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КОМПЛЕКСИРОВАНИЕ ДАННЫХ ВИЗУАЛЬНОЙ ОДОМЕТРИИ И НАВИГАЦИОННОЙ СИСТЕМЫ ДЛЯ БЕСПИЛОТНЫХ УСТРОЙСТВ</dc:title>
  <cp:lastModifiedBy>Максим</cp:lastModifiedBy>
  <cp:revision>34</cp:revision>
  <dcterms:modified xsi:type="dcterms:W3CDTF">2024-06-10T21:21:19Z</dcterms:modified>
</cp:coreProperties>
</file>