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heme/themeOverride1.xml" ContentType="application/vnd.openxmlformats-officedocument.themeOverr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152" autoAdjust="0"/>
    <p:restoredTop sz="94660"/>
  </p:normalViewPr>
  <p:slideViewPr>
    <p:cSldViewPr snapToGrid="0">
      <p:cViewPr>
        <p:scale>
          <a:sx n="1" d="2"/>
          <a:sy n="1" d="2"/>
        </p:scale>
        <p:origin x="-1853" y="-7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customXml" Target="../customXml/item1.xml"/><Relationship Id="rId22" Type="http://schemas.openxmlformats.org/officeDocument/2006/relationships/customXmlProps" Target="../customXml/itemProps1.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5" name=""/>
        <p:cNvGrpSpPr/>
        <p:nvPr/>
      </p:nvGrpSpPr>
      <p:grpSpPr>
        <a:xfrm>
          <a:off x="0" y="0"/>
          <a:ext cx="0" cy="0"/>
          <a:chOff x="0" y="0"/>
          <a:chExt cx="0" cy="0"/>
        </a:xfrm>
      </p:grpSpPr>
      <p:sp>
        <p:nvSpPr>
          <p:cNvPr id="1048674"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5"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28-06-2024</a:t>
            </a:fld>
            <a:endParaRPr lang="en-IN"/>
          </a:p>
        </p:txBody>
      </p:sp>
      <p:sp>
        <p:nvSpPr>
          <p:cNvPr id="1048676"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7"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8"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9"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6/28/2024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0" name=""/>
        <p:cNvGrpSpPr/>
        <p:nvPr/>
      </p:nvGrpSpPr>
      <p:grpSpPr>
        <a:xfrm>
          <a:off x="0" y="0"/>
          <a:ext cx="0" cy="0"/>
          <a:chOff x="0" y="0"/>
          <a:chExt cx="0" cy="0"/>
        </a:xfrm>
      </p:grpSpPr>
      <p:sp>
        <p:nvSpPr>
          <p:cNvPr id="1048642" name="Title 1"/>
          <p:cNvSpPr>
            <a:spLocks noGrp="1"/>
          </p:cNvSpPr>
          <p:nvPr>
            <p:ph type="title"/>
          </p:nvPr>
        </p:nvSpPr>
        <p:spPr>
          <a:xfrm>
            <a:off x="581192" y="702156"/>
            <a:ext cx="11029616" cy="1013800"/>
          </a:xfrm>
        </p:spPr>
        <p:txBody>
          <a:bodyPr/>
          <a:p>
            <a:r>
              <a:rPr lang="en-US"/>
              <a:t>Click to edit Master title style</a:t>
            </a:r>
          </a:p>
        </p:txBody>
      </p:sp>
      <p:sp>
        <p:nvSpPr>
          <p:cNvPr id="1048643"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4" name="Date Placeholder 3"/>
          <p:cNvSpPr>
            <a:spLocks noGrp="1"/>
          </p:cNvSpPr>
          <p:nvPr>
            <p:ph type="dt" sz="half" idx="10"/>
          </p:nvPr>
        </p:nvSpPr>
        <p:spPr/>
        <p:txBody>
          <a:bodyPr/>
          <a:p>
            <a:fld id="{2CED4963-E985-44C4-B8C4-FDD613B7C2F8}" type="datetime1">
              <a:rPr lang="en-US" smtClean="0"/>
              <a:t>6/28/2024</a:t>
            </a:fld>
            <a:endParaRPr lang="en-US"/>
          </a:p>
        </p:txBody>
      </p:sp>
      <p:sp>
        <p:nvSpPr>
          <p:cNvPr id="1048645" name="Footer Placeholder 4"/>
          <p:cNvSpPr>
            <a:spLocks noGrp="1"/>
          </p:cNvSpPr>
          <p:nvPr>
            <p:ph type="ftr" sz="quarter" idx="11"/>
          </p:nvPr>
        </p:nvSpPr>
        <p:spPr>
          <a:xfrm>
            <a:off x="581192" y="6423914"/>
            <a:ext cx="6917210" cy="365125"/>
          </a:xfrm>
          <a:prstGeom prst="rect"/>
        </p:spPr>
        <p:txBody>
          <a:bodyPr/>
          <a:p>
            <a:endParaRPr lang="en-US"/>
          </a:p>
        </p:txBody>
      </p:sp>
      <p:sp>
        <p:nvSpPr>
          <p:cNvPr id="1048646"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8" name=""/>
        <p:cNvGrpSpPr/>
        <p:nvPr/>
      </p:nvGrpSpPr>
      <p:grpSpPr>
        <a:xfrm>
          <a:off x="0" y="0"/>
          <a:ext cx="0" cy="0"/>
          <a:chOff x="0" y="0"/>
          <a:chExt cx="0" cy="0"/>
        </a:xfrm>
      </p:grpSpPr>
      <p:sp>
        <p:nvSpPr>
          <p:cNvPr id="1048627"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8"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9"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0"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1"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2"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3" name="Date Placeholder 10"/>
          <p:cNvSpPr>
            <a:spLocks noGrp="1"/>
          </p:cNvSpPr>
          <p:nvPr>
            <p:ph type="dt" sz="half" idx="10"/>
          </p:nvPr>
        </p:nvSpPr>
        <p:spPr/>
        <p:txBody>
          <a:bodyPr/>
          <a:p>
            <a:fld id="{ED291B17-9318-49DB-B28B-6E5994AE9581}" type="datetime1">
              <a:rPr lang="en-US" smtClean="0"/>
              <a:t>6/28/2024</a:t>
            </a:fld>
            <a:endParaRPr lang="en-US"/>
          </a:p>
        </p:txBody>
      </p:sp>
      <p:sp>
        <p:nvSpPr>
          <p:cNvPr id="1048634"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5"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normAutofit fontScale="92857"/>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6/28/2024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1" name=""/>
        <p:cNvGrpSpPr/>
        <p:nvPr/>
      </p:nvGrpSpPr>
      <p:grpSpPr>
        <a:xfrm>
          <a:off x="0" y="0"/>
          <a:ext cx="0" cy="0"/>
          <a:chOff x="0" y="0"/>
          <a:chExt cx="0" cy="0"/>
        </a:xfrm>
      </p:grpSpPr>
      <p:sp>
        <p:nvSpPr>
          <p:cNvPr id="1048647"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8"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9"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0" name="Date Placeholder 6"/>
          <p:cNvSpPr>
            <a:spLocks noGrp="1"/>
          </p:cNvSpPr>
          <p:nvPr>
            <p:ph type="dt" sz="half" idx="10"/>
          </p:nvPr>
        </p:nvSpPr>
        <p:spPr/>
        <p:txBody>
          <a:bodyPr/>
          <a:p>
            <a:fld id="{B2497495-0637-405E-AE64-5CC7506D51F5}" type="datetime1">
              <a:rPr lang="en-US" smtClean="0"/>
              <a:t>6/28/2024</a:t>
            </a:fld>
            <a:endParaRPr lang="en-US"/>
          </a:p>
        </p:txBody>
      </p:sp>
      <p:sp>
        <p:nvSpPr>
          <p:cNvPr id="1048651" name="Footer Placeholder 8"/>
          <p:cNvSpPr>
            <a:spLocks noGrp="1"/>
          </p:cNvSpPr>
          <p:nvPr>
            <p:ph type="ftr" sz="quarter" idx="11"/>
          </p:nvPr>
        </p:nvSpPr>
        <p:spPr>
          <a:xfrm>
            <a:off x="581192" y="6423914"/>
            <a:ext cx="6917210" cy="365125"/>
          </a:xfrm>
          <a:prstGeom prst="rect"/>
        </p:spPr>
        <p:txBody>
          <a:bodyPr/>
          <a:p>
            <a:endParaRPr lang="en-US"/>
          </a:p>
        </p:txBody>
      </p:sp>
      <p:sp>
        <p:nvSpPr>
          <p:cNvPr id="1048652"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2" name=""/>
        <p:cNvGrpSpPr/>
        <p:nvPr/>
      </p:nvGrpSpPr>
      <p:grpSpPr>
        <a:xfrm>
          <a:off x="0" y="0"/>
          <a:ext cx="0" cy="0"/>
          <a:chOff x="0" y="0"/>
          <a:chExt cx="0" cy="0"/>
        </a:xfrm>
      </p:grpSpPr>
      <p:sp>
        <p:nvSpPr>
          <p:cNvPr id="1048653" name="Title 1"/>
          <p:cNvSpPr>
            <a:spLocks noGrp="1"/>
          </p:cNvSpPr>
          <p:nvPr>
            <p:ph type="title"/>
          </p:nvPr>
        </p:nvSpPr>
        <p:spPr>
          <a:xfrm>
            <a:off x="581193" y="729658"/>
            <a:ext cx="11029616" cy="492855"/>
          </a:xfrm>
        </p:spPr>
        <p:txBody>
          <a:bodyPr>
            <a:normAutofit fontScale="90000"/>
          </a:bodyPr>
          <a:p>
            <a:r>
              <a:rPr lang="en-US"/>
              <a:t>Click to edit Master title style</a:t>
            </a:r>
          </a:p>
        </p:txBody>
      </p:sp>
      <p:sp>
        <p:nvSpPr>
          <p:cNvPr id="1048654"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Date Placeholder 4"/>
          <p:cNvSpPr>
            <a:spLocks noGrp="1"/>
          </p:cNvSpPr>
          <p:nvPr>
            <p:ph type="dt" sz="half" idx="10"/>
          </p:nvPr>
        </p:nvSpPr>
        <p:spPr/>
        <p:txBody>
          <a:bodyPr/>
          <a:p>
            <a:fld id="{7BFFD690-9426-415D-8B65-26881E07B2D4}" type="datetime1">
              <a:rPr lang="en-US" smtClean="0"/>
              <a:t>6/28/2024</a:t>
            </a:fld>
            <a:endParaRPr lang="en-US"/>
          </a:p>
        </p:txBody>
      </p:sp>
      <p:sp>
        <p:nvSpPr>
          <p:cNvPr id="1048657" name="Footer Placeholder 5"/>
          <p:cNvSpPr>
            <a:spLocks noGrp="1"/>
          </p:cNvSpPr>
          <p:nvPr>
            <p:ph type="ftr" sz="quarter" idx="11"/>
          </p:nvPr>
        </p:nvSpPr>
        <p:spPr>
          <a:xfrm>
            <a:off x="581192" y="6423914"/>
            <a:ext cx="6917210" cy="365125"/>
          </a:xfrm>
          <a:prstGeom prst="rect"/>
        </p:spPr>
        <p:txBody>
          <a:bodyPr/>
          <a:p>
            <a:endParaRPr lang="en-US"/>
          </a:p>
        </p:txBody>
      </p:sp>
      <p:sp>
        <p:nvSpPr>
          <p:cNvPr id="104865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3" name=""/>
        <p:cNvGrpSpPr/>
        <p:nvPr/>
      </p:nvGrpSpPr>
      <p:grpSpPr>
        <a:xfrm>
          <a:off x="0" y="0"/>
          <a:ext cx="0" cy="0"/>
          <a:chOff x="0" y="0"/>
          <a:chExt cx="0" cy="0"/>
        </a:xfrm>
      </p:grpSpPr>
      <p:sp>
        <p:nvSpPr>
          <p:cNvPr id="1048659" name="Title 1"/>
          <p:cNvSpPr>
            <a:spLocks noGrp="1"/>
          </p:cNvSpPr>
          <p:nvPr>
            <p:ph type="title"/>
          </p:nvPr>
        </p:nvSpPr>
        <p:spPr>
          <a:xfrm>
            <a:off x="581193" y="729658"/>
            <a:ext cx="11029616" cy="988332"/>
          </a:xfrm>
        </p:spPr>
        <p:txBody>
          <a:bodyPr/>
          <a:p>
            <a:r>
              <a:rPr lang="en-US"/>
              <a:t>Click to edit Master title style</a:t>
            </a:r>
          </a:p>
        </p:txBody>
      </p:sp>
      <p:sp>
        <p:nvSpPr>
          <p:cNvPr id="1048660"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1"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2"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3"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Date Placeholder 6"/>
          <p:cNvSpPr>
            <a:spLocks noGrp="1"/>
          </p:cNvSpPr>
          <p:nvPr>
            <p:ph type="dt" sz="half" idx="10"/>
          </p:nvPr>
        </p:nvSpPr>
        <p:spPr/>
        <p:txBody>
          <a:bodyPr/>
          <a:p>
            <a:fld id="{04C4989A-474C-40DE-95B9-011C28B71673}" type="datetime1">
              <a:rPr lang="en-US" smtClean="0"/>
              <a:t>6/28/2024</a:t>
            </a:fld>
            <a:endParaRPr lang="en-US"/>
          </a:p>
        </p:txBody>
      </p:sp>
      <p:sp>
        <p:nvSpPr>
          <p:cNvPr id="1048665" name="Footer Placeholder 7"/>
          <p:cNvSpPr>
            <a:spLocks noGrp="1"/>
          </p:cNvSpPr>
          <p:nvPr>
            <p:ph type="ftr" sz="quarter" idx="11"/>
          </p:nvPr>
        </p:nvSpPr>
        <p:spPr>
          <a:xfrm>
            <a:off x="581192" y="6423914"/>
            <a:ext cx="6917210" cy="365125"/>
          </a:xfrm>
          <a:prstGeom prst="rect"/>
        </p:spPr>
        <p:txBody>
          <a:bodyPr/>
          <a:p>
            <a:endParaRPr lang="en-US"/>
          </a:p>
        </p:txBody>
      </p:sp>
      <p:sp>
        <p:nvSpPr>
          <p:cNvPr id="1048666"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6" name=""/>
        <p:cNvGrpSpPr/>
        <p:nvPr/>
      </p:nvGrpSpPr>
      <p:grpSpPr>
        <a:xfrm>
          <a:off x="0" y="0"/>
          <a:ext cx="0" cy="0"/>
          <a:chOff x="0" y="0"/>
          <a:chExt cx="0" cy="0"/>
        </a:xfrm>
      </p:grpSpPr>
      <p:sp>
        <p:nvSpPr>
          <p:cNvPr id="1048604" name="Title 1"/>
          <p:cNvSpPr>
            <a:spLocks noGrp="1"/>
          </p:cNvSpPr>
          <p:nvPr>
            <p:ph type="title"/>
          </p:nvPr>
        </p:nvSpPr>
        <p:spPr>
          <a:xfrm>
            <a:off x="575894" y="729658"/>
            <a:ext cx="11029616" cy="592246"/>
          </a:xfrm>
        </p:spPr>
        <p:txBody>
          <a:bodyPr/>
          <a:p>
            <a:r>
              <a:rPr lang="en-US"/>
              <a:t>Click to edit Master title style</a:t>
            </a:r>
          </a:p>
        </p:txBody>
      </p:sp>
      <p:sp>
        <p:nvSpPr>
          <p:cNvPr id="1048605" name="Date Placeholder 2"/>
          <p:cNvSpPr>
            <a:spLocks noGrp="1"/>
          </p:cNvSpPr>
          <p:nvPr>
            <p:ph type="dt" sz="half" idx="10"/>
          </p:nvPr>
        </p:nvSpPr>
        <p:spPr/>
        <p:txBody>
          <a:bodyPr/>
          <a:p>
            <a:fld id="{5DB4ED54-5B5E-4A04-93D3-5772E3CE3818}" type="datetime1">
              <a:rPr lang="en-US" smtClean="0"/>
              <a:t>6/28/2024</a:t>
            </a:fld>
            <a:endParaRPr lang="en-US"/>
          </a:p>
        </p:txBody>
      </p:sp>
      <p:sp>
        <p:nvSpPr>
          <p:cNvPr id="1048606" name="Footer Placeholder 3"/>
          <p:cNvSpPr>
            <a:spLocks noGrp="1"/>
          </p:cNvSpPr>
          <p:nvPr>
            <p:ph type="ftr" sz="quarter" idx="11"/>
          </p:nvPr>
        </p:nvSpPr>
        <p:spPr>
          <a:xfrm>
            <a:off x="581192" y="6423914"/>
            <a:ext cx="6917210" cy="365125"/>
          </a:xfrm>
          <a:prstGeom prst="rect"/>
        </p:spPr>
        <p:txBody>
          <a:bodyPr/>
          <a:p>
            <a:endParaRPr lang="en-US"/>
          </a:p>
        </p:txBody>
      </p:sp>
      <p:sp>
        <p:nvSpPr>
          <p:cNvPr id="1048607"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0" name=""/>
        <p:cNvGrpSpPr/>
        <p:nvPr/>
      </p:nvGrpSpPr>
      <p:grpSpPr>
        <a:xfrm>
          <a:off x="0" y="0"/>
          <a:ext cx="0" cy="0"/>
          <a:chOff x="0" y="0"/>
          <a:chExt cx="0" cy="0"/>
        </a:xfrm>
      </p:grpSpPr>
      <p:sp>
        <p:nvSpPr>
          <p:cNvPr id="1048615" name="Date Placeholder 1"/>
          <p:cNvSpPr>
            <a:spLocks noGrp="1"/>
          </p:cNvSpPr>
          <p:nvPr>
            <p:ph type="dt" sz="half" idx="10"/>
          </p:nvPr>
        </p:nvSpPr>
        <p:spPr/>
        <p:txBody>
          <a:bodyPr/>
          <a:p>
            <a:fld id="{4EDE50D6-574B-40AF-946F-D52A04ADE379}" type="datetime1">
              <a:rPr lang="en-US" smtClean="0"/>
              <a:t>6/28/2024</a:t>
            </a:fld>
            <a:endParaRPr lang="en-US"/>
          </a:p>
        </p:txBody>
      </p:sp>
      <p:sp>
        <p:nvSpPr>
          <p:cNvPr id="1048616" name="Footer Placeholder 2"/>
          <p:cNvSpPr>
            <a:spLocks noGrp="1"/>
          </p:cNvSpPr>
          <p:nvPr>
            <p:ph type="ftr" sz="quarter" idx="11"/>
          </p:nvPr>
        </p:nvSpPr>
        <p:spPr>
          <a:xfrm>
            <a:off x="581192" y="6423914"/>
            <a:ext cx="6917210" cy="365125"/>
          </a:xfrm>
          <a:prstGeom prst="rect"/>
        </p:spPr>
        <p:txBody>
          <a:bodyPr/>
          <a:p>
            <a:endParaRPr lang="en-US"/>
          </a:p>
        </p:txBody>
      </p:sp>
      <p:sp>
        <p:nvSpPr>
          <p:cNvPr id="1048617"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4" name=""/>
        <p:cNvGrpSpPr/>
        <p:nvPr/>
      </p:nvGrpSpPr>
      <p:grpSpPr>
        <a:xfrm>
          <a:off x="0" y="0"/>
          <a:ext cx="0" cy="0"/>
          <a:chOff x="0" y="0"/>
          <a:chExt cx="0" cy="0"/>
        </a:xfrm>
      </p:grpSpPr>
      <p:sp>
        <p:nvSpPr>
          <p:cNvPr id="1048667"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8"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9"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1" name="Date Placeholder 7"/>
          <p:cNvSpPr>
            <a:spLocks noGrp="1"/>
          </p:cNvSpPr>
          <p:nvPr>
            <p:ph type="dt" sz="half" idx="10"/>
          </p:nvPr>
        </p:nvSpPr>
        <p:spPr>
          <a:xfrm>
            <a:off x="7605951" y="6456916"/>
            <a:ext cx="2844799" cy="365125"/>
          </a:xfrm>
        </p:spPr>
        <p:txBody>
          <a:bodyPr/>
          <a:p>
            <a:fld id="{D82884F1-FFEA-405F-9602-3DCA865EDA4E}" type="datetime1">
              <a:rPr lang="en-US" smtClean="0"/>
              <a:t>6/28/2024</a:t>
            </a:fld>
            <a:endParaRPr lang="en-US"/>
          </a:p>
        </p:txBody>
      </p:sp>
      <p:sp>
        <p:nvSpPr>
          <p:cNvPr id="1048672" name="Footer Placeholder 9"/>
          <p:cNvSpPr>
            <a:spLocks noGrp="1"/>
          </p:cNvSpPr>
          <p:nvPr>
            <p:ph type="ftr" sz="quarter" idx="11"/>
          </p:nvPr>
        </p:nvSpPr>
        <p:spPr>
          <a:xfrm>
            <a:off x="581192" y="6452590"/>
            <a:ext cx="6917210" cy="365125"/>
          </a:xfrm>
          <a:prstGeom prst="rect"/>
        </p:spPr>
        <p:txBody>
          <a:bodyPr/>
          <a:p>
            <a:endParaRPr lang="en-US"/>
          </a:p>
        </p:txBody>
      </p:sp>
      <p:sp>
        <p:nvSpPr>
          <p:cNvPr id="1048673"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9" name=""/>
        <p:cNvGrpSpPr/>
        <p:nvPr/>
      </p:nvGrpSpPr>
      <p:grpSpPr>
        <a:xfrm>
          <a:off x="0" y="0"/>
          <a:ext cx="0" cy="0"/>
          <a:chOff x="0" y="0"/>
          <a:chExt cx="0" cy="0"/>
        </a:xfrm>
      </p:grpSpPr>
      <p:sp>
        <p:nvSpPr>
          <p:cNvPr id="1048636"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7"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8"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9" name="Date Placeholder 4"/>
          <p:cNvSpPr>
            <a:spLocks noGrp="1"/>
          </p:cNvSpPr>
          <p:nvPr>
            <p:ph type="dt" sz="half" idx="10"/>
          </p:nvPr>
        </p:nvSpPr>
        <p:spPr/>
        <p:txBody>
          <a:bodyPr/>
          <a:p>
            <a:fld id="{7E18DB4A-8810-4A10-AD5C-D5E2C667F5B3}" type="datetime1">
              <a:rPr lang="en-US" smtClean="0"/>
              <a:t>6/28/2024</a:t>
            </a:fld>
            <a:endParaRPr lang="en-US"/>
          </a:p>
        </p:txBody>
      </p:sp>
      <p:sp>
        <p:nvSpPr>
          <p:cNvPr id="1048640"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6/28/2024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256676" y="1670047"/>
            <a:ext cx="9144000" cy="977778"/>
          </a:xfrm>
        </p:spPr>
        <p:txBody>
          <a:bodyPr>
            <a:normAutofit/>
          </a:bodyPr>
          <a:p>
            <a:pPr algn="ctr"/>
            <a:r>
              <a:rPr b="1" sz="4000" lang="en-US">
                <a:solidFill>
                  <a:schemeClr val="accent1"/>
                </a:solidFill>
                <a:latin typeface="Times New Roman" panose="02020603050405020304" pitchFamily="18" charset="0"/>
                <a:cs typeface="Times New Roman" panose="02020603050405020304" pitchFamily="18" charset="0"/>
              </a:rPr>
              <a:t>Hotel booking analaysis</a:t>
            </a:r>
            <a:endParaRPr altLang="en-US" sz="4000" lang="zh-CN">
              <a:latin typeface="Times New Roman" panose="02020603050405020304" pitchFamily="18" charset="0"/>
              <a:cs typeface="Times New Roman" panose="02020603050405020304" pitchFamily="18" charset="0"/>
            </a:endParaRPr>
          </a:p>
        </p:txBody>
      </p:sp>
      <p:sp>
        <p:nvSpPr>
          <p:cNvPr id="1048590" name="TextBox 2"/>
          <p:cNvSpPr txBox="1"/>
          <p:nvPr/>
        </p:nvSpPr>
        <p:spPr>
          <a:xfrm>
            <a:off x="-534648" y="1102289"/>
            <a:ext cx="12726648" cy="637539"/>
          </a:xfrm>
          <a:prstGeom prst="rect"/>
          <a:noFill/>
        </p:spPr>
        <p:txBody>
          <a:bodyPr anchor="t" bIns="45720" lIns="91440" rIns="91440" rtlCol="0" tIns="45720" wrap="square">
            <a:spAutoFit/>
          </a:bodyPr>
          <a:p>
            <a:pPr algn="ctr"/>
            <a:r>
              <a:rPr b="1" sz="3200" lang="en-US">
                <a:solidFill>
                  <a:schemeClr val="accent1">
                    <a:lumMod val="75000"/>
                  </a:schemeClr>
                </a:solidFill>
                <a:latin typeface="Times New Roman" panose="02020603050405020304" pitchFamily="18" charset="0"/>
                <a:cs typeface="Times New Roman" panose="02020603050405020304" pitchFamily="18" charset="0"/>
              </a:rPr>
              <a:t>CAPSTONE PROJECT</a:t>
            </a:r>
            <a:endParaRPr b="1" sz="3200" lang="en-US">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048591" name="TextBox 3"/>
          <p:cNvSpPr txBox="1"/>
          <p:nvPr/>
        </p:nvSpPr>
        <p:spPr>
          <a:xfrm>
            <a:off x="5013191" y="3985911"/>
            <a:ext cx="7980183" cy="1767840"/>
          </a:xfrm>
          <a:prstGeom prst="rect"/>
          <a:noFill/>
        </p:spPr>
        <p:txBody>
          <a:bodyPr anchor="t" bIns="45720" lIns="91440" rIns="91440" rtlCol="0" tIns="45720" wrap="square">
            <a:spAutoFit/>
          </a:bodyPr>
          <a:p>
            <a:r>
              <a:rPr b="1" dirty="0" sz="2400" lang="en-US">
                <a:solidFill>
                  <a:schemeClr val="accent1">
                    <a:lumMod val="75000"/>
                  </a:schemeClr>
                </a:solidFill>
                <a:latin typeface="Times New Roman" panose="02020603050405020304" pitchFamily="18" charset="0"/>
                <a:cs typeface="Times New Roman" panose="02020603050405020304" pitchFamily="18" charset="0"/>
              </a:rPr>
              <a:t>Presented By:</a:t>
            </a:r>
          </a:p>
          <a:p>
            <a:pPr lvl="1"/>
            <a:r>
              <a:rPr b="1" dirty="0" sz="2400" lang="en-US" err="1">
                <a:solidFill>
                  <a:schemeClr val="accent1">
                    <a:lumMod val="75000"/>
                  </a:schemeClr>
                </a:solidFill>
                <a:latin typeface="Times New Roman" panose="02020603050405020304" pitchFamily="18" charset="0"/>
                <a:cs typeface="Times New Roman" panose="02020603050405020304" pitchFamily="18" charset="0"/>
              </a:rPr>
              <a:t> </a:t>
            </a:r>
            <a:r>
              <a:rPr b="1" dirty="0" sz="2400" lang="en-US" err="1">
                <a:solidFill>
                  <a:schemeClr val="accent1">
                    <a:lumMod val="75000"/>
                  </a:schemeClr>
                </a:solidFill>
                <a:latin typeface="Times New Roman" panose="02020603050405020304" pitchFamily="18" charset="0"/>
                <a:cs typeface="Times New Roman" panose="02020603050405020304" pitchFamily="18" charset="0"/>
              </a:rPr>
              <a:t>A</a:t>
            </a:r>
            <a:r>
              <a:rPr b="1" dirty="0" sz="2400" lang="en-US" err="1">
                <a:solidFill>
                  <a:schemeClr val="accent1">
                    <a:lumMod val="75000"/>
                  </a:schemeClr>
                </a:solidFill>
                <a:latin typeface="Times New Roman" panose="02020603050405020304" pitchFamily="18" charset="0"/>
                <a:cs typeface="Times New Roman" panose="02020603050405020304" pitchFamily="18" charset="0"/>
              </a:rPr>
              <a:t>z</a:t>
            </a:r>
            <a:r>
              <a:rPr b="1" dirty="0" sz="2400" lang="en-US" err="1">
                <a:solidFill>
                  <a:schemeClr val="accent1">
                    <a:lumMod val="75000"/>
                  </a:schemeClr>
                </a:solidFill>
                <a:latin typeface="Times New Roman" panose="02020603050405020304" pitchFamily="18" charset="0"/>
                <a:cs typeface="Times New Roman" panose="02020603050405020304" pitchFamily="18" charset="0"/>
              </a:rPr>
              <a:t>a</a:t>
            </a:r>
            <a:r>
              <a:rPr b="1" dirty="0" sz="2400" lang="en-US" err="1">
                <a:solidFill>
                  <a:schemeClr val="accent1">
                    <a:lumMod val="75000"/>
                  </a:schemeClr>
                </a:solidFill>
                <a:latin typeface="Times New Roman" panose="02020603050405020304" pitchFamily="18" charset="0"/>
                <a:cs typeface="Times New Roman" panose="02020603050405020304" pitchFamily="18" charset="0"/>
              </a:rPr>
              <a:t>a</a:t>
            </a:r>
            <a:r>
              <a:rPr b="1" dirty="0" sz="2400" lang="en-US" err="1">
                <a:solidFill>
                  <a:schemeClr val="accent1">
                    <a:lumMod val="75000"/>
                  </a:schemeClr>
                </a:solidFill>
                <a:latin typeface="Times New Roman" panose="02020603050405020304" pitchFamily="18" charset="0"/>
                <a:cs typeface="Times New Roman" panose="02020603050405020304" pitchFamily="18" charset="0"/>
              </a:rPr>
              <a:t>udeen </a:t>
            </a:r>
            <a:r>
              <a:rPr b="1" dirty="0" sz="2400" lang="en-US" err="1">
                <a:solidFill>
                  <a:schemeClr val="accent1">
                    <a:lumMod val="75000"/>
                  </a:schemeClr>
                </a:solidFill>
                <a:latin typeface="Times New Roman" panose="02020603050405020304" pitchFamily="18" charset="0"/>
                <a:cs typeface="Times New Roman" panose="02020603050405020304" pitchFamily="18" charset="0"/>
              </a:rPr>
              <a:t>A</a:t>
            </a:r>
            <a:r>
              <a:rPr b="1" dirty="0" sz="2400" lang="en-US">
                <a:solidFill>
                  <a:schemeClr val="accent1">
                    <a:lumMod val="75000"/>
                  </a:schemeClr>
                </a:solidFill>
                <a:latin typeface="Times New Roman" panose="02020603050405020304" pitchFamily="18" charset="0"/>
                <a:cs typeface="Times New Roman" panose="02020603050405020304" pitchFamily="18" charset="0"/>
              </a:rPr>
              <a:t> </a:t>
            </a:r>
            <a:endParaRPr altLang="en-US" lang="zh-CN"/>
          </a:p>
          <a:p>
            <a:r>
              <a:rPr b="1" dirty="0" sz="2400" lang="en-US">
                <a:solidFill>
                  <a:schemeClr val="accent1">
                    <a:lumMod val="75000"/>
                  </a:schemeClr>
                </a:solidFill>
                <a:latin typeface="Times New Roman" panose="02020603050405020304" pitchFamily="18" charset="0"/>
                <a:cs typeface="Times New Roman" panose="02020603050405020304" pitchFamily="18" charset="0"/>
              </a:rPr>
              <a:t>      </a:t>
            </a:r>
            <a:r>
              <a:rPr b="1" dirty="0" sz="2400" lang="en-US" err="1">
                <a:solidFill>
                  <a:schemeClr val="accent1">
                    <a:lumMod val="75000"/>
                  </a:schemeClr>
                </a:solidFill>
                <a:latin typeface="Times New Roman" panose="02020603050405020304" pitchFamily="18" charset="0"/>
                <a:cs typeface="Times New Roman" panose="02020603050405020304" pitchFamily="18" charset="0"/>
              </a:rPr>
              <a:t>Akshaya</a:t>
            </a:r>
            <a:r>
              <a:rPr b="1" dirty="0" sz="2400" lang="en-US">
                <a:solidFill>
                  <a:schemeClr val="accent1">
                    <a:lumMod val="75000"/>
                  </a:schemeClr>
                </a:solidFill>
                <a:latin typeface="Times New Roman" panose="02020603050405020304" pitchFamily="18" charset="0"/>
                <a:cs typeface="Times New Roman" panose="02020603050405020304" pitchFamily="18" charset="0"/>
              </a:rPr>
              <a:t> college of engineering and technology </a:t>
            </a:r>
          </a:p>
          <a:p>
            <a:r>
              <a:rPr b="1" dirty="0" sz="2400" lang="en-US">
                <a:solidFill>
                  <a:schemeClr val="accent1">
                    <a:lumMod val="75000"/>
                  </a:schemeClr>
                </a:solidFill>
                <a:latin typeface="Times New Roman" panose="02020603050405020304" pitchFamily="18" charset="0"/>
                <a:cs typeface="Times New Roman" panose="02020603050405020304" pitchFamily="18" charset="0"/>
              </a:rPr>
              <a:t>      </a:t>
            </a:r>
            <a:r>
              <a:rPr b="1" dirty="0" sz="2400" lang="en-US" err="1">
                <a:solidFill>
                  <a:schemeClr val="accent1">
                    <a:lumMod val="75000"/>
                  </a:schemeClr>
                </a:solidFill>
                <a:latin typeface="Times New Roman" panose="02020603050405020304" pitchFamily="18" charset="0"/>
                <a:cs typeface="Times New Roman" panose="02020603050405020304" pitchFamily="18" charset="0"/>
              </a:rPr>
              <a:t>B.E.Computer</a:t>
            </a:r>
            <a:r>
              <a:rPr b="1" dirty="0" sz="2400" lang="en-US">
                <a:solidFill>
                  <a:schemeClr val="accent1">
                    <a:lumMod val="75000"/>
                  </a:schemeClr>
                </a:solidFill>
                <a:latin typeface="Times New Roman" panose="02020603050405020304" pitchFamily="18" charset="0"/>
                <a:cs typeface="Times New Roman" panose="02020603050405020304" pitchFamily="18" charset="0"/>
              </a:rPr>
              <a:t> science engineering </a:t>
            </a:r>
            <a:endParaRPr altLang="en-US" dirty="0" sz="2400" 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8" name="Title 4"/>
          <p:cNvSpPr>
            <a:spLocks noGrp="1"/>
          </p:cNvSpPr>
          <p:nvPr>
            <p:ph type="title"/>
          </p:nvPr>
        </p:nvSpPr>
        <p:spPr>
          <a:xfrm>
            <a:off x="581192" y="1000980"/>
            <a:ext cx="11029616" cy="530296"/>
          </a:xfrm>
        </p:spPr>
        <p:txBody>
          <a:bodyPr>
            <a:normAutofit fontScale="90000"/>
          </a:bodyPr>
          <a:p>
            <a:r>
              <a:rPr b="1" sz="4400" lang="en-US">
                <a:solidFill>
                  <a:schemeClr val="accent1"/>
                </a:solidFill>
                <a:latin typeface="Arial"/>
                <a:ea typeface="+mj-lt"/>
                <a:cs typeface="Arial"/>
              </a:rPr>
              <a:t>Conclusion</a:t>
            </a:r>
            <a:endParaRPr lang="en-US"/>
          </a:p>
        </p:txBody>
      </p:sp>
      <p:sp>
        <p:nvSpPr>
          <p:cNvPr id="1048619" name="TextBox 1048678"/>
          <p:cNvSpPr txBox="1"/>
          <p:nvPr/>
        </p:nvSpPr>
        <p:spPr>
          <a:xfrm>
            <a:off x="1042646" y="1756743"/>
            <a:ext cx="10106708" cy="2186941"/>
          </a:xfrm>
          <a:prstGeom prst="rect"/>
        </p:spPr>
        <p:txBody>
          <a:bodyPr rtlCol="0" wrap="square">
            <a:spAutoFit/>
          </a:bodyPr>
          <a:p>
            <a:r>
              <a:rPr sz="2400" lang="en-US">
                <a:solidFill>
                  <a:srgbClr val="000000"/>
                </a:solidFill>
                <a:latin typeface="Times New Roman" panose="02020603050405020304" pitchFamily="18" charset="0"/>
                <a:cs typeface="Times New Roman" panose="02020603050405020304" pitchFamily="18" charset="0"/>
              </a:rPr>
              <a:t>At last but not the least we reached the end of our exercise. Starting with loading the data so far, we have done EDA, null values treatment, data cleaning, processing and finally with analysis we found some insights such as reason for booking cancellation, Peak season, Types of hotels customer preferred, the time to get best rate of booking on daily rate basis etc.</a:t>
            </a:r>
          </a:p>
          <a:p>
            <a:endParaRPr sz="2400" lang="en-US">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0" name="Title 4"/>
          <p:cNvSpPr txBox="1"/>
          <p:nvPr/>
        </p:nvSpPr>
        <p:spPr>
          <a:xfrm>
            <a:off x="535670" y="844659"/>
            <a:ext cx="11029616" cy="530296"/>
          </a:xfrm>
          <a:prstGeom prst="rect"/>
        </p:spPr>
        <p:txBody>
          <a:bodyPr anchor="b" bIns="45720" lIns="91440" rIns="91440" rtlCol="0" tIns="45720" vert="horz">
            <a:normAutofit fontScale="75000"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
        <p:nvSpPr>
          <p:cNvPr id="1048621" name="TextBox 1048687"/>
          <p:cNvSpPr txBox="1"/>
          <p:nvPr/>
        </p:nvSpPr>
        <p:spPr>
          <a:xfrm>
            <a:off x="659694" y="1402080"/>
            <a:ext cx="10862892" cy="4053840"/>
          </a:xfrm>
          <a:prstGeom prst="rect"/>
        </p:spPr>
        <p:txBody>
          <a:bodyPr rtlCol="0" wrap="square">
            <a:spAutoFit/>
          </a:bodyPr>
          <a:p>
            <a:r>
              <a:rPr lang="en-US">
                <a:solidFill>
                  <a:srgbClr val="000000"/>
                </a:solidFill>
                <a:latin typeface="Times New Roman" panose="02020603050405020304" pitchFamily="18" charset="0"/>
                <a:cs typeface="Times New Roman" panose="02020603050405020304" pitchFamily="18" charset="0"/>
              </a:rPr>
              <a:t>The hotel booking analysis project has a wide range of future scopes, including:</a:t>
            </a:r>
          </a:p>
          <a:p>
            <a:pPr indent="-285750" marL="285750">
              <a:buFont typeface="Arial"/>
              <a:buChar char="•"/>
            </a:pPr>
            <a:r>
              <a:rPr lang="en-US">
                <a:solidFill>
                  <a:srgbClr val="000000"/>
                </a:solidFill>
                <a:latin typeface="Times New Roman" panose="02020603050405020304" pitchFamily="18" charset="0"/>
                <a:cs typeface="Times New Roman" panose="02020603050405020304" pitchFamily="18" charset="0"/>
              </a:rPr>
              <a:t>Real-time Analytics: Develop a real-time analytics system to track bookings, cancellations, and customer behavior, allowing hotels to respond promptly to changing demand and optimize their operations.</a:t>
            </a:r>
          </a:p>
          <a:p>
            <a:pPr indent="-285750" marL="285750">
              <a:buFont typeface="Arial"/>
              <a:buChar char="•"/>
            </a:pPr>
            <a:r>
              <a:rPr lang="en-US">
                <a:solidFill>
                  <a:srgbClr val="000000"/>
                </a:solidFill>
                <a:latin typeface="Times New Roman" panose="02020603050405020304" pitchFamily="18" charset="0"/>
                <a:cs typeface="Times New Roman" panose="02020603050405020304" pitchFamily="18" charset="0"/>
              </a:rPr>
              <a:t>Customer Segmentation: Enhance customer segmentation analysis to identify high-value customer groups, preferences, and behavior patterns, enabling hotels to create targeted marketing campaigns and personalized services.</a:t>
            </a:r>
          </a:p>
          <a:p>
            <a:pPr indent="-285750" marL="285750">
              <a:buFont typeface="Arial"/>
              <a:buChar char="•"/>
            </a:pPr>
            <a:r>
              <a:rPr lang="en-US">
                <a:solidFill>
                  <a:srgbClr val="000000"/>
                </a:solidFill>
                <a:latin typeface="Times New Roman" panose="02020603050405020304" pitchFamily="18" charset="0"/>
                <a:cs typeface="Times New Roman" panose="02020603050405020304" pitchFamily="18" charset="0"/>
              </a:rPr>
              <a:t>Mobile App Development: Create a mobile app for customers to book and manage their stays, providing a seamless user experience and enhancing customer engagement.</a:t>
            </a:r>
          </a:p>
          <a:p>
            <a:pPr indent="-285750" marL="285750">
              <a:buFont typeface="Arial"/>
              <a:buChar char="•"/>
            </a:pPr>
            <a:r>
              <a:rPr lang="en-US">
                <a:solidFill>
                  <a:srgbClr val="000000"/>
                </a:solidFill>
                <a:latin typeface="Times New Roman" panose="02020603050405020304" pitchFamily="18" charset="0"/>
                <a:cs typeface="Times New Roman" panose="02020603050405020304" pitchFamily="18" charset="0"/>
              </a:rPr>
              <a:t>Big Data Analytics: Leverage big data analytics to process large datasets, including social media, customer reviews, and market trends, to gain deeper insights and improve hotel operations.</a:t>
            </a:r>
          </a:p>
          <a:p>
            <a:pPr indent="-285750" marL="285750">
              <a:buFont typeface="Arial"/>
              <a:buChar char="•"/>
            </a:pPr>
            <a:r>
              <a:rPr lang="en-US">
                <a:solidFill>
                  <a:srgbClr val="000000"/>
                </a:solidFill>
                <a:latin typeface="Times New Roman" panose="02020603050405020304" pitchFamily="18" charset="0"/>
                <a:cs typeface="Times New Roman" panose="02020603050405020304" pitchFamily="18" charset="0"/>
              </a:rPr>
              <a:t>Cloud Deployment: Migrate the project to the cloud to ensure scalability, flexibility, and cost-effectiveness, and to enable hotels to access the analytics platform from anywhere.</a:t>
            </a:r>
          </a:p>
          <a:p>
            <a:r>
              <a:rPr lang="en-US">
                <a:solidFill>
                  <a:srgbClr val="000000"/>
                </a:solidFill>
                <a:latin typeface="Times New Roman" panose="02020603050405020304" pitchFamily="18" charset="0"/>
                <a:cs typeface="Times New Roman" panose="02020603050405020304" pitchFamily="18" charset="0"/>
              </a:rPr>
              <a:t>By exploring these future scopes, the hotel booking analysis project can continue to evolve and provide valuable insights, enabling hotels to stay competitive and improve their overall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2" name="Title 4"/>
          <p:cNvSpPr>
            <a:spLocks noGrp="1"/>
          </p:cNvSpPr>
          <p:nvPr>
            <p:ph type="title"/>
          </p:nvPr>
        </p:nvSpPr>
        <p:spPr>
          <a:xfrm>
            <a:off x="581192" y="1163883"/>
            <a:ext cx="11029616" cy="530296"/>
          </a:xfrm>
        </p:spPr>
        <p:txBody>
          <a:bodyPr>
            <a:normAutofit fontScale="90000"/>
          </a:bodyPr>
          <a:p>
            <a:r>
              <a:rPr b="1" sz="4400" lang="en-US">
                <a:solidFill>
                  <a:schemeClr val="accent1"/>
                </a:solidFill>
                <a:latin typeface="Arial"/>
                <a:ea typeface="+mj-lt"/>
                <a:cs typeface="Arial"/>
              </a:rPr>
              <a:t>References</a:t>
            </a:r>
            <a:endParaRPr lang="en-US"/>
          </a:p>
        </p:txBody>
      </p:sp>
      <p:sp>
        <p:nvSpPr>
          <p:cNvPr id="1048623" name="TextBox 1048679"/>
          <p:cNvSpPr txBox="1"/>
          <p:nvPr/>
        </p:nvSpPr>
        <p:spPr>
          <a:xfrm>
            <a:off x="1290898" y="1694179"/>
            <a:ext cx="5865737" cy="3444240"/>
          </a:xfrm>
          <a:prstGeom prst="rect"/>
        </p:spPr>
        <p:txBody>
          <a:bodyPr rtlCol="0" wrap="square">
            <a:spAutoFit/>
          </a:bodyPr>
          <a:p>
            <a:r>
              <a:rPr dirty="0" sz="2400" lang="en-US">
                <a:solidFill>
                  <a:srgbClr val="000000"/>
                </a:solidFill>
                <a:latin typeface="Times New Roman" panose="02020603050405020304" pitchFamily="18" charset="0"/>
                <a:cs typeface="Times New Roman" panose="02020603050405020304" pitchFamily="18" charset="0"/>
              </a:rPr>
              <a:t>                           </a:t>
            </a:r>
          </a:p>
          <a:p>
            <a:pPr indent="-514350" marL="514350">
              <a:buFont typeface="+mj-lt"/>
              <a:buAutoNum type="arabicPeriod"/>
            </a:pPr>
            <a:r>
              <a:rPr dirty="0" sz="2400" lang="en-US">
                <a:solidFill>
                  <a:srgbClr val="000000"/>
                </a:solidFill>
                <a:latin typeface="Times New Roman" panose="02020603050405020304" pitchFamily="18" charset="0"/>
                <a:cs typeface="Times New Roman" panose="02020603050405020304" pitchFamily="18" charset="0"/>
              </a:rPr>
              <a:t>Analytics </a:t>
            </a:r>
            <a:r>
              <a:rPr dirty="0" sz="2400" lang="en-US" err="1">
                <a:solidFill>
                  <a:srgbClr val="000000"/>
                </a:solidFill>
                <a:latin typeface="Times New Roman" panose="02020603050405020304" pitchFamily="18" charset="0"/>
                <a:cs typeface="Times New Roman" panose="02020603050405020304" pitchFamily="18" charset="0"/>
              </a:rPr>
              <a:t>Vidhya</a:t>
            </a:r>
            <a:endParaRPr dirty="0" sz="2400" lang="en-US">
              <a:solidFill>
                <a:srgbClr val="000000"/>
              </a:solidFill>
              <a:latin typeface="Times New Roman" panose="02020603050405020304" pitchFamily="18" charset="0"/>
              <a:cs typeface="Times New Roman" panose="02020603050405020304" pitchFamily="18" charset="0"/>
            </a:endParaRPr>
          </a:p>
          <a:p>
            <a:pPr indent="-514350" marL="514350">
              <a:buFont typeface="+mj-lt"/>
              <a:buAutoNum type="arabicPeriod"/>
            </a:pPr>
            <a:r>
              <a:rPr dirty="0" sz="2400" lang="en-US" err="1">
                <a:solidFill>
                  <a:srgbClr val="000000"/>
                </a:solidFill>
                <a:latin typeface="Times New Roman" panose="02020603050405020304" pitchFamily="18" charset="0"/>
                <a:cs typeface="Times New Roman" panose="02020603050405020304" pitchFamily="18" charset="0"/>
              </a:rPr>
              <a:t>Matplotlib</a:t>
            </a:r>
            <a:r>
              <a:rPr dirty="0" sz="2400" lang="en-US">
                <a:solidFill>
                  <a:srgbClr val="000000"/>
                </a:solidFill>
                <a:latin typeface="Times New Roman" panose="02020603050405020304" pitchFamily="18" charset="0"/>
                <a:cs typeface="Times New Roman" panose="02020603050405020304" pitchFamily="18" charset="0"/>
              </a:rPr>
              <a:t> doc.</a:t>
            </a:r>
          </a:p>
          <a:p>
            <a:pPr indent="-514350" marL="514350">
              <a:buFont typeface="+mj-lt"/>
              <a:buAutoNum type="arabicPeriod"/>
            </a:pPr>
            <a:r>
              <a:rPr dirty="0" sz="2400" lang="en-US">
                <a:solidFill>
                  <a:srgbClr val="000000"/>
                </a:solidFill>
                <a:latin typeface="Times New Roman" panose="02020603050405020304" pitchFamily="18" charset="0"/>
                <a:cs typeface="Times New Roman" panose="02020603050405020304" pitchFamily="18" charset="0"/>
              </a:rPr>
              <a:t>Pandas Doc.</a:t>
            </a:r>
          </a:p>
          <a:p>
            <a:pPr indent="-514350" marL="514350">
              <a:buFont typeface="+mj-lt"/>
              <a:buAutoNum type="arabicPeriod"/>
            </a:pPr>
            <a:r>
              <a:rPr dirty="0" sz="2400" lang="en-US">
                <a:solidFill>
                  <a:srgbClr val="000000"/>
                </a:solidFill>
                <a:latin typeface="Times New Roman" panose="02020603050405020304" pitchFamily="18" charset="0"/>
                <a:cs typeface="Times New Roman" panose="02020603050405020304" pitchFamily="18" charset="0"/>
              </a:rPr>
              <a:t>Stack overflow.</a:t>
            </a:r>
          </a:p>
          <a:p>
            <a:pPr indent="-514350" marL="514350">
              <a:buFont typeface="+mj-lt"/>
              <a:buAutoNum type="arabicPeriod"/>
            </a:pPr>
            <a:r>
              <a:rPr dirty="0" sz="2400" lang="en-US" err="1">
                <a:solidFill>
                  <a:srgbClr val="000000"/>
                </a:solidFill>
                <a:latin typeface="Times New Roman" panose="02020603050405020304" pitchFamily="18" charset="0"/>
                <a:cs typeface="Times New Roman" panose="02020603050405020304" pitchFamily="18" charset="0"/>
              </a:rPr>
              <a:t>Kaggle</a:t>
            </a:r>
            <a:r>
              <a:rPr dirty="0" sz="2400" lang="en-US">
                <a:solidFill>
                  <a:srgbClr val="000000"/>
                </a:solidFill>
                <a:latin typeface="Times New Roman" panose="02020603050405020304" pitchFamily="18" charset="0"/>
                <a:cs typeface="Times New Roman" panose="02020603050405020304" pitchFamily="18" charset="0"/>
              </a:rPr>
              <a:t>. </a:t>
            </a:r>
          </a:p>
          <a:p>
            <a:pPr indent="-514350" marL="514350">
              <a:buFont typeface="+mj-lt"/>
              <a:buAutoNum type="arabicPeriod"/>
            </a:pPr>
            <a:r>
              <a:rPr dirty="0" sz="2400" lang="en-US">
                <a:solidFill>
                  <a:srgbClr val="000000"/>
                </a:solidFill>
                <a:latin typeface="Times New Roman" panose="02020603050405020304" pitchFamily="18" charset="0"/>
                <a:cs typeface="Times New Roman" panose="02020603050405020304" pitchFamily="18" charset="0"/>
              </a:rPr>
              <a:t>Geeks for geeks</a:t>
            </a:r>
          </a:p>
          <a:p>
            <a:pPr indent="-514350" marL="514350">
              <a:buFont typeface="+mj-lt"/>
              <a:buAutoNum type="arabicPeriod"/>
            </a:pPr>
            <a:r>
              <a:rPr dirty="0" sz="2400" lang="en-US">
                <a:solidFill>
                  <a:srgbClr val="000000"/>
                </a:solidFill>
                <a:latin typeface="Times New Roman" panose="02020603050405020304" pitchFamily="18" charset="0"/>
                <a:cs typeface="Times New Roman" panose="02020603050405020304" pitchFamily="18" charset="0"/>
              </a:rPr>
              <a:t>Target point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4" name="Title 1"/>
          <p:cNvSpPr>
            <a:spLocks noGrp="1"/>
          </p:cNvSpPr>
          <p:nvPr>
            <p:ph type="title"/>
          </p:nvPr>
        </p:nvSpPr>
        <p:spPr/>
        <p:txBody>
          <a:bodyPr>
            <a:noAutofit/>
          </a:bodyPr>
          <a:p>
            <a:r>
              <a:rPr b="1" dirty="0" sz="3200" lang="en-IN">
                <a:solidFill>
                  <a:srgbClr val="00B0F0"/>
                </a:solidFill>
                <a:latin typeface="Arial" pitchFamily="34" charset="0"/>
                <a:cs typeface="Arial" pitchFamily="34" charset="0"/>
              </a:rPr>
              <a:t>course certificate 1 </a:t>
            </a:r>
          </a:p>
        </p:txBody>
      </p:sp>
      <p:pic>
        <p:nvPicPr>
          <p:cNvPr id="2097157" name=""/>
          <p:cNvPicPr>
            <a:picLocks/>
          </p:cNvPicPr>
          <p:nvPr/>
        </p:nvPicPr>
        <p:blipFill>
          <a:blip xmlns:r="http://schemas.openxmlformats.org/officeDocument/2006/relationships" r:embed="rId1"/>
          <a:srcRect l="0" t="33071" r="67" b="33028"/>
          <a:stretch>
            <a:fillRect/>
          </a:stretch>
        </p:blipFill>
        <p:spPr>
          <a:xfrm>
            <a:off x="1187177" y="1232452"/>
            <a:ext cx="8944433" cy="5100142"/>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5" name="Title 1"/>
          <p:cNvSpPr>
            <a:spLocks noGrp="1"/>
          </p:cNvSpPr>
          <p:nvPr>
            <p:ph type="title"/>
          </p:nvPr>
        </p:nvSpPr>
        <p:spPr>
          <a:xfrm>
            <a:off x="596432" y="717396"/>
            <a:ext cx="11029616" cy="530296"/>
          </a:xfrm>
        </p:spPr>
        <p:txBody>
          <a:bodyPr>
            <a:noAutofit/>
          </a:bodyPr>
          <a:p>
            <a:r>
              <a:rPr b="1" dirty="0" sz="3200" lang="en-IN">
                <a:solidFill>
                  <a:srgbClr val="00B0F0"/>
                </a:solidFill>
                <a:latin typeface="Arial" pitchFamily="34" charset="0"/>
                <a:cs typeface="Arial" pitchFamily="34" charset="0"/>
              </a:rPr>
              <a:t>course certificate 2</a:t>
            </a:r>
          </a:p>
        </p:txBody>
      </p:sp>
      <p:pic>
        <p:nvPicPr>
          <p:cNvPr id="2097161" name=""/>
          <p:cNvPicPr>
            <a:picLocks/>
          </p:cNvPicPr>
          <p:nvPr/>
        </p:nvPicPr>
        <p:blipFill>
          <a:blip xmlns:r="http://schemas.openxmlformats.org/officeDocument/2006/relationships" r:embed="rId1"/>
          <a:srcRect l="0" t="32800" r="67" b="32812"/>
          <a:stretch>
            <a:fillRect/>
          </a:stretch>
        </p:blipFill>
        <p:spPr>
          <a:xfrm>
            <a:off x="1415890" y="1247692"/>
            <a:ext cx="8693833" cy="4985082"/>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6" name="Title 4"/>
          <p:cNvSpPr>
            <a:spLocks noGrp="1"/>
          </p:cNvSpPr>
          <p:nvPr>
            <p:ph type="title"/>
          </p:nvPr>
        </p:nvSpPr>
        <p:spPr>
          <a:xfrm>
            <a:off x="1463041" y="2766218"/>
            <a:ext cx="9298744" cy="1325563"/>
          </a:xfrm>
        </p:spPr>
        <p:txBody>
          <a:bodyPr/>
          <a:p>
            <a:pPr algn="ctr"/>
            <a:r>
              <a:rPr b="1" sz="4400" i="1" lang="en-US">
                <a:solidFill>
                  <a:srgbClr val="002060"/>
                </a:solidFill>
                <a:effectLst>
                  <a:outerShdw algn="br" blurRad="38100" dir="2700000" dist="38100" rotWithShape="0">
                    <a:srgbClr val="000000"/>
                  </a:outerShdw>
                </a:effectLst>
                <a:latin typeface="Cutive Mono"/>
                <a:cs typeface="Arial" panose="020B0604020202020204" pitchFamily="34" charset="0"/>
              </a:rPr>
              <a:t>THANK YOU</a:t>
            </a:r>
            <a:endParaRPr b="1" sz="4400" i="1" lang="en-US">
              <a:solidFill>
                <a:srgbClr val="002060"/>
              </a:solidFill>
              <a:effectLst>
                <a:outerShdw algn="br" blurRad="38100" dir="2700000" dist="38100" rotWithShape="0">
                  <a:srgbClr val="000000"/>
                </a:outerShdw>
              </a:effectLst>
              <a:latin typeface="Cutive Mono"/>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normAutofit/>
          </a:bodyPr>
          <a:p>
            <a:r>
              <a:rPr b="1" sz="3600" lang="en-US">
                <a:solidFill>
                  <a:srgbClr val="002060"/>
                </a:solidFill>
                <a:latin typeface="Times New Roman" panose="02020603050405020304" pitchFamily="18" charset="0"/>
                <a:cs typeface="Times New Roman" panose="02020603050405020304" pitchFamily="18" charset="0"/>
              </a:rPr>
              <a:t>OUTLINE</a:t>
            </a:r>
          </a:p>
        </p:txBody>
      </p:sp>
      <p:sp>
        <p:nvSpPr>
          <p:cNvPr id="1048596" name="Content Placeholder 2"/>
          <p:cNvSpPr>
            <a:spLocks noGrp="1"/>
          </p:cNvSpPr>
          <p:nvPr>
            <p:ph idx="1"/>
          </p:nvPr>
        </p:nvSpPr>
        <p:spPr>
          <a:xfrm>
            <a:off x="1465896" y="1221249"/>
            <a:ext cx="11019020" cy="5239062"/>
          </a:xfrm>
        </p:spPr>
        <p:txBody>
          <a:bodyPr anchor="t" bIns="45720" lIns="91440" rIns="91440" rtlCol="0" tIns="45720" vert="horz">
            <a:noAutofit/>
          </a:bodyPr>
          <a:p>
            <a:pPr indent="0" marL="0">
              <a:buNone/>
            </a:pPr>
            <a:r>
              <a:rPr dirty="0" sz="1800" lang="en-US">
                <a:latin typeface="Times New Roman" panose="02020603050405020304" pitchFamily="18" charset="0"/>
                <a:ea typeface="+mn-lt"/>
                <a:cs typeface="Times New Roman" panose="02020603050405020304" pitchFamily="18" charset="0"/>
              </a:rPr>
              <a:t> </a:t>
            </a:r>
          </a:p>
          <a:p>
            <a:pPr indent="0" marL="0">
              <a:buNone/>
            </a:pPr>
            <a:endParaRPr dirty="0" sz="1800" lang="en-US">
              <a:latin typeface="Times New Roman" panose="02020603050405020304" pitchFamily="18" charset="0"/>
              <a:cs typeface="Times New Roman" panose="02020603050405020304" pitchFamily="18" charset="0"/>
            </a:endParaRPr>
          </a:p>
          <a:p>
            <a:r>
              <a:rPr dirty="0" sz="1800" lang="en-US">
                <a:latin typeface="Times New Roman" panose="02020603050405020304" pitchFamily="18" charset="0"/>
                <a:ea typeface="+mn-lt"/>
                <a:cs typeface="Times New Roman" panose="02020603050405020304" pitchFamily="18" charset="0"/>
              </a:rPr>
              <a:t>Problem Statement</a:t>
            </a:r>
            <a:endParaRPr dirty="0" sz="1800" lang="en-US">
              <a:latin typeface="Times New Roman" panose="02020603050405020304" pitchFamily="18" charset="0"/>
              <a:cs typeface="Times New Roman" panose="02020603050405020304" pitchFamily="18" charset="0"/>
            </a:endParaRPr>
          </a:p>
          <a:p>
            <a:r>
              <a:rPr dirty="0" sz="1800" lang="en-US">
                <a:latin typeface="Times New Roman" panose="02020603050405020304" pitchFamily="18" charset="0"/>
                <a:ea typeface="+mn-lt"/>
                <a:cs typeface="Times New Roman" panose="02020603050405020304" pitchFamily="18" charset="0"/>
              </a:rPr>
              <a:t>Proposed System/Solution</a:t>
            </a:r>
            <a:endParaRPr dirty="0" sz="1800" lang="en-US">
              <a:latin typeface="Times New Roman" panose="02020603050405020304" pitchFamily="18" charset="0"/>
              <a:cs typeface="Times New Roman" panose="02020603050405020304" pitchFamily="18" charset="0"/>
            </a:endParaRPr>
          </a:p>
          <a:p>
            <a:r>
              <a:rPr dirty="0" sz="1800" lang="en-US">
                <a:latin typeface="Times New Roman" panose="02020603050405020304" pitchFamily="18" charset="0"/>
                <a:ea typeface="+mn-lt"/>
                <a:cs typeface="Times New Roman" panose="02020603050405020304" pitchFamily="18" charset="0"/>
              </a:rPr>
              <a:t>System Development Approach</a:t>
            </a:r>
          </a:p>
          <a:p>
            <a:r>
              <a:rPr dirty="0" sz="1800" lang="en-US">
                <a:latin typeface="Times New Roman" panose="02020603050405020304" pitchFamily="18" charset="0"/>
                <a:ea typeface="+mn-lt"/>
                <a:cs typeface="Times New Roman" panose="02020603050405020304" pitchFamily="18" charset="0"/>
              </a:rPr>
              <a:t>Algorithm &amp; Deployment  </a:t>
            </a:r>
            <a:endParaRPr dirty="0" sz="1800" lang="en-US">
              <a:latin typeface="Times New Roman" panose="02020603050405020304" pitchFamily="18" charset="0"/>
              <a:cs typeface="Times New Roman" panose="02020603050405020304" pitchFamily="18" charset="0"/>
            </a:endParaRPr>
          </a:p>
          <a:p>
            <a:r>
              <a:rPr dirty="0" sz="1800" lang="en-US">
                <a:latin typeface="Times New Roman" panose="02020603050405020304" pitchFamily="18" charset="0"/>
                <a:ea typeface="+mn-lt"/>
                <a:cs typeface="Times New Roman" panose="02020603050405020304" pitchFamily="18" charset="0"/>
              </a:rPr>
              <a:t>Result</a:t>
            </a:r>
          </a:p>
          <a:p>
            <a:r>
              <a:rPr dirty="0" sz="1800" lang="en-US">
                <a:latin typeface="Times New Roman" panose="02020603050405020304" pitchFamily="18" charset="0"/>
                <a:ea typeface="+mn-lt"/>
                <a:cs typeface="Times New Roman" panose="02020603050405020304" pitchFamily="18" charset="0"/>
              </a:rPr>
              <a:t>Conclusion</a:t>
            </a:r>
            <a:endParaRPr dirty="0" sz="1800" lang="en-US">
              <a:latin typeface="Times New Roman" panose="02020603050405020304" pitchFamily="18" charset="0"/>
              <a:cs typeface="Times New Roman" panose="02020603050405020304" pitchFamily="18" charset="0"/>
            </a:endParaRPr>
          </a:p>
          <a:p>
            <a:r>
              <a:rPr dirty="0" sz="1800" lang="en-US">
                <a:latin typeface="Times New Roman" panose="02020603050405020304" pitchFamily="18" charset="0"/>
                <a:ea typeface="+mn-lt"/>
                <a:cs typeface="Times New Roman" panose="02020603050405020304" pitchFamily="18" charset="0"/>
              </a:rPr>
              <a:t>Future Scope</a:t>
            </a:r>
          </a:p>
          <a:p>
            <a:r>
              <a:rPr dirty="0" sz="1800" lang="en-US">
                <a:latin typeface="Times New Roman" panose="02020603050405020304" pitchFamily="18" charset="0"/>
                <a:ea typeface="+mn-lt"/>
                <a:cs typeface="Times New Roman" panose="02020603050405020304" pitchFamily="18" charset="0"/>
              </a:rPr>
              <a:t>References</a:t>
            </a:r>
            <a:endParaRPr dirty="0" sz="1800" lang="en-US">
              <a:latin typeface="Times New Roman" panose="02020603050405020304" pitchFamily="18" charset="0"/>
              <a:cs typeface="Times New Roman" panose="02020603050405020304" pitchFamily="18" charset="0"/>
            </a:endParaRPr>
          </a:p>
          <a:p>
            <a:endParaRPr dirty="0" sz="18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7" name="Title 4"/>
          <p:cNvSpPr>
            <a:spLocks noGrp="1"/>
          </p:cNvSpPr>
          <p:nvPr>
            <p:ph type="title"/>
          </p:nvPr>
        </p:nvSpPr>
        <p:spPr>
          <a:xfrm>
            <a:off x="452228" y="818079"/>
            <a:ext cx="11029616" cy="530296"/>
          </a:xfrm>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TextBox 1048686"/>
          <p:cNvSpPr txBox="1"/>
          <p:nvPr/>
        </p:nvSpPr>
        <p:spPr>
          <a:xfrm>
            <a:off x="452228" y="1283427"/>
            <a:ext cx="10771688" cy="3863340"/>
          </a:xfrm>
          <a:prstGeom prst="rect"/>
        </p:spPr>
        <p:txBody>
          <a:bodyPr anchor="ctr" rtlCol="0" wrap="square">
            <a:spAutoFit/>
          </a:bodyPr>
          <a:p>
            <a:r>
              <a:rPr dirty="0" sz="2400" lang="en-US">
                <a:solidFill>
                  <a:srgbClr val="000000"/>
                </a:solidFill>
                <a:latin typeface="Times New Roman" panose="02020603050405020304" pitchFamily="18" charset="0"/>
                <a:cs typeface="Times New Roman" panose="02020603050405020304" pitchFamily="18" charset="0"/>
              </a:rPr>
              <a:t>            Have you ever wondered when the best time of year to book a hotel room is? or the optimal length of stay in order to get the best daily rate? What if you wanted to predict whether or not a hotel was likely to receive a disproportionately high number of special requests?</a:t>
            </a:r>
          </a:p>
          <a:p>
            <a:r>
              <a:rPr dirty="0" sz="2400" lang="en-US">
                <a:solidFill>
                  <a:srgbClr val="000000"/>
                </a:solidFill>
                <a:latin typeface="Times New Roman" panose="02020603050405020304" pitchFamily="18" charset="0"/>
                <a:cs typeface="Times New Roman" panose="02020603050405020304" pitchFamily="18" charset="0"/>
              </a:rPr>
              <a:t>            This hotel booking dataset can help you explore those questions! This data set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 Explore and </a:t>
            </a:r>
            <a:r>
              <a:rPr dirty="0" sz="2400" lang="en-US" err="1">
                <a:solidFill>
                  <a:srgbClr val="000000"/>
                </a:solidFill>
                <a:latin typeface="Times New Roman" panose="02020603050405020304" pitchFamily="18" charset="0"/>
                <a:cs typeface="Times New Roman" panose="02020603050405020304" pitchFamily="18" charset="0"/>
              </a:rPr>
              <a:t>analyse</a:t>
            </a:r>
            <a:r>
              <a:rPr dirty="0" sz="2400" lang="en-US">
                <a:solidFill>
                  <a:srgbClr val="000000"/>
                </a:solidFill>
                <a:latin typeface="Times New Roman" panose="02020603050405020304" pitchFamily="18" charset="0"/>
                <a:cs typeface="Times New Roman" panose="02020603050405020304" pitchFamily="18" charset="0"/>
              </a:rPr>
              <a:t> the data to discover important factors that govern the bookings.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9" name="Title 4"/>
          <p:cNvSpPr>
            <a:spLocks noGrp="1"/>
          </p:cNvSpPr>
          <p:nvPr>
            <p:ph type="title"/>
          </p:nvPr>
        </p:nvSpPr>
        <p:spPr>
          <a:xfrm>
            <a:off x="314107" y="923697"/>
            <a:ext cx="11029616" cy="530296"/>
          </a:xfrm>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77788" y="370330"/>
            <a:ext cx="11613485" cy="5563973"/>
          </a:xfrm>
        </p:spPr>
        <p:txBody>
          <a:bodyPr anchor="ctr" bIns="45720" lIns="91440" rIns="91440" rtlCol="0" tIns="45720" vert="horz">
            <a:noAutofit/>
          </a:bodyPr>
          <a:p>
            <a:pPr>
              <a:buFont typeface="Wingdings" charset="2"/>
              <a:buChar char="l"/>
            </a:pPr>
            <a:r>
              <a:rPr b="1" dirty="0" sz="2000" lang="en-US">
                <a:latin typeface="Times New Roman" panose="02020603050405020304" pitchFamily="18" charset="0"/>
                <a:cs typeface="Times New Roman" panose="02020603050405020304" pitchFamily="18" charset="0"/>
              </a:rPr>
              <a:t>Explore The Dataset</a:t>
            </a:r>
          </a:p>
          <a:p>
            <a:pPr indent="0" lvl="2" marL="594000">
              <a:buNone/>
            </a:pPr>
            <a:r>
              <a:rPr dirty="0" sz="1600" lang="en-US">
                <a:latin typeface="Times New Roman" panose="02020603050405020304" pitchFamily="18" charset="0"/>
                <a:cs typeface="Times New Roman" panose="02020603050405020304" pitchFamily="18" charset="0"/>
              </a:rPr>
              <a:t>After loading the dataset, we explored the data and divided the project into three different categories as – 1. Hotel wise, 2. Booking wise, and remaining part 3. Type of rooms, meal, customer, market segment, countries etc.</a:t>
            </a:r>
            <a:endParaRPr b="1" dirty="0" sz="1800" lang="en-IN">
              <a:latin typeface="Times New Roman" panose="02020603050405020304" pitchFamily="18" charset="0"/>
              <a:cs typeface="Times New Roman" panose="02020603050405020304" pitchFamily="18" charset="0"/>
            </a:endParaRPr>
          </a:p>
          <a:p>
            <a:pPr>
              <a:buFont typeface="Wingdings" charset="2"/>
              <a:buChar char="l"/>
            </a:pPr>
            <a:r>
              <a:rPr b="1" dirty="0" sz="1800" lang="en-US">
                <a:latin typeface="Times New Roman" panose="02020603050405020304" pitchFamily="18" charset="0"/>
                <a:cs typeface="Times New Roman" panose="02020603050405020304" pitchFamily="18" charset="0"/>
              </a:rPr>
              <a:t>Null values Treatment</a:t>
            </a:r>
            <a:endParaRPr b="1" dirty="0" sz="1800" lang="en-IN">
              <a:latin typeface="Times New Roman" panose="02020603050405020304" pitchFamily="18" charset="0"/>
              <a:cs typeface="Times New Roman" panose="02020603050405020304" pitchFamily="18" charset="0"/>
            </a:endParaRPr>
          </a:p>
          <a:p>
            <a:pPr indent="0" lvl="2" marL="594000">
              <a:buNone/>
            </a:pPr>
            <a:r>
              <a:rPr dirty="0" sz="1600" lang="en-US">
                <a:latin typeface="Times New Roman" panose="02020603050405020304" pitchFamily="18" charset="0"/>
                <a:cs typeface="Times New Roman" panose="02020603050405020304" pitchFamily="18" charset="0"/>
              </a:rPr>
              <a:t>Our dataset contains a large number of null values which might tend to disturb our operations hence we replaced them at the beginning of our project in order to get a better result.</a:t>
            </a:r>
            <a:endParaRPr b="1" dirty="0" sz="1800" lang="en-IN">
              <a:latin typeface="Times New Roman" panose="02020603050405020304" pitchFamily="18" charset="0"/>
              <a:cs typeface="Times New Roman" panose="02020603050405020304" pitchFamily="18" charset="0"/>
            </a:endParaRPr>
          </a:p>
          <a:p>
            <a:pPr>
              <a:buFont typeface="Wingdings" charset="2"/>
              <a:buChar char="l"/>
            </a:pPr>
            <a:r>
              <a:rPr b="1" dirty="0" sz="1800" lang="en-US">
                <a:latin typeface="Times New Roman" panose="02020603050405020304" pitchFamily="18" charset="0"/>
                <a:cs typeface="Times New Roman" panose="02020603050405020304" pitchFamily="18" charset="0"/>
              </a:rPr>
              <a:t>Exploratory Data Analysis</a:t>
            </a:r>
            <a:r>
              <a:rPr b="1" dirty="0" sz="1600" lang="en-US">
                <a:latin typeface="Times New Roman" panose="02020603050405020304" pitchFamily="18" charset="0"/>
                <a:cs typeface="Times New Roman" panose="02020603050405020304" pitchFamily="18" charset="0"/>
              </a:rPr>
              <a:t> </a:t>
            </a:r>
            <a:endParaRPr b="1" dirty="0" sz="1800" lang="en-IN">
              <a:latin typeface="Times New Roman" panose="02020603050405020304" pitchFamily="18" charset="0"/>
              <a:cs typeface="Times New Roman" panose="02020603050405020304" pitchFamily="18" charset="0"/>
            </a:endParaRPr>
          </a:p>
          <a:p>
            <a:pPr indent="0" lvl="2" marL="594000">
              <a:buNone/>
            </a:pPr>
            <a:r>
              <a:rPr dirty="0" sz="1600" lang="en-US">
                <a:latin typeface="Times New Roman" panose="02020603050405020304" pitchFamily="18" charset="0"/>
                <a:cs typeface="Times New Roman" panose="02020603050405020304" pitchFamily="18" charset="0"/>
              </a:rPr>
              <a:t>In this section, we tried to make some insights, finding out reasons for variation of bookings across different years with types of hotels, different countries and so on.  </a:t>
            </a:r>
            <a:endParaRPr dirty="0" sz="16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Title 4"/>
          <p:cNvSpPr>
            <a:spLocks noGrp="1"/>
          </p:cNvSpPr>
          <p:nvPr>
            <p:ph type="title"/>
          </p:nvPr>
        </p:nvSpPr>
        <p:spPr>
          <a:xfrm>
            <a:off x="490683" y="913720"/>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TextBox 1048676"/>
          <p:cNvSpPr txBox="1"/>
          <p:nvPr/>
        </p:nvSpPr>
        <p:spPr>
          <a:xfrm>
            <a:off x="1791461" y="2463977"/>
            <a:ext cx="6898343" cy="1805939"/>
          </a:xfrm>
          <a:prstGeom prst="rect"/>
        </p:spPr>
        <p:txBody>
          <a:bodyPr rtlCol="0" wrap="square">
            <a:spAutoFit/>
          </a:bodyPr>
          <a:p>
            <a:r>
              <a:rPr dirty="0" sz="2000" lang="en-US">
                <a:solidFill>
                  <a:srgbClr val="000000"/>
                </a:solidFill>
                <a:latin typeface="Times New Roman" panose="02020603050405020304" pitchFamily="18" charset="0"/>
                <a:ea typeface="Franklin Gothic Book"/>
                <a:cs typeface="Times New Roman" panose="02020603050405020304" pitchFamily="18" charset="0"/>
              </a:rPr>
              <a:t>We have used Python version 3 to its following packages:</a:t>
            </a:r>
          </a:p>
          <a:p>
            <a:pPr indent="-457200" lvl="1" marL="914400">
              <a:buFont typeface="Arial"/>
              <a:buChar char="•"/>
            </a:pPr>
            <a:r>
              <a:rPr dirty="0" sz="2000" lang="en-US">
                <a:solidFill>
                  <a:srgbClr val="000000"/>
                </a:solidFill>
                <a:latin typeface="Times New Roman" panose="02020603050405020304" pitchFamily="18" charset="0"/>
                <a:ea typeface="Franklin Gothic Book"/>
                <a:cs typeface="Times New Roman" panose="02020603050405020304" pitchFamily="18" charset="0"/>
              </a:rPr>
              <a:t>Pandas</a:t>
            </a:r>
          </a:p>
          <a:p>
            <a:pPr indent="-457200" lvl="1" marL="914400">
              <a:buFont typeface="Arial"/>
              <a:buChar char="•"/>
            </a:pPr>
            <a:r>
              <a:rPr dirty="0" sz="2000" lang="en-US" err="1">
                <a:solidFill>
                  <a:srgbClr val="000000"/>
                </a:solidFill>
                <a:latin typeface="Times New Roman" panose="02020603050405020304" pitchFamily="18" charset="0"/>
                <a:ea typeface="Franklin Gothic Book"/>
                <a:cs typeface="Times New Roman" panose="02020603050405020304" pitchFamily="18" charset="0"/>
              </a:rPr>
              <a:t>Matplotlib</a:t>
            </a:r>
            <a:endParaRPr dirty="0" sz="2000" lang="en-US">
              <a:solidFill>
                <a:srgbClr val="000000"/>
              </a:solidFill>
              <a:latin typeface="Times New Roman" panose="02020603050405020304" pitchFamily="18" charset="0"/>
              <a:ea typeface="Franklin Gothic Book"/>
              <a:cs typeface="Times New Roman" panose="02020603050405020304" pitchFamily="18" charset="0"/>
            </a:endParaRPr>
          </a:p>
          <a:p>
            <a:pPr indent="-457200" lvl="1" marL="914400">
              <a:buFont typeface="Arial"/>
              <a:buChar char="•"/>
            </a:pPr>
            <a:r>
              <a:rPr dirty="0" sz="2000" lang="en-US" err="1">
                <a:solidFill>
                  <a:srgbClr val="000000"/>
                </a:solidFill>
                <a:latin typeface="Times New Roman" panose="02020603050405020304" pitchFamily="18" charset="0"/>
                <a:ea typeface="Franklin Gothic Book"/>
                <a:cs typeface="Times New Roman" panose="02020603050405020304" pitchFamily="18" charset="0"/>
              </a:rPr>
              <a:t>Seaborn</a:t>
            </a:r>
            <a:endParaRPr dirty="0" sz="2000" lang="en-US">
              <a:solidFill>
                <a:srgbClr val="000000"/>
              </a:solidFill>
              <a:latin typeface="Times New Roman" panose="02020603050405020304" pitchFamily="18" charset="0"/>
              <a:ea typeface="Franklin Gothic Book"/>
              <a:cs typeface="Times New Roman" panose="02020603050405020304" pitchFamily="18" charset="0"/>
            </a:endParaRPr>
          </a:p>
          <a:p>
            <a:pPr indent="-457200" lvl="1" marL="914400">
              <a:buFont typeface="Arial"/>
              <a:buChar char="•"/>
            </a:pPr>
            <a:r>
              <a:rPr dirty="0" sz="2000" lang="en-US" err="1">
                <a:solidFill>
                  <a:srgbClr val="000000"/>
                </a:solidFill>
                <a:latin typeface="Times New Roman" panose="02020603050405020304" pitchFamily="18" charset="0"/>
                <a:ea typeface="Franklin Gothic Book"/>
                <a:cs typeface="Times New Roman" panose="02020603050405020304" pitchFamily="18" charset="0"/>
              </a:rPr>
              <a:t>Sklearn</a:t>
            </a:r>
            <a:endParaRPr dirty="0" sz="2000" lang="en-US">
              <a:solidFill>
                <a:srgbClr val="000000"/>
              </a:solidFill>
              <a:latin typeface="Times New Roman" panose="02020603050405020304" pitchFamily="18" charset="0"/>
              <a:ea typeface="Franklin Gothic Book"/>
              <a:cs typeface="Times New Roman" panose="02020603050405020304" pitchFamily="18" charset="0"/>
            </a:endParaRPr>
          </a:p>
        </p:txBody>
      </p:sp>
      <p:sp>
        <p:nvSpPr>
          <p:cNvPr id="1048603" name="TextBox 1048680"/>
          <p:cNvSpPr txBox="1"/>
          <p:nvPr/>
        </p:nvSpPr>
        <p:spPr>
          <a:xfrm>
            <a:off x="956158" y="1723164"/>
            <a:ext cx="6479391" cy="510539"/>
          </a:xfrm>
          <a:prstGeom prst="rect"/>
        </p:spPr>
        <p:txBody>
          <a:bodyPr rtlCol="0" wrap="square">
            <a:spAutoFit/>
          </a:bodyPr>
          <a:p>
            <a:r>
              <a:rPr b="1" dirty="0" sz="2400" lang="en-US">
                <a:solidFill>
                  <a:srgbClr val="000000"/>
                </a:solidFill>
                <a:latin typeface="Times New Roman" panose="02020603050405020304" pitchFamily="18" charset="0"/>
                <a:cs typeface="Times New Roman" panose="02020603050405020304" pitchFamily="18" charset="0"/>
              </a:rPr>
              <a:t>Libraries used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8" name="Title 4"/>
          <p:cNvSpPr>
            <a:spLocks noGrp="1"/>
          </p:cNvSpPr>
          <p:nvPr/>
        </p:nvSpPr>
        <p:spPr>
          <a:xfrm>
            <a:off x="325444" y="1061726"/>
            <a:ext cx="11029616" cy="656105"/>
          </a:xfrm>
          <a:prstGeom prst="rect"/>
        </p:spPr>
        <p:txBody>
          <a:bodyPr anchor="b" bIns="45720" lIns="91440" rIns="91440" rtlCol="0" tIns="45720" vert="horz">
            <a:noAutofit/>
          </a:bodyPr>
          <a:lstStyle>
            <a:lvl1pPr algn="l" defTabSz="457200" eaLnBrk="1" hangingPunct="1" latinLnBrk="0" rtl="0">
              <a:lnSpc>
                <a:spcPct val="100000"/>
              </a:lnSpc>
              <a:spcBef>
                <a:spcPct val="0"/>
              </a:spcBef>
              <a:buNone/>
              <a:defRPr b="0" cap="all" sz="2800" kern="1200">
                <a:solidFill>
                  <a:srgbClr val="404040"/>
                </a:solidFill>
                <a:latin typeface="+mj-lt"/>
                <a:ea typeface="+mj-ea"/>
                <a:cs typeface="+mj-cs"/>
              </a:defRPr>
            </a:lvl1pPr>
            <a:lvl2pPr eaLnBrk="1" hangingPunct="1">
              <a:defRPr>
                <a:solidFill>
                  <a:srgbClr val="335B74"/>
                </a:solidFill>
              </a:defRPr>
            </a:lvl2pPr>
            <a:lvl3pPr eaLnBrk="1" hangingPunct="1">
              <a:defRPr>
                <a:solidFill>
                  <a:srgbClr val="335B74"/>
                </a:solidFill>
              </a:defRPr>
            </a:lvl3pPr>
            <a:lvl4pPr eaLnBrk="1" hangingPunct="1">
              <a:defRPr>
                <a:solidFill>
                  <a:srgbClr val="335B74"/>
                </a:solidFill>
              </a:defRPr>
            </a:lvl4pPr>
            <a:lvl5pPr eaLnBrk="1" hangingPunct="1">
              <a:defRPr>
                <a:solidFill>
                  <a:srgbClr val="335B74"/>
                </a:solidFill>
              </a:defRPr>
            </a:lvl5pPr>
            <a:lvl6pPr eaLnBrk="1" hangingPunct="1">
              <a:defRPr>
                <a:solidFill>
                  <a:srgbClr val="335B74"/>
                </a:solidFill>
              </a:defRPr>
            </a:lvl6pPr>
            <a:lvl7pPr eaLnBrk="1" hangingPunct="1">
              <a:defRPr>
                <a:solidFill>
                  <a:srgbClr val="335B74"/>
                </a:solidFill>
              </a:defRPr>
            </a:lvl7pPr>
            <a:lvl8pPr eaLnBrk="1" hangingPunct="1">
              <a:defRPr>
                <a:solidFill>
                  <a:srgbClr val="335B74"/>
                </a:solidFill>
              </a:defRPr>
            </a:lvl8pPr>
            <a:lvl9pPr eaLnBrk="1" hangingPunct="1">
              <a:defRPr>
                <a:solidFill>
                  <a:srgbClr val="335B74"/>
                </a:solidFill>
              </a:defRPr>
            </a:lvl9pPr>
          </a:lstStyle>
          <a:p>
            <a:r>
              <a:rPr b="1" sz="4000" lang="en-US">
                <a:solidFill>
                  <a:srgbClr val="1CADE4"/>
                </a:solidFill>
                <a:latin typeface="Times New Roman" panose="02020603050405020304" pitchFamily="18" charset="0"/>
                <a:ea typeface="+mj-lt"/>
                <a:cs typeface="Times New Roman" panose="02020603050405020304" pitchFamily="18" charset="0"/>
              </a:rPr>
              <a:t>System  Approach</a:t>
            </a:r>
            <a:endParaRPr b="1" sz="4000" lang="en-US">
              <a:solidFill>
                <a:srgbClr val="1CADE4"/>
              </a:solidFill>
              <a:latin typeface="Times New Roman" panose="02020603050405020304" pitchFamily="18" charset="0"/>
              <a:cs typeface="Times New Roman" panose="02020603050405020304" pitchFamily="18" charset="0"/>
            </a:endParaRPr>
          </a:p>
        </p:txBody>
      </p:sp>
      <p:sp>
        <p:nvSpPr>
          <p:cNvPr id="1048609" name="TextBox 1048684"/>
          <p:cNvSpPr txBox="1"/>
          <p:nvPr/>
        </p:nvSpPr>
        <p:spPr>
          <a:xfrm>
            <a:off x="613060" y="1827058"/>
            <a:ext cx="5482939" cy="574039"/>
          </a:xfrm>
          <a:prstGeom prst="rect"/>
        </p:spPr>
        <p:txBody>
          <a:bodyPr rtlCol="0" wrap="square">
            <a:spAutoFit/>
          </a:bodyPr>
          <a:p>
            <a:r>
              <a:rPr b="1" sz="2800" lang="en-US">
                <a:solidFill>
                  <a:srgbClr val="000000"/>
                </a:solidFill>
                <a:latin typeface="Times New Roman" panose="02020603050405020304" pitchFamily="18" charset="0"/>
                <a:cs typeface="Times New Roman" panose="02020603050405020304" pitchFamily="18" charset="0"/>
              </a:rPr>
              <a:t>System requirements:</a:t>
            </a:r>
          </a:p>
        </p:txBody>
      </p:sp>
      <p:sp>
        <p:nvSpPr>
          <p:cNvPr id="1048610" name="TextBox 1048685"/>
          <p:cNvSpPr txBox="1"/>
          <p:nvPr/>
        </p:nvSpPr>
        <p:spPr>
          <a:xfrm>
            <a:off x="1415675" y="2568731"/>
            <a:ext cx="9360647" cy="2186940"/>
          </a:xfrm>
          <a:prstGeom prst="rect"/>
        </p:spPr>
        <p:txBody>
          <a:bodyPr rtlCol="0" wrap="square">
            <a:spAutoFit/>
          </a:bodyPr>
          <a:p>
            <a:pPr indent="-514350" marL="514350">
              <a:buFont typeface="+mj-lt"/>
              <a:buAutoNum type="arabicPeriod"/>
            </a:pPr>
            <a:r>
              <a:rPr sz="2400" lang="en-US">
                <a:solidFill>
                  <a:srgbClr val="000000"/>
                </a:solidFill>
                <a:latin typeface="Times New Roman" panose="02020603050405020304" pitchFamily="18" charset="0"/>
                <a:cs typeface="Times New Roman" panose="02020603050405020304" pitchFamily="18" charset="0"/>
              </a:rPr>
              <a:t>Operating system: windows </a:t>
            </a:r>
          </a:p>
          <a:p>
            <a:pPr indent="-514350" marL="514350">
              <a:buFont typeface="+mj-lt"/>
              <a:buAutoNum type="arabicPeriod"/>
            </a:pPr>
            <a:r>
              <a:rPr sz="2400" lang="en-US">
                <a:solidFill>
                  <a:srgbClr val="000000"/>
                </a:solidFill>
                <a:latin typeface="Times New Roman" panose="02020603050405020304" pitchFamily="18" charset="0"/>
                <a:cs typeface="Times New Roman" panose="02020603050405020304" pitchFamily="18" charset="0"/>
              </a:rPr>
              <a:t>Programming language: Python</a:t>
            </a:r>
          </a:p>
          <a:p>
            <a:pPr indent="-514350" marL="514350">
              <a:buFont typeface="+mj-lt"/>
              <a:buAutoNum type="arabicPeriod"/>
            </a:pPr>
            <a:r>
              <a:rPr sz="2400" lang="en-US">
                <a:solidFill>
                  <a:srgbClr val="000000"/>
                </a:solidFill>
                <a:latin typeface="Times New Roman" panose="02020603050405020304" pitchFamily="18" charset="0"/>
                <a:cs typeface="Times New Roman" panose="02020603050405020304" pitchFamily="18" charset="0"/>
              </a:rPr>
              <a:t>Data visualization tools: Matplotlib, Seaborn</a:t>
            </a:r>
          </a:p>
          <a:p>
            <a:pPr indent="-514350" marL="514350">
              <a:buFont typeface="+mj-lt"/>
              <a:buAutoNum type="arabicPeriod"/>
            </a:pPr>
            <a:r>
              <a:rPr sz="2400" lang="en-US">
                <a:solidFill>
                  <a:srgbClr val="000000"/>
                </a:solidFill>
                <a:latin typeface="Times New Roman" panose="02020603050405020304" pitchFamily="18" charset="0"/>
                <a:cs typeface="Times New Roman" panose="02020603050405020304" pitchFamily="18" charset="0"/>
              </a:rPr>
              <a:t>Hardware: Server with sufficient CPU, memory and storage for handling large datasets.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12" name="Content Placeholder 1"/>
          <p:cNvSpPr>
            <a:spLocks noGrp="1"/>
          </p:cNvSpPr>
          <p:nvPr>
            <p:ph idx="1"/>
          </p:nvPr>
        </p:nvSpPr>
        <p:spPr/>
        <p:txBody>
          <a:bodyPr>
            <a:normAutofit/>
          </a:bodyPr>
          <a:p>
            <a:pPr indent="0" lvl="1" marL="324000">
              <a:buNone/>
            </a:pPr>
            <a:r>
              <a:rPr dirty="0" sz="1900" lang="en-IN">
                <a:latin typeface="Times New Roman" panose="02020603050405020304" pitchFamily="18" charset="0"/>
                <a:ea typeface="+mn-lt"/>
                <a:cs typeface="Times New Roman" panose="02020603050405020304" pitchFamily="18" charset="0"/>
              </a:rPr>
              <a:t>In t</a:t>
            </a:r>
            <a:r>
              <a:rPr dirty="0" sz="1900" lang="en-US">
                <a:latin typeface="Times New Roman" panose="02020603050405020304" pitchFamily="18" charset="0"/>
                <a:ea typeface="+mn-lt"/>
                <a:cs typeface="Times New Roman" panose="02020603050405020304" pitchFamily="18" charset="0"/>
              </a:rPr>
              <a:t>his</a:t>
            </a:r>
            <a:r>
              <a:rPr dirty="0" sz="1900" lang="en-IN">
                <a:latin typeface="Times New Roman" panose="02020603050405020304" pitchFamily="18" charset="0"/>
                <a:ea typeface="+mn-lt"/>
                <a:cs typeface="Times New Roman" panose="02020603050405020304" pitchFamily="18" charset="0"/>
              </a:rPr>
              <a:t>,</a:t>
            </a:r>
            <a:r>
              <a:rPr dirty="0" sz="1900" lang="en-US">
                <a:latin typeface="Times New Roman" panose="02020603050405020304" pitchFamily="18" charset="0"/>
                <a:ea typeface="+mn-lt"/>
                <a:cs typeface="Times New Roman" panose="02020603050405020304" pitchFamily="18" charset="0"/>
              </a:rPr>
              <a:t>we</a:t>
            </a:r>
            <a:r>
              <a:rPr dirty="0" sz="1900" lang="en-IN">
                <a:latin typeface="Times New Roman" panose="02020603050405020304" pitchFamily="18" charset="0"/>
                <a:ea typeface="+mn-lt"/>
                <a:cs typeface="Times New Roman" panose="02020603050405020304" pitchFamily="18" charset="0"/>
              </a:rPr>
              <a:t> describe the machine learning algorithm chosen for </a:t>
            </a:r>
            <a:r>
              <a:rPr dirty="0" sz="1900" lang="en-US">
                <a:latin typeface="Times New Roman" panose="02020603050405020304" pitchFamily="18" charset="0"/>
                <a:ea typeface="+mn-lt"/>
                <a:cs typeface="Times New Roman" panose="02020603050405020304" pitchFamily="18" charset="0"/>
              </a:rPr>
              <a:t> the hotel booking analysis</a:t>
            </a:r>
            <a:r>
              <a:rPr dirty="0" sz="1900" lang="en-IN">
                <a:latin typeface="Times New Roman" panose="02020603050405020304" pitchFamily="18" charset="0"/>
                <a:ea typeface="+mn-lt"/>
                <a:cs typeface="Times New Roman" panose="02020603050405020304" pitchFamily="18" charset="0"/>
              </a:rPr>
              <a:t>. </a:t>
            </a:r>
            <a:r>
              <a:rPr dirty="0" sz="1900" lang="en-US">
                <a:latin typeface="Times New Roman" panose="02020603050405020304" pitchFamily="18" charset="0"/>
                <a:ea typeface="+mn-lt"/>
                <a:cs typeface="Times New Roman" panose="02020603050405020304" pitchFamily="18" charset="0"/>
              </a:rPr>
              <a:t>The algorithm structure as follows:-</a:t>
            </a:r>
          </a:p>
          <a:p>
            <a:pPr indent="0" lvl="1" marL="324000">
              <a:buNone/>
            </a:pPr>
            <a:r>
              <a:rPr b="1" dirty="0" sz="1900" lang="en-US" u="sng">
                <a:latin typeface="Times New Roman" panose="02020603050405020304" pitchFamily="18" charset="0"/>
                <a:cs typeface="Times New Roman" panose="02020603050405020304" pitchFamily="18" charset="0"/>
              </a:rPr>
              <a:t>Exploratory Data Analysis:</a:t>
            </a:r>
            <a:r>
              <a:rPr dirty="0" sz="1800" lang="en-US">
                <a:latin typeface="Times New Roman" panose="02020603050405020304" pitchFamily="18" charset="0"/>
                <a:cs typeface="Times New Roman" panose="02020603050405020304" pitchFamily="18" charset="0"/>
              </a:rPr>
              <a:t>
         </a:t>
            </a:r>
            <a:r>
              <a:rPr b="1" dirty="0" sz="1800" lang="en-US">
                <a:latin typeface="Times New Roman" panose="02020603050405020304" pitchFamily="18" charset="0"/>
                <a:cs typeface="Times New Roman" panose="02020603050405020304" pitchFamily="18" charset="0"/>
              </a:rPr>
              <a:t>Descriptive Statistics</a:t>
            </a:r>
            <a:r>
              <a:rPr dirty="0" sz="1800" lang="en-US">
                <a:latin typeface="Times New Roman" panose="02020603050405020304" pitchFamily="18" charset="0"/>
                <a:cs typeface="Times New Roman" panose="02020603050405020304" pitchFamily="18" charset="0"/>
              </a:rPr>
              <a:t>: Use pandas to calculate mean, median, mode, standard deviation, and other summary statistics.
         </a:t>
            </a:r>
            <a:r>
              <a:rPr b="1" dirty="0" sz="1800" lang="en-US">
                <a:latin typeface="Times New Roman" panose="02020603050405020304" pitchFamily="18" charset="0"/>
                <a:cs typeface="Times New Roman" panose="02020603050405020304" pitchFamily="18" charset="0"/>
              </a:rPr>
              <a:t>Correlation Analysis</a:t>
            </a:r>
            <a:r>
              <a:rPr dirty="0" sz="1800" lang="en-US">
                <a:latin typeface="Times New Roman" panose="02020603050405020304" pitchFamily="18" charset="0"/>
                <a:cs typeface="Times New Roman" panose="02020603050405020304" pitchFamily="18" charset="0"/>
              </a:rPr>
              <a:t>: Use </a:t>
            </a:r>
            <a:r>
              <a:rPr dirty="0" sz="1800" lang="en-US" err="1">
                <a:latin typeface="Times New Roman" panose="02020603050405020304" pitchFamily="18" charset="0"/>
                <a:cs typeface="Times New Roman" panose="02020603050405020304" pitchFamily="18" charset="0"/>
              </a:rPr>
              <a:t>seaborn</a:t>
            </a:r>
            <a:r>
              <a:rPr dirty="0" sz="1800" lang="en-US">
                <a:latin typeface="Times New Roman" panose="02020603050405020304" pitchFamily="18" charset="0"/>
                <a:cs typeface="Times New Roman" panose="02020603050405020304" pitchFamily="18" charset="0"/>
              </a:rPr>
              <a:t> or pandas to generate a correlation matrix to identify relationships between variables.</a:t>
            </a:r>
          </a:p>
          <a:p>
            <a:pPr indent="0" lvl="1" marL="324000">
              <a:buNone/>
            </a:pPr>
            <a:r>
              <a:rPr b="1" dirty="0" sz="1900" lang="en-US" u="sng">
                <a:latin typeface="Times New Roman" panose="02020603050405020304" pitchFamily="18" charset="0"/>
                <a:cs typeface="Times New Roman" panose="02020603050405020304" pitchFamily="18" charset="0"/>
              </a:rPr>
              <a:t>Predictive Modeling</a:t>
            </a:r>
            <a:r>
              <a:rPr dirty="0" sz="1700" lang="en-US">
                <a:latin typeface="Times New Roman" panose="02020603050405020304" pitchFamily="18" charset="0"/>
                <a:cs typeface="Times New Roman" panose="02020603050405020304" pitchFamily="18" charset="0"/>
              </a:rPr>
              <a:t>:
          </a:t>
            </a:r>
            <a:r>
              <a:rPr b="1" dirty="0" sz="1700" lang="en-US">
                <a:latin typeface="Times New Roman" panose="02020603050405020304" pitchFamily="18" charset="0"/>
                <a:cs typeface="Times New Roman" panose="02020603050405020304" pitchFamily="18" charset="0"/>
              </a:rPr>
              <a:t>Linear Regression</a:t>
            </a:r>
            <a:r>
              <a:rPr dirty="0" sz="1700" lang="en-US">
                <a:latin typeface="Times New Roman" panose="02020603050405020304" pitchFamily="18" charset="0"/>
                <a:cs typeface="Times New Roman" panose="02020603050405020304" pitchFamily="18" charset="0"/>
              </a:rPr>
              <a:t>: For predicting continuous variables like the number of bookings.
          </a:t>
            </a:r>
            <a:r>
              <a:rPr b="1" dirty="0" sz="1700" lang="en-US">
                <a:latin typeface="Times New Roman" panose="02020603050405020304" pitchFamily="18" charset="0"/>
                <a:cs typeface="Times New Roman" panose="02020603050405020304" pitchFamily="18" charset="0"/>
              </a:rPr>
              <a:t>Decision Trees and Random Forests</a:t>
            </a:r>
            <a:r>
              <a:rPr dirty="0" sz="1700" lang="en-US">
                <a:latin typeface="Times New Roman" panose="02020603050405020304" pitchFamily="18" charset="0"/>
                <a:cs typeface="Times New Roman" panose="02020603050405020304" pitchFamily="18" charset="0"/>
              </a:rPr>
              <a:t>: For both regression and classification tasks.
          </a:t>
            </a:r>
            <a:r>
              <a:rPr b="1" dirty="0" sz="1700" lang="en-US">
                <a:latin typeface="Times New Roman" panose="02020603050405020304" pitchFamily="18" charset="0"/>
                <a:cs typeface="Times New Roman" panose="02020603050405020304" pitchFamily="18" charset="0"/>
              </a:rPr>
              <a:t>Support Vector Machines (SVM):</a:t>
            </a:r>
            <a:r>
              <a:rPr dirty="0" sz="1700" lang="en-US">
                <a:latin typeface="Times New Roman" panose="02020603050405020304" pitchFamily="18" charset="0"/>
                <a:cs typeface="Times New Roman" panose="02020603050405020304" pitchFamily="18" charset="0"/>
              </a:rPr>
              <a:t> For classification tasks.
.         </a:t>
            </a:r>
            <a:r>
              <a:rPr b="1" dirty="0" sz="1700" lang="en-US">
                <a:latin typeface="Times New Roman" panose="02020603050405020304" pitchFamily="18" charset="0"/>
                <a:cs typeface="Times New Roman" panose="02020603050405020304" pitchFamily="18" charset="0"/>
              </a:rPr>
              <a:t>Time Series Analysis</a:t>
            </a:r>
            <a:r>
              <a:rPr dirty="0" sz="1700" lang="en-US">
                <a:latin typeface="Times New Roman" panose="02020603050405020304" pitchFamily="18" charset="0"/>
                <a:cs typeface="Times New Roman" panose="02020603050405020304" pitchFamily="18" charset="0"/>
              </a:rPr>
              <a:t>: If the data includes time components, use ARIMA, Prophet, or LSTM for forecasting future bookings.
</a:t>
            </a:r>
            <a:r>
              <a:rPr b="1" dirty="0" sz="1900" lang="en-US" u="sng">
                <a:latin typeface="Times New Roman" panose="02020603050405020304" pitchFamily="18" charset="0"/>
                <a:cs typeface="Times New Roman" panose="02020603050405020304" pitchFamily="18" charset="0"/>
              </a:rPr>
              <a:t>Clustering:</a:t>
            </a:r>
            <a:r>
              <a:rPr dirty="0" sz="1700" lang="en-US">
                <a:latin typeface="Times New Roman" panose="02020603050405020304" pitchFamily="18" charset="0"/>
                <a:cs typeface="Times New Roman" panose="02020603050405020304" pitchFamily="18" charset="0"/>
              </a:rPr>
              <a:t>
           </a:t>
            </a:r>
            <a:r>
              <a:rPr b="1" dirty="0" sz="1700" lang="en-US">
                <a:latin typeface="Times New Roman" panose="02020603050405020304" pitchFamily="18" charset="0"/>
                <a:cs typeface="Times New Roman" panose="02020603050405020304" pitchFamily="18" charset="0"/>
              </a:rPr>
              <a:t>K-Means Clustering</a:t>
            </a:r>
            <a:r>
              <a:rPr dirty="0" sz="1700" lang="en-US">
                <a:latin typeface="Times New Roman" panose="02020603050405020304" pitchFamily="18" charset="0"/>
                <a:cs typeface="Times New Roman" panose="02020603050405020304" pitchFamily="18" charset="0"/>
              </a:rPr>
              <a:t>: To segment customers or bookings into different clusters.
</a:t>
            </a:r>
            <a:r>
              <a:rPr b="1" dirty="0" sz="1700" lang="en-US" u="sng">
                <a:latin typeface="Times New Roman" panose="02020603050405020304" pitchFamily="18" charset="0"/>
                <a:cs typeface="Times New Roman" panose="02020603050405020304" pitchFamily="18" charset="0"/>
              </a:rPr>
              <a:t>Visualization Techniques (</a:t>
            </a:r>
            <a:r>
              <a:rPr b="1" dirty="0" sz="1700" lang="en-US" err="1" u="sng">
                <a:latin typeface="Times New Roman" panose="02020603050405020304" pitchFamily="18" charset="0"/>
                <a:cs typeface="Times New Roman" panose="02020603050405020304" pitchFamily="18" charset="0"/>
              </a:rPr>
              <a:t>Matplotlib</a:t>
            </a:r>
            <a:r>
              <a:rPr b="1" dirty="0" sz="1700" lang="en-US" u="sng">
                <a:latin typeface="Times New Roman" panose="02020603050405020304" pitchFamily="18" charset="0"/>
                <a:cs typeface="Times New Roman" panose="02020603050405020304" pitchFamily="18" charset="0"/>
              </a:rPr>
              <a:t> and </a:t>
            </a:r>
            <a:r>
              <a:rPr b="1" dirty="0" sz="1700" lang="en-US" err="1" u="sng">
                <a:latin typeface="Times New Roman" panose="02020603050405020304" pitchFamily="18" charset="0"/>
                <a:cs typeface="Times New Roman" panose="02020603050405020304" pitchFamily="18" charset="0"/>
              </a:rPr>
              <a:t>Seaborn</a:t>
            </a:r>
            <a:r>
              <a:rPr b="1" dirty="0" sz="1700" lang="en-US" u="sng">
                <a:latin typeface="Times New Roman" panose="02020603050405020304" pitchFamily="18" charset="0"/>
                <a:cs typeface="Times New Roman" panose="02020603050405020304" pitchFamily="18" charset="0"/>
              </a:rPr>
              <a:t>):</a:t>
            </a:r>
            <a:r>
              <a:rPr dirty="0" sz="1700" lang="en-US">
                <a:latin typeface="Times New Roman" panose="02020603050405020304" pitchFamily="18" charset="0"/>
                <a:cs typeface="Times New Roman" panose="02020603050405020304" pitchFamily="18" charset="0"/>
              </a:rPr>
              <a:t>
.         </a:t>
            </a:r>
            <a:r>
              <a:rPr b="1" dirty="0" sz="1700" lang="en-US">
                <a:latin typeface="Times New Roman" panose="02020603050405020304" pitchFamily="18" charset="0"/>
                <a:cs typeface="Times New Roman" panose="02020603050405020304" pitchFamily="18" charset="0"/>
              </a:rPr>
              <a:t>Bar Charts: </a:t>
            </a:r>
            <a:r>
              <a:rPr dirty="0" sz="1700" lang="en-US">
                <a:latin typeface="Times New Roman" panose="02020603050405020304" pitchFamily="18" charset="0"/>
                <a:cs typeface="Times New Roman" panose="02020603050405020304" pitchFamily="18" charset="0"/>
              </a:rPr>
              <a:t>For categorical data visualization (e.g., number of bookings per hotel).
.         </a:t>
            </a:r>
            <a:r>
              <a:rPr b="1" dirty="0" sz="1700" lang="en-US">
                <a:latin typeface="Times New Roman" panose="02020603050405020304" pitchFamily="18" charset="0"/>
                <a:cs typeface="Times New Roman" panose="02020603050405020304" pitchFamily="18" charset="0"/>
              </a:rPr>
              <a:t>Histograms: </a:t>
            </a:r>
            <a:r>
              <a:rPr dirty="0" sz="1700" lang="en-US">
                <a:latin typeface="Times New Roman" panose="02020603050405020304" pitchFamily="18" charset="0"/>
                <a:cs typeface="Times New Roman" panose="02020603050405020304" pitchFamily="18" charset="0"/>
              </a:rPr>
              <a:t>For distribution of numerical variables (e.g., distribution of booking lead times).
.         </a:t>
            </a:r>
            <a:r>
              <a:rPr b="1" dirty="0" sz="1700" lang="en-US">
                <a:latin typeface="Times New Roman" panose="02020603050405020304" pitchFamily="18" charset="0"/>
                <a:cs typeface="Times New Roman" panose="02020603050405020304" pitchFamily="18" charset="0"/>
              </a:rPr>
              <a:t>Box Plots:</a:t>
            </a:r>
            <a:r>
              <a:rPr dirty="0" sz="1700" lang="en-US">
                <a:latin typeface="Times New Roman" panose="02020603050405020304" pitchFamily="18" charset="0"/>
                <a:cs typeface="Times New Roman" panose="02020603050405020304" pitchFamily="18" charset="0"/>
              </a:rPr>
              <a:t> To show the spread and outliers in the data.
</a:t>
            </a:r>
            <a:endParaRPr dirty="0" lang="en-IN"/>
          </a:p>
          <a:p>
            <a:pPr indent="-305435" marL="305435"/>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39" name=""/>
        <p:cNvGrpSpPr/>
        <p:nvPr/>
      </p:nvGrpSpPr>
      <p:grpSpPr>
        <a:xfrm>
          <a:off x="0" y="0"/>
          <a:ext cx="0" cy="0"/>
          <a:chOff x="0" y="0"/>
          <a:chExt cx="0" cy="0"/>
        </a:xfrm>
      </p:grpSpPr>
      <p:sp>
        <p:nvSpPr>
          <p:cNvPr id="1048613"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14" name="TextBox 1048677"/>
          <p:cNvSpPr txBox="1"/>
          <p:nvPr/>
        </p:nvSpPr>
        <p:spPr>
          <a:xfrm>
            <a:off x="581191" y="1232452"/>
            <a:ext cx="11135967" cy="3863340"/>
          </a:xfrm>
          <a:prstGeom prst="rect"/>
        </p:spPr>
        <p:txBody>
          <a:bodyPr rtlCol="0" wrap="square">
            <a:spAutoFit/>
          </a:bodyPr>
          <a:p>
            <a:pPr indent="0" marL="0">
              <a:buNone/>
            </a:pPr>
            <a:r>
              <a:rPr dirty="0" sz="2000" lang="en-US">
                <a:solidFill>
                  <a:srgbClr val="000000"/>
                </a:solidFill>
                <a:latin typeface="Times New Roman" panose="02020603050405020304" pitchFamily="18" charset="0"/>
                <a:cs typeface="Times New Roman" panose="02020603050405020304" pitchFamily="18" charset="0"/>
              </a:rPr>
              <a:t>We learned that </a:t>
            </a:r>
          </a:p>
          <a:p>
            <a:pPr indent="-457200" marL="457200">
              <a:buFont typeface="Arial"/>
              <a:buChar char="•"/>
            </a:pPr>
            <a:r>
              <a:rPr dirty="0" sz="2000" lang="en-US">
                <a:solidFill>
                  <a:srgbClr val="000000"/>
                </a:solidFill>
                <a:latin typeface="Times New Roman" panose="02020603050405020304" pitchFamily="18" charset="0"/>
                <a:cs typeface="Times New Roman" panose="02020603050405020304" pitchFamily="18" charset="0"/>
              </a:rPr>
              <a:t>Almost 38% of bookings were canceled.</a:t>
            </a:r>
          </a:p>
          <a:p>
            <a:pPr indent="-457200" marL="457200">
              <a:buFont typeface="Arial"/>
              <a:buChar char="•"/>
            </a:pPr>
            <a:r>
              <a:rPr dirty="0" sz="2000" lang="en-US">
                <a:solidFill>
                  <a:srgbClr val="000000"/>
                </a:solidFill>
                <a:latin typeface="Times New Roman" panose="02020603050405020304" pitchFamily="18" charset="0"/>
                <a:cs typeface="Times New Roman" panose="02020603050405020304" pitchFamily="18" charset="0"/>
              </a:rPr>
              <a:t>More than 64% of the population booked the City hotel.</a:t>
            </a:r>
          </a:p>
          <a:p>
            <a:pPr indent="-457200" marL="457200">
              <a:buFont typeface="Arial"/>
              <a:buChar char="•"/>
            </a:pPr>
            <a:r>
              <a:rPr dirty="0" sz="2000" lang="en-US">
                <a:solidFill>
                  <a:srgbClr val="000000"/>
                </a:solidFill>
                <a:latin typeface="Times New Roman" panose="02020603050405020304" pitchFamily="18" charset="0"/>
                <a:cs typeface="Times New Roman" panose="02020603050405020304" pitchFamily="18" charset="0"/>
              </a:rPr>
              <a:t>More than double bookings were made in 2016, compared to the previous year. But the bookings decreased by almost 12% next year.</a:t>
            </a:r>
          </a:p>
          <a:p>
            <a:pPr indent="-457200" marL="457200">
              <a:buFont typeface="Arial"/>
              <a:buChar char="•"/>
            </a:pPr>
            <a:r>
              <a:rPr dirty="0" sz="2000" lang="en-US">
                <a:solidFill>
                  <a:srgbClr val="000000"/>
                </a:solidFill>
                <a:latin typeface="Times New Roman" panose="02020603050405020304" pitchFamily="18" charset="0"/>
                <a:cs typeface="Times New Roman" panose="02020603050405020304" pitchFamily="18" charset="0"/>
              </a:rPr>
              <a:t>Most bookings were made from July to August. And the least bookings were made at the start and end of the year.</a:t>
            </a:r>
          </a:p>
          <a:p>
            <a:pPr indent="-457200" marL="457200">
              <a:buFont typeface="Arial"/>
              <a:buChar char="•"/>
            </a:pPr>
            <a:r>
              <a:rPr dirty="0" sz="2000" lang="en-US">
                <a:solidFill>
                  <a:srgbClr val="000000"/>
                </a:solidFill>
                <a:latin typeface="Times New Roman" panose="02020603050405020304" pitchFamily="18" charset="0"/>
                <a:cs typeface="Times New Roman" panose="02020603050405020304" pitchFamily="18" charset="0"/>
              </a:rPr>
              <a:t>Portugal, the UK, and France, Spain and Germany are the top countries from most guests come, more than 84% come from these 5 countries.</a:t>
            </a:r>
          </a:p>
          <a:p>
            <a:pPr indent="-457200" marL="457200">
              <a:buFont typeface="Arial"/>
              <a:buChar char="•"/>
            </a:pPr>
            <a:r>
              <a:rPr dirty="0" sz="2000" lang="en-US">
                <a:solidFill>
                  <a:srgbClr val="000000"/>
                </a:solidFill>
                <a:latin typeface="Times New Roman" panose="02020603050405020304" pitchFamily="18" charset="0"/>
                <a:cs typeface="Times New Roman" panose="02020603050405020304" pitchFamily="18" charset="0"/>
              </a:rPr>
              <a:t>Most people stay for one, two, or three. -&gt; For Resort hotel, the most popular stay duration is three, two, one, and four days respectively. -&gt; For City hotel, most popular stay duration is one, two, seven(week), and three respectively</a:t>
            </a:r>
          </a:p>
          <a:p>
            <a:pPr indent="-457200" marL="457200">
              <a:buFont typeface="Arial"/>
              <a:buChar char="•"/>
            </a:pPr>
            <a:r>
              <a:rPr dirty="0" sz="2000" lang="en-US">
                <a:solidFill>
                  <a:srgbClr val="000000"/>
                </a:solidFill>
                <a:latin typeface="Times New Roman" panose="02020603050405020304" pitchFamily="18" charset="0"/>
                <a:cs typeface="Times New Roman" panose="02020603050405020304" pitchFamily="18" charset="0"/>
              </a:rPr>
              <a:t>Couple (or 2 adults) is the most popular accommodation type. So hotels can make arrangement plans accordingly</a:t>
            </a:r>
          </a:p>
        </p:txBody>
      </p:sp>
    </p:spTree>
  </p:cSld>
  <p:clrMapOvr>
    <a:overrideClrMapping accent1="accent1" accent2="accent2" accent3="accent3" accent4="accent4" accent5="accent5" accent6="accent6" bg1="lt1" bg2="lt2" tx1="dk1" tx2="dk2"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53" name="Picture 2097152"/>
          <p:cNvPicPr>
            <a:picLocks/>
          </p:cNvPicPr>
          <p:nvPr/>
        </p:nvPicPr>
        <p:blipFill>
          <a:blip xmlns:r="http://schemas.openxmlformats.org/officeDocument/2006/relationships" r:embed="rId1"/>
          <a:stretch>
            <a:fillRect/>
          </a:stretch>
        </p:blipFill>
        <p:spPr>
          <a:xfrm>
            <a:off x="524510" y="604046"/>
            <a:ext cx="4600830" cy="2901317"/>
          </a:xfrm>
          <a:prstGeom prst="rect"/>
        </p:spPr>
      </p:pic>
      <p:pic>
        <p:nvPicPr>
          <p:cNvPr id="2097154" name="Picture 2097153"/>
          <p:cNvPicPr>
            <a:picLocks/>
          </p:cNvPicPr>
          <p:nvPr/>
        </p:nvPicPr>
        <p:blipFill>
          <a:blip xmlns:r="http://schemas.openxmlformats.org/officeDocument/2006/relationships" r:embed="rId2"/>
          <a:stretch>
            <a:fillRect/>
          </a:stretch>
        </p:blipFill>
        <p:spPr>
          <a:xfrm>
            <a:off x="6254381" y="723424"/>
            <a:ext cx="4518104" cy="2586199"/>
          </a:xfrm>
          <a:prstGeom prst="rect"/>
        </p:spPr>
      </p:pic>
      <p:pic>
        <p:nvPicPr>
          <p:cNvPr id="2097155" name="Picture 2097154"/>
          <p:cNvPicPr>
            <a:picLocks/>
          </p:cNvPicPr>
          <p:nvPr/>
        </p:nvPicPr>
        <p:blipFill>
          <a:blip xmlns:r="http://schemas.openxmlformats.org/officeDocument/2006/relationships" r:embed="rId3"/>
          <a:stretch>
            <a:fillRect/>
          </a:stretch>
        </p:blipFill>
        <p:spPr>
          <a:xfrm>
            <a:off x="6714979" y="3548378"/>
            <a:ext cx="4951438" cy="2608867"/>
          </a:xfrm>
          <a:prstGeom prst="rect"/>
        </p:spPr>
      </p:pic>
      <p:pic>
        <p:nvPicPr>
          <p:cNvPr id="2097156" name="Picture 2097155"/>
          <p:cNvPicPr>
            <a:picLocks/>
          </p:cNvPicPr>
          <p:nvPr/>
        </p:nvPicPr>
        <p:blipFill>
          <a:blip xmlns:r="http://schemas.openxmlformats.org/officeDocument/2006/relationships" r:embed="rId4"/>
          <a:stretch>
            <a:fillRect/>
          </a:stretch>
        </p:blipFill>
        <p:spPr>
          <a:xfrm>
            <a:off x="713167" y="3429000"/>
            <a:ext cx="6001812" cy="2847507"/>
          </a:xfrm>
          <a:prstGeom prst="rect"/>
        </p:spPr>
      </p:pic>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Overrid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35E6FC7-633C-EF48-9E78-4475B179C0B2}">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Kalidass G</cp:lastModifiedBy>
  <dcterms:created xsi:type="dcterms:W3CDTF">2021-05-25T18:50:10Z</dcterms:created>
  <dcterms:modified xsi:type="dcterms:W3CDTF">2024-06-28T09:22:24Z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72dc18ec03294e7d8dcf324307c8aecc</vt:lpwstr>
  </property>
</Properties>
</file>