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8FBD-D5A7-AC8E-76DA-F04FB3A38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1843F-80A7-0807-3029-5DCB82978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2D8D-2484-C134-F7DE-C4BF5DBD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4A09-C38B-4416-9AF8-2F011B6AEA2A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0F71D-84F3-CBAE-8DCD-9154D67A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E2B8-86A1-5B9C-675F-325FF8F6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DC14-8C12-4C57-A0FE-C965C601B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8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39C6-51E8-E48E-976E-7630457B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F455E-9B0C-5120-32AF-180CF0AB6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749A-59C1-55C3-CB36-2F054F35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4A09-C38B-4416-9AF8-2F011B6AEA2A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3F89-CF6D-C715-311F-EC5E9762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270D-E79D-B930-B3B6-035E8E23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DC14-8C12-4C57-A0FE-C965C601B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1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F9627-770E-7CAA-E973-2D8977CBE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96766-B34E-2C19-6812-03F9397CF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9876-E766-8F52-8C5E-AB773504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4A09-C38B-4416-9AF8-2F011B6AEA2A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DC77-902C-E455-C0D7-3878EAC9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350C3-963A-2FA4-B2B9-9A06E3CB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DC14-8C12-4C57-A0FE-C965C601B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C892-3641-EA13-4B6B-2E5B543E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83427-D000-5ADD-9699-BFFC9B53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C98C1-1A15-7029-8067-7ABF85D7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4A09-C38B-4416-9AF8-2F011B6AEA2A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E561-561E-E362-2678-142B9CFB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7094-0DD2-A3A6-E7DF-A0B2792C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DC14-8C12-4C57-A0FE-C965C601B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B048-37FE-8785-0F7A-28CE405B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E0F2-14DB-1BC1-E868-FF64F18C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8BF5-B366-4987-FBB5-68A12315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4A09-C38B-4416-9AF8-2F011B6AEA2A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0FF4-376A-568E-47FB-8743790E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4EAC-9A67-887B-43B8-A9D7F955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DC14-8C12-4C57-A0FE-C965C601B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2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AC1-066C-AF8E-1444-EC72C0EE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DE11-3E21-A212-246A-D56C76B88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5EF7F-B659-82C5-717A-74EDF49BF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08295-F723-5BEE-BEC8-538E25D6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4A09-C38B-4416-9AF8-2F011B6AEA2A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232C9-1C5E-8368-0C00-86176936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C786E-1D62-14F3-2A09-A242F811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DC14-8C12-4C57-A0FE-C965C601B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4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56DA-6674-09CA-2985-FFDFBBBD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3CCF-FD08-C327-4460-1BB74572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B781A-510F-FCB1-E1D3-B43DDC31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5066E-02A5-C56D-01DF-D9AADAC71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7FAD1-507A-9DFD-B79D-B1745CA66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2342D-3B50-9DC7-68A3-2A5E4110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4A09-C38B-4416-9AF8-2F011B6AEA2A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8203D-E668-F1F1-EDDC-C3EE4585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72074-40F4-9227-FFE6-16A5608A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DC14-8C12-4C57-A0FE-C965C601B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7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3F93-F200-9702-0CB8-8101CC6C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B91F1-84A6-FBDA-FC25-6C37EB99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4A09-C38B-4416-9AF8-2F011B6AEA2A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01EDC-3B63-DD90-F11A-F9DA33DD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EC2F1-3153-9399-F2E7-98D2FEBF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DC14-8C12-4C57-A0FE-C965C601B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7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2BC19-BD48-8DBD-6360-36ED1112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4A09-C38B-4416-9AF8-2F011B6AEA2A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4B731-A314-E369-5E3F-AAB973EC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6A95B-199E-659D-0B66-70AE07AD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DC14-8C12-4C57-A0FE-C965C601B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0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44E4-1D16-578B-6B65-C5D013A9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81D1B-BF4E-6F35-7A59-89AE375D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DFB14-E472-DAF1-3368-6B9DD988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5A34-0986-FD98-625B-E5A1924A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4A09-C38B-4416-9AF8-2F011B6AEA2A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C9654-6AC6-C0E6-94B8-A788EEB5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971A5-C110-D8F5-0CC4-4D3F4A3D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DC14-8C12-4C57-A0FE-C965C601B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5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5886-CC6A-37E7-0851-A6072359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DE468-35E7-D545-B987-24C8C9599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7294D-57D4-833E-7DBF-0F34A26FD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1355E-E6D9-1197-B083-B150309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4A09-C38B-4416-9AF8-2F011B6AEA2A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B5D4B-B6F7-35A0-CE08-1F6E2BC0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C975-0383-7C87-73DD-0AF2224E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DC14-8C12-4C57-A0FE-C965C601B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88AD4-D4E4-CF87-EF31-015BB15E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A14E6-29B8-261A-9D57-211AC512B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4F5BA-AFB0-7578-5DBA-CD8027286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4A09-C38B-4416-9AF8-2F011B6AEA2A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E4D1-F549-119E-EB23-884906D2D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1FEE-24C4-5BAC-4FE5-E0E093A6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1DC14-8C12-4C57-A0FE-C965C601B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zaaz123/NsacWeek4Project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051E3-41E2-5AAD-980A-8E0D9C41E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11500" dirty="0"/>
              <a:t>NSAC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B0BBB-2226-1509-9D82-A5ED7EF95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GB" sz="3200" dirty="0"/>
              <a:t>Week 4 Project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By Azaaz Ashiq</a:t>
            </a:r>
          </a:p>
        </p:txBody>
      </p:sp>
      <p:sp>
        <p:nvSpPr>
          <p:cNvPr id="4" name="AutoShape 2" descr="QA">
            <a:extLst>
              <a:ext uri="{FF2B5EF4-FFF2-40B4-BE49-F238E27FC236}">
                <a16:creationId xmlns:a16="http://schemas.microsoft.com/office/drawing/2014/main" id="{03A16171-74BF-FFB5-7CDC-42CE4C8C1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5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CB857-B31E-CD93-2752-402C705A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285" y="2813414"/>
            <a:ext cx="4201160" cy="816305"/>
          </a:xfrm>
        </p:spPr>
        <p:txBody>
          <a:bodyPr anchor="ctr">
            <a:noAutofit/>
          </a:bodyPr>
          <a:lstStyle/>
          <a:p>
            <a:r>
              <a:rPr lang="en-GB" sz="7200" b="1" u="sng" dirty="0">
                <a:solidFill>
                  <a:srgbClr val="FFC000"/>
                </a:solidFill>
              </a:rPr>
              <a:t>Conclusion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294979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7CEA3-AFEA-CD0A-E686-ED6ACF85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24317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sz="4000" b="1" dirty="0"/>
              <a:t>Introduction /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5A2A-5A36-584E-5F44-4DC3A6C7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29191"/>
            <a:ext cx="9201177" cy="3240673"/>
          </a:xfrm>
        </p:spPr>
        <p:txBody>
          <a:bodyPr anchor="t">
            <a:norm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Specification </a:t>
            </a:r>
          </a:p>
          <a:p>
            <a:r>
              <a:rPr lang="en-GB" sz="1400" b="1" dirty="0"/>
              <a:t>OOP-based web application</a:t>
            </a:r>
          </a:p>
          <a:p>
            <a:r>
              <a:rPr lang="en-GB" sz="1400" b="1" dirty="0"/>
              <a:t>Read through the spec</a:t>
            </a:r>
          </a:p>
          <a:p>
            <a:r>
              <a:rPr lang="en-GB" sz="1400" b="1" dirty="0"/>
              <a:t>Looks at MVP, built from there</a:t>
            </a:r>
            <a:endParaRPr lang="en-GB" sz="2400" dirty="0"/>
          </a:p>
          <a:p>
            <a:r>
              <a:rPr lang="en-GB" b="1" dirty="0">
                <a:solidFill>
                  <a:srgbClr val="FFC000"/>
                </a:solidFill>
              </a:rPr>
              <a:t>Concept</a:t>
            </a:r>
          </a:p>
          <a:p>
            <a:r>
              <a:rPr lang="en-GB" sz="1600" b="1" dirty="0"/>
              <a:t>JIRA</a:t>
            </a:r>
          </a:p>
          <a:p>
            <a:r>
              <a:rPr lang="en-GB" sz="1600" b="1" dirty="0"/>
              <a:t>Create a list called Electric Vehicle</a:t>
            </a:r>
          </a:p>
          <a:p>
            <a:r>
              <a:rPr lang="en-GB" sz="1600" b="1" dirty="0"/>
              <a:t>CRUD required</a:t>
            </a:r>
          </a:p>
          <a:p>
            <a:pPr marL="0" indent="0">
              <a:buNone/>
            </a:pP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5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7CEA3-AFEA-CD0A-E686-ED6ACF85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9" y="230098"/>
            <a:ext cx="8074815" cy="2701109"/>
          </a:xfrm>
        </p:spPr>
        <p:txBody>
          <a:bodyPr anchor="ctr">
            <a:normAutofit/>
          </a:bodyPr>
          <a:lstStyle/>
          <a:p>
            <a:r>
              <a:rPr lang="en-GB" sz="7200" b="1" dirty="0"/>
              <a:t>Sprint plan - </a:t>
            </a:r>
            <a:r>
              <a:rPr lang="en-GB" sz="4800" b="1" dirty="0">
                <a:solidFill>
                  <a:srgbClr val="FFC000"/>
                </a:solidFill>
              </a:rPr>
              <a:t>JIRA </a:t>
            </a:r>
            <a:br>
              <a:rPr lang="en-GB" sz="4800" b="1" dirty="0">
                <a:solidFill>
                  <a:srgbClr val="FFC000"/>
                </a:solidFill>
              </a:rPr>
            </a:br>
            <a:br>
              <a:rPr lang="en-GB" sz="4800" b="1" dirty="0">
                <a:solidFill>
                  <a:srgbClr val="FFC000"/>
                </a:solidFill>
              </a:rPr>
            </a:br>
            <a:r>
              <a:rPr lang="en-GB" sz="1800" b="1" dirty="0"/>
              <a:t>https://azaazashiq.atlassian.net/jira/software/projects/NW4P/</a:t>
            </a:r>
            <a:endParaRPr lang="en-GB" sz="7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3FBBA8-E91A-E70A-C764-571F097A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46" y="3335867"/>
            <a:ext cx="4668972" cy="19148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E53128-B766-4282-FA3D-228D004C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86" y="2931207"/>
            <a:ext cx="2495614" cy="29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1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ight Triangle 205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raph Upwards Vector Images (over 3,400)">
            <a:extLst>
              <a:ext uri="{FF2B5EF4-FFF2-40B4-BE49-F238E27FC236}">
                <a16:creationId xmlns:a16="http://schemas.microsoft.com/office/drawing/2014/main" id="{5A92537F-558D-D4DC-5A70-DBBEA6773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93" b="14787"/>
          <a:stretch/>
        </p:blipFill>
        <p:spPr bwMode="auto">
          <a:xfrm>
            <a:off x="928803" y="1470925"/>
            <a:ext cx="3808463" cy="323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944E3B-8468-1896-0D41-0D59C1A9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>
            <a:normAutofit/>
          </a:bodyPr>
          <a:lstStyle/>
          <a:p>
            <a:r>
              <a:rPr lang="en-GB" sz="5600" b="1" dirty="0"/>
              <a:t>Consultant Journey</a:t>
            </a:r>
          </a:p>
        </p:txBody>
      </p:sp>
      <p:pic>
        <p:nvPicPr>
          <p:cNvPr id="4" name="Picture 14" descr="Why the Visual Studio Code team launched a snap | Snapcraft">
            <a:extLst>
              <a:ext uri="{FF2B5EF4-FFF2-40B4-BE49-F238E27FC236}">
                <a16:creationId xmlns:a16="http://schemas.microsoft.com/office/drawing/2014/main" id="{A1B4687F-1EB2-59D9-37F7-FCC68541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04" y="2517962"/>
            <a:ext cx="2747479" cy="137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>
            <a:extLst>
              <a:ext uri="{FF2B5EF4-FFF2-40B4-BE49-F238E27FC236}">
                <a16:creationId xmlns:a16="http://schemas.microsoft.com/office/drawing/2014/main" id="{6D89CB76-7A61-450A-8ECE-75CF9BB0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90" y="4705844"/>
            <a:ext cx="2933077" cy="6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ress &amp; Media | Postman">
            <a:extLst>
              <a:ext uri="{FF2B5EF4-FFF2-40B4-BE49-F238E27FC236}">
                <a16:creationId xmlns:a16="http://schemas.microsoft.com/office/drawing/2014/main" id="{DD754A18-5622-95D7-9B57-496316234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44" y="4345137"/>
            <a:ext cx="1821632" cy="163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Logo, symbol, meaning, history, PNG">
            <a:extLst>
              <a:ext uri="{FF2B5EF4-FFF2-40B4-BE49-F238E27FC236}">
                <a16:creationId xmlns:a16="http://schemas.microsoft.com/office/drawing/2014/main" id="{E9054A67-7557-2F5E-AFD3-D88FF96F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337" y="242320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ySQL :: MySQL Logo Downloads">
            <a:extLst>
              <a:ext uri="{FF2B5EF4-FFF2-40B4-BE49-F238E27FC236}">
                <a16:creationId xmlns:a16="http://schemas.microsoft.com/office/drawing/2014/main" id="{8A26924E-045E-558B-3605-48BEA8BE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04" y="4433349"/>
            <a:ext cx="16764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Java - Free logo icons">
            <a:extLst>
              <a:ext uri="{FF2B5EF4-FFF2-40B4-BE49-F238E27FC236}">
                <a16:creationId xmlns:a16="http://schemas.microsoft.com/office/drawing/2014/main" id="{F795D699-C485-8491-0F2E-9429FD7A8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351" y="3134634"/>
            <a:ext cx="1449068" cy="14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Agile, agile development, agile project management icon - Download on  Iconfinder">
            <a:extLst>
              <a:ext uri="{FF2B5EF4-FFF2-40B4-BE49-F238E27FC236}">
                <a16:creationId xmlns:a16="http://schemas.microsoft.com/office/drawing/2014/main" id="{E3C64F22-E5E4-9091-EE4E-CE63B381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27" y="8756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Atlassian, jira, logo Icon in Vector Logo">
            <a:extLst>
              <a:ext uri="{FF2B5EF4-FFF2-40B4-BE49-F238E27FC236}">
                <a16:creationId xmlns:a16="http://schemas.microsoft.com/office/drawing/2014/main" id="{7657C1AC-1E1A-9732-7BE6-81EDF1480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60" y="4256348"/>
            <a:ext cx="1130727" cy="113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44E3B-8468-1896-0D41-0D59C1A9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230098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sz="6000" b="1" dirty="0"/>
              <a:t>CI - </a:t>
            </a:r>
            <a:r>
              <a:rPr lang="en-GB" sz="4800" b="1" dirty="0">
                <a:solidFill>
                  <a:srgbClr val="FFC000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59AF-E75F-FB0C-F92A-1BE2D58C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40" y="152522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GB" sz="1800" dirty="0" err="1">
                <a:effectLst/>
                <a:latin typeface="Calibri" panose="020F0502020204030204" pitchFamily="34" charset="0"/>
              </a:rPr>
              <a:t>Github</a:t>
            </a:r>
            <a:r>
              <a:rPr lang="en-GB" sz="1800" dirty="0">
                <a:effectLst/>
                <a:latin typeface="Calibri" panose="020F0502020204030204" pitchFamily="34" charset="0"/>
              </a:rPr>
              <a:t> - </a:t>
            </a:r>
            <a:r>
              <a:rPr lang="en-GB" sz="1800" dirty="0">
                <a:effectLst/>
                <a:latin typeface="Calibri" panose="020F0502020204030204" pitchFamily="34" charset="0"/>
                <a:hlinkClick r:id="rId2"/>
              </a:rPr>
              <a:t>https://github.com/Azaaz123/NsacWeek4Project.git</a:t>
            </a:r>
            <a:endParaRPr lang="en-GB" sz="2400" dirty="0"/>
          </a:p>
        </p:txBody>
      </p:sp>
      <p:pic>
        <p:nvPicPr>
          <p:cNvPr id="3073" name="Picture 1" descr="azaazaDESKTOP-T2EOU7D MINGW64 &#10;S gut push &#10;bash: gut: convnand not found &#10;azaazaDESKTOP-T2EOU7D MINGW64 &#10;S git push &#10;Everything up-to-date &#10;azaazaDESKTOP-T2EOU7D MINGW64 &#10;S git add . &#10;—/ecl ipse-workspace/8AEproj ect-l (dev) &#10;—/ecl ipse-workspace/8AEproj ect-l (dev) &#10;—/ecl ipse-workspace/8AEproj ect-l (dev) &#10;warning: in the working copy of 'src/main/resources/application. properties' , &#10;will be replaced by CRLF the next time Git touches it &#10;• ' convnit/' does not have a convnit checked out &#10;error . &#10;fatal: adding files failed &#10;azaaz@DESKTOP-T2EOU7D MINGW64 4 eclipse-workspace/8AEproject-I (dev) &#10;S git status &#10;On branch dev &#10;Your branch is up to date with 'origin/dev'. &#10;Changes not staged for convnit: &#10;(use &quot;git add &#10;to update what will be convnitted) &#10;(use &quot;git restore &quot; &#10;to discard changes in working directory) &#10;modifi ed: &#10;src/mai n/ resour ces / appl i cati on . pr operti es &#10;Untracked files: &#10;(use &quot;git add &quot; &#10;commi t / &#10;to include in what will be convnitted) &#10;src/mai n / j ava.com/qa/mai n / control er / &#10;src/main/java.com/qa/main/entities/ &#10;src/mai n/ r esour ces / appl i cati on-pr od. pr operti es &#10;src/mai n/ r esour ces / appl i cati on-test . pr operti es &#10;no changes added to convnit (use &quot;git add&quot; and/or &quot;git convnit &#10;-a&quot;) ">
            <a:extLst>
              <a:ext uri="{FF2B5EF4-FFF2-40B4-BE49-F238E27FC236}">
                <a16:creationId xmlns:a16="http://schemas.microsoft.com/office/drawing/2014/main" id="{5B62D775-6F8D-8DF6-A101-2FFC4AC7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873" y="3638145"/>
            <a:ext cx="3453998" cy="244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hanges to be convnitted: &#10;(use &quot;git restore --staged &quot; &#10;to unstage) &#10;modified : &#10;sr c/mai n/j ava.com/qa/main/control er/EI ectri cVehi cl econtrol er . -j ava &#10;sr c/mai n/j ava.com/qa/main/entities/EI ectr i cVeh i cl e. -j ava &#10;sr c/mai n/ r esour ces/appl i cat ion-prod . properti es &#10;sr c/mai n/ r esour ces/appl i cat ion-test . properti es &#10;sr c/mai n/ r esour ces/appl i cat ion . properti es &#10;azaaz@DESKTOP-T2EOU7D MIVGW64 4 eclipse-workspace/8AEproject-I (dev) &#10;S git conunit -m &quot;AA: added &quot; &#10;(dev c469a37] AA: added &#10;5 files changed, 34 insertions(+) &#10;create mode 100644 src/main/java.com/qa/main/controIIer/EIectricVehicIeControIIer.java &#10;create mode 100644 src/main/java.com/qa/main/entities/EIectricVehicIe.java &#10;create mode 100644 src/main/resources/application-prod. properties &#10;create mode 100644 src/main/resources/application-test. properties &#10;azaaz@DESKTOP-T2EOU7D MIVGW64 4 eclipse-workspace/8AEproject-I (dev) ">
            <a:extLst>
              <a:ext uri="{FF2B5EF4-FFF2-40B4-BE49-F238E27FC236}">
                <a16:creationId xmlns:a16="http://schemas.microsoft.com/office/drawing/2014/main" id="{6469DF75-E1B3-2A81-290A-BC99136C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916" y="4290095"/>
            <a:ext cx="3971078" cy="161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179E8EF-F477-3870-8BA6-FD0A1B15C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2" b="55566"/>
          <a:stretch/>
        </p:blipFill>
        <p:spPr bwMode="auto">
          <a:xfrm>
            <a:off x="734743" y="2291511"/>
            <a:ext cx="4280170" cy="12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D77A6A5-C4D3-9640-9838-513B97546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4" t="15258" b="60797"/>
          <a:stretch/>
        </p:blipFill>
        <p:spPr bwMode="auto">
          <a:xfrm>
            <a:off x="5005387" y="2688083"/>
            <a:ext cx="4352612" cy="71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7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A49AB-14BB-5842-92D2-5013B697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7" y="230098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sz="6000" b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57E4-C893-7DA5-6172-F3C8086C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260" y="1348581"/>
            <a:ext cx="8074815" cy="2800395"/>
          </a:xfrm>
        </p:spPr>
        <p:txBody>
          <a:bodyPr anchor="t">
            <a:normAutofit/>
          </a:bodyPr>
          <a:lstStyle/>
          <a:p>
            <a:r>
              <a:rPr lang="en-GB" sz="2400" dirty="0"/>
              <a:t>Tested as I went along -  i.e. Test environment</a:t>
            </a:r>
          </a:p>
          <a:p>
            <a:endParaRPr lang="en-GB" sz="2400" dirty="0"/>
          </a:p>
        </p:txBody>
      </p:sp>
      <p:pic>
        <p:nvPicPr>
          <p:cNvPr id="4098" name="Picture 2" descr="application.prop &#10;I port &#10;es &#10;application-prod.pro &#10;applicab &#10;on- &#10;properti &#10;es &#10;3 spring. h2. console. enabled—true &#10;5 # Connection LIRL &#10;6 spring. datasource. url=jdbc : &#10;8# Username/ password &#10;g spring.datasource. username—sa &#10;.a spring. datasource. password= &#10;.2 spring. h2. console. path=/h2-consoIe ">
            <a:extLst>
              <a:ext uri="{FF2B5EF4-FFF2-40B4-BE49-F238E27FC236}">
                <a16:creationId xmlns:a16="http://schemas.microsoft.com/office/drawing/2014/main" id="{76954861-E636-0F08-8685-8267D8673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89" y="1779279"/>
            <a:ext cx="2452477" cy="121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nglish &#10;Login &#10;Saved Settings: &#10;Setting Name: &#10;Driver Class: &#10;JDBC URL: &#10;User Name: &#10;Password: &#10;Preferences &#10;Tools &#10;Help &#10;Generic H2 (Server) &#10;Generic H2 (Server) &#10;org.h2.Driver &#10;jdbc:h2:mem:testdb &#10;sa &#10;Connect &#10;Test Connection ">
            <a:extLst>
              <a:ext uri="{FF2B5EF4-FFF2-40B4-BE49-F238E27FC236}">
                <a16:creationId xmlns:a16="http://schemas.microsoft.com/office/drawing/2014/main" id="{E31732BC-16C5-3EB9-0E9A-DE0EB598A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26" y="1779279"/>
            <a:ext cx="1515890" cy="11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uto commit &#10;o &#10;jdbc:h2:mem:testdb &#10;INFORMATION SCHEMA &#10;Users &#10;1-12 2.1.214 (2022-06-13) &#10;Run &#10;Max rows: 1000 v &#10;Run Selected Auto complete &#10;Clear &#10;0 &#10;Auto complete &#10;SQL statement: &#10;Off &#10;v Auto select On v &#10;Important Commands &#10;Displays this Help Page &#10;O &#10;Ctrl+Enter &#10;Shows the Command History &#10;Executes the current SQL statement &#10;Shift+Enter Executes the SQL statement defined by the text selection &#10;Ctrl+Space Auto complete &#10;Disconnects from the database ">
            <a:extLst>
              <a:ext uri="{FF2B5EF4-FFF2-40B4-BE49-F238E27FC236}">
                <a16:creationId xmlns:a16="http://schemas.microsoft.com/office/drawing/2014/main" id="{4BCF9022-6999-98F7-341C-E2741353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16" y="1761067"/>
            <a:ext cx="2200525" cy="11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F9B7D6-FF96-5BA9-771D-E0DB3C5BA055}"/>
              </a:ext>
            </a:extLst>
          </p:cNvPr>
          <p:cNvSpPr txBox="1">
            <a:spLocks/>
          </p:cNvSpPr>
          <p:nvPr/>
        </p:nvSpPr>
        <p:spPr>
          <a:xfrm>
            <a:off x="853061" y="3483988"/>
            <a:ext cx="5319140" cy="240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Integration Test / Unit Test</a:t>
            </a:r>
          </a:p>
          <a:p>
            <a:endParaRPr lang="en-GB" sz="2400" dirty="0"/>
          </a:p>
          <a:p>
            <a:r>
              <a:rPr lang="en-GB" sz="2400" dirty="0"/>
              <a:t>83.9% achieved from integration test and Controller unit test</a:t>
            </a:r>
          </a:p>
          <a:p>
            <a:r>
              <a:rPr lang="en-GB" sz="2400" dirty="0"/>
              <a:t>Service unit test outstanding</a:t>
            </a:r>
          </a:p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2105C1-120D-1664-BE2E-4AB0B4E5B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500" y="3242251"/>
            <a:ext cx="3742439" cy="2886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E6A81-7AB2-560A-B89F-FACCFFC304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736" t="84345" r="34618" b="6098"/>
          <a:stretch/>
        </p:blipFill>
        <p:spPr>
          <a:xfrm>
            <a:off x="6096038" y="4894899"/>
            <a:ext cx="2636253" cy="6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8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FBD7F-89DD-CFA3-9E98-B1E6EBB1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31816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sz="72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9909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5F413-1A0E-2C55-7286-FAE61727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33354" cy="4173938"/>
          </a:xfrm>
        </p:spPr>
        <p:txBody>
          <a:bodyPr>
            <a:normAutofit/>
          </a:bodyPr>
          <a:lstStyle/>
          <a:p>
            <a:pPr algn="r"/>
            <a:r>
              <a:rPr lang="en-GB" sz="6000" b="1" dirty="0"/>
              <a:t>Sprint Review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336D-08D7-C3C9-CF06-9ED17719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867" y="484119"/>
            <a:ext cx="5364031" cy="14848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u="sng" dirty="0">
                <a:solidFill>
                  <a:srgbClr val="FFC000"/>
                </a:solidFill>
              </a:rPr>
              <a:t>Completed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D92E58-C475-CD60-FC72-196B1AAB5914}"/>
              </a:ext>
            </a:extLst>
          </p:cNvPr>
          <p:cNvSpPr txBox="1">
            <a:spLocks/>
          </p:cNvSpPr>
          <p:nvPr/>
        </p:nvSpPr>
        <p:spPr>
          <a:xfrm>
            <a:off x="4912306" y="2884146"/>
            <a:ext cx="5250797" cy="148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8C9415-7A60-6E72-E566-8CBA38CD3C49}"/>
              </a:ext>
            </a:extLst>
          </p:cNvPr>
          <p:cNvSpPr txBox="1">
            <a:spLocks/>
          </p:cNvSpPr>
          <p:nvPr/>
        </p:nvSpPr>
        <p:spPr>
          <a:xfrm>
            <a:off x="4794918" y="1355695"/>
            <a:ext cx="5364031" cy="148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400" b="1" dirty="0"/>
              <a:t>Jira Board demo</a:t>
            </a:r>
            <a:endParaRPr lang="en-GB" sz="2000" b="1" dirty="0"/>
          </a:p>
          <a:p>
            <a:pPr lvl="1">
              <a:buFontTx/>
              <a:buChar char="-"/>
            </a:pPr>
            <a:endParaRPr lang="en-GB" sz="20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DEA68D-7E26-D031-69F8-37B226F3D31B}"/>
              </a:ext>
            </a:extLst>
          </p:cNvPr>
          <p:cNvSpPr txBox="1">
            <a:spLocks/>
          </p:cNvSpPr>
          <p:nvPr/>
        </p:nvSpPr>
        <p:spPr>
          <a:xfrm>
            <a:off x="4884866" y="2425669"/>
            <a:ext cx="5364031" cy="148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u="sng" dirty="0">
                <a:solidFill>
                  <a:srgbClr val="FFC000"/>
                </a:solidFill>
              </a:rPr>
              <a:t>In progress</a:t>
            </a:r>
          </a:p>
          <a:p>
            <a:pPr marL="0" indent="0">
              <a:buNone/>
            </a:pPr>
            <a:r>
              <a:rPr lang="en-GB" sz="2400" b="1" dirty="0"/>
              <a:t>Jira Board demo</a:t>
            </a:r>
            <a:endParaRPr lang="en-GB" sz="2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019114-C1EC-1A3D-2430-C14A55BA1291}"/>
              </a:ext>
            </a:extLst>
          </p:cNvPr>
          <p:cNvSpPr txBox="1">
            <a:spLocks/>
          </p:cNvSpPr>
          <p:nvPr/>
        </p:nvSpPr>
        <p:spPr>
          <a:xfrm>
            <a:off x="4959938" y="3815223"/>
            <a:ext cx="5364031" cy="148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u="sng" dirty="0">
                <a:solidFill>
                  <a:srgbClr val="FFC000"/>
                </a:solidFill>
              </a:rPr>
              <a:t>Left Behind</a:t>
            </a:r>
          </a:p>
          <a:p>
            <a:pPr marL="0" indent="0">
              <a:buNone/>
            </a:pPr>
            <a:r>
              <a:rPr lang="en-GB" sz="2400" b="1" dirty="0"/>
              <a:t>Jira Board demo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40729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C7A67-4A94-62DC-7100-A1C4B516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441273" cy="4480726"/>
          </a:xfrm>
        </p:spPr>
        <p:txBody>
          <a:bodyPr>
            <a:normAutofit/>
          </a:bodyPr>
          <a:lstStyle/>
          <a:p>
            <a:pPr algn="r"/>
            <a:r>
              <a:rPr lang="en-GB" b="1" dirty="0"/>
              <a:t>Sprint Retrospective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A771-5C36-7D03-4C90-31D57336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563" y="4702092"/>
            <a:ext cx="4128894" cy="12213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u="sng" dirty="0">
                <a:solidFill>
                  <a:srgbClr val="FFC000"/>
                </a:solidFill>
              </a:rPr>
              <a:t>What didn’t go well</a:t>
            </a:r>
          </a:p>
          <a:p>
            <a:r>
              <a:rPr lang="en-GB" sz="2400" dirty="0"/>
              <a:t>Creating the table within JS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9905C1-D6B3-6569-E09F-2E7FCF800D06}"/>
              </a:ext>
            </a:extLst>
          </p:cNvPr>
          <p:cNvSpPr txBox="1">
            <a:spLocks/>
          </p:cNvSpPr>
          <p:nvPr/>
        </p:nvSpPr>
        <p:spPr>
          <a:xfrm>
            <a:off x="4854703" y="669864"/>
            <a:ext cx="6692122" cy="3730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u="sng" dirty="0">
                <a:solidFill>
                  <a:srgbClr val="FFC000"/>
                </a:solidFill>
              </a:rPr>
              <a:t>What went well</a:t>
            </a:r>
          </a:p>
          <a:p>
            <a:pPr marL="0" indent="0">
              <a:buNone/>
            </a:pPr>
            <a:r>
              <a:rPr lang="en-GB" sz="2400" b="1" dirty="0"/>
              <a:t>API  </a:t>
            </a:r>
          </a:p>
          <a:p>
            <a:pPr lvl="1"/>
            <a:r>
              <a:rPr lang="en-GB" sz="1800" dirty="0"/>
              <a:t>Enjoyed the creating and testing within eclipse. </a:t>
            </a:r>
          </a:p>
          <a:p>
            <a:pPr lvl="1"/>
            <a:r>
              <a:rPr lang="en-GB" sz="1800" dirty="0"/>
              <a:t>Testing in postman – small victories</a:t>
            </a:r>
            <a:endParaRPr lang="en-GB" sz="2000" dirty="0"/>
          </a:p>
          <a:p>
            <a:pPr marL="0" indent="0">
              <a:buNone/>
            </a:pPr>
            <a:r>
              <a:rPr lang="en-GB" sz="2400" b="1" dirty="0"/>
              <a:t>Testing</a:t>
            </a:r>
          </a:p>
          <a:p>
            <a:pPr lvl="1"/>
            <a:r>
              <a:rPr lang="en-GB" sz="2000" dirty="0"/>
              <a:t>Seem to grasp this quickly</a:t>
            </a:r>
          </a:p>
          <a:p>
            <a:pPr marL="0" indent="0">
              <a:buNone/>
            </a:pPr>
            <a:r>
              <a:rPr lang="en-GB" sz="2000" b="1" dirty="0"/>
              <a:t>Front End</a:t>
            </a:r>
          </a:p>
          <a:p>
            <a:pPr lvl="1"/>
            <a:r>
              <a:rPr lang="en-GB" sz="1600" dirty="0"/>
              <a:t>Quick view, easy to format within CSS</a:t>
            </a:r>
          </a:p>
          <a:p>
            <a:pPr lvl="1"/>
            <a:r>
              <a:rPr lang="en-GB" sz="1600" dirty="0"/>
              <a:t>Like the split within JS CSS and HTML file</a:t>
            </a:r>
          </a:p>
          <a:p>
            <a:pPr marL="0" indent="0">
              <a:buNone/>
            </a:pPr>
            <a:r>
              <a:rPr lang="en-GB" sz="2000" b="1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4508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NSAC 15</vt:lpstr>
      <vt:lpstr>Introduction / Concept</vt:lpstr>
      <vt:lpstr>Sprint plan - JIRA   https://azaazashiq.atlassian.net/jira/software/projects/NW4P/</vt:lpstr>
      <vt:lpstr>Consultant Journey</vt:lpstr>
      <vt:lpstr>CI - GitHub</vt:lpstr>
      <vt:lpstr>Testing</vt:lpstr>
      <vt:lpstr>Demo</vt:lpstr>
      <vt:lpstr>Sprint Review</vt:lpstr>
      <vt:lpstr>Sprint Retrospective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NSAC 15</dc:title>
  <dc:creator>Azaaz Ashiq</dc:creator>
  <cp:lastModifiedBy>Azaaz Ashiq</cp:lastModifiedBy>
  <cp:revision>5</cp:revision>
  <dcterms:created xsi:type="dcterms:W3CDTF">2022-09-16T10:50:09Z</dcterms:created>
  <dcterms:modified xsi:type="dcterms:W3CDTF">2022-09-16T14:10:40Z</dcterms:modified>
</cp:coreProperties>
</file>