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sldIdLst>
    <p:sldId id="256" r:id="rId2"/>
    <p:sldId id="257" r:id="rId3"/>
    <p:sldId id="260" r:id="rId4"/>
    <p:sldId id="261" r:id="rId5"/>
    <p:sldId id="266" r:id="rId6"/>
    <p:sldId id="268" r:id="rId7"/>
    <p:sldId id="277" r:id="rId8"/>
    <p:sldId id="278" r:id="rId9"/>
    <p:sldId id="279" r:id="rId10"/>
    <p:sldId id="280" r:id="rId11"/>
    <p:sldId id="269" r:id="rId12"/>
    <p:sldId id="281" r:id="rId13"/>
    <p:sldId id="274" r:id="rId14"/>
  </p:sldIdLst>
  <p:sldSz cx="9144000" cy="5143500" type="screen16x9"/>
  <p:notesSz cx="6858000" cy="9144000"/>
  <p:embeddedFontLst>
    <p:embeddedFont>
      <p:font typeface="Bree Serif" panose="020B0604020202020204" charset="0"/>
      <p:regular r:id="rId16"/>
    </p:embeddedFont>
    <p:embeddedFont>
      <p:font typeface="Didact Gothic" panose="020B0604020202020204" charset="0"/>
      <p:regular r:id="rId17"/>
    </p:embeddedFont>
    <p:embeddedFont>
      <p:font typeface="Palatino Linotype" panose="02040502050505030304" pitchFamily="18" charset="0"/>
      <p:regular r:id="rId18"/>
      <p:bold r:id="rId19"/>
      <p:italic r:id="rId20"/>
      <p:boldItalic r:id="rId21"/>
    </p:embeddedFont>
    <p:embeddedFont>
      <p:font typeface="Papyrus" panose="03070502060502030205" pitchFamily="66" charset="0"/>
      <p:regular r:id="rId22"/>
    </p:embeddedFont>
    <p:embeddedFont>
      <p:font typeface="Roboto Black" panose="020B0604020202020204" charset="0"/>
      <p:bold r:id="rId23"/>
      <p:boldItalic r:id="rId24"/>
    </p:embeddedFont>
    <p:embeddedFont>
      <p:font typeface="Roboto Light" panose="020B0604020202020204" charset="0"/>
      <p:regular r:id="rId25"/>
      <p:bold r:id="rId26"/>
      <p:italic r:id="rId27"/>
      <p:boldItalic r:id="rId28"/>
    </p:embeddedFont>
    <p:embeddedFont>
      <p:font typeface="Roboto Mono Thin" panose="020B0604020202020204" charset="0"/>
      <p:regular r:id="rId29"/>
      <p:bold r:id="rId30"/>
      <p:italic r:id="rId31"/>
      <p:boldItalic r:id="rId32"/>
    </p:embeddedFont>
    <p:embeddedFont>
      <p:font typeface="Roboto Thin"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2E84EBB-945A-4DFA-A53D-E958E3D3988B}">
          <p14:sldIdLst>
            <p14:sldId id="256"/>
            <p14:sldId id="257"/>
            <p14:sldId id="260"/>
            <p14:sldId id="261"/>
            <p14:sldId id="266"/>
            <p14:sldId id="268"/>
            <p14:sldId id="277"/>
            <p14:sldId id="278"/>
            <p14:sldId id="279"/>
            <p14:sldId id="280"/>
            <p14:sldId id="269"/>
            <p14:sldId id="28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3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heme" Target="theme/theme1.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229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ideo" Target="https://www.youtube.com/embed/ra7R4JaHK4U?feature=oembed" TargetMode="Externa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br>
              <a:rPr lang="es" dirty="0"/>
            </a:br>
            <a:br>
              <a:rPr lang="es" dirty="0"/>
            </a:br>
            <a:br>
              <a:rPr lang="es" dirty="0"/>
            </a:br>
            <a:br>
              <a:rPr lang="es" dirty="0"/>
            </a:br>
            <a:br>
              <a:rPr lang="es" dirty="0"/>
            </a:br>
            <a:br>
              <a:rPr lang="es" dirty="0"/>
            </a:br>
            <a:br>
              <a:rPr lang="es" dirty="0"/>
            </a:br>
            <a:br>
              <a:rPr lang="es" dirty="0"/>
            </a:br>
            <a:r>
              <a:rPr lang="es" dirty="0"/>
              <a:t>WEB APPLICATION</a:t>
            </a:r>
            <a:endParaRPr dirty="0"/>
          </a:p>
          <a:p>
            <a:pPr marL="0" lvl="0" indent="0" algn="r" rtl="0">
              <a:spcBef>
                <a:spcPts val="0"/>
              </a:spcBef>
              <a:spcAft>
                <a:spcPts val="0"/>
              </a:spcAft>
              <a:buNone/>
            </a:pPr>
            <a:r>
              <a:rPr lang="es" dirty="0"/>
              <a:t>CRAWLER</a:t>
            </a:r>
            <a:br>
              <a:rPr lang="es" dirty="0"/>
            </a:br>
            <a:endParaRPr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61BA2C-E6DE-4D35-A2C2-AB8444F1F3D6}"/>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99798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 VIDEO IS A GOOD IDEA</a:t>
            </a:r>
            <a:endParaRPr/>
          </a:p>
        </p:txBody>
      </p:sp>
      <p:sp>
        <p:nvSpPr>
          <p:cNvPr id="700" name="Google Shape;700;p33"/>
          <p:cNvSpPr txBox="1"/>
          <p:nvPr/>
        </p:nvSpPr>
        <p:spPr>
          <a:xfrm>
            <a:off x="3072013" y="4245600"/>
            <a:ext cx="3000000" cy="35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latin typeface="Roboto Light"/>
                <a:ea typeface="Roboto Light"/>
                <a:cs typeface="Roboto Light"/>
                <a:sym typeface="Roboto Light"/>
              </a:rPr>
              <a:t>Insert your multimedia content here</a:t>
            </a:r>
            <a:endParaRPr sz="1000">
              <a:solidFill>
                <a:srgbClr val="FFFFFF"/>
              </a:solidFill>
              <a:latin typeface="Roboto Light"/>
              <a:ea typeface="Roboto Light"/>
              <a:cs typeface="Roboto Light"/>
              <a:sym typeface="Roboto Light"/>
            </a:endParaRPr>
          </a:p>
        </p:txBody>
      </p:sp>
      <p:cxnSp>
        <p:nvCxnSpPr>
          <p:cNvPr id="742" name="Google Shape;742;p3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2" name="Online Media 1" title="￙ﾄ￘ﾺ￘ﾧ￘ﾪ ￘ﾧ￙ﾄ￘ﾨ￘ﾱ￙ﾅ￘ﾬ￘ﾩ ￙ﾈ￘ﾧ￘ﾳ￘ﾪ￘ﾮ￘ﾯ￘ﾧ￙ﾅ￙ﾇ￘ﾧ ￙ﾁ￙ﾊ ￘ﾣ￙ﾅ￙ﾆ ￘ﾧ￙ﾄ￙ﾅ￘ﾹ￙ﾄ￙ﾈ￙ﾅ￘ﾧ￘ﾪ">
            <a:hlinkClick r:id="" action="ppaction://media"/>
            <a:extLst>
              <a:ext uri="{FF2B5EF4-FFF2-40B4-BE49-F238E27FC236}">
                <a16:creationId xmlns:a16="http://schemas.microsoft.com/office/drawing/2014/main" id="{C946332B-7C32-4868-9200-BA77455948A6}"/>
              </a:ext>
            </a:extLst>
          </p:cNvPr>
          <p:cNvPicPr>
            <a:picLocks noRot="1" noChangeAspect="1"/>
          </p:cNvPicPr>
          <p:nvPr>
            <a:videoFile r:link="rId1"/>
          </p:nvPr>
        </p:nvPicPr>
        <p:blipFill>
          <a:blip r:embed="rId4"/>
          <a:stretch>
            <a:fillRect/>
          </a:stretch>
        </p:blipFill>
        <p:spPr>
          <a:xfrm>
            <a:off x="1414670" y="1338066"/>
            <a:ext cx="6096000" cy="3429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191198" y="77698"/>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TEAM</a:t>
            </a:r>
            <a:endParaRPr/>
          </a:p>
        </p:txBody>
      </p:sp>
      <p:sp>
        <p:nvSpPr>
          <p:cNvPr id="1115" name="Google Shape;1115;p37"/>
          <p:cNvSpPr txBox="1">
            <a:spLocks noGrp="1"/>
          </p:cNvSpPr>
          <p:nvPr>
            <p:ph type="ctrTitle" idx="4294967295"/>
          </p:nvPr>
        </p:nvSpPr>
        <p:spPr>
          <a:xfrm>
            <a:off x="2934585" y="793432"/>
            <a:ext cx="4862811" cy="1665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Papyrus" panose="03070502060502030205" pitchFamily="66" charset="0"/>
              </a:rPr>
              <a:t>TEAM  MEMBERS:</a:t>
            </a:r>
            <a:br>
              <a:rPr lang="en-US" sz="1800" dirty="0"/>
            </a:br>
            <a:br>
              <a:rPr lang="es" sz="1800" dirty="0"/>
            </a:br>
            <a:r>
              <a:rPr lang="es" sz="1800" dirty="0"/>
              <a:t>     </a:t>
            </a:r>
            <a:r>
              <a:rPr lang="es" sz="1800" dirty="0">
                <a:latin typeface="Palatino Linotype" panose="02040502050505030304" pitchFamily="18" charset="0"/>
              </a:rPr>
              <a:t>Mohamed Azab </a:t>
            </a:r>
            <a:br>
              <a:rPr lang="es" sz="1800" dirty="0">
                <a:latin typeface="Palatino Linotype" panose="02040502050505030304" pitchFamily="18" charset="0"/>
              </a:rPr>
            </a:br>
            <a:r>
              <a:rPr lang="es" sz="1800" dirty="0">
                <a:latin typeface="Palatino Linotype" panose="02040502050505030304" pitchFamily="18" charset="0"/>
              </a:rPr>
              <a:t>     </a:t>
            </a:r>
            <a:r>
              <a:rPr lang="en-US" sz="1800" dirty="0">
                <a:latin typeface="Palatino Linotype" panose="02040502050505030304" pitchFamily="18" charset="0"/>
              </a:rPr>
              <a:t>Mohamed Mostafa</a:t>
            </a:r>
            <a:br>
              <a:rPr lang="en-US" sz="1800" dirty="0">
                <a:latin typeface="Palatino Linotype" panose="02040502050505030304" pitchFamily="18" charset="0"/>
              </a:rPr>
            </a:br>
            <a:r>
              <a:rPr lang="en-US" sz="1800" dirty="0">
                <a:latin typeface="Palatino Linotype" panose="02040502050505030304" pitchFamily="18" charset="0"/>
              </a:rPr>
              <a:t>     Ahmed </a:t>
            </a:r>
            <a:r>
              <a:rPr lang="en-US" sz="1800" dirty="0" err="1">
                <a:latin typeface="Palatino Linotype" panose="02040502050505030304" pitchFamily="18" charset="0"/>
              </a:rPr>
              <a:t>Fawzy</a:t>
            </a:r>
            <a:br>
              <a:rPr lang="en-US" sz="1800" dirty="0">
                <a:latin typeface="Palatino Linotype" panose="02040502050505030304" pitchFamily="18" charset="0"/>
              </a:rPr>
            </a:br>
            <a:r>
              <a:rPr lang="en-US" sz="1800" dirty="0">
                <a:latin typeface="Palatino Linotype" panose="02040502050505030304" pitchFamily="18" charset="0"/>
              </a:rPr>
              <a:t>     Shihab el-din Ahmed</a:t>
            </a:r>
            <a:br>
              <a:rPr lang="en-US" sz="1000" dirty="0"/>
            </a:br>
            <a:endParaRPr sz="1000" dirty="0">
              <a:solidFill>
                <a:srgbClr val="FFFFFF"/>
              </a:solidFill>
            </a:endParaRPr>
          </a:p>
        </p:txBody>
      </p:sp>
      <p:cxnSp>
        <p:nvCxnSpPr>
          <p:cNvPr id="1117" name="Google Shape;1117;p37"/>
          <p:cNvCxnSpPr/>
          <p:nvPr/>
        </p:nvCxnSpPr>
        <p:spPr>
          <a:xfrm>
            <a:off x="191198" y="684298"/>
            <a:ext cx="8520600" cy="0"/>
          </a:xfrm>
          <a:prstGeom prst="straightConnector1">
            <a:avLst/>
          </a:prstGeom>
          <a:noFill/>
          <a:ln w="9525" cap="flat" cmpd="sng">
            <a:solidFill>
              <a:srgbClr val="48FFD5"/>
            </a:solidFill>
            <a:prstDash val="solid"/>
            <a:round/>
            <a:headEnd type="none" w="med" len="med"/>
            <a:tailEnd type="none" w="med" len="med"/>
          </a:ln>
        </p:spPr>
      </p:cxnSp>
      <p:sp>
        <p:nvSpPr>
          <p:cNvPr id="7" name="Google Shape;1115;p37">
            <a:extLst>
              <a:ext uri="{FF2B5EF4-FFF2-40B4-BE49-F238E27FC236}">
                <a16:creationId xmlns:a16="http://schemas.microsoft.com/office/drawing/2014/main" id="{593B99A4-21B3-4D04-9087-CCBD7BF0FAB6}"/>
              </a:ext>
            </a:extLst>
          </p:cNvPr>
          <p:cNvSpPr txBox="1">
            <a:spLocks/>
          </p:cNvSpPr>
          <p:nvPr/>
        </p:nvSpPr>
        <p:spPr>
          <a:xfrm>
            <a:off x="191198" y="793433"/>
            <a:ext cx="2816546" cy="1665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2000" dirty="0">
                <a:latin typeface="Papyrus" panose="03070502060502030205" pitchFamily="66" charset="0"/>
              </a:rPr>
              <a:t>Coordinator</a:t>
            </a:r>
            <a:br>
              <a:rPr lang="en-US" sz="2000" dirty="0"/>
            </a:br>
            <a:br>
              <a:rPr lang="en-US" sz="2000" dirty="0"/>
            </a:br>
            <a:r>
              <a:rPr lang="en-US" sz="2000" dirty="0">
                <a:latin typeface="Palatino Linotype" panose="02040502050505030304" pitchFamily="18" charset="0"/>
              </a:rPr>
              <a:t>Abdallah </a:t>
            </a:r>
            <a:r>
              <a:rPr lang="en-US" sz="2000" dirty="0" err="1">
                <a:latin typeface="Palatino Linotype" panose="02040502050505030304" pitchFamily="18" charset="0"/>
              </a:rPr>
              <a:t>Elsokary</a:t>
            </a:r>
            <a:endParaRPr lang="en-US" sz="2000" dirty="0">
              <a:latin typeface="Palatino Linotype" panose="02040502050505030304" pitchFamily="18" charset="0"/>
            </a:endParaRPr>
          </a:p>
        </p:txBody>
      </p:sp>
      <p:sp>
        <p:nvSpPr>
          <p:cNvPr id="8" name="Google Shape;1115;p37">
            <a:extLst>
              <a:ext uri="{FF2B5EF4-FFF2-40B4-BE49-F238E27FC236}">
                <a16:creationId xmlns:a16="http://schemas.microsoft.com/office/drawing/2014/main" id="{DAAD6AD5-9C6A-49B4-8C12-2C7373723A04}"/>
              </a:ext>
            </a:extLst>
          </p:cNvPr>
          <p:cNvSpPr txBox="1">
            <a:spLocks/>
          </p:cNvSpPr>
          <p:nvPr/>
        </p:nvSpPr>
        <p:spPr>
          <a:xfrm>
            <a:off x="6876802" y="793432"/>
            <a:ext cx="2076000" cy="1665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800" dirty="0">
                <a:latin typeface="Papyrus" panose="03070502060502030205" pitchFamily="66" charset="0"/>
              </a:rPr>
              <a:t>Follow-up</a:t>
            </a:r>
          </a:p>
          <a:p>
            <a:endParaRPr lang="en-US" sz="1800" dirty="0"/>
          </a:p>
          <a:p>
            <a:r>
              <a:rPr lang="en-US" sz="1800" dirty="0">
                <a:latin typeface="Palatino Linotype" panose="02040502050505030304" pitchFamily="18" charset="0"/>
              </a:rPr>
              <a:t>Nada </a:t>
            </a:r>
            <a:r>
              <a:rPr lang="en-US" sz="1800" dirty="0" err="1">
                <a:latin typeface="Palatino Linotype" panose="02040502050505030304" pitchFamily="18" charset="0"/>
              </a:rPr>
              <a:t>Elsayed</a:t>
            </a:r>
            <a:endParaRPr lang="en-US" sz="1800" dirty="0">
              <a:latin typeface="Palatino Linotype" panose="02040502050505030304" pitchFamily="18" charset="0"/>
            </a:endParaRPr>
          </a:p>
          <a:p>
            <a:endParaRPr lang="en-US" sz="1000" dirty="0"/>
          </a:p>
        </p:txBody>
      </p:sp>
    </p:spTree>
    <p:extLst>
      <p:ext uri="{BB962C8B-B14F-4D97-AF65-F5344CB8AC3E}">
        <p14:creationId xmlns:p14="http://schemas.microsoft.com/office/powerpoint/2010/main" val="1124072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5" name="Google Shape;215;p21"/>
          <p:cNvSpPr txBox="1">
            <a:spLocks noGrp="1"/>
          </p:cNvSpPr>
          <p:nvPr>
            <p:ph type="subTitle" idx="1"/>
          </p:nvPr>
        </p:nvSpPr>
        <p:spPr>
          <a:xfrm>
            <a:off x="6140368" y="2252645"/>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rgbClr val="48FFD5"/>
                </a:solidFill>
              </a:rPr>
              <a:t>more details about  </a:t>
            </a:r>
            <a:r>
              <a:rPr lang="en-US" dirty="0">
                <a:solidFill>
                  <a:srgbClr val="48FFD5"/>
                </a:solidFill>
              </a:rPr>
              <a:t>the project</a:t>
            </a:r>
            <a:endParaRPr dirty="0">
              <a:solidFill>
                <a:srgbClr val="48FFD5"/>
              </a:solidFill>
            </a:endParaRPr>
          </a:p>
        </p:txBody>
      </p:sp>
      <p:sp>
        <p:nvSpPr>
          <p:cNvPr id="216" name="Google Shape;216;p21"/>
          <p:cNvSpPr txBox="1">
            <a:spLocks noGrp="1"/>
          </p:cNvSpPr>
          <p:nvPr>
            <p:ph type="title" idx="2"/>
          </p:nvPr>
        </p:nvSpPr>
        <p:spPr>
          <a:xfrm>
            <a:off x="4792818" y="18732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48FFD5"/>
                </a:solidFill>
              </a:rPr>
              <a:t>03</a:t>
            </a:r>
            <a:endParaRPr dirty="0">
              <a:solidFill>
                <a:srgbClr val="48FFD5"/>
              </a:solidFill>
            </a:endParaRPr>
          </a:p>
        </p:txBody>
      </p:sp>
      <p:sp>
        <p:nvSpPr>
          <p:cNvPr id="220" name="Google Shape;220;p21"/>
          <p:cNvSpPr txBox="1">
            <a:spLocks noGrp="1"/>
          </p:cNvSpPr>
          <p:nvPr>
            <p:ph type="title" idx="6"/>
          </p:nvPr>
        </p:nvSpPr>
        <p:spPr>
          <a:xfrm>
            <a:off x="4782749" y="36485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48FFD5"/>
                </a:solidFill>
              </a:rPr>
              <a:t>04</a:t>
            </a:r>
            <a:endParaRPr dirty="0">
              <a:solidFill>
                <a:srgbClr val="48FFD5"/>
              </a:solidFill>
            </a:endParaRPr>
          </a:p>
        </p:txBody>
      </p:sp>
      <p:sp>
        <p:nvSpPr>
          <p:cNvPr id="221" name="Google Shape;221;p21"/>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W</a:t>
            </a:r>
            <a:r>
              <a:rPr lang="es" dirty="0"/>
              <a:t>hat is this project about ?</a:t>
            </a:r>
            <a:endParaRPr dirty="0">
              <a:solidFill>
                <a:srgbClr val="48FFD5"/>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01</a:t>
            </a:r>
            <a:endParaRPr>
              <a:solidFill>
                <a:srgbClr val="48FFD5"/>
              </a:solidFill>
            </a:endParaRPr>
          </a:p>
        </p:txBody>
      </p:sp>
      <p:sp>
        <p:nvSpPr>
          <p:cNvPr id="225" name="Google Shape;225;p21"/>
          <p:cNvSpPr txBox="1">
            <a:spLocks noGrp="1"/>
          </p:cNvSpPr>
          <p:nvPr>
            <p:ph type="subTitle" idx="14"/>
          </p:nvPr>
        </p:nvSpPr>
        <p:spPr>
          <a:xfrm>
            <a:off x="817575" y="3835635"/>
            <a:ext cx="20100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es" dirty="0">
                <a:solidFill>
                  <a:srgbClr val="48FFD5"/>
                </a:solidFill>
              </a:rPr>
              <a:t>What </a:t>
            </a:r>
            <a:r>
              <a:rPr lang="en-US" dirty="0">
                <a:solidFill>
                  <a:srgbClr val="48FFD5"/>
                </a:solidFill>
              </a:rPr>
              <a:t>we </a:t>
            </a:r>
            <a:r>
              <a:rPr lang="en-US" dirty="0"/>
              <a:t>can achieve by this project?</a:t>
            </a:r>
            <a:endParaRPr dirty="0">
              <a:solidFill>
                <a:srgbClr val="48FFD5"/>
              </a:solidFill>
            </a:endParaRPr>
          </a:p>
        </p:txBody>
      </p:sp>
      <p:sp>
        <p:nvSpPr>
          <p:cNvPr id="226" name="Google Shape;226;p21"/>
          <p:cNvSpPr txBox="1">
            <a:spLocks noGrp="1"/>
          </p:cNvSpPr>
          <p:nvPr>
            <p:ph type="title" idx="15"/>
          </p:nvPr>
        </p:nvSpPr>
        <p:spPr>
          <a:xfrm>
            <a:off x="2827575" y="36485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48FFD5"/>
                </a:solidFill>
              </a:rPr>
              <a:t>02</a:t>
            </a:r>
            <a:endParaRPr dirty="0">
              <a:solidFill>
                <a:srgbClr val="48FFD5"/>
              </a:solidFill>
            </a:endParaRPr>
          </a:p>
        </p:txBody>
      </p:sp>
      <p:sp>
        <p:nvSpPr>
          <p:cNvPr id="227" name="Google Shape;227;p21"/>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a:p>
        </p:txBody>
      </p:sp>
      <p:sp>
        <p:nvSpPr>
          <p:cNvPr id="229" name="Google Shape;229;p21"/>
          <p:cNvSpPr txBox="1">
            <a:spLocks noGrp="1"/>
          </p:cNvSpPr>
          <p:nvPr>
            <p:ph type="ctrTitle" idx="18"/>
          </p:nvPr>
        </p:nvSpPr>
        <p:spPr>
          <a:xfrm>
            <a:off x="643488" y="363943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Project Goals</a:t>
            </a:r>
            <a:endParaRPr/>
          </a:p>
        </p:txBody>
      </p:sp>
      <p:sp>
        <p:nvSpPr>
          <p:cNvPr id="230" name="Google Shape;230;p21"/>
          <p:cNvSpPr txBox="1">
            <a:spLocks noGrp="1"/>
          </p:cNvSpPr>
          <p:nvPr>
            <p:ph type="ctrTitle" idx="19"/>
          </p:nvPr>
        </p:nvSpPr>
        <p:spPr>
          <a:xfrm>
            <a:off x="6190448" y="203244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Sneak Peek</a:t>
            </a:r>
            <a:endParaRPr dirty="0"/>
          </a:p>
        </p:txBody>
      </p:sp>
      <p:sp>
        <p:nvSpPr>
          <p:cNvPr id="233" name="Google Shape;233;p21"/>
          <p:cNvSpPr/>
          <p:nvPr/>
        </p:nvSpPr>
        <p:spPr>
          <a:xfrm>
            <a:off x="3633401" y="3737535"/>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4874257" y="3737535"/>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4782749" y="2063473"/>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3" name="Title 12">
            <a:extLst>
              <a:ext uri="{FF2B5EF4-FFF2-40B4-BE49-F238E27FC236}">
                <a16:creationId xmlns:a16="http://schemas.microsoft.com/office/drawing/2014/main" id="{12A63913-258F-41E0-8989-E67D3200E19A}"/>
              </a:ext>
            </a:extLst>
          </p:cNvPr>
          <p:cNvSpPr>
            <a:spLocks noGrp="1"/>
          </p:cNvSpPr>
          <p:nvPr>
            <p:ph type="ctrTitle" idx="21"/>
          </p:nvPr>
        </p:nvSpPr>
        <p:spPr>
          <a:xfrm>
            <a:off x="6190448" y="3890685"/>
            <a:ext cx="2076000" cy="196200"/>
          </a:xfrm>
        </p:spPr>
        <p:txBody>
          <a:bodyPr/>
          <a:lstStyle/>
          <a:p>
            <a:r>
              <a:rPr lang="en-US" dirty="0"/>
              <a:t>Our team</a:t>
            </a:r>
            <a:endParaRPr lang="ar-E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FFFFF"/>
                </a:solidFill>
              </a:rPr>
              <a:t>ABOUT THE PROJECT</a:t>
            </a:r>
            <a:endParaRPr>
              <a:solidFill>
                <a:srgbClr val="FFFFFF"/>
              </a:solidFill>
            </a:endParaRPr>
          </a:p>
        </p:txBody>
      </p:sp>
      <p:sp>
        <p:nvSpPr>
          <p:cNvPr id="293" name="Google Shape;29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r>
              <a:rPr lang="en-US" dirty="0"/>
              <a:t>A Web crawler is an internet bot that browses WWW (World Wide Web). It is sometimes called as spider bot or spider. The main purpose of it is to index web pages by brute forcing the directories of the web page and save it for latter use.</a:t>
            </a:r>
          </a:p>
        </p:txBody>
      </p:sp>
      <p:cxnSp>
        <p:nvCxnSpPr>
          <p:cNvPr id="294" name="Google Shape;294;p24"/>
          <p:cNvCxnSpPr/>
          <p:nvPr/>
        </p:nvCxnSpPr>
        <p:spPr>
          <a:xfrm>
            <a:off x="4979350" y="2275300"/>
            <a:ext cx="4448400" cy="0"/>
          </a:xfrm>
          <a:prstGeom prst="straightConnector1">
            <a:avLst/>
          </a:prstGeom>
          <a:noFill/>
          <a:ln w="9525" cap="flat" cmpd="sng">
            <a:solidFill>
              <a:srgbClr val="48FFD5"/>
            </a:solidFill>
            <a:prstDash val="solid"/>
            <a:round/>
            <a:headEnd type="none" w="med" len="med"/>
            <a:tailEnd type="none" w="med" len="med"/>
          </a:ln>
        </p:spPr>
      </p:cxnSp>
      <p:pic>
        <p:nvPicPr>
          <p:cNvPr id="7" name="Picture 6">
            <a:extLst>
              <a:ext uri="{FF2B5EF4-FFF2-40B4-BE49-F238E27FC236}">
                <a16:creationId xmlns:a16="http://schemas.microsoft.com/office/drawing/2014/main" id="{915EBFF8-9935-4DEE-B4DB-1174D8D659A4}"/>
              </a:ext>
            </a:extLst>
          </p:cNvPr>
          <p:cNvPicPr>
            <a:picLocks noChangeAspect="1"/>
          </p:cNvPicPr>
          <p:nvPr/>
        </p:nvPicPr>
        <p:blipFill>
          <a:blip r:embed="rId3"/>
          <a:stretch>
            <a:fillRect/>
          </a:stretch>
        </p:blipFill>
        <p:spPr>
          <a:xfrm>
            <a:off x="466735" y="1260918"/>
            <a:ext cx="2728748" cy="27287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lvl="0"/>
            <a:r>
              <a:rPr lang="es" dirty="0"/>
              <a:t>—</a:t>
            </a:r>
            <a:r>
              <a:rPr lang="en-US" b="1" dirty="0"/>
              <a:t>Patrick </a:t>
            </a:r>
            <a:r>
              <a:rPr lang="en-US" b="1" dirty="0" err="1"/>
              <a:t>Engebretson</a:t>
            </a:r>
            <a:endParaRPr dirty="0"/>
          </a:p>
        </p:txBody>
      </p:sp>
      <p:sp>
        <p:nvSpPr>
          <p:cNvPr id="391" name="Google Shape;391;p25"/>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marL="0" lvl="0" indent="0"/>
            <a:r>
              <a:rPr lang="en-US" dirty="0"/>
              <a:t>“If I had 6 h to chop down a tree, I’d spend the first four of them sharpening my axe.”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0"/>
          <p:cNvSpPr/>
          <p:nvPr/>
        </p:nvSpPr>
        <p:spPr>
          <a:xfrm>
            <a:off x="2702455" y="3229956"/>
            <a:ext cx="1581300" cy="19209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5296006" y="2871291"/>
            <a:ext cx="1581300" cy="2295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FFFF"/>
                </a:solidFill>
              </a:rPr>
              <a:t>OUR GOALS</a:t>
            </a:r>
            <a:endParaRPr>
              <a:solidFill>
                <a:srgbClr val="FFFFFF"/>
              </a:solidFill>
            </a:endParaRPr>
          </a:p>
        </p:txBody>
      </p:sp>
      <p:sp>
        <p:nvSpPr>
          <p:cNvPr id="619" name="Google Shape;619;p30"/>
          <p:cNvSpPr txBox="1">
            <a:spLocks noGrp="1"/>
          </p:cNvSpPr>
          <p:nvPr>
            <p:ph type="subTitle" idx="1"/>
          </p:nvPr>
        </p:nvSpPr>
        <p:spPr>
          <a:xfrm>
            <a:off x="5389606" y="38877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0E2A47"/>
                </a:solidFill>
              </a:rPr>
              <a:t>Looking for hidden directories can be useful to find sensitive information about the web application</a:t>
            </a:r>
            <a:endParaRPr dirty="0">
              <a:solidFill>
                <a:srgbClr val="0E2A47"/>
              </a:solidFill>
            </a:endParaRPr>
          </a:p>
          <a:p>
            <a:pPr marL="0" lvl="0" indent="0" algn="ctr" rtl="0">
              <a:spcBef>
                <a:spcPts val="0"/>
              </a:spcBef>
              <a:spcAft>
                <a:spcPts val="0"/>
              </a:spcAft>
              <a:buNone/>
            </a:pPr>
            <a:endParaRPr dirty="0">
              <a:solidFill>
                <a:srgbClr val="0E2A47"/>
              </a:solidFill>
            </a:endParaRPr>
          </a:p>
        </p:txBody>
      </p:sp>
      <p:sp>
        <p:nvSpPr>
          <p:cNvPr id="622" name="Google Shape;622;p30"/>
          <p:cNvSpPr txBox="1">
            <a:spLocks noGrp="1"/>
          </p:cNvSpPr>
          <p:nvPr>
            <p:ph type="subTitle" idx="3"/>
          </p:nvPr>
        </p:nvSpPr>
        <p:spPr>
          <a:xfrm>
            <a:off x="2796055" y="3919979"/>
            <a:ext cx="1394100" cy="502500"/>
          </a:xfrm>
          <a:prstGeom prst="rect">
            <a:avLst/>
          </a:prstGeom>
        </p:spPr>
        <p:txBody>
          <a:bodyPr spcFirstLastPara="1" wrap="square" lIns="91425" tIns="91425" rIns="91425" bIns="91425" anchor="t" anchorCtr="0">
            <a:noAutofit/>
          </a:bodyPr>
          <a:lstStyle/>
          <a:p>
            <a:pPr marL="0" lvl="0" indent="0"/>
            <a:r>
              <a:rPr lang="es" dirty="0">
                <a:solidFill>
                  <a:srgbClr val="0E2A47"/>
                </a:solidFill>
              </a:rPr>
              <a:t>Knowing most of the web application directores can be very helpful to sea</a:t>
            </a:r>
            <a:r>
              <a:rPr lang="en-US" dirty="0" err="1">
                <a:solidFill>
                  <a:srgbClr val="0E2A47"/>
                </a:solidFill>
              </a:rPr>
              <a:t>rch</a:t>
            </a:r>
            <a:r>
              <a:rPr lang="en-US" dirty="0">
                <a:solidFill>
                  <a:srgbClr val="0E2A47"/>
                </a:solidFill>
              </a:rPr>
              <a:t> for </a:t>
            </a:r>
            <a:r>
              <a:rPr lang="es" dirty="0">
                <a:solidFill>
                  <a:srgbClr val="0E2A47"/>
                </a:solidFill>
              </a:rPr>
              <a:t> </a:t>
            </a:r>
            <a:r>
              <a:rPr lang="en-US" dirty="0">
                <a:solidFill>
                  <a:srgbClr val="0E2A47"/>
                </a:solidFill>
              </a:rPr>
              <a:t>vulnerabilities in it</a:t>
            </a:r>
          </a:p>
          <a:p>
            <a:pPr marL="0" lvl="0" indent="0"/>
            <a:endParaRPr lang="en-US" dirty="0">
              <a:solidFill>
                <a:srgbClr val="0E2A47"/>
              </a:solidFill>
            </a:endParaRPr>
          </a:p>
          <a:p>
            <a:pPr marL="0" lvl="0" indent="0"/>
            <a:endParaRPr dirty="0">
              <a:solidFill>
                <a:srgbClr val="0E2A47"/>
              </a:solidFill>
              <a:latin typeface="Roboto Light"/>
              <a:ea typeface="Roboto Light"/>
              <a:cs typeface="Roboto Light"/>
              <a:sym typeface="Roboto Light"/>
            </a:endParaRPr>
          </a:p>
        </p:txBody>
      </p:sp>
      <p:sp>
        <p:nvSpPr>
          <p:cNvPr id="623" name="Google Shape;623;p30"/>
          <p:cNvSpPr txBox="1">
            <a:spLocks noGrp="1"/>
          </p:cNvSpPr>
          <p:nvPr>
            <p:ph type="ctrTitle"/>
          </p:nvPr>
        </p:nvSpPr>
        <p:spPr>
          <a:xfrm>
            <a:off x="5048656" y="365236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0E2A47"/>
                </a:solidFill>
              </a:rPr>
              <a:t>Hidden files/</a:t>
            </a:r>
            <a:r>
              <a:rPr lang="en-US" dirty="0" err="1">
                <a:solidFill>
                  <a:srgbClr val="0E2A47"/>
                </a:solidFill>
              </a:rPr>
              <a:t>dirs</a:t>
            </a:r>
            <a:br>
              <a:rPr lang="en-US" dirty="0">
                <a:solidFill>
                  <a:srgbClr val="0E2A47"/>
                </a:solidFill>
              </a:rPr>
            </a:br>
            <a:r>
              <a:rPr lang="en-US" dirty="0">
                <a:solidFill>
                  <a:srgbClr val="0E2A47"/>
                </a:solidFill>
              </a:rPr>
              <a:t>                                                    </a:t>
            </a:r>
            <a:endParaRPr dirty="0">
              <a:solidFill>
                <a:srgbClr val="0E2A47"/>
              </a:solidFill>
            </a:endParaRPr>
          </a:p>
        </p:txBody>
      </p:sp>
      <p:sp>
        <p:nvSpPr>
          <p:cNvPr id="625" name="Google Shape;625;p30"/>
          <p:cNvSpPr txBox="1">
            <a:spLocks noGrp="1"/>
          </p:cNvSpPr>
          <p:nvPr>
            <p:ph type="ctrTitle" idx="5"/>
          </p:nvPr>
        </p:nvSpPr>
        <p:spPr>
          <a:xfrm>
            <a:off x="2455105" y="3554265"/>
            <a:ext cx="2076000" cy="196200"/>
          </a:xfrm>
          <a:prstGeom prst="rect">
            <a:avLst/>
          </a:prstGeom>
        </p:spPr>
        <p:txBody>
          <a:bodyPr spcFirstLastPara="1" wrap="square" lIns="91425" tIns="91425" rIns="91425" bIns="91425" anchor="b" anchorCtr="0">
            <a:noAutofit/>
          </a:bodyPr>
          <a:lstStyle/>
          <a:p>
            <a:pPr lvl="0"/>
            <a:r>
              <a:rPr lang="es" dirty="0">
                <a:solidFill>
                  <a:srgbClr val="0E2A47"/>
                </a:solidFill>
              </a:rPr>
              <a:t>Get </a:t>
            </a:r>
            <a:r>
              <a:rPr lang="en-US" dirty="0">
                <a:solidFill>
                  <a:srgbClr val="0E2A47"/>
                </a:solidFill>
              </a:rPr>
              <a:t>insight</a:t>
            </a:r>
            <a:endParaRPr dirty="0">
              <a:solidFill>
                <a:srgbClr val="0E2A47"/>
              </a:solidFill>
            </a:endParaRPr>
          </a:p>
        </p:txBody>
      </p:sp>
      <p:sp>
        <p:nvSpPr>
          <p:cNvPr id="626" name="Google Shape;626;p30"/>
          <p:cNvSpPr/>
          <p:nvPr/>
        </p:nvSpPr>
        <p:spPr>
          <a:xfrm>
            <a:off x="3023015" y="2012421"/>
            <a:ext cx="933300" cy="933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653187" y="1773903"/>
            <a:ext cx="933300" cy="933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3" name="Google Shape;643;p30"/>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7" name="Picture 6">
            <a:extLst>
              <a:ext uri="{FF2B5EF4-FFF2-40B4-BE49-F238E27FC236}">
                <a16:creationId xmlns:a16="http://schemas.microsoft.com/office/drawing/2014/main" id="{E5696D16-3340-4F97-8AE4-ACCC10CEE525}"/>
              </a:ext>
            </a:extLst>
          </p:cNvPr>
          <p:cNvPicPr>
            <a:picLocks noChangeAspect="1"/>
          </p:cNvPicPr>
          <p:nvPr/>
        </p:nvPicPr>
        <p:blipFill>
          <a:blip r:embed="rId3"/>
          <a:stretch>
            <a:fillRect/>
          </a:stretch>
        </p:blipFill>
        <p:spPr>
          <a:xfrm>
            <a:off x="3184865" y="2173439"/>
            <a:ext cx="609600" cy="609600"/>
          </a:xfrm>
          <a:prstGeom prst="rect">
            <a:avLst/>
          </a:prstGeom>
        </p:spPr>
      </p:pic>
      <p:pic>
        <p:nvPicPr>
          <p:cNvPr id="11" name="Picture 10">
            <a:extLst>
              <a:ext uri="{FF2B5EF4-FFF2-40B4-BE49-F238E27FC236}">
                <a16:creationId xmlns:a16="http://schemas.microsoft.com/office/drawing/2014/main" id="{9C8B6950-B566-4CF6-A65A-881BDF20387C}"/>
              </a:ext>
            </a:extLst>
          </p:cNvPr>
          <p:cNvPicPr>
            <a:picLocks noChangeAspect="1"/>
          </p:cNvPicPr>
          <p:nvPr/>
        </p:nvPicPr>
        <p:blipFill>
          <a:blip r:embed="rId4"/>
          <a:stretch>
            <a:fillRect/>
          </a:stretch>
        </p:blipFill>
        <p:spPr>
          <a:xfrm>
            <a:off x="5876417" y="2012421"/>
            <a:ext cx="476250" cy="476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141579" y="16721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SNEAK PEEK</a:t>
            </a:r>
            <a:endParaRPr/>
          </a:p>
        </p:txBody>
      </p:sp>
      <p:cxnSp>
        <p:nvCxnSpPr>
          <p:cNvPr id="694" name="Google Shape;694;p32"/>
          <p:cNvCxnSpPr/>
          <p:nvPr/>
        </p:nvCxnSpPr>
        <p:spPr>
          <a:xfrm>
            <a:off x="233728" y="810110"/>
            <a:ext cx="8520600" cy="0"/>
          </a:xfrm>
          <a:prstGeom prst="straightConnector1">
            <a:avLst/>
          </a:prstGeom>
          <a:noFill/>
          <a:ln w="9525" cap="flat" cmpd="sng">
            <a:solidFill>
              <a:srgbClr val="48FFD5"/>
            </a:solidFill>
            <a:prstDash val="solid"/>
            <a:round/>
            <a:headEnd type="none" w="med" len="med"/>
            <a:tailEnd type="none" w="med" len="med"/>
          </a:ln>
        </p:spPr>
      </p:cxnSp>
      <p:sp>
        <p:nvSpPr>
          <p:cNvPr id="2" name="TextBox 1">
            <a:extLst>
              <a:ext uri="{FF2B5EF4-FFF2-40B4-BE49-F238E27FC236}">
                <a16:creationId xmlns:a16="http://schemas.microsoft.com/office/drawing/2014/main" id="{27EF398F-7C0E-480C-B1CD-579856EA6F63}"/>
              </a:ext>
            </a:extLst>
          </p:cNvPr>
          <p:cNvSpPr txBox="1"/>
          <p:nvPr/>
        </p:nvSpPr>
        <p:spPr>
          <a:xfrm>
            <a:off x="304612" y="1334828"/>
            <a:ext cx="8740151" cy="2031325"/>
          </a:xfrm>
          <a:prstGeom prst="rect">
            <a:avLst/>
          </a:prstGeom>
          <a:noFill/>
          <a:ln>
            <a:noFill/>
          </a:ln>
        </p:spPr>
        <p:txBody>
          <a:bodyPr wrap="square" rtlCol="1">
            <a:spAutoFit/>
          </a:bodyPr>
          <a:lstStyle/>
          <a:p>
            <a:r>
              <a:rPr lang="en-US" dirty="0">
                <a:solidFill>
                  <a:schemeClr val="bg1"/>
                </a:solidFill>
              </a:rPr>
              <a:t>The project consist of two main components </a:t>
            </a:r>
          </a:p>
          <a:p>
            <a:endParaRPr lang="en-US" dirty="0">
              <a:solidFill>
                <a:schemeClr val="bg1"/>
              </a:solidFill>
            </a:endParaRPr>
          </a:p>
          <a:p>
            <a:r>
              <a:rPr lang="en-US" dirty="0">
                <a:solidFill>
                  <a:schemeClr val="bg1"/>
                </a:solidFill>
              </a:rPr>
              <a:t>- The main source code that crawl the web application which is dir_Crawler.py</a:t>
            </a:r>
          </a:p>
          <a:p>
            <a:pPr marL="342900" indent="-342900">
              <a:buAutoNum type="arabicParenBoth"/>
            </a:pPr>
            <a:endParaRPr lang="en-US" dirty="0">
              <a:solidFill>
                <a:schemeClr val="bg1"/>
              </a:solidFill>
            </a:endParaRPr>
          </a:p>
          <a:p>
            <a:r>
              <a:rPr lang="en-US" dirty="0">
                <a:solidFill>
                  <a:schemeClr val="bg1"/>
                </a:solidFill>
              </a:rPr>
              <a:t>- The wordlist  that we will use to brute force directories. </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r>
              <a:rPr lang="en-US" dirty="0">
                <a:solidFill>
                  <a:schemeClr val="bg1"/>
                </a:solidFill>
              </a:rPr>
              <a:t>Let’s inspect the source code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FEFE97-A320-4A82-9D23-C8641622BA30}"/>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19356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3EA2A5-84CE-4DFF-8DAA-1DECFA38F35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249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36E71-CB63-4164-9252-1F73A678BDC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8486962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266</Words>
  <Application>Microsoft Office PowerPoint</Application>
  <PresentationFormat>On-screen Show (16:9)</PresentationFormat>
  <Paragraphs>43</Paragraphs>
  <Slides>13</Slides>
  <Notes>9</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Roboto Light</vt:lpstr>
      <vt:lpstr>Bree Serif</vt:lpstr>
      <vt:lpstr>Arial</vt:lpstr>
      <vt:lpstr>Didact Gothic</vt:lpstr>
      <vt:lpstr>Papyrus</vt:lpstr>
      <vt:lpstr>Palatino Linotype</vt:lpstr>
      <vt:lpstr>Roboto Black</vt:lpstr>
      <vt:lpstr>Roboto Thin</vt:lpstr>
      <vt:lpstr>Roboto Mono Thin</vt:lpstr>
      <vt:lpstr>WEB PROPOSAL</vt:lpstr>
      <vt:lpstr>        WEB APPLICATION CRAWLER </vt:lpstr>
      <vt:lpstr>TABLE OF CONTENTS</vt:lpstr>
      <vt:lpstr>ABOUT THE PROJECT</vt:lpstr>
      <vt:lpstr>—Patrick Engebretson</vt:lpstr>
      <vt:lpstr>OUR GOALS</vt:lpstr>
      <vt:lpstr>SNEAK PEEK</vt:lpstr>
      <vt:lpstr>PowerPoint Presentation</vt:lpstr>
      <vt:lpstr>PowerPoint Presentation</vt:lpstr>
      <vt:lpstr>PowerPoint Presentation</vt:lpstr>
      <vt:lpstr>PowerPoint Presentation</vt:lpstr>
      <vt:lpstr>A VIDEO IS A GOOD IDEA</vt:lpstr>
      <vt:lpstr>THE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SCANNER</dc:title>
  <dc:creator>mohamed azab</dc:creator>
  <cp:lastModifiedBy>mohamed azab</cp:lastModifiedBy>
  <cp:revision>23</cp:revision>
  <dcterms:modified xsi:type="dcterms:W3CDTF">2020-05-12T13:02:21Z</dcterms:modified>
</cp:coreProperties>
</file>