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6"/>
  </p:notesMasterIdLst>
  <p:sldIdLst>
    <p:sldId id="258" r:id="rId2"/>
    <p:sldId id="259" r:id="rId3"/>
    <p:sldId id="260" r:id="rId4"/>
    <p:sldId id="263" r:id="rId5"/>
    <p:sldId id="264" r:id="rId6"/>
    <p:sldId id="290" r:id="rId7"/>
    <p:sldId id="261" r:id="rId8"/>
    <p:sldId id="265" r:id="rId9"/>
    <p:sldId id="292" r:id="rId10"/>
    <p:sldId id="271" r:id="rId11"/>
    <p:sldId id="293" r:id="rId12"/>
    <p:sldId id="272" r:id="rId13"/>
    <p:sldId id="295" r:id="rId14"/>
    <p:sldId id="273" r:id="rId15"/>
    <p:sldId id="296" r:id="rId16"/>
    <p:sldId id="275" r:id="rId17"/>
    <p:sldId id="276" r:id="rId18"/>
    <p:sldId id="277" r:id="rId19"/>
    <p:sldId id="279" r:id="rId20"/>
    <p:sldId id="297" r:id="rId21"/>
    <p:sldId id="274" r:id="rId22"/>
    <p:sldId id="301" r:id="rId23"/>
    <p:sldId id="280" r:id="rId24"/>
    <p:sldId id="281" r:id="rId25"/>
    <p:sldId id="282" r:id="rId26"/>
    <p:sldId id="285" r:id="rId27"/>
    <p:sldId id="298" r:id="rId28"/>
    <p:sldId id="299" r:id="rId29"/>
    <p:sldId id="302" r:id="rId30"/>
    <p:sldId id="283" r:id="rId31"/>
    <p:sldId id="284" r:id="rId32"/>
    <p:sldId id="286" r:id="rId33"/>
    <p:sldId id="300" r:id="rId34"/>
    <p:sldId id="287" r:id="rId35"/>
  </p:sldIdLst>
  <p:sldSz cx="9144000" cy="5143500" type="screen16x9"/>
  <p:notesSz cx="6858000" cy="9144000"/>
  <p:embeddedFontLst>
    <p:embeddedFont>
      <p:font typeface="Berlin Sans FB Demi" panose="020E0802020502020306" pitchFamily="34" charset="0"/>
      <p:bold r:id="rId37"/>
    </p:embeddedFont>
    <p:embeddedFont>
      <p:font typeface="Calibri" panose="020F0502020204030204" pitchFamily="34" charset="0"/>
      <p:regular r:id="rId38"/>
      <p:bold r:id="rId39"/>
      <p:italic r:id="rId40"/>
      <p:boldItalic r:id="rId41"/>
    </p:embeddedFont>
    <p:embeddedFont>
      <p:font typeface="Edwardian Script ITC" panose="030303020407070D0804" pitchFamily="66" charset="0"/>
      <p:regular r:id="rId42"/>
    </p:embeddedFont>
    <p:embeddedFont>
      <p:font typeface="Montserrat" panose="00000500000000000000" pitchFamily="2" charset="0"/>
      <p:regular r:id="rId43"/>
      <p:bold r:id="rId44"/>
      <p:italic r:id="rId45"/>
      <p:boldItalic r:id="rId46"/>
    </p:embeddedFont>
    <p:embeddedFont>
      <p:font typeface="Roboto" panose="02000000000000000000" pitchFamily="2"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486" autoAdjust="0"/>
  </p:normalViewPr>
  <p:slideViewPr>
    <p:cSldViewPr snapToGrid="0">
      <p:cViewPr varScale="1">
        <p:scale>
          <a:sx n="112" d="100"/>
          <a:sy n="112" d="100"/>
        </p:scale>
        <p:origin x="732" y="96"/>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02"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font" Target="fonts/font5.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font" Target="fonts/font13.fntdata"/></Relationships>
</file>

<file path=ppt/diagrams/colors1.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DB4B99-FDC2-4F03-8F68-955C3444F00C}" type="doc">
      <dgm:prSet loTypeId="urn:microsoft.com/office/officeart/2005/8/layout/process5" loCatId="process" qsTypeId="urn:microsoft.com/office/officeart/2005/8/quickstyle/simple4" qsCatId="simple" csTypeId="urn:microsoft.com/office/officeart/2005/8/colors/accent3_5" csCatId="accent3" phldr="1"/>
      <dgm:spPr/>
      <dgm:t>
        <a:bodyPr/>
        <a:lstStyle/>
        <a:p>
          <a:endParaRPr lang="en-US"/>
        </a:p>
      </dgm:t>
    </dgm:pt>
    <dgm:pt modelId="{77055C30-4932-4B76-AF53-3EF48C3EECAC}">
      <dgm:prSet phldrT="[Text]"/>
      <dgm:spPr/>
      <dgm:t>
        <a:bodyPr/>
        <a:lstStyle/>
        <a:p>
          <a:r>
            <a:rPr lang="en-US" dirty="0"/>
            <a:t>Importing Libraries</a:t>
          </a:r>
        </a:p>
      </dgm:t>
    </dgm:pt>
    <dgm:pt modelId="{A4840781-440C-4670-9EFA-6B3414C02F54}" type="parTrans" cxnId="{553AD1DA-FBBD-4F2E-915F-F3683BFBA65B}">
      <dgm:prSet/>
      <dgm:spPr/>
      <dgm:t>
        <a:bodyPr/>
        <a:lstStyle/>
        <a:p>
          <a:endParaRPr lang="en-US"/>
        </a:p>
      </dgm:t>
    </dgm:pt>
    <dgm:pt modelId="{1A03F62D-98EA-472E-AF52-0E4BDED6D7AB}" type="sibTrans" cxnId="{553AD1DA-FBBD-4F2E-915F-F3683BFBA65B}">
      <dgm:prSet/>
      <dgm:spPr/>
      <dgm:t>
        <a:bodyPr/>
        <a:lstStyle/>
        <a:p>
          <a:endParaRPr lang="en-US"/>
        </a:p>
      </dgm:t>
    </dgm:pt>
    <dgm:pt modelId="{CB14533B-5873-4976-95A6-D0A75C3DF4D2}">
      <dgm:prSet phldrT="[Text]"/>
      <dgm:spPr/>
      <dgm:t>
        <a:bodyPr/>
        <a:lstStyle/>
        <a:p>
          <a:r>
            <a:rPr lang="en-US" dirty="0"/>
            <a:t>Loading the Dataset</a:t>
          </a:r>
        </a:p>
      </dgm:t>
    </dgm:pt>
    <dgm:pt modelId="{8676CEC6-891E-4B6F-85D0-B80FE72F635D}" type="parTrans" cxnId="{858D9F04-2036-419C-A07D-C3B992737EB7}">
      <dgm:prSet/>
      <dgm:spPr/>
      <dgm:t>
        <a:bodyPr/>
        <a:lstStyle/>
        <a:p>
          <a:endParaRPr lang="en-US"/>
        </a:p>
      </dgm:t>
    </dgm:pt>
    <dgm:pt modelId="{76C5F1F0-24E6-4721-B8AB-60E8CF503CAD}" type="sibTrans" cxnId="{858D9F04-2036-419C-A07D-C3B992737EB7}">
      <dgm:prSet/>
      <dgm:spPr/>
      <dgm:t>
        <a:bodyPr/>
        <a:lstStyle/>
        <a:p>
          <a:endParaRPr lang="en-US"/>
        </a:p>
      </dgm:t>
    </dgm:pt>
    <dgm:pt modelId="{935280D4-3ECC-4DDF-ABF7-B1B6ABE78F35}">
      <dgm:prSet phldrT="[Text]"/>
      <dgm:spPr/>
      <dgm:t>
        <a:bodyPr/>
        <a:lstStyle/>
        <a:p>
          <a:r>
            <a:rPr lang="en-US" dirty="0"/>
            <a:t>Exploring the Dataset</a:t>
          </a:r>
        </a:p>
      </dgm:t>
    </dgm:pt>
    <dgm:pt modelId="{8E616418-4273-41EF-A117-55E08859BCBB}" type="parTrans" cxnId="{3F8684C8-EEF8-45F7-8073-F71C0E57E251}">
      <dgm:prSet/>
      <dgm:spPr/>
      <dgm:t>
        <a:bodyPr/>
        <a:lstStyle/>
        <a:p>
          <a:endParaRPr lang="en-US"/>
        </a:p>
      </dgm:t>
    </dgm:pt>
    <dgm:pt modelId="{A3CC3F1C-D831-4D2F-ADAA-9D45E3413D75}" type="sibTrans" cxnId="{3F8684C8-EEF8-45F7-8073-F71C0E57E251}">
      <dgm:prSet/>
      <dgm:spPr/>
      <dgm:t>
        <a:bodyPr/>
        <a:lstStyle/>
        <a:p>
          <a:endParaRPr lang="en-US"/>
        </a:p>
      </dgm:t>
    </dgm:pt>
    <dgm:pt modelId="{625A9607-EA66-46A9-B7E7-7162BF730CFE}">
      <dgm:prSet phldrT="[Text]"/>
      <dgm:spPr/>
      <dgm:t>
        <a:bodyPr/>
        <a:lstStyle/>
        <a:p>
          <a:r>
            <a:rPr lang="en-US" dirty="0"/>
            <a:t>Data Cleaning and Handling</a:t>
          </a:r>
        </a:p>
      </dgm:t>
    </dgm:pt>
    <dgm:pt modelId="{DB22A8D2-C438-410D-9148-E4CDABEF5E6F}" type="parTrans" cxnId="{856A7F63-E772-431A-BE39-1A53B5970D4B}">
      <dgm:prSet/>
      <dgm:spPr/>
      <dgm:t>
        <a:bodyPr/>
        <a:lstStyle/>
        <a:p>
          <a:endParaRPr lang="en-US"/>
        </a:p>
      </dgm:t>
    </dgm:pt>
    <dgm:pt modelId="{5D7BEE46-34DB-42EE-94E6-CB685B936A2A}" type="sibTrans" cxnId="{856A7F63-E772-431A-BE39-1A53B5970D4B}">
      <dgm:prSet/>
      <dgm:spPr/>
      <dgm:t>
        <a:bodyPr/>
        <a:lstStyle/>
        <a:p>
          <a:endParaRPr lang="en-US"/>
        </a:p>
      </dgm:t>
    </dgm:pt>
    <dgm:pt modelId="{8A7F4E50-BC1D-44EC-97B8-5ECDC39660FC}">
      <dgm:prSet phldrT="[Text]"/>
      <dgm:spPr/>
      <dgm:t>
        <a:bodyPr/>
        <a:lstStyle/>
        <a:p>
          <a:r>
            <a:rPr lang="en-US" dirty="0"/>
            <a:t>Data Wrangling</a:t>
          </a:r>
        </a:p>
      </dgm:t>
    </dgm:pt>
    <dgm:pt modelId="{7316C191-78AE-4199-A7DE-08C730D02BA8}" type="parTrans" cxnId="{B83D4F9D-DFD0-4D29-9AE1-BCEDEB8FB3E6}">
      <dgm:prSet/>
      <dgm:spPr/>
      <dgm:t>
        <a:bodyPr/>
        <a:lstStyle/>
        <a:p>
          <a:endParaRPr lang="en-US"/>
        </a:p>
      </dgm:t>
    </dgm:pt>
    <dgm:pt modelId="{8EF4C2EB-3306-4DAC-A1A1-AA4438BB8A47}" type="sibTrans" cxnId="{B83D4F9D-DFD0-4D29-9AE1-BCEDEB8FB3E6}">
      <dgm:prSet/>
      <dgm:spPr/>
      <dgm:t>
        <a:bodyPr/>
        <a:lstStyle/>
        <a:p>
          <a:endParaRPr lang="en-US"/>
        </a:p>
      </dgm:t>
    </dgm:pt>
    <dgm:pt modelId="{06BB20F4-6298-44A7-AC91-D2EC7A165898}">
      <dgm:prSet/>
      <dgm:spPr/>
      <dgm:t>
        <a:bodyPr/>
        <a:lstStyle/>
        <a:p>
          <a:r>
            <a:rPr lang="en-US" dirty="0"/>
            <a:t>Data Visualization</a:t>
          </a:r>
        </a:p>
      </dgm:t>
    </dgm:pt>
    <dgm:pt modelId="{64D7D3CF-26F0-464B-AF14-3C74F5C8C66E}" type="parTrans" cxnId="{F480B4F8-96B5-4A53-9EA2-BDB190A3781F}">
      <dgm:prSet/>
      <dgm:spPr/>
      <dgm:t>
        <a:bodyPr/>
        <a:lstStyle/>
        <a:p>
          <a:endParaRPr lang="en-US"/>
        </a:p>
      </dgm:t>
    </dgm:pt>
    <dgm:pt modelId="{41006603-669D-4DB2-A2AC-CED1D7C8DD45}" type="sibTrans" cxnId="{F480B4F8-96B5-4A53-9EA2-BDB190A3781F}">
      <dgm:prSet/>
      <dgm:spPr/>
      <dgm:t>
        <a:bodyPr/>
        <a:lstStyle/>
        <a:p>
          <a:endParaRPr lang="en-US"/>
        </a:p>
      </dgm:t>
    </dgm:pt>
    <dgm:pt modelId="{A0BD9AF8-5866-4253-8D21-7AC9E92D8054}">
      <dgm:prSet/>
      <dgm:spPr/>
      <dgm:t>
        <a:bodyPr/>
        <a:lstStyle/>
        <a:p>
          <a:r>
            <a:rPr lang="en-US" dirty="0"/>
            <a:t>Finding Insights</a:t>
          </a:r>
        </a:p>
      </dgm:t>
    </dgm:pt>
    <dgm:pt modelId="{8853C91C-B9A6-4B38-B585-8AF76445F69B}" type="parTrans" cxnId="{5DB67EC2-64C2-467F-83B8-B21A5987805C}">
      <dgm:prSet/>
      <dgm:spPr/>
      <dgm:t>
        <a:bodyPr/>
        <a:lstStyle/>
        <a:p>
          <a:endParaRPr lang="en-US"/>
        </a:p>
      </dgm:t>
    </dgm:pt>
    <dgm:pt modelId="{34378E32-5040-4391-B9E7-C0588C007E3C}" type="sibTrans" cxnId="{5DB67EC2-64C2-467F-83B8-B21A5987805C}">
      <dgm:prSet/>
      <dgm:spPr/>
      <dgm:t>
        <a:bodyPr/>
        <a:lstStyle/>
        <a:p>
          <a:endParaRPr lang="en-US"/>
        </a:p>
      </dgm:t>
    </dgm:pt>
    <dgm:pt modelId="{C6EECA16-5A76-425B-8088-D3DCD1E26E46}">
      <dgm:prSet/>
      <dgm:spPr/>
      <dgm:t>
        <a:bodyPr/>
        <a:lstStyle/>
        <a:p>
          <a:r>
            <a:rPr lang="en-US" dirty="0"/>
            <a:t>Conclusion</a:t>
          </a:r>
        </a:p>
      </dgm:t>
    </dgm:pt>
    <dgm:pt modelId="{FAB4DB2C-7E71-4CFF-A3C0-D8BD7730606B}" type="parTrans" cxnId="{C5259893-75AD-4640-85D1-3837595F911D}">
      <dgm:prSet/>
      <dgm:spPr/>
      <dgm:t>
        <a:bodyPr/>
        <a:lstStyle/>
        <a:p>
          <a:endParaRPr lang="en-US"/>
        </a:p>
      </dgm:t>
    </dgm:pt>
    <dgm:pt modelId="{172BF3E0-A596-40E8-8AD6-D347921A6828}" type="sibTrans" cxnId="{C5259893-75AD-4640-85D1-3837595F911D}">
      <dgm:prSet/>
      <dgm:spPr/>
      <dgm:t>
        <a:bodyPr/>
        <a:lstStyle/>
        <a:p>
          <a:endParaRPr lang="en-US"/>
        </a:p>
      </dgm:t>
    </dgm:pt>
    <dgm:pt modelId="{4B843254-8ADA-46B8-8EAC-2EAAEB610C85}" type="pres">
      <dgm:prSet presAssocID="{FEDB4B99-FDC2-4F03-8F68-955C3444F00C}" presName="diagram" presStyleCnt="0">
        <dgm:presLayoutVars>
          <dgm:dir/>
          <dgm:resizeHandles val="exact"/>
        </dgm:presLayoutVars>
      </dgm:prSet>
      <dgm:spPr/>
    </dgm:pt>
    <dgm:pt modelId="{B7685188-7440-43BC-9539-655C5AF3D8D1}" type="pres">
      <dgm:prSet presAssocID="{77055C30-4932-4B76-AF53-3EF48C3EECAC}" presName="node" presStyleLbl="node1" presStyleIdx="0" presStyleCnt="8">
        <dgm:presLayoutVars>
          <dgm:bulletEnabled val="1"/>
        </dgm:presLayoutVars>
      </dgm:prSet>
      <dgm:spPr/>
    </dgm:pt>
    <dgm:pt modelId="{A0C86359-0354-4E80-A8B5-D7EE1BEE8FD7}" type="pres">
      <dgm:prSet presAssocID="{1A03F62D-98EA-472E-AF52-0E4BDED6D7AB}" presName="sibTrans" presStyleLbl="sibTrans2D1" presStyleIdx="0" presStyleCnt="7"/>
      <dgm:spPr/>
    </dgm:pt>
    <dgm:pt modelId="{9179FA8D-D684-4A30-BAE3-342DB2C2E648}" type="pres">
      <dgm:prSet presAssocID="{1A03F62D-98EA-472E-AF52-0E4BDED6D7AB}" presName="connectorText" presStyleLbl="sibTrans2D1" presStyleIdx="0" presStyleCnt="7"/>
      <dgm:spPr/>
    </dgm:pt>
    <dgm:pt modelId="{15DF8C3D-BF2E-41CB-B29F-BA426261A5F1}" type="pres">
      <dgm:prSet presAssocID="{CB14533B-5873-4976-95A6-D0A75C3DF4D2}" presName="node" presStyleLbl="node1" presStyleIdx="1" presStyleCnt="8">
        <dgm:presLayoutVars>
          <dgm:bulletEnabled val="1"/>
        </dgm:presLayoutVars>
      </dgm:prSet>
      <dgm:spPr/>
    </dgm:pt>
    <dgm:pt modelId="{85DEF462-BEB7-4B5C-8A88-180C3E4FEAAF}" type="pres">
      <dgm:prSet presAssocID="{76C5F1F0-24E6-4721-B8AB-60E8CF503CAD}" presName="sibTrans" presStyleLbl="sibTrans2D1" presStyleIdx="1" presStyleCnt="7"/>
      <dgm:spPr/>
    </dgm:pt>
    <dgm:pt modelId="{757AAC79-2DC4-4D07-9780-2D00D505637A}" type="pres">
      <dgm:prSet presAssocID="{76C5F1F0-24E6-4721-B8AB-60E8CF503CAD}" presName="connectorText" presStyleLbl="sibTrans2D1" presStyleIdx="1" presStyleCnt="7"/>
      <dgm:spPr/>
    </dgm:pt>
    <dgm:pt modelId="{83B0FE71-E28F-4976-B168-C53E5A67351A}" type="pres">
      <dgm:prSet presAssocID="{935280D4-3ECC-4DDF-ABF7-B1B6ABE78F35}" presName="node" presStyleLbl="node1" presStyleIdx="2" presStyleCnt="8">
        <dgm:presLayoutVars>
          <dgm:bulletEnabled val="1"/>
        </dgm:presLayoutVars>
      </dgm:prSet>
      <dgm:spPr/>
    </dgm:pt>
    <dgm:pt modelId="{9C4EEE50-504F-48D8-B8AA-631BE8CE178F}" type="pres">
      <dgm:prSet presAssocID="{A3CC3F1C-D831-4D2F-ADAA-9D45E3413D75}" presName="sibTrans" presStyleLbl="sibTrans2D1" presStyleIdx="2" presStyleCnt="7"/>
      <dgm:spPr/>
    </dgm:pt>
    <dgm:pt modelId="{F076BEA9-10C5-4F5F-A624-91065E4DB3CB}" type="pres">
      <dgm:prSet presAssocID="{A3CC3F1C-D831-4D2F-ADAA-9D45E3413D75}" presName="connectorText" presStyleLbl="sibTrans2D1" presStyleIdx="2" presStyleCnt="7"/>
      <dgm:spPr/>
    </dgm:pt>
    <dgm:pt modelId="{A3BB0F77-03D7-48E4-8204-1A3190E4F88B}" type="pres">
      <dgm:prSet presAssocID="{625A9607-EA66-46A9-B7E7-7162BF730CFE}" presName="node" presStyleLbl="node1" presStyleIdx="3" presStyleCnt="8">
        <dgm:presLayoutVars>
          <dgm:bulletEnabled val="1"/>
        </dgm:presLayoutVars>
      </dgm:prSet>
      <dgm:spPr/>
    </dgm:pt>
    <dgm:pt modelId="{D2D5B0FA-92B5-47E3-AF9A-2FED9935232C}" type="pres">
      <dgm:prSet presAssocID="{5D7BEE46-34DB-42EE-94E6-CB685B936A2A}" presName="sibTrans" presStyleLbl="sibTrans2D1" presStyleIdx="3" presStyleCnt="7"/>
      <dgm:spPr/>
    </dgm:pt>
    <dgm:pt modelId="{88492F28-7574-495A-B0C1-6BEFD4B72304}" type="pres">
      <dgm:prSet presAssocID="{5D7BEE46-34DB-42EE-94E6-CB685B936A2A}" presName="connectorText" presStyleLbl="sibTrans2D1" presStyleIdx="3" presStyleCnt="7"/>
      <dgm:spPr/>
    </dgm:pt>
    <dgm:pt modelId="{35A29AAE-DAD6-47A4-98C9-0032BD818A23}" type="pres">
      <dgm:prSet presAssocID="{8A7F4E50-BC1D-44EC-97B8-5ECDC39660FC}" presName="node" presStyleLbl="node1" presStyleIdx="4" presStyleCnt="8">
        <dgm:presLayoutVars>
          <dgm:bulletEnabled val="1"/>
        </dgm:presLayoutVars>
      </dgm:prSet>
      <dgm:spPr/>
    </dgm:pt>
    <dgm:pt modelId="{1F8319BA-7780-4BFA-9E4E-FC8EEFFB87AE}" type="pres">
      <dgm:prSet presAssocID="{8EF4C2EB-3306-4DAC-A1A1-AA4438BB8A47}" presName="sibTrans" presStyleLbl="sibTrans2D1" presStyleIdx="4" presStyleCnt="7"/>
      <dgm:spPr/>
    </dgm:pt>
    <dgm:pt modelId="{DC134D7D-E5B8-4C89-969C-F31AD09F3339}" type="pres">
      <dgm:prSet presAssocID="{8EF4C2EB-3306-4DAC-A1A1-AA4438BB8A47}" presName="connectorText" presStyleLbl="sibTrans2D1" presStyleIdx="4" presStyleCnt="7"/>
      <dgm:spPr/>
    </dgm:pt>
    <dgm:pt modelId="{3E5A2594-1F70-48DB-AD6D-9237DC35958D}" type="pres">
      <dgm:prSet presAssocID="{06BB20F4-6298-44A7-AC91-D2EC7A165898}" presName="node" presStyleLbl="node1" presStyleIdx="5" presStyleCnt="8">
        <dgm:presLayoutVars>
          <dgm:bulletEnabled val="1"/>
        </dgm:presLayoutVars>
      </dgm:prSet>
      <dgm:spPr/>
    </dgm:pt>
    <dgm:pt modelId="{553FC100-BF9D-442A-BE38-9134FB7F94BA}" type="pres">
      <dgm:prSet presAssocID="{41006603-669D-4DB2-A2AC-CED1D7C8DD45}" presName="sibTrans" presStyleLbl="sibTrans2D1" presStyleIdx="5" presStyleCnt="7"/>
      <dgm:spPr/>
    </dgm:pt>
    <dgm:pt modelId="{319E768E-1BFF-438D-9E4A-538394167890}" type="pres">
      <dgm:prSet presAssocID="{41006603-669D-4DB2-A2AC-CED1D7C8DD45}" presName="connectorText" presStyleLbl="sibTrans2D1" presStyleIdx="5" presStyleCnt="7"/>
      <dgm:spPr/>
    </dgm:pt>
    <dgm:pt modelId="{1B854B7E-A05D-44AF-A844-C87E3E2A906D}" type="pres">
      <dgm:prSet presAssocID="{A0BD9AF8-5866-4253-8D21-7AC9E92D8054}" presName="node" presStyleLbl="node1" presStyleIdx="6" presStyleCnt="8">
        <dgm:presLayoutVars>
          <dgm:bulletEnabled val="1"/>
        </dgm:presLayoutVars>
      </dgm:prSet>
      <dgm:spPr/>
    </dgm:pt>
    <dgm:pt modelId="{44600510-153F-46A0-A8B8-BFCDEDE4BACA}" type="pres">
      <dgm:prSet presAssocID="{34378E32-5040-4391-B9E7-C0588C007E3C}" presName="sibTrans" presStyleLbl="sibTrans2D1" presStyleIdx="6" presStyleCnt="7"/>
      <dgm:spPr/>
    </dgm:pt>
    <dgm:pt modelId="{AD4D40A7-F6F0-4BD2-B51D-AF5F7F6DF461}" type="pres">
      <dgm:prSet presAssocID="{34378E32-5040-4391-B9E7-C0588C007E3C}" presName="connectorText" presStyleLbl="sibTrans2D1" presStyleIdx="6" presStyleCnt="7"/>
      <dgm:spPr/>
    </dgm:pt>
    <dgm:pt modelId="{9D52E207-7769-453F-8218-238C9FC8B6DC}" type="pres">
      <dgm:prSet presAssocID="{C6EECA16-5A76-425B-8088-D3DCD1E26E46}" presName="node" presStyleLbl="node1" presStyleIdx="7" presStyleCnt="8" custLinFactNeighborX="-858">
        <dgm:presLayoutVars>
          <dgm:bulletEnabled val="1"/>
        </dgm:presLayoutVars>
      </dgm:prSet>
      <dgm:spPr/>
    </dgm:pt>
  </dgm:ptLst>
  <dgm:cxnLst>
    <dgm:cxn modelId="{858D9F04-2036-419C-A07D-C3B992737EB7}" srcId="{FEDB4B99-FDC2-4F03-8F68-955C3444F00C}" destId="{CB14533B-5873-4976-95A6-D0A75C3DF4D2}" srcOrd="1" destOrd="0" parTransId="{8676CEC6-891E-4B6F-85D0-B80FE72F635D}" sibTransId="{76C5F1F0-24E6-4721-B8AB-60E8CF503CAD}"/>
    <dgm:cxn modelId="{9F5FD60D-3B28-4007-9D50-384B9D64F481}" type="presOf" srcId="{A3CC3F1C-D831-4D2F-ADAA-9D45E3413D75}" destId="{9C4EEE50-504F-48D8-B8AA-631BE8CE178F}" srcOrd="0" destOrd="0" presId="urn:microsoft.com/office/officeart/2005/8/layout/process5"/>
    <dgm:cxn modelId="{87B6B911-E688-422D-90B8-F89E857A031E}" type="presOf" srcId="{41006603-669D-4DB2-A2AC-CED1D7C8DD45}" destId="{553FC100-BF9D-442A-BE38-9134FB7F94BA}" srcOrd="0" destOrd="0" presId="urn:microsoft.com/office/officeart/2005/8/layout/process5"/>
    <dgm:cxn modelId="{A4936821-44DC-49BA-8BB6-684364624E37}" type="presOf" srcId="{06BB20F4-6298-44A7-AC91-D2EC7A165898}" destId="{3E5A2594-1F70-48DB-AD6D-9237DC35958D}" srcOrd="0" destOrd="0" presId="urn:microsoft.com/office/officeart/2005/8/layout/process5"/>
    <dgm:cxn modelId="{6C376438-A603-4DCB-8E97-5A092F419C33}" type="presOf" srcId="{A0BD9AF8-5866-4253-8D21-7AC9E92D8054}" destId="{1B854B7E-A05D-44AF-A844-C87E3E2A906D}" srcOrd="0" destOrd="0" presId="urn:microsoft.com/office/officeart/2005/8/layout/process5"/>
    <dgm:cxn modelId="{82A3613D-0136-4764-9815-2B2924FC7994}" type="presOf" srcId="{5D7BEE46-34DB-42EE-94E6-CB685B936A2A}" destId="{D2D5B0FA-92B5-47E3-AF9A-2FED9935232C}" srcOrd="0" destOrd="0" presId="urn:microsoft.com/office/officeart/2005/8/layout/process5"/>
    <dgm:cxn modelId="{4A16245C-B720-470E-BB0C-A78FFAD8CA73}" type="presOf" srcId="{34378E32-5040-4391-B9E7-C0588C007E3C}" destId="{AD4D40A7-F6F0-4BD2-B51D-AF5F7F6DF461}" srcOrd="1" destOrd="0" presId="urn:microsoft.com/office/officeart/2005/8/layout/process5"/>
    <dgm:cxn modelId="{856A7F63-E772-431A-BE39-1A53B5970D4B}" srcId="{FEDB4B99-FDC2-4F03-8F68-955C3444F00C}" destId="{625A9607-EA66-46A9-B7E7-7162BF730CFE}" srcOrd="3" destOrd="0" parTransId="{DB22A8D2-C438-410D-9148-E4CDABEF5E6F}" sibTransId="{5D7BEE46-34DB-42EE-94E6-CB685B936A2A}"/>
    <dgm:cxn modelId="{CB390644-A93E-4CB5-839B-8C5A5ECE3DBE}" type="presOf" srcId="{CB14533B-5873-4976-95A6-D0A75C3DF4D2}" destId="{15DF8C3D-BF2E-41CB-B29F-BA426261A5F1}" srcOrd="0" destOrd="0" presId="urn:microsoft.com/office/officeart/2005/8/layout/process5"/>
    <dgm:cxn modelId="{EE83B665-D87B-4370-A027-89649E4C05D6}" type="presOf" srcId="{8A7F4E50-BC1D-44EC-97B8-5ECDC39660FC}" destId="{35A29AAE-DAD6-47A4-98C9-0032BD818A23}" srcOrd="0" destOrd="0" presId="urn:microsoft.com/office/officeart/2005/8/layout/process5"/>
    <dgm:cxn modelId="{BC6CD84E-5A6F-4B9B-AB2E-FB59E19E5D24}" type="presOf" srcId="{41006603-669D-4DB2-A2AC-CED1D7C8DD45}" destId="{319E768E-1BFF-438D-9E4A-538394167890}" srcOrd="1" destOrd="0" presId="urn:microsoft.com/office/officeart/2005/8/layout/process5"/>
    <dgm:cxn modelId="{27788155-6AA9-4874-967B-4CB94D991E26}" type="presOf" srcId="{625A9607-EA66-46A9-B7E7-7162BF730CFE}" destId="{A3BB0F77-03D7-48E4-8204-1A3190E4F88B}" srcOrd="0" destOrd="0" presId="urn:microsoft.com/office/officeart/2005/8/layout/process5"/>
    <dgm:cxn modelId="{44FEB084-5362-421A-90FC-B70DE8F9A538}" type="presOf" srcId="{34378E32-5040-4391-B9E7-C0588C007E3C}" destId="{44600510-153F-46A0-A8B8-BFCDEDE4BACA}" srcOrd="0" destOrd="0" presId="urn:microsoft.com/office/officeart/2005/8/layout/process5"/>
    <dgm:cxn modelId="{8EA77985-4916-4780-B656-221C54667F92}" type="presOf" srcId="{8EF4C2EB-3306-4DAC-A1A1-AA4438BB8A47}" destId="{DC134D7D-E5B8-4C89-969C-F31AD09F3339}" srcOrd="1" destOrd="0" presId="urn:microsoft.com/office/officeart/2005/8/layout/process5"/>
    <dgm:cxn modelId="{C5259893-75AD-4640-85D1-3837595F911D}" srcId="{FEDB4B99-FDC2-4F03-8F68-955C3444F00C}" destId="{C6EECA16-5A76-425B-8088-D3DCD1E26E46}" srcOrd="7" destOrd="0" parTransId="{FAB4DB2C-7E71-4CFF-A3C0-D8BD7730606B}" sibTransId="{172BF3E0-A596-40E8-8AD6-D347921A6828}"/>
    <dgm:cxn modelId="{B83D4F9D-DFD0-4D29-9AE1-BCEDEB8FB3E6}" srcId="{FEDB4B99-FDC2-4F03-8F68-955C3444F00C}" destId="{8A7F4E50-BC1D-44EC-97B8-5ECDC39660FC}" srcOrd="4" destOrd="0" parTransId="{7316C191-78AE-4199-A7DE-08C730D02BA8}" sibTransId="{8EF4C2EB-3306-4DAC-A1A1-AA4438BB8A47}"/>
    <dgm:cxn modelId="{9F82BD9F-B81D-4874-AFF5-6F115196EAF2}" type="presOf" srcId="{C6EECA16-5A76-425B-8088-D3DCD1E26E46}" destId="{9D52E207-7769-453F-8218-238C9FC8B6DC}" srcOrd="0" destOrd="0" presId="urn:microsoft.com/office/officeart/2005/8/layout/process5"/>
    <dgm:cxn modelId="{42D023A2-D896-46F7-8B12-02829661C4F5}" type="presOf" srcId="{76C5F1F0-24E6-4721-B8AB-60E8CF503CAD}" destId="{85DEF462-BEB7-4B5C-8A88-180C3E4FEAAF}" srcOrd="0" destOrd="0" presId="urn:microsoft.com/office/officeart/2005/8/layout/process5"/>
    <dgm:cxn modelId="{123D27A2-27F1-4651-875D-A86D7BA7EB10}" type="presOf" srcId="{5D7BEE46-34DB-42EE-94E6-CB685B936A2A}" destId="{88492F28-7574-495A-B0C1-6BEFD4B72304}" srcOrd="1" destOrd="0" presId="urn:microsoft.com/office/officeart/2005/8/layout/process5"/>
    <dgm:cxn modelId="{DB3BCCA5-DE16-46D7-9D8D-0EDB80E6FC08}" type="presOf" srcId="{1A03F62D-98EA-472E-AF52-0E4BDED6D7AB}" destId="{A0C86359-0354-4E80-A8B5-D7EE1BEE8FD7}" srcOrd="0" destOrd="0" presId="urn:microsoft.com/office/officeart/2005/8/layout/process5"/>
    <dgm:cxn modelId="{C9CA0EB2-2A21-44EB-8CFA-AC35AD1186AD}" type="presOf" srcId="{FEDB4B99-FDC2-4F03-8F68-955C3444F00C}" destId="{4B843254-8ADA-46B8-8EAC-2EAAEB610C85}" srcOrd="0" destOrd="0" presId="urn:microsoft.com/office/officeart/2005/8/layout/process5"/>
    <dgm:cxn modelId="{5DB67EC2-64C2-467F-83B8-B21A5987805C}" srcId="{FEDB4B99-FDC2-4F03-8F68-955C3444F00C}" destId="{A0BD9AF8-5866-4253-8D21-7AC9E92D8054}" srcOrd="6" destOrd="0" parTransId="{8853C91C-B9A6-4B38-B585-8AF76445F69B}" sibTransId="{34378E32-5040-4391-B9E7-C0588C007E3C}"/>
    <dgm:cxn modelId="{3F8684C8-EEF8-45F7-8073-F71C0E57E251}" srcId="{FEDB4B99-FDC2-4F03-8F68-955C3444F00C}" destId="{935280D4-3ECC-4DDF-ABF7-B1B6ABE78F35}" srcOrd="2" destOrd="0" parTransId="{8E616418-4273-41EF-A117-55E08859BCBB}" sibTransId="{A3CC3F1C-D831-4D2F-ADAA-9D45E3413D75}"/>
    <dgm:cxn modelId="{974CEBCF-3C82-4C2E-9E33-7FB1A20CE265}" type="presOf" srcId="{77055C30-4932-4B76-AF53-3EF48C3EECAC}" destId="{B7685188-7440-43BC-9539-655C5AF3D8D1}" srcOrd="0" destOrd="0" presId="urn:microsoft.com/office/officeart/2005/8/layout/process5"/>
    <dgm:cxn modelId="{F48371D0-3159-469B-AFC2-585FF5E1B05F}" type="presOf" srcId="{1A03F62D-98EA-472E-AF52-0E4BDED6D7AB}" destId="{9179FA8D-D684-4A30-BAE3-342DB2C2E648}" srcOrd="1" destOrd="0" presId="urn:microsoft.com/office/officeart/2005/8/layout/process5"/>
    <dgm:cxn modelId="{A2FAEBD4-EB21-4DC3-B20C-122D0CDFBD87}" type="presOf" srcId="{76C5F1F0-24E6-4721-B8AB-60E8CF503CAD}" destId="{757AAC79-2DC4-4D07-9780-2D00D505637A}" srcOrd="1" destOrd="0" presId="urn:microsoft.com/office/officeart/2005/8/layout/process5"/>
    <dgm:cxn modelId="{EB8EE5D7-97B2-4222-92E9-E21DEDC00E48}" type="presOf" srcId="{8EF4C2EB-3306-4DAC-A1A1-AA4438BB8A47}" destId="{1F8319BA-7780-4BFA-9E4E-FC8EEFFB87AE}" srcOrd="0" destOrd="0" presId="urn:microsoft.com/office/officeart/2005/8/layout/process5"/>
    <dgm:cxn modelId="{C0568BDA-E539-4E55-A931-00F27B2184EC}" type="presOf" srcId="{935280D4-3ECC-4DDF-ABF7-B1B6ABE78F35}" destId="{83B0FE71-E28F-4976-B168-C53E5A67351A}" srcOrd="0" destOrd="0" presId="urn:microsoft.com/office/officeart/2005/8/layout/process5"/>
    <dgm:cxn modelId="{553AD1DA-FBBD-4F2E-915F-F3683BFBA65B}" srcId="{FEDB4B99-FDC2-4F03-8F68-955C3444F00C}" destId="{77055C30-4932-4B76-AF53-3EF48C3EECAC}" srcOrd="0" destOrd="0" parTransId="{A4840781-440C-4670-9EFA-6B3414C02F54}" sibTransId="{1A03F62D-98EA-472E-AF52-0E4BDED6D7AB}"/>
    <dgm:cxn modelId="{059C9AEF-AE2D-48DC-A631-83083A2C917A}" type="presOf" srcId="{A3CC3F1C-D831-4D2F-ADAA-9D45E3413D75}" destId="{F076BEA9-10C5-4F5F-A624-91065E4DB3CB}" srcOrd="1" destOrd="0" presId="urn:microsoft.com/office/officeart/2005/8/layout/process5"/>
    <dgm:cxn modelId="{F480B4F8-96B5-4A53-9EA2-BDB190A3781F}" srcId="{FEDB4B99-FDC2-4F03-8F68-955C3444F00C}" destId="{06BB20F4-6298-44A7-AC91-D2EC7A165898}" srcOrd="5" destOrd="0" parTransId="{64D7D3CF-26F0-464B-AF14-3C74F5C8C66E}" sibTransId="{41006603-669D-4DB2-A2AC-CED1D7C8DD45}"/>
    <dgm:cxn modelId="{781E044F-F7A9-420C-9E82-73D3ED1744E6}" type="presParOf" srcId="{4B843254-8ADA-46B8-8EAC-2EAAEB610C85}" destId="{B7685188-7440-43BC-9539-655C5AF3D8D1}" srcOrd="0" destOrd="0" presId="urn:microsoft.com/office/officeart/2005/8/layout/process5"/>
    <dgm:cxn modelId="{149CB769-B709-484F-B431-089D1C085E5E}" type="presParOf" srcId="{4B843254-8ADA-46B8-8EAC-2EAAEB610C85}" destId="{A0C86359-0354-4E80-A8B5-D7EE1BEE8FD7}" srcOrd="1" destOrd="0" presId="urn:microsoft.com/office/officeart/2005/8/layout/process5"/>
    <dgm:cxn modelId="{9F291E6E-4E04-4EDB-B2ED-043D9D29781D}" type="presParOf" srcId="{A0C86359-0354-4E80-A8B5-D7EE1BEE8FD7}" destId="{9179FA8D-D684-4A30-BAE3-342DB2C2E648}" srcOrd="0" destOrd="0" presId="urn:microsoft.com/office/officeart/2005/8/layout/process5"/>
    <dgm:cxn modelId="{E55E54AB-26FA-4E27-9646-B5A44EF9EAE8}" type="presParOf" srcId="{4B843254-8ADA-46B8-8EAC-2EAAEB610C85}" destId="{15DF8C3D-BF2E-41CB-B29F-BA426261A5F1}" srcOrd="2" destOrd="0" presId="urn:microsoft.com/office/officeart/2005/8/layout/process5"/>
    <dgm:cxn modelId="{AE6B3964-65CA-4D6E-B76B-34FF3978151C}" type="presParOf" srcId="{4B843254-8ADA-46B8-8EAC-2EAAEB610C85}" destId="{85DEF462-BEB7-4B5C-8A88-180C3E4FEAAF}" srcOrd="3" destOrd="0" presId="urn:microsoft.com/office/officeart/2005/8/layout/process5"/>
    <dgm:cxn modelId="{C5A7DA2B-CC43-4635-AAFB-459DFDE17C62}" type="presParOf" srcId="{85DEF462-BEB7-4B5C-8A88-180C3E4FEAAF}" destId="{757AAC79-2DC4-4D07-9780-2D00D505637A}" srcOrd="0" destOrd="0" presId="urn:microsoft.com/office/officeart/2005/8/layout/process5"/>
    <dgm:cxn modelId="{500A5C53-896E-45A6-A1BD-66974F97227B}" type="presParOf" srcId="{4B843254-8ADA-46B8-8EAC-2EAAEB610C85}" destId="{83B0FE71-E28F-4976-B168-C53E5A67351A}" srcOrd="4" destOrd="0" presId="urn:microsoft.com/office/officeart/2005/8/layout/process5"/>
    <dgm:cxn modelId="{56849A52-D68C-4A58-B49A-7FDECD39F7E5}" type="presParOf" srcId="{4B843254-8ADA-46B8-8EAC-2EAAEB610C85}" destId="{9C4EEE50-504F-48D8-B8AA-631BE8CE178F}" srcOrd="5" destOrd="0" presId="urn:microsoft.com/office/officeart/2005/8/layout/process5"/>
    <dgm:cxn modelId="{6194E639-14DB-4F5B-B25A-6C0158A77BEF}" type="presParOf" srcId="{9C4EEE50-504F-48D8-B8AA-631BE8CE178F}" destId="{F076BEA9-10C5-4F5F-A624-91065E4DB3CB}" srcOrd="0" destOrd="0" presId="urn:microsoft.com/office/officeart/2005/8/layout/process5"/>
    <dgm:cxn modelId="{3DFAFBC6-1F3A-4AE4-8126-F1E8BED44E92}" type="presParOf" srcId="{4B843254-8ADA-46B8-8EAC-2EAAEB610C85}" destId="{A3BB0F77-03D7-48E4-8204-1A3190E4F88B}" srcOrd="6" destOrd="0" presId="urn:microsoft.com/office/officeart/2005/8/layout/process5"/>
    <dgm:cxn modelId="{81EE58BF-268D-46B7-A44C-BAA42E7475A4}" type="presParOf" srcId="{4B843254-8ADA-46B8-8EAC-2EAAEB610C85}" destId="{D2D5B0FA-92B5-47E3-AF9A-2FED9935232C}" srcOrd="7" destOrd="0" presId="urn:microsoft.com/office/officeart/2005/8/layout/process5"/>
    <dgm:cxn modelId="{96CBA2F6-085F-4DC7-957D-EF7BEF88147B}" type="presParOf" srcId="{D2D5B0FA-92B5-47E3-AF9A-2FED9935232C}" destId="{88492F28-7574-495A-B0C1-6BEFD4B72304}" srcOrd="0" destOrd="0" presId="urn:microsoft.com/office/officeart/2005/8/layout/process5"/>
    <dgm:cxn modelId="{A70153BC-DAF8-49D8-A48A-03EB5045218B}" type="presParOf" srcId="{4B843254-8ADA-46B8-8EAC-2EAAEB610C85}" destId="{35A29AAE-DAD6-47A4-98C9-0032BD818A23}" srcOrd="8" destOrd="0" presId="urn:microsoft.com/office/officeart/2005/8/layout/process5"/>
    <dgm:cxn modelId="{06587274-06FD-408A-A8F7-1D6817B1692D}" type="presParOf" srcId="{4B843254-8ADA-46B8-8EAC-2EAAEB610C85}" destId="{1F8319BA-7780-4BFA-9E4E-FC8EEFFB87AE}" srcOrd="9" destOrd="0" presId="urn:microsoft.com/office/officeart/2005/8/layout/process5"/>
    <dgm:cxn modelId="{31FD78A4-8C28-4AFB-8367-9D24F13C519B}" type="presParOf" srcId="{1F8319BA-7780-4BFA-9E4E-FC8EEFFB87AE}" destId="{DC134D7D-E5B8-4C89-969C-F31AD09F3339}" srcOrd="0" destOrd="0" presId="urn:microsoft.com/office/officeart/2005/8/layout/process5"/>
    <dgm:cxn modelId="{82937A39-6D70-4310-88FD-BC46C281E830}" type="presParOf" srcId="{4B843254-8ADA-46B8-8EAC-2EAAEB610C85}" destId="{3E5A2594-1F70-48DB-AD6D-9237DC35958D}" srcOrd="10" destOrd="0" presId="urn:microsoft.com/office/officeart/2005/8/layout/process5"/>
    <dgm:cxn modelId="{EE65BF74-7B1D-457C-910F-134EF4C243DB}" type="presParOf" srcId="{4B843254-8ADA-46B8-8EAC-2EAAEB610C85}" destId="{553FC100-BF9D-442A-BE38-9134FB7F94BA}" srcOrd="11" destOrd="0" presId="urn:microsoft.com/office/officeart/2005/8/layout/process5"/>
    <dgm:cxn modelId="{48817988-E9F1-4EF6-AD2B-356FF214B6B6}" type="presParOf" srcId="{553FC100-BF9D-442A-BE38-9134FB7F94BA}" destId="{319E768E-1BFF-438D-9E4A-538394167890}" srcOrd="0" destOrd="0" presId="urn:microsoft.com/office/officeart/2005/8/layout/process5"/>
    <dgm:cxn modelId="{EA5019E1-3BF2-4AB7-9525-DF05A290150F}" type="presParOf" srcId="{4B843254-8ADA-46B8-8EAC-2EAAEB610C85}" destId="{1B854B7E-A05D-44AF-A844-C87E3E2A906D}" srcOrd="12" destOrd="0" presId="urn:microsoft.com/office/officeart/2005/8/layout/process5"/>
    <dgm:cxn modelId="{A822EBE5-7136-41D3-B843-BE3BECB6D8AC}" type="presParOf" srcId="{4B843254-8ADA-46B8-8EAC-2EAAEB610C85}" destId="{44600510-153F-46A0-A8B8-BFCDEDE4BACA}" srcOrd="13" destOrd="0" presId="urn:microsoft.com/office/officeart/2005/8/layout/process5"/>
    <dgm:cxn modelId="{273FE016-66EB-4653-BE41-452A792268F3}" type="presParOf" srcId="{44600510-153F-46A0-A8B8-BFCDEDE4BACA}" destId="{AD4D40A7-F6F0-4BD2-B51D-AF5F7F6DF461}" srcOrd="0" destOrd="0" presId="urn:microsoft.com/office/officeart/2005/8/layout/process5"/>
    <dgm:cxn modelId="{50EB5E05-844F-4C17-BB88-8D6BC9045172}" type="presParOf" srcId="{4B843254-8ADA-46B8-8EAC-2EAAEB610C85}" destId="{9D52E207-7769-453F-8218-238C9FC8B6DC}" srcOrd="1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685188-7440-43BC-9539-655C5AF3D8D1}">
      <dsp:nvSpPr>
        <dsp:cNvPr id="0" name=""/>
        <dsp:cNvSpPr/>
      </dsp:nvSpPr>
      <dsp:spPr>
        <a:xfrm>
          <a:off x="3461" y="517980"/>
          <a:ext cx="1513509" cy="908105"/>
        </a:xfrm>
        <a:prstGeom prst="roundRect">
          <a:avLst>
            <a:gd name="adj" fmla="val 10000"/>
          </a:avLst>
        </a:prstGeom>
        <a:gradFill rotWithShape="0">
          <a:gsLst>
            <a:gs pos="0">
              <a:schemeClr val="accent3">
                <a:alpha val="90000"/>
                <a:hueOff val="0"/>
                <a:satOff val="0"/>
                <a:lumOff val="0"/>
                <a:alphaOff val="0"/>
                <a:tint val="100000"/>
                <a:shade val="100000"/>
                <a:satMod val="130000"/>
              </a:schemeClr>
            </a:gs>
            <a:gs pos="100000">
              <a:schemeClr val="accent3">
                <a:alpha val="9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Importing Libraries</a:t>
          </a:r>
        </a:p>
      </dsp:txBody>
      <dsp:txXfrm>
        <a:off x="30058" y="544577"/>
        <a:ext cx="1460315" cy="854911"/>
      </dsp:txXfrm>
    </dsp:sp>
    <dsp:sp modelId="{A0C86359-0354-4E80-A8B5-D7EE1BEE8FD7}">
      <dsp:nvSpPr>
        <dsp:cNvPr id="0" name=""/>
        <dsp:cNvSpPr/>
      </dsp:nvSpPr>
      <dsp:spPr>
        <a:xfrm>
          <a:off x="1650160" y="784357"/>
          <a:ext cx="320864" cy="375350"/>
        </a:xfrm>
        <a:prstGeom prst="rightArrow">
          <a:avLst>
            <a:gd name="adj1" fmla="val 60000"/>
            <a:gd name="adj2" fmla="val 50000"/>
          </a:avLst>
        </a:prstGeom>
        <a:gradFill rotWithShape="0">
          <a:gsLst>
            <a:gs pos="0">
              <a:schemeClr val="accent3">
                <a:shade val="90000"/>
                <a:hueOff val="0"/>
                <a:satOff val="0"/>
                <a:lumOff val="0"/>
                <a:alphaOff val="0"/>
                <a:tint val="100000"/>
                <a:shade val="100000"/>
                <a:satMod val="130000"/>
              </a:schemeClr>
            </a:gs>
            <a:gs pos="100000">
              <a:schemeClr val="accent3">
                <a:shade val="9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650160" y="859427"/>
        <a:ext cx="224605" cy="225210"/>
      </dsp:txXfrm>
    </dsp:sp>
    <dsp:sp modelId="{15DF8C3D-BF2E-41CB-B29F-BA426261A5F1}">
      <dsp:nvSpPr>
        <dsp:cNvPr id="0" name=""/>
        <dsp:cNvSpPr/>
      </dsp:nvSpPr>
      <dsp:spPr>
        <a:xfrm>
          <a:off x="2122375" y="517980"/>
          <a:ext cx="1513509" cy="908105"/>
        </a:xfrm>
        <a:prstGeom prst="roundRect">
          <a:avLst>
            <a:gd name="adj" fmla="val 10000"/>
          </a:avLst>
        </a:prstGeom>
        <a:gradFill rotWithShape="0">
          <a:gsLst>
            <a:gs pos="0">
              <a:schemeClr val="accent3">
                <a:alpha val="90000"/>
                <a:hueOff val="0"/>
                <a:satOff val="0"/>
                <a:lumOff val="0"/>
                <a:alphaOff val="-5714"/>
                <a:tint val="100000"/>
                <a:shade val="100000"/>
                <a:satMod val="130000"/>
              </a:schemeClr>
            </a:gs>
            <a:gs pos="100000">
              <a:schemeClr val="accent3">
                <a:alpha val="90000"/>
                <a:hueOff val="0"/>
                <a:satOff val="0"/>
                <a:lumOff val="0"/>
                <a:alphaOff val="-5714"/>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Loading the Dataset</a:t>
          </a:r>
        </a:p>
      </dsp:txBody>
      <dsp:txXfrm>
        <a:off x="2148972" y="544577"/>
        <a:ext cx="1460315" cy="854911"/>
      </dsp:txXfrm>
    </dsp:sp>
    <dsp:sp modelId="{85DEF462-BEB7-4B5C-8A88-180C3E4FEAAF}">
      <dsp:nvSpPr>
        <dsp:cNvPr id="0" name=""/>
        <dsp:cNvSpPr/>
      </dsp:nvSpPr>
      <dsp:spPr>
        <a:xfrm>
          <a:off x="3769074" y="784357"/>
          <a:ext cx="320864" cy="375350"/>
        </a:xfrm>
        <a:prstGeom prst="rightArrow">
          <a:avLst>
            <a:gd name="adj1" fmla="val 60000"/>
            <a:gd name="adj2" fmla="val 50000"/>
          </a:avLst>
        </a:prstGeom>
        <a:gradFill rotWithShape="0">
          <a:gsLst>
            <a:gs pos="0">
              <a:schemeClr val="accent3">
                <a:shade val="90000"/>
                <a:hueOff val="17496"/>
                <a:satOff val="-449"/>
                <a:lumOff val="4989"/>
                <a:alphaOff val="0"/>
                <a:tint val="100000"/>
                <a:shade val="100000"/>
                <a:satMod val="130000"/>
              </a:schemeClr>
            </a:gs>
            <a:gs pos="100000">
              <a:schemeClr val="accent3">
                <a:shade val="90000"/>
                <a:hueOff val="17496"/>
                <a:satOff val="-449"/>
                <a:lumOff val="4989"/>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769074" y="859427"/>
        <a:ext cx="224605" cy="225210"/>
      </dsp:txXfrm>
    </dsp:sp>
    <dsp:sp modelId="{83B0FE71-E28F-4976-B168-C53E5A67351A}">
      <dsp:nvSpPr>
        <dsp:cNvPr id="0" name=""/>
        <dsp:cNvSpPr/>
      </dsp:nvSpPr>
      <dsp:spPr>
        <a:xfrm>
          <a:off x="4241289" y="517980"/>
          <a:ext cx="1513509" cy="908105"/>
        </a:xfrm>
        <a:prstGeom prst="roundRect">
          <a:avLst>
            <a:gd name="adj" fmla="val 10000"/>
          </a:avLst>
        </a:prstGeom>
        <a:gradFill rotWithShape="0">
          <a:gsLst>
            <a:gs pos="0">
              <a:schemeClr val="accent3">
                <a:alpha val="90000"/>
                <a:hueOff val="0"/>
                <a:satOff val="0"/>
                <a:lumOff val="0"/>
                <a:alphaOff val="-11429"/>
                <a:tint val="100000"/>
                <a:shade val="100000"/>
                <a:satMod val="130000"/>
              </a:schemeClr>
            </a:gs>
            <a:gs pos="100000">
              <a:schemeClr val="accent3">
                <a:alpha val="90000"/>
                <a:hueOff val="0"/>
                <a:satOff val="0"/>
                <a:lumOff val="0"/>
                <a:alphaOff val="-11429"/>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Exploring the Dataset</a:t>
          </a:r>
        </a:p>
      </dsp:txBody>
      <dsp:txXfrm>
        <a:off x="4267886" y="544577"/>
        <a:ext cx="1460315" cy="854911"/>
      </dsp:txXfrm>
    </dsp:sp>
    <dsp:sp modelId="{9C4EEE50-504F-48D8-B8AA-631BE8CE178F}">
      <dsp:nvSpPr>
        <dsp:cNvPr id="0" name=""/>
        <dsp:cNvSpPr/>
      </dsp:nvSpPr>
      <dsp:spPr>
        <a:xfrm>
          <a:off x="5887988" y="784357"/>
          <a:ext cx="320864" cy="375350"/>
        </a:xfrm>
        <a:prstGeom prst="rightArrow">
          <a:avLst>
            <a:gd name="adj1" fmla="val 60000"/>
            <a:gd name="adj2" fmla="val 50000"/>
          </a:avLst>
        </a:prstGeom>
        <a:gradFill rotWithShape="0">
          <a:gsLst>
            <a:gs pos="0">
              <a:schemeClr val="accent3">
                <a:shade val="90000"/>
                <a:hueOff val="34991"/>
                <a:satOff val="-898"/>
                <a:lumOff val="9979"/>
                <a:alphaOff val="0"/>
                <a:tint val="100000"/>
                <a:shade val="100000"/>
                <a:satMod val="130000"/>
              </a:schemeClr>
            </a:gs>
            <a:gs pos="100000">
              <a:schemeClr val="accent3">
                <a:shade val="90000"/>
                <a:hueOff val="34991"/>
                <a:satOff val="-898"/>
                <a:lumOff val="9979"/>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887988" y="859427"/>
        <a:ext cx="224605" cy="225210"/>
      </dsp:txXfrm>
    </dsp:sp>
    <dsp:sp modelId="{A3BB0F77-03D7-48E4-8204-1A3190E4F88B}">
      <dsp:nvSpPr>
        <dsp:cNvPr id="0" name=""/>
        <dsp:cNvSpPr/>
      </dsp:nvSpPr>
      <dsp:spPr>
        <a:xfrm>
          <a:off x="6360203" y="517980"/>
          <a:ext cx="1513509" cy="908105"/>
        </a:xfrm>
        <a:prstGeom prst="roundRect">
          <a:avLst>
            <a:gd name="adj" fmla="val 10000"/>
          </a:avLst>
        </a:prstGeom>
        <a:gradFill rotWithShape="0">
          <a:gsLst>
            <a:gs pos="0">
              <a:schemeClr val="accent3">
                <a:alpha val="90000"/>
                <a:hueOff val="0"/>
                <a:satOff val="0"/>
                <a:lumOff val="0"/>
                <a:alphaOff val="-17143"/>
                <a:tint val="100000"/>
                <a:shade val="100000"/>
                <a:satMod val="130000"/>
              </a:schemeClr>
            </a:gs>
            <a:gs pos="100000">
              <a:schemeClr val="accent3">
                <a:alpha val="90000"/>
                <a:hueOff val="0"/>
                <a:satOff val="0"/>
                <a:lumOff val="0"/>
                <a:alphaOff val="-17143"/>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Data Cleaning and Handling</a:t>
          </a:r>
        </a:p>
      </dsp:txBody>
      <dsp:txXfrm>
        <a:off x="6386800" y="544577"/>
        <a:ext cx="1460315" cy="854911"/>
      </dsp:txXfrm>
    </dsp:sp>
    <dsp:sp modelId="{D2D5B0FA-92B5-47E3-AF9A-2FED9935232C}">
      <dsp:nvSpPr>
        <dsp:cNvPr id="0" name=""/>
        <dsp:cNvSpPr/>
      </dsp:nvSpPr>
      <dsp:spPr>
        <a:xfrm rot="5400000">
          <a:off x="6956526" y="1532031"/>
          <a:ext cx="320864" cy="375350"/>
        </a:xfrm>
        <a:prstGeom prst="rightArrow">
          <a:avLst>
            <a:gd name="adj1" fmla="val 60000"/>
            <a:gd name="adj2" fmla="val 50000"/>
          </a:avLst>
        </a:prstGeom>
        <a:gradFill rotWithShape="0">
          <a:gsLst>
            <a:gs pos="0">
              <a:schemeClr val="accent3">
                <a:shade val="90000"/>
                <a:hueOff val="52487"/>
                <a:satOff val="-1347"/>
                <a:lumOff val="14968"/>
                <a:alphaOff val="0"/>
                <a:tint val="100000"/>
                <a:shade val="100000"/>
                <a:satMod val="130000"/>
              </a:schemeClr>
            </a:gs>
            <a:gs pos="100000">
              <a:schemeClr val="accent3">
                <a:shade val="90000"/>
                <a:hueOff val="52487"/>
                <a:satOff val="-1347"/>
                <a:lumOff val="14968"/>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7004354" y="1559274"/>
        <a:ext cx="225210" cy="224605"/>
      </dsp:txXfrm>
    </dsp:sp>
    <dsp:sp modelId="{35A29AAE-DAD6-47A4-98C9-0032BD818A23}">
      <dsp:nvSpPr>
        <dsp:cNvPr id="0" name=""/>
        <dsp:cNvSpPr/>
      </dsp:nvSpPr>
      <dsp:spPr>
        <a:xfrm>
          <a:off x="6360203" y="2031489"/>
          <a:ext cx="1513509" cy="908105"/>
        </a:xfrm>
        <a:prstGeom prst="roundRect">
          <a:avLst>
            <a:gd name="adj" fmla="val 10000"/>
          </a:avLst>
        </a:prstGeom>
        <a:gradFill rotWithShape="0">
          <a:gsLst>
            <a:gs pos="0">
              <a:schemeClr val="accent3">
                <a:alpha val="90000"/>
                <a:hueOff val="0"/>
                <a:satOff val="0"/>
                <a:lumOff val="0"/>
                <a:alphaOff val="-22857"/>
                <a:tint val="100000"/>
                <a:shade val="100000"/>
                <a:satMod val="130000"/>
              </a:schemeClr>
            </a:gs>
            <a:gs pos="100000">
              <a:schemeClr val="accent3">
                <a:alpha val="90000"/>
                <a:hueOff val="0"/>
                <a:satOff val="0"/>
                <a:lumOff val="0"/>
                <a:alphaOff val="-22857"/>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Data Wrangling</a:t>
          </a:r>
        </a:p>
      </dsp:txBody>
      <dsp:txXfrm>
        <a:off x="6386800" y="2058086"/>
        <a:ext cx="1460315" cy="854911"/>
      </dsp:txXfrm>
    </dsp:sp>
    <dsp:sp modelId="{1F8319BA-7780-4BFA-9E4E-FC8EEFFB87AE}">
      <dsp:nvSpPr>
        <dsp:cNvPr id="0" name=""/>
        <dsp:cNvSpPr/>
      </dsp:nvSpPr>
      <dsp:spPr>
        <a:xfrm rot="10800000">
          <a:off x="5906150" y="2297867"/>
          <a:ext cx="320864" cy="375350"/>
        </a:xfrm>
        <a:prstGeom prst="rightArrow">
          <a:avLst>
            <a:gd name="adj1" fmla="val 60000"/>
            <a:gd name="adj2" fmla="val 50000"/>
          </a:avLst>
        </a:prstGeom>
        <a:gradFill rotWithShape="0">
          <a:gsLst>
            <a:gs pos="0">
              <a:schemeClr val="accent3">
                <a:shade val="90000"/>
                <a:hueOff val="69983"/>
                <a:satOff val="-1797"/>
                <a:lumOff val="19958"/>
                <a:alphaOff val="0"/>
                <a:tint val="100000"/>
                <a:shade val="100000"/>
                <a:satMod val="130000"/>
              </a:schemeClr>
            </a:gs>
            <a:gs pos="100000">
              <a:schemeClr val="accent3">
                <a:shade val="90000"/>
                <a:hueOff val="69983"/>
                <a:satOff val="-1797"/>
                <a:lumOff val="19958"/>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6002409" y="2372937"/>
        <a:ext cx="224605" cy="225210"/>
      </dsp:txXfrm>
    </dsp:sp>
    <dsp:sp modelId="{3E5A2594-1F70-48DB-AD6D-9237DC35958D}">
      <dsp:nvSpPr>
        <dsp:cNvPr id="0" name=""/>
        <dsp:cNvSpPr/>
      </dsp:nvSpPr>
      <dsp:spPr>
        <a:xfrm>
          <a:off x="4241289" y="2031489"/>
          <a:ext cx="1513509" cy="908105"/>
        </a:xfrm>
        <a:prstGeom prst="roundRect">
          <a:avLst>
            <a:gd name="adj" fmla="val 10000"/>
          </a:avLst>
        </a:prstGeom>
        <a:gradFill rotWithShape="0">
          <a:gsLst>
            <a:gs pos="0">
              <a:schemeClr val="accent3">
                <a:alpha val="90000"/>
                <a:hueOff val="0"/>
                <a:satOff val="0"/>
                <a:lumOff val="0"/>
                <a:alphaOff val="-28571"/>
                <a:tint val="100000"/>
                <a:shade val="100000"/>
                <a:satMod val="130000"/>
              </a:schemeClr>
            </a:gs>
            <a:gs pos="100000">
              <a:schemeClr val="accent3">
                <a:alpha val="90000"/>
                <a:hueOff val="0"/>
                <a:satOff val="0"/>
                <a:lumOff val="0"/>
                <a:alphaOff val="-28571"/>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Data Visualization</a:t>
          </a:r>
        </a:p>
      </dsp:txBody>
      <dsp:txXfrm>
        <a:off x="4267886" y="2058086"/>
        <a:ext cx="1460315" cy="854911"/>
      </dsp:txXfrm>
    </dsp:sp>
    <dsp:sp modelId="{553FC100-BF9D-442A-BE38-9134FB7F94BA}">
      <dsp:nvSpPr>
        <dsp:cNvPr id="0" name=""/>
        <dsp:cNvSpPr/>
      </dsp:nvSpPr>
      <dsp:spPr>
        <a:xfrm rot="10800000">
          <a:off x="3787236" y="2297867"/>
          <a:ext cx="320864" cy="375350"/>
        </a:xfrm>
        <a:prstGeom prst="rightArrow">
          <a:avLst>
            <a:gd name="adj1" fmla="val 60000"/>
            <a:gd name="adj2" fmla="val 50000"/>
          </a:avLst>
        </a:prstGeom>
        <a:gradFill rotWithShape="0">
          <a:gsLst>
            <a:gs pos="0">
              <a:schemeClr val="accent3">
                <a:shade val="90000"/>
                <a:hueOff val="87479"/>
                <a:satOff val="-2246"/>
                <a:lumOff val="24947"/>
                <a:alphaOff val="0"/>
                <a:tint val="100000"/>
                <a:shade val="100000"/>
                <a:satMod val="130000"/>
              </a:schemeClr>
            </a:gs>
            <a:gs pos="100000">
              <a:schemeClr val="accent3">
                <a:shade val="90000"/>
                <a:hueOff val="87479"/>
                <a:satOff val="-2246"/>
                <a:lumOff val="24947"/>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3883495" y="2372937"/>
        <a:ext cx="224605" cy="225210"/>
      </dsp:txXfrm>
    </dsp:sp>
    <dsp:sp modelId="{1B854B7E-A05D-44AF-A844-C87E3E2A906D}">
      <dsp:nvSpPr>
        <dsp:cNvPr id="0" name=""/>
        <dsp:cNvSpPr/>
      </dsp:nvSpPr>
      <dsp:spPr>
        <a:xfrm>
          <a:off x="2122375" y="2031489"/>
          <a:ext cx="1513509" cy="908105"/>
        </a:xfrm>
        <a:prstGeom prst="roundRect">
          <a:avLst>
            <a:gd name="adj" fmla="val 10000"/>
          </a:avLst>
        </a:prstGeom>
        <a:gradFill rotWithShape="0">
          <a:gsLst>
            <a:gs pos="0">
              <a:schemeClr val="accent3">
                <a:alpha val="90000"/>
                <a:hueOff val="0"/>
                <a:satOff val="0"/>
                <a:lumOff val="0"/>
                <a:alphaOff val="-34286"/>
                <a:tint val="100000"/>
                <a:shade val="100000"/>
                <a:satMod val="130000"/>
              </a:schemeClr>
            </a:gs>
            <a:gs pos="100000">
              <a:schemeClr val="accent3">
                <a:alpha val="90000"/>
                <a:hueOff val="0"/>
                <a:satOff val="0"/>
                <a:lumOff val="0"/>
                <a:alphaOff val="-34286"/>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Finding Insights</a:t>
          </a:r>
        </a:p>
      </dsp:txBody>
      <dsp:txXfrm>
        <a:off x="2148972" y="2058086"/>
        <a:ext cx="1460315" cy="854911"/>
      </dsp:txXfrm>
    </dsp:sp>
    <dsp:sp modelId="{44600510-153F-46A0-A8B8-BFCDEDE4BACA}">
      <dsp:nvSpPr>
        <dsp:cNvPr id="0" name=""/>
        <dsp:cNvSpPr/>
      </dsp:nvSpPr>
      <dsp:spPr>
        <a:xfrm rot="10800000">
          <a:off x="1665726" y="2297867"/>
          <a:ext cx="322698" cy="375350"/>
        </a:xfrm>
        <a:prstGeom prst="rightArrow">
          <a:avLst>
            <a:gd name="adj1" fmla="val 60000"/>
            <a:gd name="adj2" fmla="val 50000"/>
          </a:avLst>
        </a:prstGeom>
        <a:gradFill rotWithShape="0">
          <a:gsLst>
            <a:gs pos="0">
              <a:schemeClr val="accent3">
                <a:shade val="90000"/>
                <a:hueOff val="104974"/>
                <a:satOff val="-2695"/>
                <a:lumOff val="29937"/>
                <a:alphaOff val="0"/>
                <a:tint val="100000"/>
                <a:shade val="100000"/>
                <a:satMod val="130000"/>
              </a:schemeClr>
            </a:gs>
            <a:gs pos="100000">
              <a:schemeClr val="accent3">
                <a:shade val="90000"/>
                <a:hueOff val="104974"/>
                <a:satOff val="-2695"/>
                <a:lumOff val="29937"/>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1762535" y="2372937"/>
        <a:ext cx="225889" cy="225210"/>
      </dsp:txXfrm>
    </dsp:sp>
    <dsp:sp modelId="{9D52E207-7769-453F-8218-238C9FC8B6DC}">
      <dsp:nvSpPr>
        <dsp:cNvPr id="0" name=""/>
        <dsp:cNvSpPr/>
      </dsp:nvSpPr>
      <dsp:spPr>
        <a:xfrm>
          <a:off x="0" y="2031489"/>
          <a:ext cx="1513509" cy="908105"/>
        </a:xfrm>
        <a:prstGeom prst="roundRect">
          <a:avLst>
            <a:gd name="adj" fmla="val 10000"/>
          </a:avLst>
        </a:prstGeom>
        <a:gradFill rotWithShape="0">
          <a:gsLst>
            <a:gs pos="0">
              <a:schemeClr val="accent3">
                <a:alpha val="90000"/>
                <a:hueOff val="0"/>
                <a:satOff val="0"/>
                <a:lumOff val="0"/>
                <a:alphaOff val="-40000"/>
                <a:tint val="100000"/>
                <a:shade val="100000"/>
                <a:satMod val="130000"/>
              </a:schemeClr>
            </a:gs>
            <a:gs pos="100000">
              <a:schemeClr val="accent3">
                <a:alpha val="90000"/>
                <a:hueOff val="0"/>
                <a:satOff val="0"/>
                <a:lumOff val="0"/>
                <a:alphaOff val="-4000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Conclusion</a:t>
          </a:r>
        </a:p>
      </dsp:txBody>
      <dsp:txXfrm>
        <a:off x="26597" y="2058086"/>
        <a:ext cx="1460315" cy="854911"/>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79252937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2887333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99223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105974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698618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0644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2">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1B412-02DB-45C9-9B69-883CDDC58443}"/>
              </a:ext>
            </a:extLst>
          </p:cNvPr>
          <p:cNvSpPr>
            <a:spLocks noGrp="1"/>
          </p:cNvSpPr>
          <p:nvPr>
            <p:ph type="title"/>
          </p:nvPr>
        </p:nvSpPr>
        <p:spPr>
          <a:xfrm>
            <a:off x="311700" y="453190"/>
            <a:ext cx="8520600" cy="2467219"/>
          </a:xfrm>
        </p:spPr>
        <p:txBody>
          <a:bodyPr/>
          <a:lstStyle/>
          <a:p>
            <a:pPr lvl="0" algn="ctr"/>
            <a:r>
              <a:rPr lang="en-US" sz="3200" b="1" dirty="0">
                <a:solidFill>
                  <a:srgbClr val="CC0000"/>
                </a:solidFill>
                <a:latin typeface="Montserrat"/>
                <a:ea typeface="Montserrat"/>
                <a:cs typeface="Montserrat"/>
                <a:sym typeface="Montserrat"/>
              </a:rPr>
              <a:t>Capstone Project </a:t>
            </a:r>
            <a:br>
              <a:rPr lang="en-US" sz="3200" b="1" dirty="0">
                <a:solidFill>
                  <a:srgbClr val="CC0000"/>
                </a:solidFill>
                <a:latin typeface="Montserrat"/>
                <a:ea typeface="Montserrat"/>
                <a:cs typeface="Montserrat"/>
                <a:sym typeface="Montserrat"/>
              </a:rPr>
            </a:br>
            <a:r>
              <a:rPr lang="en-US" sz="2400" b="1" dirty="0">
                <a:solidFill>
                  <a:schemeClr val="bg1">
                    <a:lumMod val="50000"/>
                  </a:schemeClr>
                </a:solidFill>
                <a:latin typeface="Montserrat"/>
                <a:ea typeface="Montserrat"/>
                <a:cs typeface="Montserrat"/>
                <a:sym typeface="Montserrat"/>
              </a:rPr>
              <a:t>World Bank Education Analysis</a:t>
            </a:r>
            <a:br>
              <a:rPr lang="en-US" sz="2400" b="1" dirty="0">
                <a:solidFill>
                  <a:schemeClr val="bg1">
                    <a:lumMod val="50000"/>
                  </a:schemeClr>
                </a:solidFill>
                <a:latin typeface="Montserrat"/>
                <a:ea typeface="Montserrat"/>
                <a:cs typeface="Montserrat"/>
                <a:sym typeface="Montserrat"/>
              </a:rPr>
            </a:br>
            <a:r>
              <a:rPr lang="en-US" sz="2400" b="1" dirty="0">
                <a:solidFill>
                  <a:schemeClr val="bg1">
                    <a:lumMod val="50000"/>
                  </a:schemeClr>
                </a:solidFill>
                <a:latin typeface="Montserrat"/>
                <a:ea typeface="Montserrat"/>
                <a:cs typeface="Montserrat"/>
                <a:sym typeface="Montserrat"/>
              </a:rPr>
              <a:t>(Exploratory data analysis)</a:t>
            </a:r>
            <a:br>
              <a:rPr lang="en-US" sz="3200" b="1" dirty="0">
                <a:solidFill>
                  <a:schemeClr val="lt1"/>
                </a:solidFill>
                <a:latin typeface="Montserrat"/>
                <a:ea typeface="Montserrat"/>
                <a:cs typeface="Montserrat"/>
                <a:sym typeface="Montserrat"/>
              </a:rPr>
            </a:br>
            <a:endParaRPr lang="en-IN" sz="3200" dirty="0"/>
          </a:p>
        </p:txBody>
      </p:sp>
      <p:sp>
        <p:nvSpPr>
          <p:cNvPr id="3" name="Subtitle 2">
            <a:extLst>
              <a:ext uri="{FF2B5EF4-FFF2-40B4-BE49-F238E27FC236}">
                <a16:creationId xmlns:a16="http://schemas.microsoft.com/office/drawing/2014/main" id="{8EC3A66C-0C8C-4200-9080-E040128ACC35}"/>
              </a:ext>
            </a:extLst>
          </p:cNvPr>
          <p:cNvSpPr>
            <a:spLocks noGrp="1"/>
          </p:cNvSpPr>
          <p:nvPr>
            <p:ph type="body" idx="1"/>
          </p:nvPr>
        </p:nvSpPr>
        <p:spPr>
          <a:xfrm>
            <a:off x="311700" y="3088749"/>
            <a:ext cx="3999900" cy="1609727"/>
          </a:xfrm>
        </p:spPr>
        <p:txBody>
          <a:bodyPr/>
          <a:lstStyle/>
          <a:p>
            <a:endParaRPr lang="en-US" sz="2000" b="1" dirty="0">
              <a:solidFill>
                <a:schemeClr val="lt1"/>
              </a:solidFill>
              <a:latin typeface="Montserrat"/>
              <a:ea typeface="Montserrat"/>
              <a:cs typeface="Montserrat"/>
              <a:sym typeface="Montserrat"/>
            </a:endParaRPr>
          </a:p>
          <a:p>
            <a:r>
              <a:rPr lang="en-US" sz="2000" b="1" dirty="0">
                <a:solidFill>
                  <a:schemeClr val="bg1">
                    <a:lumMod val="50000"/>
                  </a:schemeClr>
                </a:solidFill>
                <a:latin typeface="Montserrat"/>
                <a:ea typeface="Montserrat"/>
                <a:cs typeface="Montserrat"/>
                <a:sym typeface="Montserrat"/>
              </a:rPr>
              <a:t>By Azad </a:t>
            </a:r>
            <a:r>
              <a:rPr lang="en-US" sz="2000" b="1" dirty="0" err="1">
                <a:solidFill>
                  <a:schemeClr val="bg1">
                    <a:lumMod val="50000"/>
                  </a:schemeClr>
                </a:solidFill>
                <a:latin typeface="Montserrat"/>
                <a:ea typeface="Montserrat"/>
                <a:cs typeface="Montserrat"/>
                <a:sym typeface="Montserrat"/>
              </a:rPr>
              <a:t>Meshram</a:t>
            </a:r>
            <a:endParaRPr lang="en-IN" sz="2000" dirty="0">
              <a:solidFill>
                <a:schemeClr val="bg1">
                  <a:lumMod val="50000"/>
                </a:schemeClr>
              </a:solidFill>
            </a:endParaRPr>
          </a:p>
          <a:p>
            <a:pPr algn="l"/>
            <a:endParaRPr lang="en-IN" sz="2000" dirty="0"/>
          </a:p>
        </p:txBody>
      </p:sp>
      <p:sp>
        <p:nvSpPr>
          <p:cNvPr id="4" name="AutoShape 2">
            <a:extLst>
              <a:ext uri="{FF2B5EF4-FFF2-40B4-BE49-F238E27FC236}">
                <a16:creationId xmlns:a16="http://schemas.microsoft.com/office/drawing/2014/main" id="{08F0D8E8-2E95-4E18-9B2F-DD300674A52D}"/>
              </a:ext>
            </a:extLst>
          </p:cNvPr>
          <p:cNvSpPr>
            <a:spLocks noChangeAspect="1" noChangeArrowheads="1"/>
          </p:cNvSpPr>
          <p:nvPr/>
        </p:nvSpPr>
        <p:spPr bwMode="auto">
          <a:xfrm>
            <a:off x="3668486" y="2419350"/>
            <a:ext cx="1055914" cy="105591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1" name="Picture 10">
            <a:extLst>
              <a:ext uri="{FF2B5EF4-FFF2-40B4-BE49-F238E27FC236}">
                <a16:creationId xmlns:a16="http://schemas.microsoft.com/office/drawing/2014/main" id="{BCF507E0-6410-7CEA-933D-57C1E701A25D}"/>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foregroundMark x1="13991" y1="45833" x2="13991" y2="45833"/>
                        <a14:foregroundMark x1="12271" y1="62847" x2="12271" y2="62847"/>
                        <a14:foregroundMark x1="17775" y1="70139" x2="17775" y2="70139"/>
                        <a14:foregroundMark x1="24656" y1="37500" x2="24656" y2="37500"/>
                        <a14:foregroundMark x1="25000" y1="38889" x2="25000" y2="38889"/>
                        <a14:foregroundMark x1="25344" y1="40972" x2="25344" y2="40972"/>
                        <a14:foregroundMark x1="25688" y1="42361" x2="25688" y2="42361"/>
                        <a14:foregroundMark x1="30849" y1="43056" x2="30849" y2="43056"/>
                        <a14:foregroundMark x1="33486" y1="47222" x2="33486" y2="47222"/>
                        <a14:foregroundMark x1="38417" y1="47917" x2="38417" y2="47917"/>
                        <a14:foregroundMark x1="47248" y1="43750" x2="47248" y2="43750"/>
                        <a14:foregroundMark x1="51491" y1="44097" x2="51491" y2="44097"/>
                        <a14:foregroundMark x1="56766" y1="44792" x2="56766" y2="44792"/>
                        <a14:foregroundMark x1="61583" y1="44097" x2="61583" y2="44097"/>
                        <a14:foregroundMark x1="65252" y1="44097" x2="65252" y2="44097"/>
                        <a14:foregroundMark x1="72133" y1="43056" x2="72133" y2="43056"/>
                        <a14:foregroundMark x1="78096" y1="42708" x2="78096" y2="42708"/>
                        <a14:foregroundMark x1="81422" y1="43403" x2="81422" y2="43403"/>
                        <a14:foregroundMark x1="87156" y1="43750" x2="87156" y2="43750"/>
                      </a14:backgroundRemoval>
                    </a14:imgEffect>
                  </a14:imgLayer>
                </a14:imgProps>
              </a:ext>
            </a:extLst>
          </a:blip>
          <a:stretch>
            <a:fillRect/>
          </a:stretch>
        </p:blipFill>
        <p:spPr>
          <a:xfrm>
            <a:off x="2903611" y="1544491"/>
            <a:ext cx="3110313" cy="1027259"/>
          </a:xfrm>
          <a:prstGeom prst="rect">
            <a:avLst/>
          </a:prstGeom>
        </p:spPr>
      </p:pic>
    </p:spTree>
    <p:extLst>
      <p:ext uri="{BB962C8B-B14F-4D97-AF65-F5344CB8AC3E}">
        <p14:creationId xmlns:p14="http://schemas.microsoft.com/office/powerpoint/2010/main" val="1683806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5B99D-5CD5-4854-9F24-817076BCBE97}"/>
              </a:ext>
            </a:extLst>
          </p:cNvPr>
          <p:cNvSpPr>
            <a:spLocks noGrp="1"/>
          </p:cNvSpPr>
          <p:nvPr>
            <p:ph type="title"/>
          </p:nvPr>
        </p:nvSpPr>
        <p:spPr/>
        <p:txBody>
          <a:bodyPr/>
          <a:lstStyle/>
          <a:p>
            <a:r>
              <a:rPr lang="en-US" b="1" dirty="0"/>
              <a:t>Cleaning and Handling Dataset</a:t>
            </a:r>
            <a:endParaRPr lang="en-IN" dirty="0"/>
          </a:p>
        </p:txBody>
      </p:sp>
      <p:sp>
        <p:nvSpPr>
          <p:cNvPr id="3" name="Text Placeholder 2">
            <a:extLst>
              <a:ext uri="{FF2B5EF4-FFF2-40B4-BE49-F238E27FC236}">
                <a16:creationId xmlns:a16="http://schemas.microsoft.com/office/drawing/2014/main" id="{CE66896F-E49A-4143-A07C-0DB00A174CEA}"/>
              </a:ext>
            </a:extLst>
          </p:cNvPr>
          <p:cNvSpPr>
            <a:spLocks noGrp="1"/>
          </p:cNvSpPr>
          <p:nvPr>
            <p:ph type="body" idx="1"/>
          </p:nvPr>
        </p:nvSpPr>
        <p:spPr>
          <a:xfrm>
            <a:off x="311700" y="1152475"/>
            <a:ext cx="8520600" cy="3795540"/>
          </a:xfrm>
        </p:spPr>
        <p:txBody>
          <a:bodyPr/>
          <a:lstStyle/>
          <a:p>
            <a:pPr>
              <a:lnSpc>
                <a:spcPct val="150000"/>
              </a:lnSpc>
              <a:buClr>
                <a:schemeClr val="tx1">
                  <a:lumMod val="75000"/>
                </a:schemeClr>
              </a:buClr>
              <a:buFont typeface="Wingdings" panose="05000000000000000000" pitchFamily="2" charset="2"/>
              <a:buChar char="v"/>
            </a:pPr>
            <a:r>
              <a:rPr lang="en-US" sz="1600" b="1" dirty="0">
                <a:solidFill>
                  <a:schemeClr val="bg2">
                    <a:lumMod val="10000"/>
                  </a:schemeClr>
                </a:solidFill>
              </a:rPr>
              <a:t>There are no duplicate columns.</a:t>
            </a:r>
          </a:p>
          <a:p>
            <a:pPr>
              <a:lnSpc>
                <a:spcPct val="150000"/>
              </a:lnSpc>
              <a:buClr>
                <a:schemeClr val="tx1">
                  <a:lumMod val="75000"/>
                </a:schemeClr>
              </a:buClr>
              <a:buFont typeface="Wingdings" panose="05000000000000000000" pitchFamily="2" charset="2"/>
              <a:buChar char="v"/>
            </a:pPr>
            <a:r>
              <a:rPr lang="en-US" sz="1600" b="1" dirty="0" err="1">
                <a:solidFill>
                  <a:schemeClr val="bg2">
                    <a:lumMod val="10000"/>
                  </a:schemeClr>
                </a:solidFill>
              </a:rPr>
              <a:t>EdSats</a:t>
            </a:r>
            <a:r>
              <a:rPr lang="en-US" sz="1600" b="1" dirty="0">
                <a:solidFill>
                  <a:schemeClr val="bg2">
                    <a:lumMod val="10000"/>
                  </a:schemeClr>
                </a:solidFill>
              </a:rPr>
              <a:t> dataset is full of null values. These null values can not be dropped directly as we have to show the yearly trends.</a:t>
            </a:r>
          </a:p>
          <a:p>
            <a:pPr>
              <a:lnSpc>
                <a:spcPct val="150000"/>
              </a:lnSpc>
              <a:buClr>
                <a:schemeClr val="tx1">
                  <a:lumMod val="75000"/>
                </a:schemeClr>
              </a:buClr>
              <a:buFont typeface="Wingdings" panose="05000000000000000000" pitchFamily="2" charset="2"/>
              <a:buChar char="v"/>
            </a:pPr>
            <a:r>
              <a:rPr lang="en-US" sz="1600" b="1" dirty="0">
                <a:solidFill>
                  <a:schemeClr val="bg2">
                    <a:lumMod val="10000"/>
                  </a:schemeClr>
                </a:solidFill>
              </a:rPr>
              <a:t>If these Years are dropped ,the column year would not be preset in the comparison </a:t>
            </a:r>
            <a:r>
              <a:rPr lang="en-US" sz="1600" b="1" dirty="0" err="1">
                <a:solidFill>
                  <a:schemeClr val="bg2">
                    <a:lumMod val="10000"/>
                  </a:schemeClr>
                </a:solidFill>
              </a:rPr>
              <a:t>dataframe</a:t>
            </a:r>
            <a:r>
              <a:rPr lang="en-US" sz="1600" b="1" dirty="0">
                <a:solidFill>
                  <a:schemeClr val="bg2">
                    <a:lumMod val="10000"/>
                  </a:schemeClr>
                </a:solidFill>
              </a:rPr>
              <a:t>, making it difficult to track the correct trends.</a:t>
            </a:r>
          </a:p>
          <a:p>
            <a:pPr>
              <a:lnSpc>
                <a:spcPct val="150000"/>
              </a:lnSpc>
              <a:buClr>
                <a:schemeClr val="tx1">
                  <a:lumMod val="75000"/>
                </a:schemeClr>
              </a:buClr>
              <a:buFont typeface="Wingdings" panose="05000000000000000000" pitchFamily="2" charset="2"/>
              <a:buChar char="v"/>
            </a:pPr>
            <a:r>
              <a:rPr lang="en-US" sz="1600" b="1" dirty="0">
                <a:solidFill>
                  <a:schemeClr val="bg2">
                    <a:lumMod val="10000"/>
                  </a:schemeClr>
                </a:solidFill>
              </a:rPr>
              <a:t>Hence I have opted to replace these null values by zero.</a:t>
            </a:r>
          </a:p>
          <a:p>
            <a:pPr>
              <a:lnSpc>
                <a:spcPct val="150000"/>
              </a:lnSpc>
              <a:buClr>
                <a:schemeClr val="tx1">
                  <a:lumMod val="75000"/>
                </a:schemeClr>
              </a:buClr>
              <a:buFont typeface="Wingdings" panose="05000000000000000000" pitchFamily="2" charset="2"/>
              <a:buChar char="v"/>
            </a:pPr>
            <a:r>
              <a:rPr lang="en-US" sz="1600" b="1" dirty="0">
                <a:solidFill>
                  <a:schemeClr val="bg2">
                    <a:lumMod val="10000"/>
                  </a:schemeClr>
                </a:solidFill>
              </a:rPr>
              <a:t>This representation of zero, would suggest countries to look for the correct data.</a:t>
            </a:r>
          </a:p>
          <a:p>
            <a:pPr>
              <a:lnSpc>
                <a:spcPct val="150000"/>
              </a:lnSpc>
              <a:buClr>
                <a:schemeClr val="tx1">
                  <a:lumMod val="75000"/>
                </a:schemeClr>
              </a:buClr>
              <a:buFont typeface="Wingdings" panose="05000000000000000000" pitchFamily="2" charset="2"/>
              <a:buChar char="v"/>
            </a:pPr>
            <a:r>
              <a:rPr lang="en-US" sz="1600" b="1" dirty="0">
                <a:solidFill>
                  <a:schemeClr val="bg2">
                    <a:lumMod val="10000"/>
                  </a:schemeClr>
                </a:solidFill>
                <a:effectLst/>
                <a:latin typeface="Arial" panose="020B0604020202020204" pitchFamily="34" charset="0"/>
                <a:ea typeface="Calibri" panose="020F0502020204030204" pitchFamily="34" charset="0"/>
                <a:cs typeface="Arial" panose="020B0604020202020204" pitchFamily="34" charset="0"/>
              </a:rPr>
              <a:t>Later on When I need to find out the mean of newly  formed desired  data frames, I replaced those zeros back </a:t>
            </a:r>
            <a:r>
              <a:rPr lang="en-US" sz="1600" b="1" dirty="0">
                <a:solidFill>
                  <a:schemeClr val="bg2">
                    <a:lumMod val="10000"/>
                  </a:schemeClr>
                </a:solidFill>
                <a:effectLst/>
                <a:latin typeface="Calibri" panose="020F0502020204030204" pitchFamily="34" charset="0"/>
                <a:ea typeface="Calibri" panose="020F0502020204030204" pitchFamily="34" charset="0"/>
              </a:rPr>
              <a:t>with their respective null values . So that the mean should not be affected.</a:t>
            </a:r>
            <a:endParaRPr lang="en-US" sz="1600" b="1" dirty="0">
              <a:solidFill>
                <a:schemeClr val="bg2">
                  <a:lumMod val="1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46744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5B99D-5CD5-4854-9F24-817076BCBE97}"/>
              </a:ext>
            </a:extLst>
          </p:cNvPr>
          <p:cNvSpPr>
            <a:spLocks noGrp="1"/>
          </p:cNvSpPr>
          <p:nvPr>
            <p:ph type="title"/>
          </p:nvPr>
        </p:nvSpPr>
        <p:spPr/>
        <p:txBody>
          <a:bodyPr/>
          <a:lstStyle/>
          <a:p>
            <a:r>
              <a:rPr lang="en-US" b="1" dirty="0"/>
              <a:t>Cleaning and Handling Dataset</a:t>
            </a:r>
            <a:endParaRPr lang="en-IN" dirty="0"/>
          </a:p>
        </p:txBody>
      </p:sp>
      <p:sp>
        <p:nvSpPr>
          <p:cNvPr id="3" name="Text Placeholder 2">
            <a:extLst>
              <a:ext uri="{FF2B5EF4-FFF2-40B4-BE49-F238E27FC236}">
                <a16:creationId xmlns:a16="http://schemas.microsoft.com/office/drawing/2014/main" id="{CE66896F-E49A-4143-A07C-0DB00A174CEA}"/>
              </a:ext>
            </a:extLst>
          </p:cNvPr>
          <p:cNvSpPr>
            <a:spLocks noGrp="1"/>
          </p:cNvSpPr>
          <p:nvPr>
            <p:ph type="body" idx="1"/>
          </p:nvPr>
        </p:nvSpPr>
        <p:spPr/>
        <p:txBody>
          <a:bodyPr/>
          <a:lstStyle/>
          <a:p>
            <a:pPr>
              <a:lnSpc>
                <a:spcPct val="150000"/>
              </a:lnSpc>
              <a:buClr>
                <a:schemeClr val="tx1">
                  <a:lumMod val="75000"/>
                </a:schemeClr>
              </a:buClr>
              <a:buFont typeface="Wingdings" panose="05000000000000000000" pitchFamily="2" charset="2"/>
              <a:buChar char="v"/>
            </a:pPr>
            <a:r>
              <a:rPr lang="en-US" sz="1600" b="1" dirty="0">
                <a:solidFill>
                  <a:schemeClr val="bg2">
                    <a:lumMod val="10000"/>
                  </a:schemeClr>
                </a:solidFill>
              </a:rPr>
              <a:t>Country Name, Indicator Name, Country Code and Indicator Code column are wholly filled, without any null values with object type of characters.</a:t>
            </a:r>
          </a:p>
          <a:p>
            <a:pPr>
              <a:lnSpc>
                <a:spcPct val="150000"/>
              </a:lnSpc>
              <a:buClr>
                <a:schemeClr val="tx1">
                  <a:lumMod val="75000"/>
                </a:schemeClr>
              </a:buClr>
              <a:buFont typeface="Wingdings" panose="05000000000000000000" pitchFamily="2" charset="2"/>
              <a:buChar char="v"/>
            </a:pPr>
            <a:r>
              <a:rPr lang="en-US" sz="1600" b="1" dirty="0">
                <a:solidFill>
                  <a:schemeClr val="bg2">
                    <a:lumMod val="10000"/>
                  </a:schemeClr>
                </a:solidFill>
              </a:rPr>
              <a:t>Columns form 1970 to 2100 are mostly empty and null. All these null values are filled with zeros.</a:t>
            </a:r>
          </a:p>
          <a:p>
            <a:pPr>
              <a:lnSpc>
                <a:spcPct val="150000"/>
              </a:lnSpc>
              <a:buClr>
                <a:schemeClr val="tx1">
                  <a:lumMod val="75000"/>
                </a:schemeClr>
              </a:buClr>
              <a:buFont typeface="Wingdings" panose="05000000000000000000" pitchFamily="2" charset="2"/>
              <a:buChar char="v"/>
            </a:pPr>
            <a:r>
              <a:rPr lang="en-US" sz="1600" b="1" dirty="0">
                <a:solidFill>
                  <a:schemeClr val="bg2">
                    <a:lumMod val="10000"/>
                  </a:schemeClr>
                </a:solidFill>
              </a:rPr>
              <a:t>The filled values from 1970 to 2100 are float type.</a:t>
            </a:r>
          </a:p>
          <a:p>
            <a:pPr>
              <a:lnSpc>
                <a:spcPct val="150000"/>
              </a:lnSpc>
              <a:buClr>
                <a:schemeClr val="tx1">
                  <a:lumMod val="75000"/>
                </a:schemeClr>
              </a:buClr>
              <a:buFont typeface="Wingdings" panose="05000000000000000000" pitchFamily="2" charset="2"/>
              <a:buChar char="v"/>
            </a:pPr>
            <a:r>
              <a:rPr lang="en-US" sz="1600" b="1" dirty="0">
                <a:solidFill>
                  <a:schemeClr val="bg2">
                    <a:lumMod val="10000"/>
                  </a:schemeClr>
                </a:solidFill>
              </a:rPr>
              <a:t>For Comparing the trends of LSC of four countries, I have used the values as the size of dots in scatter plot. For that the values have been converted to ‘INTEGER’ type from ‘float’.</a:t>
            </a:r>
          </a:p>
        </p:txBody>
      </p:sp>
    </p:spTree>
    <p:extLst>
      <p:ext uri="{BB962C8B-B14F-4D97-AF65-F5344CB8AC3E}">
        <p14:creationId xmlns:p14="http://schemas.microsoft.com/office/powerpoint/2010/main" val="3852429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DC913-7CD2-42C2-BC29-9A1F77095854}"/>
              </a:ext>
            </a:extLst>
          </p:cNvPr>
          <p:cNvSpPr>
            <a:spLocks noGrp="1"/>
          </p:cNvSpPr>
          <p:nvPr>
            <p:ph type="title"/>
          </p:nvPr>
        </p:nvSpPr>
        <p:spPr>
          <a:xfrm>
            <a:off x="311700" y="176081"/>
            <a:ext cx="8520600" cy="572700"/>
          </a:xfrm>
        </p:spPr>
        <p:txBody>
          <a:bodyPr/>
          <a:lstStyle/>
          <a:p>
            <a:r>
              <a:rPr lang="en-US" b="1" dirty="0"/>
              <a:t>Data Visualization</a:t>
            </a:r>
            <a:br>
              <a:rPr lang="en-US" b="1" dirty="0"/>
            </a:br>
            <a:r>
              <a:rPr lang="en-US" sz="1800" b="1" dirty="0">
                <a:solidFill>
                  <a:schemeClr val="bg1"/>
                </a:solidFill>
              </a:rPr>
              <a:t> </a:t>
            </a:r>
            <a:r>
              <a:rPr lang="en-US" sz="1800" b="1" dirty="0">
                <a:solidFill>
                  <a:schemeClr val="bg1">
                    <a:lumMod val="75000"/>
                  </a:schemeClr>
                </a:solidFill>
              </a:rPr>
              <a:t>First Level Analysis</a:t>
            </a:r>
            <a:endParaRPr lang="en-IN" sz="1800" b="1" dirty="0">
              <a:solidFill>
                <a:schemeClr val="bg1">
                  <a:lumMod val="75000"/>
                </a:schemeClr>
              </a:solidFill>
            </a:endParaRPr>
          </a:p>
        </p:txBody>
      </p:sp>
      <p:sp>
        <p:nvSpPr>
          <p:cNvPr id="6" name="Text Placeholder 5">
            <a:extLst>
              <a:ext uri="{FF2B5EF4-FFF2-40B4-BE49-F238E27FC236}">
                <a16:creationId xmlns:a16="http://schemas.microsoft.com/office/drawing/2014/main" id="{C40C69E5-81FB-4E06-9958-F12EEEEEFB5B}"/>
              </a:ext>
            </a:extLst>
          </p:cNvPr>
          <p:cNvSpPr>
            <a:spLocks noGrp="1"/>
          </p:cNvSpPr>
          <p:nvPr>
            <p:ph type="body" idx="1"/>
          </p:nvPr>
        </p:nvSpPr>
        <p:spPr>
          <a:xfrm>
            <a:off x="63871" y="1084109"/>
            <a:ext cx="5704539" cy="3710082"/>
          </a:xfrm>
          <a:solidFill>
            <a:schemeClr val="bg2"/>
          </a:solidFill>
        </p:spPr>
        <p:style>
          <a:lnRef idx="2">
            <a:schemeClr val="dk1"/>
          </a:lnRef>
          <a:fillRef idx="1">
            <a:schemeClr val="lt1"/>
          </a:fillRef>
          <a:effectRef idx="0">
            <a:schemeClr val="dk1"/>
          </a:effectRef>
          <a:fontRef idx="minor">
            <a:schemeClr val="dk1"/>
          </a:fontRef>
        </p:style>
        <p:txBody>
          <a:bodyPr/>
          <a:lstStyle/>
          <a:p>
            <a:endParaRPr lang="en-IN" dirty="0"/>
          </a:p>
        </p:txBody>
      </p:sp>
      <p:sp>
        <p:nvSpPr>
          <p:cNvPr id="7" name="Text Placeholder 6">
            <a:extLst>
              <a:ext uri="{FF2B5EF4-FFF2-40B4-BE49-F238E27FC236}">
                <a16:creationId xmlns:a16="http://schemas.microsoft.com/office/drawing/2014/main" id="{94FA5331-24A8-4AD1-A37F-15A8EFEEC5EB}"/>
              </a:ext>
            </a:extLst>
          </p:cNvPr>
          <p:cNvSpPr>
            <a:spLocks noGrp="1"/>
          </p:cNvSpPr>
          <p:nvPr>
            <p:ph type="body" idx="2"/>
          </p:nvPr>
        </p:nvSpPr>
        <p:spPr>
          <a:xfrm>
            <a:off x="5768410" y="1084109"/>
            <a:ext cx="3365194" cy="2667495"/>
          </a:xfrm>
        </p:spPr>
        <p:txBody>
          <a:bodyPr/>
          <a:lstStyle/>
          <a:p>
            <a:pPr marL="139700" indent="0">
              <a:buNone/>
            </a:pPr>
            <a:r>
              <a:rPr lang="en-US" b="1" i="0" dirty="0">
                <a:solidFill>
                  <a:schemeClr val="bg2">
                    <a:lumMod val="10000"/>
                  </a:schemeClr>
                </a:solidFill>
                <a:effectLst/>
                <a:latin typeface="Montserrat" panose="00000500000000000000" pitchFamily="2" charset="0"/>
              </a:rPr>
              <a:t>World Bank education dataset was full of null values and devoid of relevant information on specific indicators. So the help arrives from Choropleth to understand which countries are lacking in some specific trends. The black </a:t>
            </a:r>
            <a:r>
              <a:rPr lang="en-US" b="1" i="0" dirty="0" err="1">
                <a:solidFill>
                  <a:schemeClr val="bg2">
                    <a:lumMod val="10000"/>
                  </a:schemeClr>
                </a:solidFill>
                <a:effectLst/>
                <a:latin typeface="Montserrat" panose="00000500000000000000" pitchFamily="2" charset="0"/>
              </a:rPr>
              <a:t>colour</a:t>
            </a:r>
            <a:r>
              <a:rPr lang="en-US" b="1" i="0" dirty="0">
                <a:solidFill>
                  <a:schemeClr val="bg2">
                    <a:lumMod val="10000"/>
                  </a:schemeClr>
                </a:solidFill>
                <a:effectLst/>
                <a:latin typeface="Montserrat" panose="00000500000000000000" pitchFamily="2" charset="0"/>
              </a:rPr>
              <a:t> shows the absence of data in the respective countries</a:t>
            </a:r>
            <a:endParaRPr lang="en-IN" b="1" dirty="0">
              <a:solidFill>
                <a:schemeClr val="bg2">
                  <a:lumMod val="10000"/>
                </a:schemeClr>
              </a:solidFill>
              <a:latin typeface="Montserrat" panose="00000500000000000000" pitchFamily="2" charset="0"/>
            </a:endParaRPr>
          </a:p>
        </p:txBody>
      </p:sp>
      <p:sp>
        <p:nvSpPr>
          <p:cNvPr id="5" name="TextBox 4">
            <a:extLst>
              <a:ext uri="{FF2B5EF4-FFF2-40B4-BE49-F238E27FC236}">
                <a16:creationId xmlns:a16="http://schemas.microsoft.com/office/drawing/2014/main" id="{7B17CBD7-78D1-FFF0-8E1B-3A2F72E6A095}"/>
              </a:ext>
            </a:extLst>
          </p:cNvPr>
          <p:cNvSpPr txBox="1"/>
          <p:nvPr/>
        </p:nvSpPr>
        <p:spPr>
          <a:xfrm>
            <a:off x="196553" y="4223798"/>
            <a:ext cx="4452359" cy="523220"/>
          </a:xfrm>
          <a:prstGeom prst="rect">
            <a:avLst/>
          </a:prstGeom>
          <a:noFill/>
        </p:spPr>
        <p:txBody>
          <a:bodyPr wrap="square" rtlCol="0">
            <a:spAutoFit/>
          </a:bodyPr>
          <a:lstStyle/>
          <a:p>
            <a:r>
              <a:rPr lang="en-US" b="1" dirty="0">
                <a:solidFill>
                  <a:schemeClr val="bg2">
                    <a:lumMod val="10000"/>
                  </a:schemeClr>
                </a:solidFill>
                <a:latin typeface="Montserrat" panose="00000500000000000000" pitchFamily="2" charset="0"/>
              </a:rPr>
              <a:t>The variation of government expenditure, throughout the countries.</a:t>
            </a:r>
          </a:p>
        </p:txBody>
      </p:sp>
      <p:pic>
        <p:nvPicPr>
          <p:cNvPr id="9" name="Picture 8">
            <a:extLst>
              <a:ext uri="{FF2B5EF4-FFF2-40B4-BE49-F238E27FC236}">
                <a16:creationId xmlns:a16="http://schemas.microsoft.com/office/drawing/2014/main" id="{34E2A493-2B12-D4E6-3A14-C4272A964ADF}"/>
              </a:ext>
            </a:extLst>
          </p:cNvPr>
          <p:cNvPicPr>
            <a:picLocks noChangeAspect="1"/>
          </p:cNvPicPr>
          <p:nvPr/>
        </p:nvPicPr>
        <p:blipFill>
          <a:blip r:embed="rId2"/>
          <a:stretch>
            <a:fillRect/>
          </a:stretch>
        </p:blipFill>
        <p:spPr>
          <a:xfrm>
            <a:off x="74267" y="1111922"/>
            <a:ext cx="5694143" cy="3101155"/>
          </a:xfrm>
          <a:prstGeom prst="rect">
            <a:avLst/>
          </a:prstGeom>
        </p:spPr>
      </p:pic>
    </p:spTree>
    <p:extLst>
      <p:ext uri="{BB962C8B-B14F-4D97-AF65-F5344CB8AC3E}">
        <p14:creationId xmlns:p14="http://schemas.microsoft.com/office/powerpoint/2010/main" val="535693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DC913-7CD2-42C2-BC29-9A1F77095854}"/>
              </a:ext>
            </a:extLst>
          </p:cNvPr>
          <p:cNvSpPr>
            <a:spLocks noGrp="1"/>
          </p:cNvSpPr>
          <p:nvPr>
            <p:ph type="title"/>
          </p:nvPr>
        </p:nvSpPr>
        <p:spPr>
          <a:xfrm>
            <a:off x="311700" y="176081"/>
            <a:ext cx="8520600" cy="572700"/>
          </a:xfrm>
        </p:spPr>
        <p:txBody>
          <a:bodyPr/>
          <a:lstStyle/>
          <a:p>
            <a:r>
              <a:rPr lang="en-US" b="1" dirty="0"/>
              <a:t>Data Visualization</a:t>
            </a:r>
            <a:br>
              <a:rPr lang="en-US" b="1" dirty="0"/>
            </a:br>
            <a:r>
              <a:rPr lang="en-US" sz="1800" b="1" dirty="0">
                <a:solidFill>
                  <a:schemeClr val="bg1"/>
                </a:solidFill>
              </a:rPr>
              <a:t> </a:t>
            </a:r>
            <a:r>
              <a:rPr lang="en-US" sz="1800" b="1" dirty="0">
                <a:solidFill>
                  <a:schemeClr val="bg1">
                    <a:lumMod val="75000"/>
                  </a:schemeClr>
                </a:solidFill>
              </a:rPr>
              <a:t>First Level Analysis</a:t>
            </a:r>
            <a:endParaRPr lang="en-IN" sz="1800" b="1" dirty="0">
              <a:solidFill>
                <a:schemeClr val="bg1">
                  <a:lumMod val="75000"/>
                </a:schemeClr>
              </a:solidFill>
            </a:endParaRPr>
          </a:p>
        </p:txBody>
      </p:sp>
      <p:sp>
        <p:nvSpPr>
          <p:cNvPr id="6" name="Text Placeholder 5">
            <a:extLst>
              <a:ext uri="{FF2B5EF4-FFF2-40B4-BE49-F238E27FC236}">
                <a16:creationId xmlns:a16="http://schemas.microsoft.com/office/drawing/2014/main" id="{C40C69E5-81FB-4E06-9958-F12EEEEEFB5B}"/>
              </a:ext>
            </a:extLst>
          </p:cNvPr>
          <p:cNvSpPr>
            <a:spLocks noGrp="1"/>
          </p:cNvSpPr>
          <p:nvPr>
            <p:ph type="body" idx="1"/>
          </p:nvPr>
        </p:nvSpPr>
        <p:spPr>
          <a:xfrm>
            <a:off x="63871" y="1084108"/>
            <a:ext cx="5396892" cy="3743051"/>
          </a:xfrm>
          <a:noFill/>
        </p:spPr>
        <p:style>
          <a:lnRef idx="2">
            <a:schemeClr val="dk1"/>
          </a:lnRef>
          <a:fillRef idx="1">
            <a:schemeClr val="lt1"/>
          </a:fillRef>
          <a:effectRef idx="0">
            <a:schemeClr val="dk1"/>
          </a:effectRef>
          <a:fontRef idx="minor">
            <a:schemeClr val="dk1"/>
          </a:fontRef>
        </p:style>
        <p:txBody>
          <a:bodyPr/>
          <a:lstStyle/>
          <a:p>
            <a:endParaRPr lang="en-IN" dirty="0"/>
          </a:p>
        </p:txBody>
      </p:sp>
      <p:sp>
        <p:nvSpPr>
          <p:cNvPr id="7" name="Text Placeholder 6">
            <a:extLst>
              <a:ext uri="{FF2B5EF4-FFF2-40B4-BE49-F238E27FC236}">
                <a16:creationId xmlns:a16="http://schemas.microsoft.com/office/drawing/2014/main" id="{94FA5331-24A8-4AD1-A37F-15A8EFEEC5EB}"/>
              </a:ext>
            </a:extLst>
          </p:cNvPr>
          <p:cNvSpPr>
            <a:spLocks noGrp="1"/>
          </p:cNvSpPr>
          <p:nvPr>
            <p:ph type="body" idx="2"/>
          </p:nvPr>
        </p:nvSpPr>
        <p:spPr>
          <a:xfrm>
            <a:off x="5460763" y="1109747"/>
            <a:ext cx="3221764" cy="3717411"/>
          </a:xfrm>
        </p:spPr>
        <p:txBody>
          <a:bodyPr/>
          <a:lstStyle/>
          <a:p>
            <a:pPr>
              <a:buClr>
                <a:schemeClr val="tx1">
                  <a:lumMod val="75000"/>
                </a:schemeClr>
              </a:buClr>
              <a:buSzPct val="82000"/>
            </a:pPr>
            <a:r>
              <a:rPr lang="en-US" sz="1200" b="1" i="0" dirty="0">
                <a:solidFill>
                  <a:srgbClr val="212121"/>
                </a:solidFill>
                <a:effectLst/>
                <a:latin typeface="Roboto" panose="02000000000000000000" pitchFamily="2" charset="0"/>
              </a:rPr>
              <a:t>For </a:t>
            </a:r>
            <a:r>
              <a:rPr lang="en-US" sz="1200" b="1" i="0" dirty="0" err="1">
                <a:solidFill>
                  <a:srgbClr val="212121"/>
                </a:solidFill>
                <a:effectLst/>
                <a:latin typeface="Roboto" panose="02000000000000000000" pitchFamily="2" charset="0"/>
              </a:rPr>
              <a:t>e.g</a:t>
            </a:r>
            <a:r>
              <a:rPr lang="en-US" sz="1200" b="1" i="0" dirty="0">
                <a:solidFill>
                  <a:srgbClr val="212121"/>
                </a:solidFill>
                <a:effectLst/>
                <a:latin typeface="Roboto" panose="02000000000000000000" pitchFamily="2" charset="0"/>
              </a:rPr>
              <a:t>, Norway which is having the govt. expenditure on education at fourth scale, experiences less unemployment.</a:t>
            </a:r>
          </a:p>
          <a:p>
            <a:pPr>
              <a:buClr>
                <a:schemeClr val="tx1">
                  <a:lumMod val="75000"/>
                </a:schemeClr>
              </a:buClr>
              <a:buSzPct val="82000"/>
            </a:pPr>
            <a:r>
              <a:rPr lang="en-US" sz="1200" b="1" i="0" dirty="0">
                <a:solidFill>
                  <a:srgbClr val="212121"/>
                </a:solidFill>
                <a:effectLst/>
                <a:latin typeface="Roboto" panose="02000000000000000000" pitchFamily="2" charset="0"/>
              </a:rPr>
              <a:t>India , which has 3% of GDP as expenditure on education which is second level , shows near about 5% of unemployment, which is the extreme of first scale.</a:t>
            </a:r>
          </a:p>
          <a:p>
            <a:pPr>
              <a:buClr>
                <a:schemeClr val="tx1">
                  <a:lumMod val="75000"/>
                </a:schemeClr>
              </a:buClr>
              <a:buSzPct val="82000"/>
            </a:pPr>
            <a:r>
              <a:rPr lang="en-US" sz="1200" b="1" i="0" dirty="0">
                <a:solidFill>
                  <a:srgbClr val="212121"/>
                </a:solidFill>
                <a:effectLst/>
                <a:latin typeface="Roboto" panose="02000000000000000000" pitchFamily="2" charset="0"/>
              </a:rPr>
              <a:t>This comparison can be easily done for other countries to have a rough estimate of both the indicators</a:t>
            </a:r>
          </a:p>
          <a:p>
            <a:pPr>
              <a:buClr>
                <a:schemeClr val="tx1">
                  <a:lumMod val="75000"/>
                </a:schemeClr>
              </a:buClr>
              <a:buSzPct val="82000"/>
            </a:pPr>
            <a:endParaRPr lang="en-US" sz="1200" b="1" i="0" dirty="0">
              <a:solidFill>
                <a:srgbClr val="212121"/>
              </a:solidFill>
              <a:effectLst/>
              <a:latin typeface="Roboto" panose="02000000000000000000" pitchFamily="2" charset="0"/>
            </a:endParaRPr>
          </a:p>
          <a:p>
            <a:pPr>
              <a:buClr>
                <a:schemeClr val="tx1">
                  <a:lumMod val="75000"/>
                </a:schemeClr>
              </a:buClr>
              <a:buSzPct val="82000"/>
            </a:pPr>
            <a:endParaRPr lang="en-US" sz="1200" b="1" i="0" dirty="0">
              <a:solidFill>
                <a:srgbClr val="212121"/>
              </a:solidFill>
              <a:effectLst/>
              <a:latin typeface="Roboto" panose="02000000000000000000" pitchFamily="2" charset="0"/>
            </a:endParaRPr>
          </a:p>
          <a:p>
            <a:pPr>
              <a:buClr>
                <a:schemeClr val="tx1">
                  <a:lumMod val="75000"/>
                </a:schemeClr>
              </a:buClr>
              <a:buSzPct val="82000"/>
            </a:pPr>
            <a:endParaRPr lang="en-US" sz="1200" b="1" i="0" dirty="0">
              <a:solidFill>
                <a:srgbClr val="212121"/>
              </a:solidFill>
              <a:effectLst/>
              <a:latin typeface="Roboto" panose="02000000000000000000" pitchFamily="2" charset="0"/>
            </a:endParaRPr>
          </a:p>
          <a:p>
            <a:pPr marL="139700" indent="0">
              <a:buNone/>
            </a:pPr>
            <a:endParaRPr lang="en-IN" sz="1200" b="1" dirty="0">
              <a:solidFill>
                <a:schemeClr val="bg1"/>
              </a:solidFill>
            </a:endParaRPr>
          </a:p>
        </p:txBody>
      </p:sp>
      <p:sp>
        <p:nvSpPr>
          <p:cNvPr id="5" name="TextBox 4">
            <a:extLst>
              <a:ext uri="{FF2B5EF4-FFF2-40B4-BE49-F238E27FC236}">
                <a16:creationId xmlns:a16="http://schemas.microsoft.com/office/drawing/2014/main" id="{7B17CBD7-78D1-FFF0-8E1B-3A2F72E6A095}"/>
              </a:ext>
            </a:extLst>
          </p:cNvPr>
          <p:cNvSpPr txBox="1"/>
          <p:nvPr/>
        </p:nvSpPr>
        <p:spPr>
          <a:xfrm>
            <a:off x="89511" y="4230305"/>
            <a:ext cx="4794191" cy="523220"/>
          </a:xfrm>
          <a:prstGeom prst="rect">
            <a:avLst/>
          </a:prstGeom>
          <a:noFill/>
        </p:spPr>
        <p:txBody>
          <a:bodyPr wrap="square" rtlCol="0">
            <a:spAutoFit/>
          </a:bodyPr>
          <a:lstStyle/>
          <a:p>
            <a:r>
              <a:rPr lang="en-US" b="1" dirty="0">
                <a:solidFill>
                  <a:schemeClr val="bg2">
                    <a:lumMod val="10000"/>
                  </a:schemeClr>
                </a:solidFill>
                <a:latin typeface="Montserrat" panose="00000500000000000000" pitchFamily="2" charset="0"/>
              </a:rPr>
              <a:t>The variation of Unemployment throughout all the countries. </a:t>
            </a:r>
          </a:p>
        </p:txBody>
      </p:sp>
      <p:pic>
        <p:nvPicPr>
          <p:cNvPr id="4" name="Picture 3">
            <a:extLst>
              <a:ext uri="{FF2B5EF4-FFF2-40B4-BE49-F238E27FC236}">
                <a16:creationId xmlns:a16="http://schemas.microsoft.com/office/drawing/2014/main" id="{0E62A2CA-F6AA-34AB-D6FE-C92751C987C9}"/>
              </a:ext>
            </a:extLst>
          </p:cNvPr>
          <p:cNvPicPr>
            <a:picLocks noChangeAspect="1"/>
          </p:cNvPicPr>
          <p:nvPr/>
        </p:nvPicPr>
        <p:blipFill>
          <a:blip r:embed="rId2"/>
          <a:stretch>
            <a:fillRect/>
          </a:stretch>
        </p:blipFill>
        <p:spPr>
          <a:xfrm>
            <a:off x="80965" y="1101202"/>
            <a:ext cx="5371252" cy="3120420"/>
          </a:xfrm>
          <a:prstGeom prst="rect">
            <a:avLst/>
          </a:prstGeom>
        </p:spPr>
      </p:pic>
    </p:spTree>
    <p:extLst>
      <p:ext uri="{BB962C8B-B14F-4D97-AF65-F5344CB8AC3E}">
        <p14:creationId xmlns:p14="http://schemas.microsoft.com/office/powerpoint/2010/main" val="1720612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62833-5B49-4115-A74B-9ACEE8FAD086}"/>
              </a:ext>
            </a:extLst>
          </p:cNvPr>
          <p:cNvSpPr>
            <a:spLocks noGrp="1"/>
          </p:cNvSpPr>
          <p:nvPr>
            <p:ph type="title"/>
          </p:nvPr>
        </p:nvSpPr>
        <p:spPr>
          <a:xfrm>
            <a:off x="82697" y="1562054"/>
            <a:ext cx="8734764" cy="711575"/>
          </a:xfrm>
        </p:spPr>
        <p:txBody>
          <a:bodyPr/>
          <a:lstStyle/>
          <a:p>
            <a:pPr>
              <a:lnSpc>
                <a:spcPct val="150000"/>
              </a:lnSpc>
            </a:pPr>
            <a:br>
              <a:rPr lang="en-US" b="1" dirty="0"/>
            </a:br>
            <a:br>
              <a:rPr lang="en-US" b="1" dirty="0"/>
            </a:br>
            <a:r>
              <a:rPr lang="en-US" b="1" dirty="0"/>
              <a:t>Data Visualization</a:t>
            </a:r>
            <a:br>
              <a:rPr lang="en-US" b="1" dirty="0"/>
            </a:br>
            <a:r>
              <a:rPr lang="en-US" sz="1400" b="1" dirty="0">
                <a:solidFill>
                  <a:schemeClr val="bg2">
                    <a:lumMod val="10000"/>
                  </a:schemeClr>
                </a:solidFill>
              </a:rPr>
              <a:t>Problem Statement 1: </a:t>
            </a:r>
            <a:r>
              <a:rPr lang="en-US" sz="1400" b="1" dirty="0" err="1">
                <a:solidFill>
                  <a:schemeClr val="bg1">
                    <a:lumMod val="50000"/>
                  </a:schemeClr>
                </a:solidFill>
              </a:rPr>
              <a:t>Analyse</a:t>
            </a:r>
            <a:r>
              <a:rPr lang="en-US" sz="1400" b="1" dirty="0">
                <a:solidFill>
                  <a:schemeClr val="bg1">
                    <a:lumMod val="50000"/>
                  </a:schemeClr>
                </a:solidFill>
              </a:rPr>
              <a:t> the trends for  </a:t>
            </a:r>
            <a:r>
              <a:rPr lang="en-US" sz="1400" b="1" dirty="0">
                <a:solidFill>
                  <a:schemeClr val="tx1">
                    <a:lumMod val="75000"/>
                  </a:schemeClr>
                </a:solidFill>
              </a:rPr>
              <a:t>Gross enrollment ratio(GER)</a:t>
            </a:r>
            <a:r>
              <a:rPr lang="en-US" sz="1400" b="1" dirty="0">
                <a:solidFill>
                  <a:schemeClr val="bg1">
                    <a:lumMod val="75000"/>
                  </a:schemeClr>
                </a:solidFill>
              </a:rPr>
              <a:t>,</a:t>
            </a:r>
            <a:r>
              <a:rPr lang="en-US" sz="1400" b="1" dirty="0">
                <a:solidFill>
                  <a:schemeClr val="tx1">
                    <a:lumMod val="75000"/>
                  </a:schemeClr>
                </a:solidFill>
              </a:rPr>
              <a:t> Lower  secondary completion rate(LSC) </a:t>
            </a:r>
            <a:r>
              <a:rPr lang="en-US" sz="1400" b="1" dirty="0">
                <a:solidFill>
                  <a:schemeClr val="bg1">
                    <a:lumMod val="50000"/>
                  </a:schemeClr>
                </a:solidFill>
              </a:rPr>
              <a:t>, </a:t>
            </a:r>
            <a:r>
              <a:rPr lang="en-US" sz="1400" b="1" dirty="0">
                <a:solidFill>
                  <a:schemeClr val="tx1">
                    <a:lumMod val="75000"/>
                  </a:schemeClr>
                </a:solidFill>
              </a:rPr>
              <a:t>Adult literacy rate(ALR) </a:t>
            </a:r>
            <a:r>
              <a:rPr lang="en-US" sz="1400" b="1" dirty="0">
                <a:solidFill>
                  <a:schemeClr val="bg1">
                    <a:lumMod val="50000"/>
                  </a:schemeClr>
                </a:solidFill>
              </a:rPr>
              <a:t>and </a:t>
            </a:r>
            <a:r>
              <a:rPr lang="en-US" sz="1400" b="1" dirty="0">
                <a:solidFill>
                  <a:schemeClr val="tx1">
                    <a:lumMod val="75000"/>
                  </a:schemeClr>
                </a:solidFill>
              </a:rPr>
              <a:t>Pupil-Teacher ratio(PTR) </a:t>
            </a:r>
            <a:r>
              <a:rPr lang="en-US" sz="1400" b="1" dirty="0">
                <a:solidFill>
                  <a:schemeClr val="bg1">
                    <a:lumMod val="50000"/>
                  </a:schemeClr>
                </a:solidFill>
              </a:rPr>
              <a:t>for Arab World group of countries. And Compare them with one another.</a:t>
            </a:r>
            <a:br>
              <a:rPr lang="en-US" b="1" dirty="0">
                <a:solidFill>
                  <a:schemeClr val="bg1"/>
                </a:solidFill>
              </a:rPr>
            </a:br>
            <a:endParaRPr lang="en-IN" dirty="0"/>
          </a:p>
        </p:txBody>
      </p:sp>
      <p:sp>
        <p:nvSpPr>
          <p:cNvPr id="6" name="Text Placeholder 5">
            <a:extLst>
              <a:ext uri="{FF2B5EF4-FFF2-40B4-BE49-F238E27FC236}">
                <a16:creationId xmlns:a16="http://schemas.microsoft.com/office/drawing/2014/main" id="{33342FC2-D448-4BB5-85CB-6F10C05F2C52}"/>
              </a:ext>
            </a:extLst>
          </p:cNvPr>
          <p:cNvSpPr>
            <a:spLocks noGrp="1"/>
          </p:cNvSpPr>
          <p:nvPr>
            <p:ph type="body" idx="1"/>
          </p:nvPr>
        </p:nvSpPr>
        <p:spPr>
          <a:xfrm>
            <a:off x="196201" y="2365203"/>
            <a:ext cx="3341758" cy="2163154"/>
          </a:xfrm>
        </p:spPr>
        <p:txBody>
          <a:bodyPr/>
          <a:lstStyle/>
          <a:p>
            <a:pPr>
              <a:buClr>
                <a:schemeClr val="tx1">
                  <a:lumMod val="75000"/>
                </a:schemeClr>
              </a:buClr>
            </a:pPr>
            <a:r>
              <a:rPr lang="en-US" b="1" dirty="0">
                <a:solidFill>
                  <a:schemeClr val="bg2">
                    <a:lumMod val="25000"/>
                  </a:schemeClr>
                </a:solidFill>
                <a:latin typeface="Roboto" panose="02000000000000000000" pitchFamily="2" charset="0"/>
              </a:rPr>
              <a:t>L</a:t>
            </a:r>
            <a:r>
              <a:rPr lang="en-US" b="1" i="0" dirty="0">
                <a:solidFill>
                  <a:schemeClr val="bg2">
                    <a:lumMod val="25000"/>
                  </a:schemeClr>
                </a:solidFill>
                <a:effectLst/>
                <a:latin typeface="Roboto" panose="02000000000000000000" pitchFamily="2" charset="0"/>
              </a:rPr>
              <a:t>iteracy rate is calculated in every ten years.</a:t>
            </a:r>
          </a:p>
          <a:p>
            <a:pPr>
              <a:buClr>
                <a:schemeClr val="tx1">
                  <a:lumMod val="75000"/>
                </a:schemeClr>
              </a:buClr>
            </a:pPr>
            <a:r>
              <a:rPr lang="en-US" b="1" i="0" dirty="0">
                <a:solidFill>
                  <a:schemeClr val="bg2">
                    <a:lumMod val="25000"/>
                  </a:schemeClr>
                </a:solidFill>
                <a:effectLst/>
                <a:latin typeface="Roboto" panose="02000000000000000000" pitchFamily="2" charset="0"/>
              </a:rPr>
              <a:t>Pupil-Teacher ratio is decreasing at increasing trends of gross enrollment rate and lower secondary completion rate.</a:t>
            </a:r>
          </a:p>
          <a:p>
            <a:pPr>
              <a:buClr>
                <a:schemeClr val="tx1">
                  <a:lumMod val="75000"/>
                </a:schemeClr>
              </a:buClr>
            </a:pPr>
            <a:r>
              <a:rPr lang="en-US" b="1" dirty="0">
                <a:solidFill>
                  <a:schemeClr val="bg2">
                    <a:lumMod val="25000"/>
                  </a:schemeClr>
                </a:solidFill>
                <a:latin typeface="Roboto" panose="02000000000000000000" pitchFamily="2" charset="0"/>
              </a:rPr>
              <a:t>I</a:t>
            </a:r>
            <a:r>
              <a:rPr lang="en-US" b="1" i="0" dirty="0">
                <a:solidFill>
                  <a:schemeClr val="bg2">
                    <a:lumMod val="25000"/>
                  </a:schemeClr>
                </a:solidFill>
                <a:effectLst/>
                <a:latin typeface="Roboto" panose="02000000000000000000" pitchFamily="2" charset="0"/>
              </a:rPr>
              <a:t>ncreasing trends of enrollment and completion rate is pushing the adult-literacy rate.</a:t>
            </a:r>
            <a:endParaRPr lang="en-IN" b="1" dirty="0">
              <a:solidFill>
                <a:schemeClr val="bg2">
                  <a:lumMod val="25000"/>
                </a:schemeClr>
              </a:solidFill>
            </a:endParaRPr>
          </a:p>
        </p:txBody>
      </p:sp>
      <p:pic>
        <p:nvPicPr>
          <p:cNvPr id="2050" name="Picture 2">
            <a:extLst>
              <a:ext uri="{FF2B5EF4-FFF2-40B4-BE49-F238E27FC236}">
                <a16:creationId xmlns:a16="http://schemas.microsoft.com/office/drawing/2014/main" id="{52AD1A9D-417C-7325-ACE9-6286B24DB8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7994" y="1717704"/>
            <a:ext cx="4809467" cy="3323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6342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AD5F2F7D-353B-5BCD-0697-8925A3806E49}"/>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429" b="99000" l="1714" r="97429">
                        <a14:foregroundMark x1="92210" y1="6852" x2="93013" y2="6877"/>
                        <a14:foregroundMark x1="87714" y1="6714" x2="89685" y2="6775"/>
                        <a14:foregroundMark x1="20714" y1="3571" x2="3429" y2="10857"/>
                        <a14:foregroundMark x1="5286" y1="77857" x2="2429" y2="93143"/>
                        <a14:foregroundMark x1="1714" y1="98000" x2="27857" y2="96429"/>
                        <a14:foregroundMark x1="27857" y1="96429" x2="67857" y2="99000"/>
                        <a14:foregroundMark x1="4714" y1="16857" x2="7857" y2="10286"/>
                        <a14:foregroundMark x1="9857" y1="15143" x2="10714" y2="10857"/>
                        <a14:foregroundMark x1="13714" y1="16000" x2="12143" y2="12429"/>
                        <a14:foregroundMark x1="16429" y1="12857" x2="6429" y2="12857"/>
                        <a14:foregroundMark x1="8000" y1="11714" x2="1714" y2="12857"/>
                        <a14:foregroundMark x1="4714" y1="13000" x2="2714" y2="13143"/>
                        <a14:backgroundMark x1="88571" y1="3000" x2="94714" y2="3000"/>
                        <a14:backgroundMark x1="91714" y1="3857" x2="97143" y2="2571"/>
                        <a14:backgroundMark x1="94714" y1="8143" x2="98143" y2="2429"/>
                        <a14:backgroundMark x1="90857" y1="5714" x2="91571" y2="5714"/>
                        <a14:backgroundMark x1="96571" y1="6714" x2="94000" y2="2714"/>
                        <a14:backgroundMark x1="89714" y1="6714" x2="96857" y2="2571"/>
                        <a14:backgroundMark x1="91714" y1="4714" x2="97429" y2="1857"/>
                        <a14:backgroundMark x1="93571" y1="6000" x2="99000" y2="6000"/>
                      </a14:backgroundRemoval>
                    </a14:imgEffect>
                  </a14:imgLayer>
                </a14:imgProps>
              </a:ext>
              <a:ext uri="{28A0092B-C50C-407E-A947-70E740481C1C}">
                <a14:useLocalDpi xmlns:a14="http://schemas.microsoft.com/office/drawing/2010/main" val="0"/>
              </a:ext>
            </a:extLst>
          </a:blip>
          <a:srcRect/>
          <a:stretch>
            <a:fillRect/>
          </a:stretch>
        </p:blipFill>
        <p:spPr bwMode="auto">
          <a:xfrm>
            <a:off x="3810688" y="213994"/>
            <a:ext cx="5324414" cy="492950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3A62833-5B49-4115-A74B-9ACEE8FAD086}"/>
              </a:ext>
            </a:extLst>
          </p:cNvPr>
          <p:cNvSpPr>
            <a:spLocks noGrp="1"/>
          </p:cNvSpPr>
          <p:nvPr>
            <p:ph type="title"/>
          </p:nvPr>
        </p:nvSpPr>
        <p:spPr>
          <a:xfrm>
            <a:off x="118905" y="2215962"/>
            <a:ext cx="3700681" cy="711575"/>
          </a:xfrm>
        </p:spPr>
        <p:txBody>
          <a:bodyPr/>
          <a:lstStyle/>
          <a:p>
            <a:pPr>
              <a:lnSpc>
                <a:spcPct val="150000"/>
              </a:lnSpc>
            </a:pPr>
            <a:br>
              <a:rPr lang="en-US" b="1" dirty="0"/>
            </a:br>
            <a:br>
              <a:rPr lang="en-US" b="1" dirty="0"/>
            </a:br>
            <a:r>
              <a:rPr lang="en-US" b="1" dirty="0"/>
              <a:t>Data Visualization</a:t>
            </a:r>
            <a:br>
              <a:rPr lang="en-US" b="1" dirty="0"/>
            </a:br>
            <a:r>
              <a:rPr lang="en-US" sz="1200" b="1" dirty="0">
                <a:solidFill>
                  <a:schemeClr val="bg2">
                    <a:lumMod val="10000"/>
                  </a:schemeClr>
                </a:solidFill>
              </a:rPr>
              <a:t>Problem Statement 1: </a:t>
            </a:r>
            <a:r>
              <a:rPr lang="en-US" sz="1200" b="1" dirty="0" err="1">
                <a:solidFill>
                  <a:schemeClr val="bg1">
                    <a:lumMod val="50000"/>
                  </a:schemeClr>
                </a:solidFill>
              </a:rPr>
              <a:t>Analyse</a:t>
            </a:r>
            <a:r>
              <a:rPr lang="en-US" sz="1200" b="1" dirty="0">
                <a:solidFill>
                  <a:schemeClr val="bg1">
                    <a:lumMod val="50000"/>
                  </a:schemeClr>
                </a:solidFill>
              </a:rPr>
              <a:t> the trends for  </a:t>
            </a:r>
            <a:r>
              <a:rPr lang="en-US" sz="1200" b="1" dirty="0">
                <a:solidFill>
                  <a:schemeClr val="tx1">
                    <a:lumMod val="75000"/>
                  </a:schemeClr>
                </a:solidFill>
              </a:rPr>
              <a:t>Gross enrollment ratio(GER)</a:t>
            </a:r>
            <a:r>
              <a:rPr lang="en-US" sz="1200" b="1" dirty="0">
                <a:solidFill>
                  <a:schemeClr val="bg1">
                    <a:lumMod val="75000"/>
                  </a:schemeClr>
                </a:solidFill>
              </a:rPr>
              <a:t>,</a:t>
            </a:r>
            <a:r>
              <a:rPr lang="en-US" sz="1200" b="1" dirty="0">
                <a:solidFill>
                  <a:schemeClr val="tx1">
                    <a:lumMod val="75000"/>
                  </a:schemeClr>
                </a:solidFill>
              </a:rPr>
              <a:t> Lower  secondary completion rate(LSC) </a:t>
            </a:r>
            <a:r>
              <a:rPr lang="en-US" sz="1200" b="1" dirty="0">
                <a:solidFill>
                  <a:schemeClr val="bg1">
                    <a:lumMod val="50000"/>
                  </a:schemeClr>
                </a:solidFill>
              </a:rPr>
              <a:t>, </a:t>
            </a:r>
            <a:r>
              <a:rPr lang="en-US" sz="1200" b="1" dirty="0">
                <a:solidFill>
                  <a:schemeClr val="tx1">
                    <a:lumMod val="75000"/>
                  </a:schemeClr>
                </a:solidFill>
              </a:rPr>
              <a:t>Adult literacy rate(ALR) </a:t>
            </a:r>
            <a:r>
              <a:rPr lang="en-US" sz="1200" b="1" dirty="0">
                <a:solidFill>
                  <a:schemeClr val="bg1">
                    <a:lumMod val="50000"/>
                  </a:schemeClr>
                </a:solidFill>
              </a:rPr>
              <a:t>and </a:t>
            </a:r>
            <a:r>
              <a:rPr lang="en-US" sz="1200" b="1" dirty="0">
                <a:solidFill>
                  <a:schemeClr val="tx1">
                    <a:lumMod val="75000"/>
                  </a:schemeClr>
                </a:solidFill>
              </a:rPr>
              <a:t>Pupil-Teacher ratio(PTR) </a:t>
            </a:r>
            <a:r>
              <a:rPr lang="en-US" sz="1200" b="1" dirty="0">
                <a:solidFill>
                  <a:schemeClr val="bg1">
                    <a:lumMod val="50000"/>
                  </a:schemeClr>
                </a:solidFill>
              </a:rPr>
              <a:t>for Arab World group of countries. And Compare them with one another.</a:t>
            </a:r>
            <a:br>
              <a:rPr lang="en-US" b="1" dirty="0">
                <a:solidFill>
                  <a:schemeClr val="bg1"/>
                </a:solidFill>
              </a:rPr>
            </a:br>
            <a:endParaRPr lang="en-IN" dirty="0"/>
          </a:p>
        </p:txBody>
      </p:sp>
      <p:sp>
        <p:nvSpPr>
          <p:cNvPr id="6" name="Text Placeholder 5">
            <a:extLst>
              <a:ext uri="{FF2B5EF4-FFF2-40B4-BE49-F238E27FC236}">
                <a16:creationId xmlns:a16="http://schemas.microsoft.com/office/drawing/2014/main" id="{33342FC2-D448-4BB5-85CB-6F10C05F2C52}"/>
              </a:ext>
            </a:extLst>
          </p:cNvPr>
          <p:cNvSpPr>
            <a:spLocks noGrp="1"/>
          </p:cNvSpPr>
          <p:nvPr>
            <p:ph type="body" idx="1"/>
          </p:nvPr>
        </p:nvSpPr>
        <p:spPr>
          <a:xfrm>
            <a:off x="118905" y="2571749"/>
            <a:ext cx="3341758" cy="2163154"/>
          </a:xfrm>
        </p:spPr>
        <p:txBody>
          <a:bodyPr/>
          <a:lstStyle/>
          <a:p>
            <a:pPr>
              <a:buClr>
                <a:schemeClr val="tx1">
                  <a:lumMod val="75000"/>
                </a:schemeClr>
              </a:buClr>
            </a:pPr>
            <a:r>
              <a:rPr lang="en-US" b="1" i="0" dirty="0">
                <a:solidFill>
                  <a:schemeClr val="bg2">
                    <a:lumMod val="25000"/>
                  </a:schemeClr>
                </a:solidFill>
                <a:effectLst/>
                <a:latin typeface="Roboto" panose="02000000000000000000" pitchFamily="2" charset="0"/>
              </a:rPr>
              <a:t>It clearly shows the pupil-teacher ratio is indirectly proportional to every other indicator in the chart.</a:t>
            </a:r>
          </a:p>
          <a:p>
            <a:pPr>
              <a:buClr>
                <a:schemeClr val="tx1">
                  <a:lumMod val="75000"/>
                </a:schemeClr>
              </a:buClr>
            </a:pPr>
            <a:r>
              <a:rPr lang="en-US" b="1" i="0" dirty="0">
                <a:solidFill>
                  <a:schemeClr val="bg2">
                    <a:lumMod val="25000"/>
                  </a:schemeClr>
                </a:solidFill>
                <a:effectLst/>
                <a:latin typeface="Roboto" panose="02000000000000000000" pitchFamily="2" charset="0"/>
              </a:rPr>
              <a:t>As all the indicators are showing positive change, but the results are not at the par with global standards. It means the actions taken by government requires more judiciousness, political will to penetrate inside and effective implementation strategy.</a:t>
            </a:r>
            <a:endParaRPr lang="en-IN" b="1" dirty="0">
              <a:solidFill>
                <a:schemeClr val="bg2">
                  <a:lumMod val="25000"/>
                </a:schemeClr>
              </a:solidFill>
            </a:endParaRPr>
          </a:p>
        </p:txBody>
      </p:sp>
    </p:spTree>
    <p:extLst>
      <p:ext uri="{BB962C8B-B14F-4D97-AF65-F5344CB8AC3E}">
        <p14:creationId xmlns:p14="http://schemas.microsoft.com/office/powerpoint/2010/main" val="4236204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D68FA-763C-42EB-9791-287DC78AEB20}"/>
              </a:ext>
            </a:extLst>
          </p:cNvPr>
          <p:cNvSpPr>
            <a:spLocks noGrp="1"/>
          </p:cNvSpPr>
          <p:nvPr>
            <p:ph type="title"/>
          </p:nvPr>
        </p:nvSpPr>
        <p:spPr>
          <a:xfrm>
            <a:off x="177021" y="2211325"/>
            <a:ext cx="3664896" cy="829056"/>
          </a:xfrm>
        </p:spPr>
        <p:txBody>
          <a:bodyPr/>
          <a:lstStyle/>
          <a:p>
            <a:pPr>
              <a:lnSpc>
                <a:spcPct val="150000"/>
              </a:lnSpc>
            </a:pPr>
            <a:br>
              <a:rPr lang="en-US" b="1" dirty="0"/>
            </a:br>
            <a:r>
              <a:rPr lang="en-US" b="1" dirty="0"/>
              <a:t>Data Visualization</a:t>
            </a:r>
            <a:br>
              <a:rPr lang="en-US" b="1" dirty="0"/>
            </a:br>
            <a:r>
              <a:rPr lang="en-US" sz="1600" b="1" dirty="0">
                <a:solidFill>
                  <a:schemeClr val="bg1">
                    <a:lumMod val="75000"/>
                  </a:schemeClr>
                </a:solidFill>
              </a:rPr>
              <a:t>Problem Statement 2:</a:t>
            </a:r>
            <a:r>
              <a:rPr lang="en-US" sz="1600" b="1" dirty="0">
                <a:solidFill>
                  <a:schemeClr val="bg1">
                    <a:lumMod val="50000"/>
                  </a:schemeClr>
                </a:solidFill>
              </a:rPr>
              <a:t>Compare the trends of GER,LSC,PTR and GEE for </a:t>
            </a:r>
            <a:r>
              <a:rPr lang="en-US" sz="1600" b="1" dirty="0">
                <a:solidFill>
                  <a:schemeClr val="tx1">
                    <a:lumMod val="75000"/>
                  </a:schemeClr>
                </a:solidFill>
              </a:rPr>
              <a:t>Japan</a:t>
            </a:r>
            <a:r>
              <a:rPr lang="en-US" sz="1600" b="1" dirty="0">
                <a:solidFill>
                  <a:schemeClr val="bg1">
                    <a:lumMod val="50000"/>
                  </a:schemeClr>
                </a:solidFill>
              </a:rPr>
              <a:t>.</a:t>
            </a:r>
            <a:br>
              <a:rPr lang="en-US" b="1" dirty="0">
                <a:solidFill>
                  <a:schemeClr val="bg1"/>
                </a:solidFill>
              </a:rPr>
            </a:br>
            <a:br>
              <a:rPr lang="en-US" dirty="0">
                <a:solidFill>
                  <a:schemeClr val="bg1"/>
                </a:solidFill>
              </a:rPr>
            </a:br>
            <a:endParaRPr lang="en-IN" dirty="0"/>
          </a:p>
        </p:txBody>
      </p:sp>
      <p:sp>
        <p:nvSpPr>
          <p:cNvPr id="3" name="Text Placeholder 2">
            <a:extLst>
              <a:ext uri="{FF2B5EF4-FFF2-40B4-BE49-F238E27FC236}">
                <a16:creationId xmlns:a16="http://schemas.microsoft.com/office/drawing/2014/main" id="{9E0325A7-60BC-4A32-9D19-E748D20B3934}"/>
              </a:ext>
            </a:extLst>
          </p:cNvPr>
          <p:cNvSpPr>
            <a:spLocks noGrp="1"/>
          </p:cNvSpPr>
          <p:nvPr>
            <p:ph type="body" idx="1"/>
          </p:nvPr>
        </p:nvSpPr>
        <p:spPr>
          <a:xfrm>
            <a:off x="177021" y="1860804"/>
            <a:ext cx="3823479" cy="2359153"/>
          </a:xfrm>
        </p:spPr>
        <p:txBody>
          <a:bodyPr/>
          <a:lstStyle/>
          <a:p>
            <a:pPr>
              <a:buClr>
                <a:schemeClr val="tx1"/>
              </a:buClr>
              <a:buFont typeface="Wingdings" panose="05000000000000000000" pitchFamily="2" charset="2"/>
              <a:buChar char="ü"/>
            </a:pPr>
            <a:r>
              <a:rPr lang="en-US" sz="1100" b="1" i="0" dirty="0">
                <a:solidFill>
                  <a:schemeClr val="bg2">
                    <a:lumMod val="25000"/>
                  </a:schemeClr>
                </a:solidFill>
                <a:effectLst/>
                <a:latin typeface="Roboto" panose="02000000000000000000" pitchFamily="2" charset="0"/>
              </a:rPr>
              <a:t>The trends of Japan clearly demonstrate the increasing government expenditure </a:t>
            </a:r>
            <a:r>
              <a:rPr lang="en-US" sz="1100" b="1" i="0" dirty="0" err="1">
                <a:solidFill>
                  <a:schemeClr val="bg2">
                    <a:lumMod val="25000"/>
                  </a:schemeClr>
                </a:solidFill>
                <a:effectLst/>
                <a:latin typeface="Roboto" panose="02000000000000000000" pitchFamily="2" charset="0"/>
              </a:rPr>
              <a:t>broughts</a:t>
            </a:r>
            <a:r>
              <a:rPr lang="en-US" sz="1100" b="1" i="0" dirty="0">
                <a:solidFill>
                  <a:schemeClr val="bg2">
                    <a:lumMod val="25000"/>
                  </a:schemeClr>
                </a:solidFill>
                <a:effectLst/>
                <a:latin typeface="Roboto" panose="02000000000000000000" pitchFamily="2" charset="0"/>
              </a:rPr>
              <a:t> down the pupil-teacher ratio and increase the Gross enrollment ratio and lower secondary completion rate. </a:t>
            </a:r>
          </a:p>
          <a:p>
            <a:pPr>
              <a:buClr>
                <a:schemeClr val="tx1"/>
              </a:buClr>
              <a:buFont typeface="Wingdings" panose="05000000000000000000" pitchFamily="2" charset="2"/>
              <a:buChar char="ü"/>
            </a:pPr>
            <a:r>
              <a:rPr lang="en-US" sz="1100" b="1" i="0" dirty="0">
                <a:solidFill>
                  <a:schemeClr val="bg2">
                    <a:lumMod val="25000"/>
                  </a:schemeClr>
                </a:solidFill>
                <a:effectLst/>
                <a:latin typeface="Roboto" panose="02000000000000000000" pitchFamily="2" charset="0"/>
              </a:rPr>
              <a:t>But the chart of Japan also gives one more important insight. When they reduce the government expenditure, the probable outcome should be negative trends in other indicators, but the situation remains as it is.</a:t>
            </a:r>
          </a:p>
          <a:p>
            <a:pPr>
              <a:buClr>
                <a:schemeClr val="tx1"/>
              </a:buClr>
              <a:buFont typeface="Wingdings" panose="05000000000000000000" pitchFamily="2" charset="2"/>
              <a:buChar char="ü"/>
            </a:pPr>
            <a:r>
              <a:rPr lang="en-US" sz="1100" b="1" i="0" dirty="0">
                <a:solidFill>
                  <a:schemeClr val="bg2">
                    <a:lumMod val="25000"/>
                  </a:schemeClr>
                </a:solidFill>
                <a:effectLst/>
                <a:latin typeface="Roboto" panose="02000000000000000000" pitchFamily="2" charset="0"/>
              </a:rPr>
              <a:t>Here Japan would have arrived at the most reliable and appropriate percentage of GDP required for their education sector. This is the necessary monitoring of socio economic conditions of any particular country.</a:t>
            </a:r>
            <a:endParaRPr lang="en-US" sz="1100" b="1" dirty="0">
              <a:solidFill>
                <a:schemeClr val="bg2">
                  <a:lumMod val="25000"/>
                </a:schemeClr>
              </a:solidFill>
            </a:endParaRPr>
          </a:p>
        </p:txBody>
      </p:sp>
      <p:pic>
        <p:nvPicPr>
          <p:cNvPr id="5122" name="Picture 2">
            <a:extLst>
              <a:ext uri="{FF2B5EF4-FFF2-40B4-BE49-F238E27FC236}">
                <a16:creationId xmlns:a16="http://schemas.microsoft.com/office/drawing/2014/main" id="{182142D7-D1FD-1E52-448C-321A4507244B}"/>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 b="97429" l="1429" r="99714">
                        <a14:foregroundMark x1="6143" y1="11857" x2="6286" y2="41000"/>
                        <a14:foregroundMark x1="4571" y1="5000" x2="1429" y2="22857"/>
                        <a14:foregroundMark x1="2143" y1="6286" x2="66714" y2="6286"/>
                        <a14:foregroundMark x1="1000" y1="2000" x2="69571" y2="1000"/>
                        <a14:foregroundMark x1="69571" y1="1000" x2="73143" y2="1000"/>
                        <a14:foregroundMark x1="6857" y1="4429" x2="6857" y2="4429"/>
                        <a14:foregroundMark x1="6857" y1="4286" x2="6857" y2="4286"/>
                        <a14:foregroundMark x1="6286" y1="3571" x2="6286" y2="3571"/>
                        <a14:foregroundMark x1="6286" y1="3571" x2="5571" y2="4000"/>
                        <a14:foregroundMark x1="8000" y1="5143" x2="6571" y2="4143"/>
                        <a14:foregroundMark x1="20286" y1="5714" x2="74286" y2="9143"/>
                        <a14:foregroundMark x1="34714" y1="11571" x2="50000" y2="9429"/>
                        <a14:foregroundMark x1="41286" y1="7857" x2="34143" y2="9143"/>
                        <a14:foregroundMark x1="47429" y1="9143" x2="52714" y2="11571"/>
                        <a14:foregroundMark x1="57143" y1="11286" x2="52714" y2="9714"/>
                        <a14:foregroundMark x1="56857" y1="11143" x2="52714" y2="11714"/>
                        <a14:foregroundMark x1="75714" y1="4714" x2="83145" y2="5601"/>
                        <a14:foregroundMark x1="92933" y1="13714" x2="95714" y2="16571"/>
                        <a14:foregroundMark x1="92516" y1="13286" x2="92933" y2="13714"/>
                        <a14:foregroundMark x1="92123" y1="12882" x2="92516" y2="13286"/>
                        <a14:foregroundMark x1="91599" y1="12343" x2="91979" y2="12733"/>
                        <a14:foregroundMark x1="95714" y1="16571" x2="98143" y2="30143"/>
                        <a14:foregroundMark x1="93505" y1="13714" x2="86429" y2="43286"/>
                        <a14:foregroundMark x1="93573" y1="13429" x2="93505" y2="13714"/>
                        <a14:foregroundMark x1="93654" y1="13091" x2="93573" y2="13429"/>
                        <a14:foregroundMark x1="86429" y1="43286" x2="91571" y2="86000"/>
                        <a14:foregroundMark x1="94714" y1="29571" x2="94714" y2="65714"/>
                        <a14:foregroundMark x1="94714" y1="65714" x2="94714" y2="65714"/>
                        <a14:foregroundMark x1="72143" y1="8857" x2="92000" y2="20000"/>
                        <a14:foregroundMark x1="92000" y1="20000" x2="94000" y2="26000"/>
                        <a14:foregroundMark x1="90857" y1="19571" x2="83429" y2="11000"/>
                        <a14:foregroundMark x1="83429" y1="11000" x2="75286" y2="8571"/>
                        <a14:foregroundMark x1="86294" y1="8199" x2="88286" y2="11714"/>
                        <a14:foregroundMark x1="88286" y1="11714" x2="89710" y2="11017"/>
                        <a14:foregroundMark x1="89000" y1="11571" x2="82429" y2="12571"/>
                        <a14:foregroundMark x1="82429" y1="9857" x2="80429" y2="6286"/>
                        <a14:foregroundMark x1="85143" y1="8286" x2="81429" y2="9571"/>
                        <a14:foregroundMark x1="79857" y1="6143" x2="80000" y2="10429"/>
                        <a14:foregroundMark x1="78429" y1="9286" x2="76429" y2="5857"/>
                        <a14:foregroundMark x1="86000" y1="20429" x2="87857" y2="22143"/>
                        <a14:foregroundMark x1="92143" y1="34143" x2="92429" y2="23571"/>
                        <a14:foregroundMark x1="92429" y1="23571" x2="95429" y2="40143"/>
                        <a14:foregroundMark x1="95429" y1="40143" x2="95286" y2="40286"/>
                        <a14:foregroundMark x1="87714" y1="21714" x2="87714" y2="21714"/>
                        <a14:foregroundMark x1="88571" y1="22000" x2="88571" y2="22000"/>
                        <a14:foregroundMark x1="88571" y1="22000" x2="88571" y2="22000"/>
                        <a14:foregroundMark x1="88714" y1="22143" x2="88714" y2="22143"/>
                        <a14:foregroundMark x1="88714" y1="22143" x2="88714" y2="22143"/>
                        <a14:foregroundMark x1="88714" y1="22143" x2="88714" y2="22143"/>
                        <a14:foregroundMark x1="88714" y1="22143" x2="88714" y2="22143"/>
                        <a14:foregroundMark x1="88714" y1="22143" x2="88714" y2="22143"/>
                        <a14:foregroundMark x1="88714" y1="22143" x2="88714" y2="22143"/>
                        <a14:foregroundMark x1="88714" y1="22143" x2="88714" y2="22143"/>
                        <a14:foregroundMark x1="88714" y1="22143" x2="87429" y2="21143"/>
                        <a14:foregroundMark x1="95571" y1="87857" x2="65571" y2="97571"/>
                        <a14:foregroundMark x1="76143" y1="94429" x2="18714" y2="95429"/>
                        <a14:foregroundMark x1="82571" y1="13571" x2="93571" y2="12571"/>
                        <a14:foregroundMark x1="93571" y1="12571" x2="99714" y2="13000"/>
                        <a14:backgroundMark x1="89000" y1="714" x2="98857" y2="4286"/>
                        <a14:backgroundMark x1="98857" y1="4286" x2="98857" y2="4286"/>
                        <a14:backgroundMark x1="86000" y1="714" x2="95714" y2="9571"/>
                        <a14:backgroundMark x1="95714" y1="9571" x2="99857" y2="10857"/>
                        <a14:backgroundMark x1="95571" y1="5286" x2="95143" y2="5571"/>
                        <a14:backgroundMark x1="95286" y1="6143" x2="95286" y2="6143"/>
                        <a14:backgroundMark x1="95571" y1="6286" x2="95571" y2="6286"/>
                        <a14:backgroundMark x1="81857" y1="1429" x2="93038" y2="10652"/>
                      </a14:backgroundRemoval>
                    </a14:imgEffect>
                  </a14:imgLayer>
                </a14:imgProps>
              </a:ext>
              <a:ext uri="{28A0092B-C50C-407E-A947-70E740481C1C}">
                <a14:useLocalDpi xmlns:a14="http://schemas.microsoft.com/office/drawing/2010/main" val="0"/>
              </a:ext>
            </a:extLst>
          </a:blip>
          <a:srcRect/>
          <a:stretch>
            <a:fillRect/>
          </a:stretch>
        </p:blipFill>
        <p:spPr bwMode="auto">
          <a:xfrm>
            <a:off x="4000500" y="54103"/>
            <a:ext cx="51435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622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 y="0"/>
            <a:ext cx="9235440" cy="515520"/>
          </a:xfrm>
        </p:spPr>
        <p:txBody>
          <a:bodyPr/>
          <a:lstStyle/>
          <a:p>
            <a:pPr>
              <a:lnSpc>
                <a:spcPct val="150000"/>
              </a:lnSpc>
            </a:pPr>
            <a:r>
              <a:rPr lang="en-US" b="1" dirty="0"/>
              <a:t>Data Visualization</a:t>
            </a:r>
            <a:br>
              <a:rPr lang="en-US" b="1" dirty="0"/>
            </a:br>
            <a:r>
              <a:rPr lang="en-US" sz="1600" b="1" dirty="0">
                <a:solidFill>
                  <a:schemeClr val="bg1">
                    <a:lumMod val="75000"/>
                  </a:schemeClr>
                </a:solidFill>
              </a:rPr>
              <a:t>Problem Statement 3</a:t>
            </a:r>
            <a:r>
              <a:rPr lang="en-US" sz="1600" b="1" dirty="0">
                <a:solidFill>
                  <a:schemeClr val="bg1"/>
                </a:solidFill>
              </a:rPr>
              <a:t>: </a:t>
            </a:r>
            <a:r>
              <a:rPr lang="en-US" sz="1600" b="1" dirty="0">
                <a:solidFill>
                  <a:schemeClr val="bg1">
                    <a:lumMod val="50000"/>
                  </a:schemeClr>
                </a:solidFill>
              </a:rPr>
              <a:t>How </a:t>
            </a:r>
            <a:r>
              <a:rPr lang="en-US" sz="1600" b="1" dirty="0">
                <a:solidFill>
                  <a:schemeClr val="tx1">
                    <a:lumMod val="75000"/>
                  </a:schemeClr>
                </a:solidFill>
              </a:rPr>
              <a:t>Unemployment </a:t>
            </a:r>
            <a:r>
              <a:rPr lang="en-US" sz="1600" b="1" dirty="0">
                <a:solidFill>
                  <a:schemeClr val="bg1">
                    <a:lumMod val="50000"/>
                  </a:schemeClr>
                </a:solidFill>
              </a:rPr>
              <a:t>and </a:t>
            </a:r>
            <a:r>
              <a:rPr lang="en-US" sz="1600" b="1" dirty="0">
                <a:solidFill>
                  <a:schemeClr val="tx1">
                    <a:lumMod val="75000"/>
                  </a:schemeClr>
                </a:solidFill>
              </a:rPr>
              <a:t>GEE</a:t>
            </a:r>
            <a:r>
              <a:rPr lang="en-US" sz="1600" b="1" dirty="0">
                <a:solidFill>
                  <a:schemeClr val="bg1">
                    <a:lumMod val="50000"/>
                  </a:schemeClr>
                </a:solidFill>
              </a:rPr>
              <a:t> is closely interlinked in </a:t>
            </a:r>
            <a:r>
              <a:rPr lang="en-US" sz="1600" b="1" dirty="0">
                <a:solidFill>
                  <a:schemeClr val="tx1">
                    <a:lumMod val="75000"/>
                  </a:schemeClr>
                </a:solidFill>
              </a:rPr>
              <a:t>Argentina</a:t>
            </a:r>
            <a:r>
              <a:rPr lang="en-US" sz="1600" b="1" dirty="0">
                <a:solidFill>
                  <a:schemeClr val="bg1">
                    <a:lumMod val="50000"/>
                  </a:schemeClr>
                </a:solidFill>
              </a:rPr>
              <a:t>.</a:t>
            </a:r>
            <a:br>
              <a:rPr lang="en-US" sz="1600" b="1" dirty="0">
                <a:solidFill>
                  <a:schemeClr val="bg1">
                    <a:lumMod val="50000"/>
                  </a:schemeClr>
                </a:solidFill>
              </a:rPr>
            </a:br>
            <a:br>
              <a:rPr lang="en-US" sz="1600" b="1" dirty="0">
                <a:solidFill>
                  <a:schemeClr val="bg1">
                    <a:lumMod val="50000"/>
                  </a:schemeClr>
                </a:solidFill>
              </a:rPr>
            </a:br>
            <a:endParaRPr lang="en-IN" dirty="0"/>
          </a:p>
        </p:txBody>
      </p:sp>
      <p:pic>
        <p:nvPicPr>
          <p:cNvPr id="6150" name="Picture 6">
            <a:extLst>
              <a:ext uri="{FF2B5EF4-FFF2-40B4-BE49-F238E27FC236}">
                <a16:creationId xmlns:a16="http://schemas.microsoft.com/office/drawing/2014/main" id="{58D0EB52-3BD9-5D7C-D43C-2C360463D9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50597"/>
            <a:ext cx="7981772" cy="3981272"/>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p:cNvSpPr>
            <a:spLocks noGrp="1"/>
          </p:cNvSpPr>
          <p:nvPr>
            <p:ph type="body" idx="1"/>
          </p:nvPr>
        </p:nvSpPr>
        <p:spPr>
          <a:xfrm>
            <a:off x="5879345" y="2530551"/>
            <a:ext cx="3264655" cy="2969101"/>
          </a:xfrm>
        </p:spPr>
        <p:txBody>
          <a:bodyPr/>
          <a:lstStyle/>
          <a:p>
            <a:pPr>
              <a:buClr>
                <a:schemeClr val="tx1"/>
              </a:buClr>
              <a:buFont typeface="Wingdings" panose="05000000000000000000" pitchFamily="2" charset="2"/>
              <a:buChar char="Ø"/>
            </a:pPr>
            <a:r>
              <a:rPr lang="en-US" sz="1100" b="1" i="0" dirty="0">
                <a:solidFill>
                  <a:schemeClr val="bg2">
                    <a:lumMod val="25000"/>
                  </a:schemeClr>
                </a:solidFill>
                <a:effectLst/>
                <a:latin typeface="Roboto" panose="02000000000000000000" pitchFamily="2" charset="0"/>
              </a:rPr>
              <a:t> In 2002 When expenditure lowers to 4 % of GDP, unemployment increases to near about 20 %. </a:t>
            </a:r>
          </a:p>
          <a:p>
            <a:pPr>
              <a:buClr>
                <a:schemeClr val="tx1"/>
              </a:buClr>
              <a:buFont typeface="Wingdings" panose="05000000000000000000" pitchFamily="2" charset="2"/>
              <a:buChar char="Ø"/>
            </a:pPr>
            <a:r>
              <a:rPr lang="en-US" sz="1100" b="1" i="0" dirty="0">
                <a:solidFill>
                  <a:schemeClr val="bg2">
                    <a:lumMod val="25000"/>
                  </a:schemeClr>
                </a:solidFill>
                <a:effectLst/>
                <a:latin typeface="Roboto" panose="02000000000000000000" pitchFamily="2" charset="0"/>
              </a:rPr>
              <a:t>But later on when </a:t>
            </a:r>
            <a:r>
              <a:rPr lang="en-US" sz="1100" b="1" dirty="0">
                <a:solidFill>
                  <a:schemeClr val="bg2">
                    <a:lumMod val="25000"/>
                  </a:schemeClr>
                </a:solidFill>
                <a:latin typeface="Roboto" panose="02000000000000000000" pitchFamily="2" charset="0"/>
              </a:rPr>
              <a:t>A</a:t>
            </a:r>
            <a:r>
              <a:rPr lang="en-US" sz="1100" b="1" i="0" dirty="0">
                <a:solidFill>
                  <a:schemeClr val="bg2">
                    <a:lumMod val="25000"/>
                  </a:schemeClr>
                </a:solidFill>
                <a:effectLst/>
                <a:latin typeface="Roboto" panose="02000000000000000000" pitchFamily="2" charset="0"/>
              </a:rPr>
              <a:t>rgentina have increased the expenditure in 2014 to 5.3 % of GDP, the unemployment lowers beautifully to 7.3 %.</a:t>
            </a:r>
            <a:endParaRPr lang="en-US" sz="1100" b="1" dirty="0">
              <a:solidFill>
                <a:schemeClr val="bg2">
                  <a:lumMod val="25000"/>
                </a:schemeClr>
              </a:solidFill>
              <a:latin typeface="Roboto" panose="02000000000000000000" pitchFamily="2" charset="0"/>
            </a:endParaRPr>
          </a:p>
          <a:p>
            <a:pPr>
              <a:buClr>
                <a:schemeClr val="tx1"/>
              </a:buClr>
              <a:buFont typeface="Wingdings" panose="05000000000000000000" pitchFamily="2" charset="2"/>
              <a:buChar char="Ø"/>
            </a:pPr>
            <a:r>
              <a:rPr lang="en-US" sz="1100" b="1" i="0" dirty="0">
                <a:solidFill>
                  <a:schemeClr val="bg2">
                    <a:lumMod val="25000"/>
                  </a:schemeClr>
                </a:solidFill>
                <a:effectLst/>
                <a:latin typeface="Roboto" panose="02000000000000000000" pitchFamily="2" charset="0"/>
              </a:rPr>
              <a:t>Nevertheless 7 % unemployment is still high, according to the standard global requirements.</a:t>
            </a:r>
            <a:endParaRPr lang="en-IN" sz="1100" b="1" dirty="0">
              <a:solidFill>
                <a:schemeClr val="bg2">
                  <a:lumMod val="25000"/>
                </a:schemeClr>
              </a:solidFill>
            </a:endParaRPr>
          </a:p>
        </p:txBody>
      </p:sp>
    </p:spTree>
    <p:extLst>
      <p:ext uri="{BB962C8B-B14F-4D97-AF65-F5344CB8AC3E}">
        <p14:creationId xmlns:p14="http://schemas.microsoft.com/office/powerpoint/2010/main" val="15086076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A5DCFFC1-A47B-6144-7D23-E4C8EC06CC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58" y="1461330"/>
            <a:ext cx="6328694" cy="368216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56142" y="14119"/>
            <a:ext cx="8520600" cy="572700"/>
          </a:xfrm>
        </p:spPr>
        <p:txBody>
          <a:bodyPr/>
          <a:lstStyle/>
          <a:p>
            <a:pPr>
              <a:lnSpc>
                <a:spcPct val="150000"/>
              </a:lnSpc>
            </a:pPr>
            <a:r>
              <a:rPr lang="en-US" b="1" dirty="0"/>
              <a:t>Data Visualization</a:t>
            </a:r>
            <a:br>
              <a:rPr lang="en-US" b="1" dirty="0"/>
            </a:br>
            <a:r>
              <a:rPr lang="en-US" sz="1600" b="1" dirty="0">
                <a:solidFill>
                  <a:schemeClr val="bg1">
                    <a:lumMod val="75000"/>
                  </a:schemeClr>
                </a:solidFill>
              </a:rPr>
              <a:t>Problem Statement 4: </a:t>
            </a:r>
            <a:r>
              <a:rPr lang="en-US" sz="1600" b="1" dirty="0">
                <a:solidFill>
                  <a:schemeClr val="bg1">
                    <a:lumMod val="50000"/>
                  </a:schemeClr>
                </a:solidFill>
              </a:rPr>
              <a:t>Find out, whether increase in </a:t>
            </a:r>
            <a:r>
              <a:rPr lang="en-US" sz="1600" b="1" dirty="0">
                <a:solidFill>
                  <a:schemeClr val="tx1">
                    <a:lumMod val="75000"/>
                  </a:schemeClr>
                </a:solidFill>
              </a:rPr>
              <a:t>GEE</a:t>
            </a:r>
            <a:r>
              <a:rPr lang="en-US" sz="1600" b="1" dirty="0">
                <a:solidFill>
                  <a:schemeClr val="bg1">
                    <a:lumMod val="50000"/>
                  </a:schemeClr>
                </a:solidFill>
              </a:rPr>
              <a:t> would help </a:t>
            </a:r>
            <a:r>
              <a:rPr lang="en-US" sz="1600" b="1" dirty="0">
                <a:solidFill>
                  <a:schemeClr val="tx1">
                    <a:lumMod val="75000"/>
                  </a:schemeClr>
                </a:solidFill>
              </a:rPr>
              <a:t>Botswana</a:t>
            </a:r>
            <a:r>
              <a:rPr lang="en-US" sz="1600" b="1" dirty="0">
                <a:solidFill>
                  <a:schemeClr val="bg1">
                    <a:lumMod val="50000"/>
                  </a:schemeClr>
                </a:solidFill>
              </a:rPr>
              <a:t> to create positive impact on Employment trends.</a:t>
            </a:r>
            <a:br>
              <a:rPr lang="en-US" sz="1600" b="1" dirty="0">
                <a:solidFill>
                  <a:schemeClr val="bg1">
                    <a:lumMod val="50000"/>
                  </a:schemeClr>
                </a:solidFill>
              </a:rPr>
            </a:br>
            <a:br>
              <a:rPr lang="en-US" sz="1600" b="1" dirty="0">
                <a:solidFill>
                  <a:schemeClr val="bg1"/>
                </a:solidFill>
              </a:rPr>
            </a:br>
            <a:br>
              <a:rPr lang="en-US" b="1" dirty="0"/>
            </a:br>
            <a:endParaRPr lang="en-IN" dirty="0"/>
          </a:p>
        </p:txBody>
      </p:sp>
      <p:sp>
        <p:nvSpPr>
          <p:cNvPr id="5" name="TextBox 4">
            <a:extLst>
              <a:ext uri="{FF2B5EF4-FFF2-40B4-BE49-F238E27FC236}">
                <a16:creationId xmlns:a16="http://schemas.microsoft.com/office/drawing/2014/main" id="{4BF8CB4C-977C-797C-1D95-1C567DCDB174}"/>
              </a:ext>
            </a:extLst>
          </p:cNvPr>
          <p:cNvSpPr txBox="1"/>
          <p:nvPr/>
        </p:nvSpPr>
        <p:spPr>
          <a:xfrm>
            <a:off x="4922378" y="2571750"/>
            <a:ext cx="4221622" cy="2031325"/>
          </a:xfrm>
          <a:prstGeom prst="rect">
            <a:avLst/>
          </a:prstGeom>
          <a:noFill/>
        </p:spPr>
        <p:txBody>
          <a:bodyPr wrap="square" rtlCol="0">
            <a:spAutoFit/>
          </a:bodyPr>
          <a:lstStyle/>
          <a:p>
            <a:pPr marL="285750" indent="-285750">
              <a:buClr>
                <a:schemeClr val="tx1">
                  <a:lumMod val="75000"/>
                </a:schemeClr>
              </a:buClr>
              <a:buFont typeface="Wingdings" panose="05000000000000000000" pitchFamily="2" charset="2"/>
              <a:buChar char="Ø"/>
            </a:pPr>
            <a:r>
              <a:rPr lang="en-US" b="1" i="0" dirty="0">
                <a:solidFill>
                  <a:schemeClr val="bg2">
                    <a:lumMod val="25000"/>
                  </a:schemeClr>
                </a:solidFill>
                <a:effectLst/>
                <a:latin typeface="Montserrat" panose="00000500000000000000" pitchFamily="2" charset="0"/>
              </a:rPr>
              <a:t>It has found that Botswana is contradicting the postulates which have been given by earlier studies.</a:t>
            </a:r>
          </a:p>
          <a:p>
            <a:pPr marL="285750" indent="-285750">
              <a:buClr>
                <a:schemeClr val="tx1">
                  <a:lumMod val="75000"/>
                </a:schemeClr>
              </a:buClr>
              <a:buFont typeface="Wingdings" panose="05000000000000000000" pitchFamily="2" charset="2"/>
              <a:buChar char="Ø"/>
            </a:pPr>
            <a:r>
              <a:rPr lang="en-US" b="1" i="0" dirty="0">
                <a:solidFill>
                  <a:schemeClr val="bg2">
                    <a:lumMod val="25000"/>
                  </a:schemeClr>
                </a:solidFill>
                <a:effectLst/>
                <a:latin typeface="Montserrat" panose="00000500000000000000" pitchFamily="2" charset="0"/>
              </a:rPr>
              <a:t>In Botswana , despite increasing the government expenditure , the unemployment rate is still very high.</a:t>
            </a:r>
            <a:endParaRPr lang="en-US" b="1" dirty="0">
              <a:solidFill>
                <a:schemeClr val="bg2">
                  <a:lumMod val="25000"/>
                </a:schemeClr>
              </a:solidFill>
              <a:latin typeface="Montserrat" panose="00000500000000000000" pitchFamily="2" charset="0"/>
            </a:endParaRPr>
          </a:p>
          <a:p>
            <a:pPr marL="285750" indent="-285750">
              <a:buClr>
                <a:schemeClr val="tx1">
                  <a:lumMod val="75000"/>
                </a:schemeClr>
              </a:buClr>
              <a:buFont typeface="Wingdings" panose="05000000000000000000" pitchFamily="2" charset="2"/>
              <a:buChar char="Ø"/>
            </a:pPr>
            <a:r>
              <a:rPr lang="en-US" b="1" i="0" dirty="0">
                <a:solidFill>
                  <a:schemeClr val="bg2">
                    <a:lumMod val="25000"/>
                  </a:schemeClr>
                </a:solidFill>
                <a:effectLst/>
                <a:latin typeface="Montserrat" panose="00000500000000000000" pitchFamily="2" charset="0"/>
              </a:rPr>
              <a:t>Botswana spend nearly 10 % of GDP on education but failed in improving the employment rate.</a:t>
            </a:r>
            <a:endParaRPr lang="en-US" b="1" dirty="0">
              <a:solidFill>
                <a:schemeClr val="bg2">
                  <a:lumMod val="25000"/>
                </a:schemeClr>
              </a:solidFill>
              <a:latin typeface="Montserrat" panose="00000500000000000000" pitchFamily="2" charset="0"/>
            </a:endParaRPr>
          </a:p>
        </p:txBody>
      </p:sp>
      <p:pic>
        <p:nvPicPr>
          <p:cNvPr id="10" name="Picture 9">
            <a:extLst>
              <a:ext uri="{FF2B5EF4-FFF2-40B4-BE49-F238E27FC236}">
                <a16:creationId xmlns:a16="http://schemas.microsoft.com/office/drawing/2014/main" id="{4638DCF9-01C0-91DB-E8B2-30EE27763287}"/>
              </a:ext>
            </a:extLst>
          </p:cNvPr>
          <p:cNvPicPr>
            <a:picLocks noChangeAspect="1"/>
          </p:cNvPicPr>
          <p:nvPr/>
        </p:nvPicPr>
        <p:blipFill>
          <a:blip r:embed="rId3"/>
          <a:stretch>
            <a:fillRect/>
          </a:stretch>
        </p:blipFill>
        <p:spPr>
          <a:xfrm>
            <a:off x="4798892" y="1367980"/>
            <a:ext cx="3230520" cy="1110250"/>
          </a:xfrm>
          <a:prstGeom prst="rect">
            <a:avLst/>
          </a:prstGeom>
        </p:spPr>
      </p:pic>
    </p:spTree>
    <p:extLst>
      <p:ext uri="{BB962C8B-B14F-4D97-AF65-F5344CB8AC3E}">
        <p14:creationId xmlns:p14="http://schemas.microsoft.com/office/powerpoint/2010/main" val="37614672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756" y="131332"/>
            <a:ext cx="8520600" cy="572700"/>
          </a:xfrm>
        </p:spPr>
        <p:txBody>
          <a:bodyPr/>
          <a:lstStyle/>
          <a:p>
            <a:pPr>
              <a:lnSpc>
                <a:spcPct val="150000"/>
              </a:lnSpc>
            </a:pPr>
            <a:r>
              <a:rPr lang="en-US" b="1" dirty="0"/>
              <a:t>Data Visualization</a:t>
            </a:r>
            <a:br>
              <a:rPr lang="en-US" b="1" dirty="0"/>
            </a:br>
            <a:r>
              <a:rPr lang="en-US" sz="1600" b="1" dirty="0">
                <a:solidFill>
                  <a:schemeClr val="bg1">
                    <a:lumMod val="75000"/>
                  </a:schemeClr>
                </a:solidFill>
              </a:rPr>
              <a:t>Problem Statement 5: </a:t>
            </a:r>
            <a:r>
              <a:rPr lang="en-US" sz="1600" b="1" dirty="0">
                <a:solidFill>
                  <a:schemeClr val="bg1">
                    <a:lumMod val="50000"/>
                  </a:schemeClr>
                </a:solidFill>
              </a:rPr>
              <a:t>What is the current status of education </a:t>
            </a:r>
            <a:r>
              <a:rPr lang="en-US" sz="1600" b="1" dirty="0">
                <a:solidFill>
                  <a:schemeClr val="tx1">
                    <a:lumMod val="75000"/>
                  </a:schemeClr>
                </a:solidFill>
              </a:rPr>
              <a:t>in East Asia Pacific </a:t>
            </a:r>
            <a:r>
              <a:rPr lang="en-US" sz="1600" b="1" dirty="0">
                <a:solidFill>
                  <a:schemeClr val="bg1">
                    <a:lumMod val="50000"/>
                  </a:schemeClr>
                </a:solidFill>
              </a:rPr>
              <a:t>nations.</a:t>
            </a:r>
            <a:br>
              <a:rPr lang="en-US" b="1" dirty="0">
                <a:solidFill>
                  <a:schemeClr val="bg1"/>
                </a:solidFill>
              </a:rPr>
            </a:br>
            <a:endParaRPr lang="en-IN" dirty="0"/>
          </a:p>
        </p:txBody>
      </p:sp>
      <p:pic>
        <p:nvPicPr>
          <p:cNvPr id="8194" name="Picture 2">
            <a:extLst>
              <a:ext uri="{FF2B5EF4-FFF2-40B4-BE49-F238E27FC236}">
                <a16:creationId xmlns:a16="http://schemas.microsoft.com/office/drawing/2014/main" id="{767F240A-6336-0A1B-4A6E-E0556B7507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43349"/>
            <a:ext cx="5725682" cy="293464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51D99BB-9D15-E575-7A94-9FDF4D691899}"/>
              </a:ext>
            </a:extLst>
          </p:cNvPr>
          <p:cNvSpPr txBox="1"/>
          <p:nvPr/>
        </p:nvSpPr>
        <p:spPr>
          <a:xfrm>
            <a:off x="5725682" y="1543349"/>
            <a:ext cx="3173674" cy="2492990"/>
          </a:xfrm>
          <a:prstGeom prst="rect">
            <a:avLst/>
          </a:prstGeom>
          <a:noFill/>
        </p:spPr>
        <p:txBody>
          <a:bodyPr wrap="square" rtlCol="0">
            <a:spAutoFit/>
          </a:bodyPr>
          <a:lstStyle/>
          <a:p>
            <a:pPr marL="171450" indent="-171450">
              <a:buClr>
                <a:schemeClr val="tx1">
                  <a:lumMod val="75000"/>
                </a:schemeClr>
              </a:buClr>
              <a:buFont typeface="Wingdings" panose="05000000000000000000" pitchFamily="2" charset="2"/>
              <a:buChar char="Ø"/>
            </a:pPr>
            <a:r>
              <a:rPr lang="en-US" sz="1200" b="1" i="0" dirty="0">
                <a:solidFill>
                  <a:schemeClr val="bg2">
                    <a:lumMod val="25000"/>
                  </a:schemeClr>
                </a:solidFill>
                <a:effectLst/>
                <a:latin typeface="Roboto" panose="02000000000000000000" pitchFamily="2" charset="0"/>
              </a:rPr>
              <a:t>East Asia Pacific shows all the trend patterns and growth indicators very clearly in conventional manner .</a:t>
            </a:r>
            <a:br>
              <a:rPr lang="en-US" sz="1200" b="1" dirty="0">
                <a:solidFill>
                  <a:schemeClr val="bg2">
                    <a:lumMod val="25000"/>
                  </a:schemeClr>
                </a:solidFill>
              </a:rPr>
            </a:br>
            <a:r>
              <a:rPr lang="en-US" sz="1200" b="1" i="0" dirty="0">
                <a:solidFill>
                  <a:schemeClr val="bg2">
                    <a:lumMod val="25000"/>
                  </a:schemeClr>
                </a:solidFill>
                <a:effectLst/>
                <a:latin typeface="Roboto" panose="02000000000000000000" pitchFamily="2" charset="0"/>
              </a:rPr>
              <a:t>Its enrollment and youth literacy rate is continuously increasing with time.</a:t>
            </a:r>
          </a:p>
          <a:p>
            <a:pPr>
              <a:buClr>
                <a:schemeClr val="tx1">
                  <a:lumMod val="75000"/>
                </a:schemeClr>
              </a:buClr>
            </a:pPr>
            <a:endParaRPr lang="en-US" sz="1200" b="1" i="0" dirty="0">
              <a:solidFill>
                <a:schemeClr val="bg2">
                  <a:lumMod val="25000"/>
                </a:schemeClr>
              </a:solidFill>
              <a:effectLst/>
              <a:latin typeface="Roboto" panose="02000000000000000000" pitchFamily="2" charset="0"/>
            </a:endParaRPr>
          </a:p>
          <a:p>
            <a:pPr marL="171450" indent="-171450">
              <a:buClr>
                <a:schemeClr val="tx1">
                  <a:lumMod val="75000"/>
                </a:schemeClr>
              </a:buClr>
              <a:buFont typeface="Wingdings" panose="05000000000000000000" pitchFamily="2" charset="2"/>
              <a:buChar char="Ø"/>
            </a:pPr>
            <a:r>
              <a:rPr lang="en-US" sz="1200" b="1" dirty="0">
                <a:solidFill>
                  <a:schemeClr val="bg2">
                    <a:lumMod val="25000"/>
                  </a:schemeClr>
                </a:solidFill>
                <a:latin typeface="Roboto" panose="02000000000000000000" pitchFamily="2" charset="0"/>
              </a:rPr>
              <a:t>PTR and unemployment rate shows little movement but they are near to the global standards.</a:t>
            </a:r>
            <a:endParaRPr lang="en-US" sz="1200" b="1" i="0" dirty="0">
              <a:solidFill>
                <a:schemeClr val="bg2">
                  <a:lumMod val="25000"/>
                </a:schemeClr>
              </a:solidFill>
              <a:effectLst/>
              <a:latin typeface="Roboto" panose="02000000000000000000" pitchFamily="2" charset="0"/>
            </a:endParaRPr>
          </a:p>
          <a:p>
            <a:pPr marL="171450" indent="-171450">
              <a:buClr>
                <a:schemeClr val="tx1">
                  <a:lumMod val="75000"/>
                </a:schemeClr>
              </a:buClr>
              <a:buFont typeface="Wingdings" panose="05000000000000000000" pitchFamily="2" charset="2"/>
              <a:buChar char="Ø"/>
            </a:pPr>
            <a:endParaRPr lang="en-US" sz="1200" b="1" dirty="0">
              <a:solidFill>
                <a:schemeClr val="bg2">
                  <a:lumMod val="25000"/>
                </a:schemeClr>
              </a:solidFill>
            </a:endParaRPr>
          </a:p>
          <a:p>
            <a:pPr marL="171450" indent="-171450">
              <a:buClr>
                <a:schemeClr val="tx1">
                  <a:lumMod val="75000"/>
                </a:schemeClr>
              </a:buClr>
              <a:buFont typeface="Wingdings" panose="05000000000000000000" pitchFamily="2" charset="2"/>
              <a:buChar char="Ø"/>
            </a:pPr>
            <a:r>
              <a:rPr lang="en-US" sz="1200" b="1" dirty="0">
                <a:solidFill>
                  <a:schemeClr val="bg2">
                    <a:lumMod val="25000"/>
                  </a:schemeClr>
                </a:solidFill>
              </a:rPr>
              <a:t>Gross enrollment ratio has tremendously increased from 50% to more than 80%.</a:t>
            </a:r>
          </a:p>
        </p:txBody>
      </p:sp>
    </p:spTree>
    <p:extLst>
      <p:ext uri="{BB962C8B-B14F-4D97-AF65-F5344CB8AC3E}">
        <p14:creationId xmlns:p14="http://schemas.microsoft.com/office/powerpoint/2010/main" val="2544714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38CF9-B048-40C8-9775-5AE7882C0154}"/>
              </a:ext>
            </a:extLst>
          </p:cNvPr>
          <p:cNvSpPr>
            <a:spLocks noGrp="1"/>
          </p:cNvSpPr>
          <p:nvPr>
            <p:ph type="title"/>
          </p:nvPr>
        </p:nvSpPr>
        <p:spPr>
          <a:xfrm>
            <a:off x="311699" y="335217"/>
            <a:ext cx="2808000" cy="755700"/>
          </a:xfrm>
        </p:spPr>
        <p:txBody>
          <a:bodyPr/>
          <a:lstStyle/>
          <a:p>
            <a:r>
              <a:rPr lang="en-US" sz="3200" b="1" dirty="0">
                <a:solidFill>
                  <a:srgbClr val="CC0000"/>
                </a:solidFill>
                <a:latin typeface="Montserrat"/>
              </a:rPr>
              <a:t>Content</a:t>
            </a:r>
            <a:endParaRPr lang="en-IN" sz="3200" b="1" dirty="0">
              <a:solidFill>
                <a:srgbClr val="CC0000"/>
              </a:solidFill>
              <a:latin typeface="Montserrat"/>
            </a:endParaRPr>
          </a:p>
        </p:txBody>
      </p:sp>
      <p:sp>
        <p:nvSpPr>
          <p:cNvPr id="3" name="Text Placeholder 2">
            <a:extLst>
              <a:ext uri="{FF2B5EF4-FFF2-40B4-BE49-F238E27FC236}">
                <a16:creationId xmlns:a16="http://schemas.microsoft.com/office/drawing/2014/main" id="{30C285BB-91DD-4811-B70B-108E95E65986}"/>
              </a:ext>
            </a:extLst>
          </p:cNvPr>
          <p:cNvSpPr>
            <a:spLocks noGrp="1"/>
          </p:cNvSpPr>
          <p:nvPr>
            <p:ph type="body" idx="1"/>
          </p:nvPr>
        </p:nvSpPr>
        <p:spPr>
          <a:xfrm>
            <a:off x="311699" y="1175955"/>
            <a:ext cx="6829330" cy="3179400"/>
          </a:xfrm>
        </p:spPr>
        <p:txBody>
          <a:bodyPr/>
          <a:lstStyle/>
          <a:p>
            <a:pPr indent="-342900">
              <a:lnSpc>
                <a:spcPct val="100000"/>
              </a:lnSpc>
              <a:buClr>
                <a:schemeClr val="tx1"/>
              </a:buClr>
              <a:buSzPts val="2800"/>
              <a:buFont typeface="Arial" panose="020B0604020202020204" pitchFamily="34" charset="0"/>
              <a:buChar char="•"/>
            </a:pPr>
            <a:r>
              <a:rPr lang="en-US" sz="2000" b="1" dirty="0">
                <a:solidFill>
                  <a:schemeClr val="bg1">
                    <a:lumMod val="50000"/>
                  </a:schemeClr>
                </a:solidFill>
                <a:latin typeface="Montserrat"/>
              </a:rPr>
              <a:t>Introduction</a:t>
            </a:r>
          </a:p>
          <a:p>
            <a:pPr indent="-342900">
              <a:lnSpc>
                <a:spcPct val="100000"/>
              </a:lnSpc>
              <a:buClr>
                <a:schemeClr val="tx1"/>
              </a:buClr>
              <a:buSzPts val="2800"/>
              <a:buFont typeface="Arial" panose="020B0604020202020204" pitchFamily="34" charset="0"/>
              <a:buChar char="•"/>
            </a:pPr>
            <a:r>
              <a:rPr lang="en-US" sz="2000" b="1" dirty="0">
                <a:solidFill>
                  <a:schemeClr val="bg1">
                    <a:lumMod val="50000"/>
                  </a:schemeClr>
                </a:solidFill>
                <a:latin typeface="Montserrat"/>
              </a:rPr>
              <a:t>Data Pipeline</a:t>
            </a:r>
          </a:p>
          <a:p>
            <a:pPr indent="-342900">
              <a:lnSpc>
                <a:spcPct val="100000"/>
              </a:lnSpc>
              <a:buClr>
                <a:schemeClr val="tx1"/>
              </a:buClr>
              <a:buSzPts val="2800"/>
              <a:buFont typeface="Arial" panose="020B0604020202020204" pitchFamily="34" charset="0"/>
              <a:buChar char="•"/>
            </a:pPr>
            <a:r>
              <a:rPr lang="en-US" sz="2000" b="1" dirty="0">
                <a:solidFill>
                  <a:schemeClr val="bg1">
                    <a:lumMod val="50000"/>
                  </a:schemeClr>
                </a:solidFill>
                <a:latin typeface="Montserrat"/>
              </a:rPr>
              <a:t>Exploring Dataset</a:t>
            </a:r>
          </a:p>
          <a:p>
            <a:pPr indent="-342900">
              <a:lnSpc>
                <a:spcPct val="100000"/>
              </a:lnSpc>
              <a:buClr>
                <a:schemeClr val="tx1"/>
              </a:buClr>
              <a:buSzPts val="2800"/>
              <a:buFont typeface="Arial" panose="020B0604020202020204" pitchFamily="34" charset="0"/>
              <a:buChar char="•"/>
            </a:pPr>
            <a:r>
              <a:rPr lang="en-US" sz="2000" b="1" dirty="0">
                <a:solidFill>
                  <a:schemeClr val="bg1">
                    <a:lumMod val="50000"/>
                  </a:schemeClr>
                </a:solidFill>
                <a:latin typeface="Montserrat"/>
              </a:rPr>
              <a:t>Attribute Information</a:t>
            </a:r>
          </a:p>
          <a:p>
            <a:pPr indent="-342900">
              <a:lnSpc>
                <a:spcPct val="100000"/>
              </a:lnSpc>
              <a:buClr>
                <a:schemeClr val="tx1"/>
              </a:buClr>
              <a:buSzPts val="2800"/>
              <a:buFont typeface="Arial" panose="020B0604020202020204" pitchFamily="34" charset="0"/>
              <a:buChar char="•"/>
            </a:pPr>
            <a:r>
              <a:rPr lang="en-US" sz="2000" b="1" dirty="0">
                <a:solidFill>
                  <a:schemeClr val="bg1">
                    <a:lumMod val="50000"/>
                  </a:schemeClr>
                </a:solidFill>
                <a:latin typeface="Montserrat"/>
              </a:rPr>
              <a:t>Problem Statement</a:t>
            </a:r>
          </a:p>
          <a:p>
            <a:pPr indent="-342900">
              <a:lnSpc>
                <a:spcPct val="100000"/>
              </a:lnSpc>
              <a:buClr>
                <a:schemeClr val="tx1"/>
              </a:buClr>
              <a:buSzPts val="2800"/>
              <a:buFont typeface="Arial" panose="020B0604020202020204" pitchFamily="34" charset="0"/>
              <a:buChar char="•"/>
            </a:pPr>
            <a:r>
              <a:rPr lang="en-US" sz="2000" b="1" dirty="0">
                <a:solidFill>
                  <a:schemeClr val="bg1">
                    <a:lumMod val="50000"/>
                  </a:schemeClr>
                </a:solidFill>
                <a:latin typeface="Montserrat"/>
              </a:rPr>
              <a:t>Data Cleaning and Handling</a:t>
            </a:r>
          </a:p>
          <a:p>
            <a:pPr indent="-342900">
              <a:lnSpc>
                <a:spcPct val="100000"/>
              </a:lnSpc>
              <a:buClr>
                <a:schemeClr val="tx1"/>
              </a:buClr>
              <a:buSzPts val="2800"/>
              <a:buFont typeface="Arial" panose="020B0604020202020204" pitchFamily="34" charset="0"/>
              <a:buChar char="•"/>
            </a:pPr>
            <a:r>
              <a:rPr lang="en-US" sz="2000" b="1" dirty="0">
                <a:solidFill>
                  <a:schemeClr val="bg1">
                    <a:lumMod val="50000"/>
                  </a:schemeClr>
                </a:solidFill>
                <a:latin typeface="Montserrat"/>
              </a:rPr>
              <a:t>Data Visualization</a:t>
            </a:r>
          </a:p>
          <a:p>
            <a:pPr indent="-342900">
              <a:lnSpc>
                <a:spcPct val="100000"/>
              </a:lnSpc>
              <a:buClr>
                <a:schemeClr val="tx1"/>
              </a:buClr>
              <a:buSzPts val="2800"/>
              <a:buFont typeface="Arial" panose="020B0604020202020204" pitchFamily="34" charset="0"/>
              <a:buChar char="•"/>
            </a:pPr>
            <a:r>
              <a:rPr lang="en-US" sz="2000" b="1" dirty="0">
                <a:solidFill>
                  <a:schemeClr val="bg1">
                    <a:lumMod val="50000"/>
                  </a:schemeClr>
                </a:solidFill>
                <a:latin typeface="Montserrat"/>
              </a:rPr>
              <a:t>Key Insights</a:t>
            </a:r>
          </a:p>
          <a:p>
            <a:pPr indent="-342900">
              <a:lnSpc>
                <a:spcPct val="100000"/>
              </a:lnSpc>
              <a:buClr>
                <a:schemeClr val="tx1"/>
              </a:buClr>
              <a:buSzPts val="2800"/>
              <a:buFont typeface="Arial" panose="020B0604020202020204" pitchFamily="34" charset="0"/>
              <a:buChar char="•"/>
            </a:pPr>
            <a:r>
              <a:rPr lang="en-US" sz="2000" b="1" dirty="0">
                <a:solidFill>
                  <a:schemeClr val="bg1">
                    <a:lumMod val="50000"/>
                  </a:schemeClr>
                </a:solidFill>
                <a:latin typeface="Montserrat"/>
              </a:rPr>
              <a:t>Conclusion/Recommendations</a:t>
            </a:r>
          </a:p>
          <a:p>
            <a:pPr indent="-342900">
              <a:lnSpc>
                <a:spcPct val="100000"/>
              </a:lnSpc>
              <a:buSzPts val="2800"/>
              <a:buNone/>
            </a:pPr>
            <a:endParaRPr lang="en-US" sz="2000" b="1" dirty="0">
              <a:solidFill>
                <a:schemeClr val="bg1">
                  <a:lumMod val="50000"/>
                </a:schemeClr>
              </a:solidFill>
              <a:latin typeface="Montserrat"/>
            </a:endParaRPr>
          </a:p>
          <a:p>
            <a:pPr indent="-342900">
              <a:lnSpc>
                <a:spcPct val="100000"/>
              </a:lnSpc>
              <a:buSzPts val="2800"/>
              <a:buNone/>
            </a:pPr>
            <a:endParaRPr lang="en-US" sz="2000" b="1" dirty="0">
              <a:solidFill>
                <a:schemeClr val="bg1">
                  <a:lumMod val="50000"/>
                </a:schemeClr>
              </a:solidFill>
              <a:latin typeface="Montserrat"/>
            </a:endParaRPr>
          </a:p>
          <a:p>
            <a:pPr indent="-342900">
              <a:lnSpc>
                <a:spcPct val="100000"/>
              </a:lnSpc>
              <a:buSzPts val="2800"/>
              <a:buNone/>
            </a:pPr>
            <a:endParaRPr lang="en-US" sz="2000" b="1" dirty="0">
              <a:solidFill>
                <a:schemeClr val="bg1">
                  <a:lumMod val="50000"/>
                </a:schemeClr>
              </a:solidFill>
              <a:latin typeface="Montserrat"/>
            </a:endParaRPr>
          </a:p>
          <a:p>
            <a:pPr indent="-342900">
              <a:lnSpc>
                <a:spcPct val="100000"/>
              </a:lnSpc>
              <a:buSzPts val="2800"/>
              <a:buNone/>
            </a:pPr>
            <a:endParaRPr lang="en-US" sz="2000" b="1" dirty="0">
              <a:solidFill>
                <a:schemeClr val="bg1">
                  <a:lumMod val="50000"/>
                </a:schemeClr>
              </a:solidFill>
              <a:latin typeface="Montserrat"/>
            </a:endParaRPr>
          </a:p>
          <a:p>
            <a:pPr indent="-342900">
              <a:lnSpc>
                <a:spcPct val="100000"/>
              </a:lnSpc>
              <a:buSzPts val="2800"/>
              <a:buNone/>
            </a:pPr>
            <a:endParaRPr lang="en-US" sz="2000" b="1" dirty="0">
              <a:solidFill>
                <a:schemeClr val="bg1">
                  <a:lumMod val="50000"/>
                </a:schemeClr>
              </a:solidFill>
              <a:latin typeface="Montserrat"/>
            </a:endParaRPr>
          </a:p>
          <a:p>
            <a:pPr marL="152400" indent="0">
              <a:buNone/>
            </a:pPr>
            <a:endParaRPr lang="en-US" dirty="0">
              <a:solidFill>
                <a:schemeClr val="bg1">
                  <a:lumMod val="50000"/>
                </a:schemeClr>
              </a:solidFill>
            </a:endParaRPr>
          </a:p>
          <a:p>
            <a:pPr marL="152400" indent="0">
              <a:buNone/>
            </a:pPr>
            <a:endParaRPr lang="en-IN" dirty="0">
              <a:solidFill>
                <a:schemeClr val="bg1">
                  <a:lumMod val="50000"/>
                </a:schemeClr>
              </a:solidFill>
            </a:endParaRPr>
          </a:p>
        </p:txBody>
      </p:sp>
    </p:spTree>
    <p:extLst>
      <p:ext uri="{BB962C8B-B14F-4D97-AF65-F5344CB8AC3E}">
        <p14:creationId xmlns:p14="http://schemas.microsoft.com/office/powerpoint/2010/main" val="41995058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745" y="-73767"/>
            <a:ext cx="8520600" cy="572700"/>
          </a:xfrm>
        </p:spPr>
        <p:txBody>
          <a:bodyPr/>
          <a:lstStyle/>
          <a:p>
            <a:pPr>
              <a:lnSpc>
                <a:spcPct val="150000"/>
              </a:lnSpc>
            </a:pPr>
            <a:r>
              <a:rPr lang="en-US" b="1" dirty="0"/>
              <a:t>Data Visualization</a:t>
            </a:r>
            <a:br>
              <a:rPr lang="en-US" b="1" dirty="0"/>
            </a:br>
            <a:r>
              <a:rPr lang="en-US" sz="1600" b="1" dirty="0">
                <a:solidFill>
                  <a:schemeClr val="bg1">
                    <a:lumMod val="75000"/>
                  </a:schemeClr>
                </a:solidFill>
              </a:rPr>
              <a:t>Problem Statement 5: </a:t>
            </a:r>
            <a:r>
              <a:rPr lang="en-US" sz="1600" b="1" dirty="0">
                <a:solidFill>
                  <a:schemeClr val="bg1">
                    <a:lumMod val="50000"/>
                  </a:schemeClr>
                </a:solidFill>
              </a:rPr>
              <a:t>What is the current status of education in </a:t>
            </a:r>
            <a:r>
              <a:rPr lang="en-US" sz="1600" b="1" dirty="0">
                <a:solidFill>
                  <a:schemeClr val="tx1">
                    <a:lumMod val="75000"/>
                  </a:schemeClr>
                </a:solidFill>
              </a:rPr>
              <a:t>East Asia Pacific </a:t>
            </a:r>
            <a:r>
              <a:rPr lang="en-US" sz="1600" b="1" dirty="0">
                <a:solidFill>
                  <a:schemeClr val="bg1">
                    <a:lumMod val="50000"/>
                  </a:schemeClr>
                </a:solidFill>
              </a:rPr>
              <a:t>nations.</a:t>
            </a:r>
            <a:br>
              <a:rPr lang="en-US" b="1" dirty="0">
                <a:solidFill>
                  <a:schemeClr val="bg1"/>
                </a:solidFill>
              </a:rPr>
            </a:br>
            <a:endParaRPr lang="en-IN" dirty="0"/>
          </a:p>
        </p:txBody>
      </p:sp>
      <p:pic>
        <p:nvPicPr>
          <p:cNvPr id="9218" name="Picture 2">
            <a:extLst>
              <a:ext uri="{FF2B5EF4-FFF2-40B4-BE49-F238E27FC236}">
                <a16:creationId xmlns:a16="http://schemas.microsoft.com/office/drawing/2014/main" id="{5AE9B717-FF5C-27F3-18FF-4D6ED5B0C4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4711" y="945891"/>
            <a:ext cx="4925561" cy="419760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C5D3001-99F7-7225-E6E8-830B77AB1AA3}"/>
              </a:ext>
            </a:extLst>
          </p:cNvPr>
          <p:cNvSpPr txBox="1"/>
          <p:nvPr/>
        </p:nvSpPr>
        <p:spPr>
          <a:xfrm>
            <a:off x="96745" y="1452785"/>
            <a:ext cx="3443955" cy="3600986"/>
          </a:xfrm>
          <a:prstGeom prst="rect">
            <a:avLst/>
          </a:prstGeom>
          <a:noFill/>
        </p:spPr>
        <p:txBody>
          <a:bodyPr wrap="square" rtlCol="0">
            <a:spAutoFit/>
          </a:bodyPr>
          <a:lstStyle/>
          <a:p>
            <a:pPr marL="171450" indent="-171450">
              <a:buClr>
                <a:schemeClr val="tx1">
                  <a:lumMod val="75000"/>
                </a:schemeClr>
              </a:buClr>
              <a:buFont typeface="Wingdings" panose="05000000000000000000" pitchFamily="2" charset="2"/>
              <a:buChar char="v"/>
            </a:pPr>
            <a:r>
              <a:rPr lang="en-US" sz="1200" b="1" i="0" dirty="0">
                <a:solidFill>
                  <a:schemeClr val="bg2">
                    <a:lumMod val="25000"/>
                  </a:schemeClr>
                </a:solidFill>
                <a:effectLst/>
                <a:latin typeface="Roboto" panose="02000000000000000000" pitchFamily="2" charset="0"/>
              </a:rPr>
              <a:t>East Asia Pacific shows all the trend patterns and growth indicators very clearly in conventional manner .</a:t>
            </a:r>
          </a:p>
          <a:p>
            <a:pPr>
              <a:buClr>
                <a:schemeClr val="tx1">
                  <a:lumMod val="75000"/>
                </a:schemeClr>
              </a:buClr>
            </a:pPr>
            <a:endParaRPr lang="en-US" sz="1200" b="1" i="0" dirty="0">
              <a:solidFill>
                <a:schemeClr val="bg2">
                  <a:lumMod val="25000"/>
                </a:schemeClr>
              </a:solidFill>
              <a:effectLst/>
              <a:latin typeface="Roboto" panose="02000000000000000000" pitchFamily="2" charset="0"/>
            </a:endParaRPr>
          </a:p>
          <a:p>
            <a:pPr marL="171450" indent="-171450">
              <a:buClr>
                <a:schemeClr val="tx1">
                  <a:lumMod val="75000"/>
                </a:schemeClr>
              </a:buClr>
              <a:buFont typeface="Wingdings" panose="05000000000000000000" pitchFamily="2" charset="2"/>
              <a:buChar char="v"/>
            </a:pPr>
            <a:r>
              <a:rPr lang="en-US" sz="1200" b="1" dirty="0">
                <a:solidFill>
                  <a:schemeClr val="bg2">
                    <a:lumMod val="25000"/>
                  </a:schemeClr>
                </a:solidFill>
              </a:rPr>
              <a:t>GER and ALR shows straight forward improvement, uplifting the quality of employment by decreasing the PTR and unemployment.</a:t>
            </a:r>
          </a:p>
          <a:p>
            <a:pPr>
              <a:buClr>
                <a:schemeClr val="tx1">
                  <a:lumMod val="75000"/>
                </a:schemeClr>
              </a:buClr>
            </a:pPr>
            <a:endParaRPr lang="en-US" sz="1200" b="1" dirty="0">
              <a:solidFill>
                <a:schemeClr val="bg2">
                  <a:lumMod val="25000"/>
                </a:schemeClr>
              </a:solidFill>
            </a:endParaRPr>
          </a:p>
          <a:p>
            <a:pPr marL="171450" indent="-171450">
              <a:buClr>
                <a:schemeClr val="tx1">
                  <a:lumMod val="75000"/>
                </a:schemeClr>
              </a:buClr>
              <a:buFont typeface="Wingdings" panose="05000000000000000000" pitchFamily="2" charset="2"/>
              <a:buChar char="v"/>
            </a:pPr>
            <a:r>
              <a:rPr lang="en-US" sz="1200" b="1" dirty="0">
                <a:solidFill>
                  <a:schemeClr val="bg2">
                    <a:lumMod val="25000"/>
                  </a:schemeClr>
                </a:solidFill>
              </a:rPr>
              <a:t>Unemployment and PTR shows great coincidence with each other. In the times of 2002  the Unemployment and PTR were at the peak.</a:t>
            </a:r>
          </a:p>
          <a:p>
            <a:pPr>
              <a:buClr>
                <a:schemeClr val="tx1">
                  <a:lumMod val="75000"/>
                </a:schemeClr>
              </a:buClr>
            </a:pPr>
            <a:endParaRPr lang="en-US" sz="1200" b="1" dirty="0">
              <a:solidFill>
                <a:schemeClr val="bg2">
                  <a:lumMod val="25000"/>
                </a:schemeClr>
              </a:solidFill>
            </a:endParaRPr>
          </a:p>
          <a:p>
            <a:pPr marL="171450" indent="-171450">
              <a:buClr>
                <a:schemeClr val="tx1">
                  <a:lumMod val="75000"/>
                </a:schemeClr>
              </a:buClr>
              <a:buFont typeface="Wingdings" panose="05000000000000000000" pitchFamily="2" charset="2"/>
              <a:buChar char="v"/>
            </a:pPr>
            <a:r>
              <a:rPr lang="en-US" sz="1200" b="1" dirty="0">
                <a:solidFill>
                  <a:schemeClr val="bg2">
                    <a:lumMod val="25000"/>
                  </a:schemeClr>
                </a:solidFill>
              </a:rPr>
              <a:t>Later on due some probable good policies, both the parameter have reduced to normalcy and touched the Global standards.</a:t>
            </a:r>
            <a:br>
              <a:rPr lang="en-US" sz="1200" b="1" dirty="0">
                <a:solidFill>
                  <a:schemeClr val="bg2">
                    <a:lumMod val="25000"/>
                  </a:schemeClr>
                </a:solidFill>
              </a:rPr>
            </a:br>
            <a:endParaRPr lang="en-US" sz="1200" b="1" dirty="0">
              <a:solidFill>
                <a:schemeClr val="bg2">
                  <a:lumMod val="25000"/>
                </a:schemeClr>
              </a:solidFill>
            </a:endParaRPr>
          </a:p>
        </p:txBody>
      </p:sp>
    </p:spTree>
    <p:extLst>
      <p:ext uri="{BB962C8B-B14F-4D97-AF65-F5344CB8AC3E}">
        <p14:creationId xmlns:p14="http://schemas.microsoft.com/office/powerpoint/2010/main" val="41507362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96B8EB3-2D5B-41F9-972F-575E49843217}"/>
              </a:ext>
            </a:extLst>
          </p:cNvPr>
          <p:cNvSpPr>
            <a:spLocks noGrp="1"/>
          </p:cNvSpPr>
          <p:nvPr>
            <p:ph type="title"/>
          </p:nvPr>
        </p:nvSpPr>
        <p:spPr>
          <a:xfrm>
            <a:off x="233303" y="1461903"/>
            <a:ext cx="8130976" cy="356118"/>
          </a:xfrm>
        </p:spPr>
        <p:txBody>
          <a:bodyPr/>
          <a:lstStyle/>
          <a:p>
            <a:pPr>
              <a:lnSpc>
                <a:spcPct val="150000"/>
              </a:lnSpc>
            </a:pPr>
            <a:br>
              <a:rPr lang="en-US" b="1" dirty="0"/>
            </a:br>
            <a:r>
              <a:rPr lang="en-US" b="1" dirty="0"/>
              <a:t>Data Visualization</a:t>
            </a:r>
            <a:br>
              <a:rPr lang="en-US" b="1" dirty="0"/>
            </a:br>
            <a:r>
              <a:rPr lang="en-US" sz="1400" b="1" dirty="0">
                <a:solidFill>
                  <a:schemeClr val="bg1">
                    <a:lumMod val="75000"/>
                  </a:schemeClr>
                </a:solidFill>
              </a:rPr>
              <a:t>Problem 6: </a:t>
            </a:r>
            <a:r>
              <a:rPr lang="en-US" sz="1400" b="1" dirty="0" err="1">
                <a:solidFill>
                  <a:schemeClr val="bg1">
                    <a:lumMod val="50000"/>
                  </a:schemeClr>
                </a:solidFill>
              </a:rPr>
              <a:t>Analyse</a:t>
            </a:r>
            <a:r>
              <a:rPr lang="en-US" sz="1400" b="1" dirty="0">
                <a:solidFill>
                  <a:schemeClr val="bg1">
                    <a:lumMod val="50000"/>
                  </a:schemeClr>
                </a:solidFill>
              </a:rPr>
              <a:t> the effects of </a:t>
            </a:r>
            <a:r>
              <a:rPr lang="en-US" sz="1400" b="1" dirty="0">
                <a:solidFill>
                  <a:schemeClr val="tx1">
                    <a:lumMod val="75000"/>
                  </a:schemeClr>
                </a:solidFill>
              </a:rPr>
              <a:t>Government expenditure(GEE)</a:t>
            </a:r>
            <a:r>
              <a:rPr lang="en-US" sz="1400" b="1" dirty="0">
                <a:solidFill>
                  <a:schemeClr val="bg1">
                    <a:lumMod val="50000"/>
                  </a:schemeClr>
                </a:solidFill>
              </a:rPr>
              <a:t> on other education heads for United Kingdom.</a:t>
            </a:r>
            <a:br>
              <a:rPr lang="en-US" sz="1600" b="1" dirty="0">
                <a:solidFill>
                  <a:schemeClr val="bg1">
                    <a:lumMod val="50000"/>
                  </a:schemeClr>
                </a:solidFill>
              </a:rPr>
            </a:br>
            <a:endParaRPr lang="en-IN" dirty="0"/>
          </a:p>
        </p:txBody>
      </p:sp>
      <p:sp>
        <p:nvSpPr>
          <p:cNvPr id="5" name="Text Placeholder 4">
            <a:extLst>
              <a:ext uri="{FF2B5EF4-FFF2-40B4-BE49-F238E27FC236}">
                <a16:creationId xmlns:a16="http://schemas.microsoft.com/office/drawing/2014/main" id="{D486BEB3-0D53-40F7-99DE-DA4AA62C90B5}"/>
              </a:ext>
            </a:extLst>
          </p:cNvPr>
          <p:cNvSpPr>
            <a:spLocks noGrp="1"/>
          </p:cNvSpPr>
          <p:nvPr>
            <p:ph type="body" idx="1"/>
          </p:nvPr>
        </p:nvSpPr>
        <p:spPr/>
        <p:txBody>
          <a:bodyPr/>
          <a:lstStyle/>
          <a:p>
            <a:pPr>
              <a:buClr>
                <a:schemeClr val="tx1">
                  <a:lumMod val="75000"/>
                </a:schemeClr>
              </a:buClr>
            </a:pPr>
            <a:r>
              <a:rPr lang="en-IN" b="1" dirty="0">
                <a:solidFill>
                  <a:schemeClr val="bg2">
                    <a:lumMod val="25000"/>
                  </a:schemeClr>
                </a:solidFill>
              </a:rPr>
              <a:t>Government Expenditure on Education is following the trends of Unemployment.</a:t>
            </a:r>
          </a:p>
          <a:p>
            <a:pPr>
              <a:buClr>
                <a:schemeClr val="tx1">
                  <a:lumMod val="75000"/>
                </a:schemeClr>
              </a:buClr>
            </a:pPr>
            <a:r>
              <a:rPr lang="en-IN" b="1" dirty="0">
                <a:solidFill>
                  <a:schemeClr val="bg2">
                    <a:lumMod val="25000"/>
                  </a:schemeClr>
                </a:solidFill>
              </a:rPr>
              <a:t>United Kingdom is a developed nation and shows the obvious trends according to the GEE</a:t>
            </a:r>
          </a:p>
        </p:txBody>
      </p:sp>
      <p:pic>
        <p:nvPicPr>
          <p:cNvPr id="4098" name="Picture 2">
            <a:extLst>
              <a:ext uri="{FF2B5EF4-FFF2-40B4-BE49-F238E27FC236}">
                <a16:creationId xmlns:a16="http://schemas.microsoft.com/office/drawing/2014/main" id="{145C1359-08C3-4645-F09A-C8316F3E6E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8097" y="936475"/>
            <a:ext cx="5945903" cy="3073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77960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96B8EB3-2D5B-41F9-972F-575E49843217}"/>
              </a:ext>
            </a:extLst>
          </p:cNvPr>
          <p:cNvSpPr>
            <a:spLocks noGrp="1"/>
          </p:cNvSpPr>
          <p:nvPr>
            <p:ph type="title"/>
          </p:nvPr>
        </p:nvSpPr>
        <p:spPr>
          <a:xfrm>
            <a:off x="233303" y="1461903"/>
            <a:ext cx="8130976" cy="356118"/>
          </a:xfrm>
        </p:spPr>
        <p:txBody>
          <a:bodyPr/>
          <a:lstStyle/>
          <a:p>
            <a:pPr>
              <a:lnSpc>
                <a:spcPct val="150000"/>
              </a:lnSpc>
            </a:pPr>
            <a:br>
              <a:rPr lang="en-US" b="1" dirty="0"/>
            </a:br>
            <a:r>
              <a:rPr lang="en-US" b="1" dirty="0"/>
              <a:t>Data Visualization</a:t>
            </a:r>
            <a:br>
              <a:rPr lang="en-US" b="1" dirty="0"/>
            </a:br>
            <a:r>
              <a:rPr lang="en-US" sz="1400" b="1" dirty="0">
                <a:solidFill>
                  <a:schemeClr val="bg1">
                    <a:lumMod val="75000"/>
                  </a:schemeClr>
                </a:solidFill>
              </a:rPr>
              <a:t>Problem 6: </a:t>
            </a:r>
            <a:r>
              <a:rPr lang="en-US" sz="1400" b="1" dirty="0" err="1">
                <a:solidFill>
                  <a:schemeClr val="bg1">
                    <a:lumMod val="50000"/>
                  </a:schemeClr>
                </a:solidFill>
              </a:rPr>
              <a:t>Analyse</a:t>
            </a:r>
            <a:r>
              <a:rPr lang="en-US" sz="1400" b="1" dirty="0">
                <a:solidFill>
                  <a:schemeClr val="bg1">
                    <a:lumMod val="50000"/>
                  </a:schemeClr>
                </a:solidFill>
              </a:rPr>
              <a:t> the effects of </a:t>
            </a:r>
            <a:r>
              <a:rPr lang="en-US" sz="1400" b="1" dirty="0">
                <a:solidFill>
                  <a:schemeClr val="tx1">
                    <a:lumMod val="75000"/>
                  </a:schemeClr>
                </a:solidFill>
              </a:rPr>
              <a:t>Government expenditure(GEE)</a:t>
            </a:r>
            <a:r>
              <a:rPr lang="en-US" sz="1400" b="1" dirty="0">
                <a:solidFill>
                  <a:schemeClr val="bg1">
                    <a:lumMod val="50000"/>
                  </a:schemeClr>
                </a:solidFill>
              </a:rPr>
              <a:t> on other education heads for United Kingdom.</a:t>
            </a:r>
            <a:br>
              <a:rPr lang="en-US" sz="1600" b="1" dirty="0">
                <a:solidFill>
                  <a:schemeClr val="bg1">
                    <a:lumMod val="50000"/>
                  </a:schemeClr>
                </a:solidFill>
              </a:rPr>
            </a:br>
            <a:endParaRPr lang="en-IN" dirty="0"/>
          </a:p>
        </p:txBody>
      </p:sp>
      <p:sp>
        <p:nvSpPr>
          <p:cNvPr id="5" name="Text Placeholder 4">
            <a:extLst>
              <a:ext uri="{FF2B5EF4-FFF2-40B4-BE49-F238E27FC236}">
                <a16:creationId xmlns:a16="http://schemas.microsoft.com/office/drawing/2014/main" id="{D486BEB3-0D53-40F7-99DE-DA4AA62C90B5}"/>
              </a:ext>
            </a:extLst>
          </p:cNvPr>
          <p:cNvSpPr>
            <a:spLocks noGrp="1"/>
          </p:cNvSpPr>
          <p:nvPr>
            <p:ph type="body" idx="1"/>
          </p:nvPr>
        </p:nvSpPr>
        <p:spPr/>
        <p:txBody>
          <a:bodyPr/>
          <a:lstStyle/>
          <a:p>
            <a:pPr>
              <a:buClr>
                <a:schemeClr val="tx1">
                  <a:lumMod val="75000"/>
                </a:schemeClr>
              </a:buClr>
            </a:pPr>
            <a:r>
              <a:rPr lang="en-IN" b="1" dirty="0">
                <a:solidFill>
                  <a:schemeClr val="bg2">
                    <a:lumMod val="25000"/>
                  </a:schemeClr>
                </a:solidFill>
              </a:rPr>
              <a:t>Government Expenditure on Education is following the trends of Unemployment.</a:t>
            </a:r>
          </a:p>
          <a:p>
            <a:pPr>
              <a:buClr>
                <a:schemeClr val="tx1">
                  <a:lumMod val="75000"/>
                </a:schemeClr>
              </a:buClr>
            </a:pPr>
            <a:r>
              <a:rPr lang="en-IN" b="1" dirty="0">
                <a:solidFill>
                  <a:schemeClr val="bg2">
                    <a:lumMod val="25000"/>
                  </a:schemeClr>
                </a:solidFill>
              </a:rPr>
              <a:t>United Kingdom is a developed nation and shows the obvious trends according to the GEE</a:t>
            </a:r>
          </a:p>
        </p:txBody>
      </p:sp>
      <p:pic>
        <p:nvPicPr>
          <p:cNvPr id="1026" name="Picture 2">
            <a:extLst>
              <a:ext uri="{FF2B5EF4-FFF2-40B4-BE49-F238E27FC236}">
                <a16:creationId xmlns:a16="http://schemas.microsoft.com/office/drawing/2014/main" id="{CE4CCA39-450A-0313-310B-A3E1C4AC4F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8994" y="874164"/>
            <a:ext cx="5634203" cy="4024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83222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639" y="21648"/>
            <a:ext cx="9618116" cy="572700"/>
          </a:xfrm>
        </p:spPr>
        <p:txBody>
          <a:bodyPr/>
          <a:lstStyle/>
          <a:p>
            <a:pPr>
              <a:lnSpc>
                <a:spcPct val="150000"/>
              </a:lnSpc>
            </a:pPr>
            <a:r>
              <a:rPr lang="en-US" b="1" dirty="0"/>
              <a:t>Data Visualization</a:t>
            </a:r>
            <a:br>
              <a:rPr lang="en-US" b="1" dirty="0"/>
            </a:br>
            <a:r>
              <a:rPr lang="en-US" sz="1400" b="1" dirty="0">
                <a:solidFill>
                  <a:schemeClr val="bg1"/>
                </a:solidFill>
              </a:rPr>
              <a:t>Second level of Analysis</a:t>
            </a:r>
            <a:br>
              <a:rPr lang="en-US" sz="1400" b="1" dirty="0">
                <a:solidFill>
                  <a:schemeClr val="bg1"/>
                </a:solidFill>
              </a:rPr>
            </a:br>
            <a:r>
              <a:rPr lang="en-US" sz="1400" b="1" dirty="0">
                <a:solidFill>
                  <a:schemeClr val="bg1">
                    <a:lumMod val="75000"/>
                  </a:schemeClr>
                </a:solidFill>
              </a:rPr>
              <a:t>Problem Statement 7: </a:t>
            </a:r>
            <a:r>
              <a:rPr lang="en-US" sz="1400" b="1" dirty="0">
                <a:solidFill>
                  <a:schemeClr val="bg2">
                    <a:lumMod val="10000"/>
                  </a:schemeClr>
                </a:solidFill>
              </a:rPr>
              <a:t>Compare the GER of all the above mentioned countries and compare the trends.</a:t>
            </a:r>
            <a:br>
              <a:rPr lang="en-US" sz="1400" b="1" dirty="0">
                <a:solidFill>
                  <a:schemeClr val="bg2">
                    <a:lumMod val="10000"/>
                  </a:schemeClr>
                </a:solidFill>
              </a:rPr>
            </a:br>
            <a:r>
              <a:rPr lang="en-US" sz="1400" b="1" dirty="0">
                <a:solidFill>
                  <a:schemeClr val="bg2">
                    <a:lumMod val="10000"/>
                  </a:schemeClr>
                </a:solidFill>
              </a:rPr>
              <a:t>.</a:t>
            </a:r>
            <a:br>
              <a:rPr lang="en-US" sz="1400" b="1" dirty="0">
                <a:solidFill>
                  <a:schemeClr val="bg2">
                    <a:lumMod val="10000"/>
                  </a:schemeClr>
                </a:solidFill>
              </a:rPr>
            </a:br>
            <a:br>
              <a:rPr lang="en-US" sz="1600" b="1" dirty="0">
                <a:solidFill>
                  <a:schemeClr val="bg2">
                    <a:lumMod val="10000"/>
                  </a:schemeClr>
                </a:solidFill>
              </a:rPr>
            </a:br>
            <a:br>
              <a:rPr lang="en-IN" b="1" dirty="0">
                <a:solidFill>
                  <a:schemeClr val="bg1"/>
                </a:solidFill>
              </a:rPr>
            </a:br>
            <a:br>
              <a:rPr lang="en-US" b="1" dirty="0"/>
            </a:br>
            <a:endParaRPr lang="en-IN" dirty="0"/>
          </a:p>
        </p:txBody>
      </p:sp>
      <p:pic>
        <p:nvPicPr>
          <p:cNvPr id="10248" name="Picture 8">
            <a:extLst>
              <a:ext uri="{FF2B5EF4-FFF2-40B4-BE49-F238E27FC236}">
                <a16:creationId xmlns:a16="http://schemas.microsoft.com/office/drawing/2014/main" id="{AD99604F-825B-C503-BA47-DA6336C38E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18257"/>
            <a:ext cx="6208695" cy="318192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7440657-446D-A526-A883-A17C16CA1592}"/>
              </a:ext>
            </a:extLst>
          </p:cNvPr>
          <p:cNvSpPr txBox="1"/>
          <p:nvPr/>
        </p:nvSpPr>
        <p:spPr>
          <a:xfrm>
            <a:off x="6208694" y="1634735"/>
            <a:ext cx="2935305" cy="2677656"/>
          </a:xfrm>
          <a:prstGeom prst="rect">
            <a:avLst/>
          </a:prstGeom>
          <a:noFill/>
        </p:spPr>
        <p:txBody>
          <a:bodyPr wrap="square" rtlCol="0">
            <a:spAutoFit/>
          </a:bodyPr>
          <a:lstStyle/>
          <a:p>
            <a:pPr marL="285750" indent="-285750">
              <a:buClr>
                <a:schemeClr val="tx1">
                  <a:lumMod val="75000"/>
                </a:schemeClr>
              </a:buClr>
              <a:buFont typeface="Wingdings" panose="05000000000000000000" pitchFamily="2" charset="2"/>
              <a:buChar char="v"/>
            </a:pPr>
            <a:r>
              <a:rPr lang="en-US" b="1" i="0" dirty="0">
                <a:solidFill>
                  <a:schemeClr val="bg2">
                    <a:lumMod val="25000"/>
                  </a:schemeClr>
                </a:solidFill>
                <a:effectLst/>
                <a:latin typeface="Montserrat" panose="00000500000000000000" pitchFamily="2" charset="0"/>
              </a:rPr>
              <a:t>It can be observed that all the countries are in upward trends in GER, and can be </a:t>
            </a:r>
            <a:r>
              <a:rPr lang="en-US" b="1" i="0" dirty="0" err="1">
                <a:solidFill>
                  <a:schemeClr val="bg2">
                    <a:lumMod val="25000"/>
                  </a:schemeClr>
                </a:solidFill>
                <a:effectLst/>
                <a:latin typeface="Montserrat" panose="00000500000000000000" pitchFamily="2" charset="0"/>
              </a:rPr>
              <a:t>analysed</a:t>
            </a:r>
            <a:r>
              <a:rPr lang="en-US" b="1" i="0" dirty="0">
                <a:solidFill>
                  <a:schemeClr val="bg2">
                    <a:lumMod val="25000"/>
                  </a:schemeClr>
                </a:solidFill>
                <a:effectLst/>
                <a:latin typeface="Montserrat" panose="00000500000000000000" pitchFamily="2" charset="0"/>
              </a:rPr>
              <a:t> on other grounds.</a:t>
            </a:r>
          </a:p>
          <a:p>
            <a:pPr>
              <a:buClr>
                <a:schemeClr val="tx1">
                  <a:lumMod val="75000"/>
                </a:schemeClr>
              </a:buClr>
            </a:pPr>
            <a:endParaRPr lang="en-US" b="1" i="0" dirty="0">
              <a:solidFill>
                <a:schemeClr val="bg2">
                  <a:lumMod val="25000"/>
                </a:schemeClr>
              </a:solidFill>
              <a:effectLst/>
              <a:latin typeface="Montserrat" panose="00000500000000000000" pitchFamily="2" charset="0"/>
            </a:endParaRPr>
          </a:p>
          <a:p>
            <a:pPr marL="285750" indent="-285750">
              <a:buClr>
                <a:schemeClr val="tx1">
                  <a:lumMod val="75000"/>
                </a:schemeClr>
              </a:buClr>
              <a:buFont typeface="Wingdings" panose="05000000000000000000" pitchFamily="2" charset="2"/>
              <a:buChar char="v"/>
            </a:pPr>
            <a:r>
              <a:rPr lang="en-US" b="1" dirty="0">
                <a:solidFill>
                  <a:schemeClr val="bg2">
                    <a:lumMod val="25000"/>
                  </a:schemeClr>
                </a:solidFill>
                <a:latin typeface="Montserrat" panose="00000500000000000000" pitchFamily="2" charset="0"/>
              </a:rPr>
              <a:t>Every country is showing the presence of resistance at the same time.</a:t>
            </a:r>
          </a:p>
          <a:p>
            <a:pPr>
              <a:buClr>
                <a:schemeClr val="tx1">
                  <a:lumMod val="75000"/>
                </a:schemeClr>
              </a:buClr>
            </a:pPr>
            <a:endParaRPr lang="en-US" b="1" dirty="0">
              <a:solidFill>
                <a:schemeClr val="bg2">
                  <a:lumMod val="25000"/>
                </a:schemeClr>
              </a:solidFill>
              <a:latin typeface="Montserrat" panose="00000500000000000000" pitchFamily="2" charset="0"/>
            </a:endParaRPr>
          </a:p>
          <a:p>
            <a:pPr marL="285750" indent="-285750">
              <a:buClr>
                <a:schemeClr val="tx1">
                  <a:lumMod val="75000"/>
                </a:schemeClr>
              </a:buClr>
              <a:buFont typeface="Wingdings" panose="05000000000000000000" pitchFamily="2" charset="2"/>
              <a:buChar char="v"/>
            </a:pPr>
            <a:r>
              <a:rPr lang="en-US" b="1" dirty="0">
                <a:solidFill>
                  <a:schemeClr val="bg2">
                    <a:lumMod val="25000"/>
                  </a:schemeClr>
                </a:solidFill>
                <a:latin typeface="Montserrat" panose="00000500000000000000" pitchFamily="2" charset="0"/>
              </a:rPr>
              <a:t>It might be due to the international disorder.</a:t>
            </a:r>
            <a:endParaRPr lang="en-US" dirty="0">
              <a:solidFill>
                <a:schemeClr val="bg2">
                  <a:lumMod val="25000"/>
                </a:schemeClr>
              </a:solidFill>
            </a:endParaRPr>
          </a:p>
        </p:txBody>
      </p:sp>
    </p:spTree>
    <p:extLst>
      <p:ext uri="{BB962C8B-B14F-4D97-AF65-F5344CB8AC3E}">
        <p14:creationId xmlns:p14="http://schemas.microsoft.com/office/powerpoint/2010/main" val="18254109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021" y="-70603"/>
            <a:ext cx="8520600" cy="572700"/>
          </a:xfrm>
        </p:spPr>
        <p:txBody>
          <a:bodyPr/>
          <a:lstStyle/>
          <a:p>
            <a:pPr>
              <a:lnSpc>
                <a:spcPct val="150000"/>
              </a:lnSpc>
            </a:pPr>
            <a:r>
              <a:rPr lang="en-US" b="1" dirty="0"/>
              <a:t>Data Visualization</a:t>
            </a:r>
            <a:br>
              <a:rPr lang="en-US" b="1" dirty="0"/>
            </a:br>
            <a:r>
              <a:rPr lang="en-US" sz="1600" b="1" dirty="0">
                <a:solidFill>
                  <a:schemeClr val="bg1">
                    <a:lumMod val="75000"/>
                  </a:schemeClr>
                </a:solidFill>
              </a:rPr>
              <a:t>Problem Statement 8: </a:t>
            </a:r>
            <a:r>
              <a:rPr lang="en-US" sz="1600" b="1" dirty="0" err="1">
                <a:solidFill>
                  <a:schemeClr val="bg2">
                    <a:lumMod val="10000"/>
                  </a:schemeClr>
                </a:solidFill>
              </a:rPr>
              <a:t>Analyse</a:t>
            </a:r>
            <a:r>
              <a:rPr lang="en-US" sz="1600" b="1" dirty="0">
                <a:solidFill>
                  <a:schemeClr val="bg2">
                    <a:lumMod val="10000"/>
                  </a:schemeClr>
                </a:solidFill>
              </a:rPr>
              <a:t> and compare LSC of all the above mentioned countries and draw the trend fluctuation.</a:t>
            </a:r>
            <a:br>
              <a:rPr lang="en-IN" sz="1600" b="1" dirty="0">
                <a:solidFill>
                  <a:schemeClr val="bg1"/>
                </a:solidFill>
              </a:rPr>
            </a:br>
            <a:endParaRPr lang="en-IN" sz="1600" dirty="0">
              <a:solidFill>
                <a:schemeClr val="bg1"/>
              </a:solidFill>
            </a:endParaRPr>
          </a:p>
        </p:txBody>
      </p:sp>
      <p:pic>
        <p:nvPicPr>
          <p:cNvPr id="11266" name="Picture 2">
            <a:extLst>
              <a:ext uri="{FF2B5EF4-FFF2-40B4-BE49-F238E27FC236}">
                <a16:creationId xmlns:a16="http://schemas.microsoft.com/office/drawing/2014/main" id="{448A9388-9F88-D6DC-661A-AE9DC9E315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390929"/>
            <a:ext cx="7093009" cy="347162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779CBE3-F32B-53FB-9589-EC1D8AC62212}"/>
              </a:ext>
            </a:extLst>
          </p:cNvPr>
          <p:cNvSpPr txBox="1"/>
          <p:nvPr/>
        </p:nvSpPr>
        <p:spPr>
          <a:xfrm>
            <a:off x="6246976" y="2571750"/>
            <a:ext cx="2897023" cy="1815882"/>
          </a:xfrm>
          <a:prstGeom prst="rect">
            <a:avLst/>
          </a:prstGeom>
          <a:noFill/>
        </p:spPr>
        <p:txBody>
          <a:bodyPr wrap="square" rtlCol="0">
            <a:spAutoFit/>
          </a:bodyPr>
          <a:lstStyle/>
          <a:p>
            <a:pPr marL="285750" indent="-285750">
              <a:buClr>
                <a:schemeClr val="tx1">
                  <a:lumMod val="75000"/>
                </a:schemeClr>
              </a:buClr>
              <a:buFont typeface="Wingdings" panose="05000000000000000000" pitchFamily="2" charset="2"/>
              <a:buChar char="v"/>
            </a:pPr>
            <a:r>
              <a:rPr lang="en-US" b="1" dirty="0">
                <a:solidFill>
                  <a:schemeClr val="bg1">
                    <a:lumMod val="50000"/>
                  </a:schemeClr>
                </a:solidFill>
              </a:rPr>
              <a:t>As mentioned earlier the Arab World group of countries have shown a significant growth in LSC in comparison with other countries.</a:t>
            </a:r>
          </a:p>
          <a:p>
            <a:pPr marL="285750" indent="-285750">
              <a:buClr>
                <a:schemeClr val="tx1">
                  <a:lumMod val="75000"/>
                </a:schemeClr>
              </a:buClr>
              <a:buFont typeface="Wingdings" panose="05000000000000000000" pitchFamily="2" charset="2"/>
              <a:buChar char="v"/>
            </a:pPr>
            <a:r>
              <a:rPr lang="en-US" b="1" dirty="0">
                <a:solidFill>
                  <a:schemeClr val="bg1">
                    <a:lumMod val="50000"/>
                  </a:schemeClr>
                </a:solidFill>
              </a:rPr>
              <a:t>Nevertheless it is still below the Global standards.</a:t>
            </a:r>
          </a:p>
        </p:txBody>
      </p:sp>
    </p:spTree>
    <p:extLst>
      <p:ext uri="{BB962C8B-B14F-4D97-AF65-F5344CB8AC3E}">
        <p14:creationId xmlns:p14="http://schemas.microsoft.com/office/powerpoint/2010/main" val="10623302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96" y="-86064"/>
            <a:ext cx="8481327" cy="572700"/>
          </a:xfrm>
        </p:spPr>
        <p:txBody>
          <a:bodyPr/>
          <a:lstStyle/>
          <a:p>
            <a:pPr>
              <a:lnSpc>
                <a:spcPct val="150000"/>
              </a:lnSpc>
            </a:pPr>
            <a:r>
              <a:rPr lang="en-US" b="1" dirty="0"/>
              <a:t>Data Visualization</a:t>
            </a:r>
            <a:br>
              <a:rPr lang="en-US" b="1" dirty="0"/>
            </a:br>
            <a:r>
              <a:rPr lang="en-US" sz="1400" b="1" dirty="0">
                <a:solidFill>
                  <a:schemeClr val="bg1">
                    <a:lumMod val="50000"/>
                  </a:schemeClr>
                </a:solidFill>
              </a:rPr>
              <a:t>Problem Statement 9: </a:t>
            </a:r>
            <a:r>
              <a:rPr lang="en-US" sz="1400" b="1" dirty="0">
                <a:solidFill>
                  <a:schemeClr val="bg2">
                    <a:lumMod val="10000"/>
                  </a:schemeClr>
                </a:solidFill>
              </a:rPr>
              <a:t>Observe the GEE of all the above mentioned countries and compare it with their present educational status.</a:t>
            </a:r>
            <a:br>
              <a:rPr lang="en-US" sz="1600" b="1" dirty="0">
                <a:solidFill>
                  <a:schemeClr val="bg2">
                    <a:lumMod val="10000"/>
                  </a:schemeClr>
                </a:solidFill>
              </a:rPr>
            </a:br>
            <a:br>
              <a:rPr lang="en-US" sz="1600" b="1" dirty="0">
                <a:solidFill>
                  <a:schemeClr val="bg1"/>
                </a:solidFill>
              </a:rPr>
            </a:br>
            <a:endParaRPr lang="en-IN" sz="1600" dirty="0"/>
          </a:p>
        </p:txBody>
      </p:sp>
      <p:pic>
        <p:nvPicPr>
          <p:cNvPr id="12292" name="Picture 4">
            <a:extLst>
              <a:ext uri="{FF2B5EF4-FFF2-40B4-BE49-F238E27FC236}">
                <a16:creationId xmlns:a16="http://schemas.microsoft.com/office/drawing/2014/main" id="{F16347A4-FC5D-5BBB-829D-ED2D58A6A4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14" y="1281870"/>
            <a:ext cx="6887910" cy="344395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7297C74-DCE0-46DF-C90B-E732A37FD6D5}"/>
              </a:ext>
            </a:extLst>
          </p:cNvPr>
          <p:cNvSpPr txBox="1"/>
          <p:nvPr/>
        </p:nvSpPr>
        <p:spPr>
          <a:xfrm>
            <a:off x="6999004" y="1298961"/>
            <a:ext cx="1854439" cy="1384995"/>
          </a:xfrm>
          <a:prstGeom prst="rect">
            <a:avLst/>
          </a:prstGeom>
          <a:noFill/>
        </p:spPr>
        <p:txBody>
          <a:bodyPr wrap="square" rtlCol="0">
            <a:spAutoFit/>
          </a:bodyPr>
          <a:lstStyle/>
          <a:p>
            <a:pPr marL="285750" indent="-285750">
              <a:buClr>
                <a:schemeClr val="tx1">
                  <a:lumMod val="75000"/>
                </a:schemeClr>
              </a:buClr>
              <a:buFont typeface="Arial" panose="020B0604020202020204" pitchFamily="34" charset="0"/>
              <a:buChar char="•"/>
            </a:pPr>
            <a:r>
              <a:rPr lang="en-US" sz="1200" b="1" dirty="0">
                <a:solidFill>
                  <a:schemeClr val="bg2">
                    <a:lumMod val="25000"/>
                  </a:schemeClr>
                </a:solidFill>
              </a:rPr>
              <a:t>Earlier we have mentioned the expenditure trends of Botswana , which is near about 10 % of GDP in 2005.</a:t>
            </a:r>
            <a:endParaRPr lang="en-US" sz="1200" dirty="0">
              <a:solidFill>
                <a:schemeClr val="bg2">
                  <a:lumMod val="25000"/>
                </a:schemeClr>
              </a:solidFill>
            </a:endParaRPr>
          </a:p>
        </p:txBody>
      </p:sp>
      <p:sp>
        <p:nvSpPr>
          <p:cNvPr id="6" name="TextBox 5">
            <a:extLst>
              <a:ext uri="{FF2B5EF4-FFF2-40B4-BE49-F238E27FC236}">
                <a16:creationId xmlns:a16="http://schemas.microsoft.com/office/drawing/2014/main" id="{9B4EA009-CE3F-DDF0-87EA-2F65AF180115}"/>
              </a:ext>
            </a:extLst>
          </p:cNvPr>
          <p:cNvSpPr txBox="1"/>
          <p:nvPr/>
        </p:nvSpPr>
        <p:spPr>
          <a:xfrm>
            <a:off x="6093151" y="2683956"/>
            <a:ext cx="2948300" cy="1569660"/>
          </a:xfrm>
          <a:prstGeom prst="rect">
            <a:avLst/>
          </a:prstGeom>
          <a:noFill/>
        </p:spPr>
        <p:txBody>
          <a:bodyPr wrap="square" rtlCol="0">
            <a:spAutoFit/>
          </a:bodyPr>
          <a:lstStyle/>
          <a:p>
            <a:pPr marL="285750" indent="-285750">
              <a:buClr>
                <a:schemeClr val="tx1">
                  <a:lumMod val="75000"/>
                </a:schemeClr>
              </a:buClr>
              <a:buFont typeface="Arial" panose="020B0604020202020204" pitchFamily="34" charset="0"/>
              <a:buChar char="•"/>
            </a:pPr>
            <a:r>
              <a:rPr lang="en-US" sz="1200" b="1" dirty="0">
                <a:solidFill>
                  <a:schemeClr val="bg2">
                    <a:lumMod val="25000"/>
                  </a:schemeClr>
                </a:solidFill>
              </a:rPr>
              <a:t>But the other countries are at the little less levels.</a:t>
            </a:r>
          </a:p>
          <a:p>
            <a:pPr marL="285750" indent="-285750">
              <a:buClr>
                <a:schemeClr val="tx1">
                  <a:lumMod val="75000"/>
                </a:schemeClr>
              </a:buClr>
              <a:buFont typeface="Arial" panose="020B0604020202020204" pitchFamily="34" charset="0"/>
              <a:buChar char="•"/>
            </a:pPr>
            <a:r>
              <a:rPr lang="en-US" sz="1200" b="1" dirty="0">
                <a:solidFill>
                  <a:schemeClr val="bg2">
                    <a:lumMod val="25000"/>
                  </a:schemeClr>
                </a:solidFill>
              </a:rPr>
              <a:t>Japan has low GEE , but has balanced unemployment rate.</a:t>
            </a:r>
          </a:p>
          <a:p>
            <a:pPr marL="285750" indent="-285750">
              <a:buClr>
                <a:schemeClr val="tx1">
                  <a:lumMod val="75000"/>
                </a:schemeClr>
              </a:buClr>
              <a:buFont typeface="Arial" panose="020B0604020202020204" pitchFamily="34" charset="0"/>
              <a:buChar char="•"/>
            </a:pPr>
            <a:r>
              <a:rPr lang="en-US" sz="1200" b="1" dirty="0">
                <a:solidFill>
                  <a:schemeClr val="bg2">
                    <a:lumMod val="25000"/>
                  </a:schemeClr>
                </a:solidFill>
              </a:rPr>
              <a:t>Argentina shows the increase in GEE form 1996.This change also could be observed in its unemployment rate</a:t>
            </a:r>
          </a:p>
        </p:txBody>
      </p:sp>
    </p:spTree>
    <p:extLst>
      <p:ext uri="{BB962C8B-B14F-4D97-AF65-F5344CB8AC3E}">
        <p14:creationId xmlns:p14="http://schemas.microsoft.com/office/powerpoint/2010/main" val="16385299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A98834-9256-4FB7-8C15-E27733B1DB30}"/>
              </a:ext>
            </a:extLst>
          </p:cNvPr>
          <p:cNvSpPr>
            <a:spLocks noGrp="1"/>
          </p:cNvSpPr>
          <p:nvPr>
            <p:ph type="title"/>
          </p:nvPr>
        </p:nvSpPr>
        <p:spPr>
          <a:xfrm>
            <a:off x="164396" y="601552"/>
            <a:ext cx="8815208" cy="755700"/>
          </a:xfrm>
        </p:spPr>
        <p:txBody>
          <a:bodyPr/>
          <a:lstStyle/>
          <a:p>
            <a:pPr>
              <a:lnSpc>
                <a:spcPct val="150000"/>
              </a:lnSpc>
            </a:pPr>
            <a:r>
              <a:rPr lang="en-US" b="1" dirty="0"/>
              <a:t>Data Visualization</a:t>
            </a:r>
            <a:br>
              <a:rPr lang="en-US" b="1" dirty="0"/>
            </a:br>
            <a:r>
              <a:rPr lang="en-US" sz="1400" b="1" dirty="0">
                <a:solidFill>
                  <a:schemeClr val="bg1">
                    <a:lumMod val="50000"/>
                  </a:schemeClr>
                </a:solidFill>
              </a:rPr>
              <a:t>Problem Statement 10: </a:t>
            </a:r>
            <a:r>
              <a:rPr lang="en-US" sz="1400" b="1" dirty="0" err="1">
                <a:solidFill>
                  <a:schemeClr val="bg2">
                    <a:lumMod val="10000"/>
                  </a:schemeClr>
                </a:solidFill>
              </a:rPr>
              <a:t>Analyse</a:t>
            </a:r>
            <a:r>
              <a:rPr lang="en-US" sz="1400" b="1" dirty="0">
                <a:solidFill>
                  <a:schemeClr val="bg2">
                    <a:lumMod val="10000"/>
                  </a:schemeClr>
                </a:solidFill>
              </a:rPr>
              <a:t> the </a:t>
            </a:r>
            <a:r>
              <a:rPr lang="en-US" sz="1400" b="1" dirty="0" err="1">
                <a:solidFill>
                  <a:schemeClr val="bg2">
                    <a:lumMod val="10000"/>
                  </a:schemeClr>
                </a:solidFill>
              </a:rPr>
              <a:t>behaviour</a:t>
            </a:r>
            <a:r>
              <a:rPr lang="en-US" sz="1400" b="1" dirty="0">
                <a:solidFill>
                  <a:schemeClr val="bg2">
                    <a:lumMod val="10000"/>
                  </a:schemeClr>
                </a:solidFill>
              </a:rPr>
              <a:t> of GER, GEE, Unemployment with respect to PTR</a:t>
            </a:r>
            <a:r>
              <a:rPr lang="en-US" sz="1400" b="1" dirty="0">
                <a:solidFill>
                  <a:schemeClr val="bg1">
                    <a:lumMod val="75000"/>
                  </a:schemeClr>
                </a:solidFill>
              </a:rPr>
              <a:t>.</a:t>
            </a:r>
            <a:br>
              <a:rPr lang="en-US" sz="1600" b="1" dirty="0">
                <a:solidFill>
                  <a:schemeClr val="bg2">
                    <a:lumMod val="10000"/>
                  </a:schemeClr>
                </a:solidFill>
              </a:rPr>
            </a:br>
            <a:endParaRPr lang="en-IN" sz="1600" b="1" dirty="0">
              <a:solidFill>
                <a:schemeClr val="bg1"/>
              </a:solidFill>
            </a:endParaRPr>
          </a:p>
        </p:txBody>
      </p:sp>
      <p:pic>
        <p:nvPicPr>
          <p:cNvPr id="13314" name="Picture 2">
            <a:extLst>
              <a:ext uri="{FF2B5EF4-FFF2-40B4-BE49-F238E27FC236}">
                <a16:creationId xmlns:a16="http://schemas.microsoft.com/office/drawing/2014/main" id="{0E238327-6446-2E38-E938-DB904D77DA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246" y="888763"/>
            <a:ext cx="4433754" cy="425473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91FB15A-728B-5774-1496-FFD3370235EC}"/>
              </a:ext>
            </a:extLst>
          </p:cNvPr>
          <p:cNvSpPr txBox="1"/>
          <p:nvPr/>
        </p:nvSpPr>
        <p:spPr>
          <a:xfrm>
            <a:off x="4734370" y="1093862"/>
            <a:ext cx="4271384" cy="2462213"/>
          </a:xfrm>
          <a:prstGeom prst="rect">
            <a:avLst/>
          </a:prstGeom>
          <a:noFill/>
        </p:spPr>
        <p:txBody>
          <a:bodyPr wrap="square" rtlCol="0">
            <a:spAutoFit/>
          </a:bodyPr>
          <a:lstStyle/>
          <a:p>
            <a:pPr marL="285750" indent="-285750">
              <a:buClr>
                <a:schemeClr val="tx1">
                  <a:lumMod val="75000"/>
                </a:schemeClr>
              </a:buClr>
              <a:buFont typeface="Wingdings" panose="05000000000000000000" pitchFamily="2" charset="2"/>
              <a:buChar char="v"/>
            </a:pPr>
            <a:r>
              <a:rPr lang="en-US" b="1" dirty="0">
                <a:solidFill>
                  <a:schemeClr val="bg2">
                    <a:lumMod val="25000"/>
                  </a:schemeClr>
                </a:solidFill>
              </a:rPr>
              <a:t>Every country is showing the downward trends for PTR.</a:t>
            </a:r>
          </a:p>
          <a:p>
            <a:pPr marL="285750" indent="-285750">
              <a:buClr>
                <a:schemeClr val="tx1">
                  <a:lumMod val="75000"/>
                </a:schemeClr>
              </a:buClr>
              <a:buFont typeface="Wingdings" panose="05000000000000000000" pitchFamily="2" charset="2"/>
              <a:buChar char="v"/>
            </a:pPr>
            <a:r>
              <a:rPr lang="en-US" b="1" dirty="0">
                <a:solidFill>
                  <a:schemeClr val="bg2">
                    <a:lumMod val="25000"/>
                  </a:schemeClr>
                </a:solidFill>
              </a:rPr>
              <a:t>Arab World and Botswana have shown a significant come back since 1970 to 2016.</a:t>
            </a:r>
          </a:p>
          <a:p>
            <a:pPr marL="285750" indent="-285750">
              <a:buClr>
                <a:schemeClr val="tx1">
                  <a:lumMod val="75000"/>
                </a:schemeClr>
              </a:buClr>
              <a:buFont typeface="Wingdings" panose="05000000000000000000" pitchFamily="2" charset="2"/>
              <a:buChar char="v"/>
            </a:pPr>
            <a:endParaRPr lang="en-US" b="1" dirty="0">
              <a:solidFill>
                <a:schemeClr val="bg2">
                  <a:lumMod val="25000"/>
                </a:schemeClr>
              </a:solidFill>
            </a:endParaRPr>
          </a:p>
          <a:p>
            <a:pPr marL="285750" indent="-285750">
              <a:buClr>
                <a:schemeClr val="tx1">
                  <a:lumMod val="75000"/>
                </a:schemeClr>
              </a:buClr>
              <a:buFont typeface="Wingdings" panose="05000000000000000000" pitchFamily="2" charset="2"/>
              <a:buChar char="v"/>
            </a:pPr>
            <a:r>
              <a:rPr lang="en-US" b="1" dirty="0">
                <a:solidFill>
                  <a:schemeClr val="bg2">
                    <a:lumMod val="25000"/>
                  </a:schemeClr>
                </a:solidFill>
              </a:rPr>
              <a:t>When this map combines with the earlier one, the PTR for Botswana shows the inverse relation with GEE.</a:t>
            </a:r>
          </a:p>
          <a:p>
            <a:pPr marL="285750" indent="-285750">
              <a:buClr>
                <a:schemeClr val="tx1">
                  <a:lumMod val="75000"/>
                </a:schemeClr>
              </a:buClr>
              <a:buFont typeface="Wingdings" panose="05000000000000000000" pitchFamily="2" charset="2"/>
              <a:buChar char="v"/>
            </a:pPr>
            <a:r>
              <a:rPr lang="en-US" b="1" dirty="0">
                <a:solidFill>
                  <a:schemeClr val="bg2">
                    <a:lumMod val="25000"/>
                  </a:schemeClr>
                </a:solidFill>
              </a:rPr>
              <a:t>When the expenditure was reduced in 1983 , the PTR was at its peak.</a:t>
            </a:r>
          </a:p>
          <a:p>
            <a:pPr marL="285750" indent="-285750">
              <a:buClr>
                <a:schemeClr val="tx1">
                  <a:lumMod val="75000"/>
                </a:schemeClr>
              </a:buClr>
              <a:buFont typeface="Wingdings" panose="05000000000000000000" pitchFamily="2" charset="2"/>
              <a:buChar char="v"/>
            </a:pPr>
            <a:endParaRPr lang="en-US" b="1" dirty="0">
              <a:solidFill>
                <a:schemeClr val="bg2">
                  <a:lumMod val="25000"/>
                </a:schemeClr>
              </a:solidFill>
            </a:endParaRPr>
          </a:p>
        </p:txBody>
      </p:sp>
    </p:spTree>
    <p:extLst>
      <p:ext uri="{BB962C8B-B14F-4D97-AF65-F5344CB8AC3E}">
        <p14:creationId xmlns:p14="http://schemas.microsoft.com/office/powerpoint/2010/main" val="31633170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A98834-9256-4FB7-8C15-E27733B1DB30}"/>
              </a:ext>
            </a:extLst>
          </p:cNvPr>
          <p:cNvSpPr>
            <a:spLocks noGrp="1"/>
          </p:cNvSpPr>
          <p:nvPr>
            <p:ph type="title"/>
          </p:nvPr>
        </p:nvSpPr>
        <p:spPr>
          <a:xfrm>
            <a:off x="164396" y="601552"/>
            <a:ext cx="8815208" cy="755700"/>
          </a:xfrm>
        </p:spPr>
        <p:txBody>
          <a:bodyPr/>
          <a:lstStyle/>
          <a:p>
            <a:pPr>
              <a:lnSpc>
                <a:spcPct val="150000"/>
              </a:lnSpc>
            </a:pPr>
            <a:r>
              <a:rPr lang="en-US" b="1" dirty="0"/>
              <a:t>Data Visualization</a:t>
            </a:r>
            <a:br>
              <a:rPr lang="en-US" b="1" dirty="0"/>
            </a:br>
            <a:r>
              <a:rPr lang="en-US" sz="1400" b="1" dirty="0">
                <a:solidFill>
                  <a:schemeClr val="bg1">
                    <a:lumMod val="75000"/>
                  </a:schemeClr>
                </a:solidFill>
              </a:rPr>
              <a:t>Problem Statement 11: Observe the trends of Unemployment, where GEE is low.</a:t>
            </a:r>
            <a:br>
              <a:rPr lang="en-US" sz="1600" b="1" dirty="0">
                <a:solidFill>
                  <a:schemeClr val="bg2">
                    <a:lumMod val="10000"/>
                  </a:schemeClr>
                </a:solidFill>
              </a:rPr>
            </a:br>
            <a:endParaRPr lang="en-IN" sz="1600" b="1" dirty="0">
              <a:solidFill>
                <a:schemeClr val="bg1"/>
              </a:solidFill>
            </a:endParaRPr>
          </a:p>
        </p:txBody>
      </p:sp>
      <p:pic>
        <p:nvPicPr>
          <p:cNvPr id="14338" name="Picture 2">
            <a:extLst>
              <a:ext uri="{FF2B5EF4-FFF2-40B4-BE49-F238E27FC236}">
                <a16:creationId xmlns:a16="http://schemas.microsoft.com/office/drawing/2014/main" id="{3DB9ED7F-74B3-2102-92D3-15E9687CE7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5" y="979402"/>
            <a:ext cx="5105400" cy="41814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8FDF346-A13B-6E59-5B31-A765E716C9FC}"/>
              </a:ext>
            </a:extLst>
          </p:cNvPr>
          <p:cNvSpPr txBox="1"/>
          <p:nvPr/>
        </p:nvSpPr>
        <p:spPr>
          <a:xfrm>
            <a:off x="5099345" y="1110953"/>
            <a:ext cx="4044655" cy="2862322"/>
          </a:xfrm>
          <a:prstGeom prst="rect">
            <a:avLst/>
          </a:prstGeom>
          <a:noFill/>
        </p:spPr>
        <p:txBody>
          <a:bodyPr wrap="square" rtlCol="0">
            <a:spAutoFit/>
          </a:bodyPr>
          <a:lstStyle/>
          <a:p>
            <a:pPr marL="285750" indent="-285750">
              <a:buClr>
                <a:schemeClr val="tx1">
                  <a:lumMod val="75000"/>
                </a:schemeClr>
              </a:buClr>
              <a:buFont typeface="Wingdings" panose="05000000000000000000" pitchFamily="2" charset="2"/>
              <a:buChar char="Ø"/>
            </a:pPr>
            <a:r>
              <a:rPr lang="en-US" sz="1200" b="1" i="0" dirty="0">
                <a:solidFill>
                  <a:schemeClr val="bg2">
                    <a:lumMod val="25000"/>
                  </a:schemeClr>
                </a:solidFill>
                <a:effectLst/>
                <a:latin typeface="Montserrat" panose="00000500000000000000" pitchFamily="2" charset="0"/>
              </a:rPr>
              <a:t>Botswana in addition with Argentina showing high levels of unemployment. Even with the passage of time Argentina is reducing with its severity but Botswana is still on a comparative high position.</a:t>
            </a:r>
          </a:p>
          <a:p>
            <a:pPr marL="285750" indent="-285750">
              <a:buClr>
                <a:schemeClr val="tx1">
                  <a:lumMod val="75000"/>
                </a:schemeClr>
              </a:buClr>
              <a:buFont typeface="Wingdings" panose="05000000000000000000" pitchFamily="2" charset="2"/>
              <a:buChar char="Ø"/>
            </a:pPr>
            <a:endParaRPr lang="en-US" sz="1200" b="1" i="0" dirty="0">
              <a:solidFill>
                <a:schemeClr val="bg2">
                  <a:lumMod val="25000"/>
                </a:schemeClr>
              </a:solidFill>
              <a:effectLst/>
              <a:latin typeface="Montserrat" panose="00000500000000000000" pitchFamily="2" charset="0"/>
            </a:endParaRPr>
          </a:p>
          <a:p>
            <a:pPr marL="285750" indent="-285750">
              <a:buClr>
                <a:schemeClr val="tx1">
                  <a:lumMod val="75000"/>
                </a:schemeClr>
              </a:buClr>
              <a:buFont typeface="Wingdings" panose="05000000000000000000" pitchFamily="2" charset="2"/>
              <a:buChar char="Ø"/>
            </a:pPr>
            <a:r>
              <a:rPr lang="en-US" sz="1200" b="1" i="0" dirty="0">
                <a:solidFill>
                  <a:schemeClr val="bg2">
                    <a:lumMod val="25000"/>
                  </a:schemeClr>
                </a:solidFill>
                <a:effectLst/>
                <a:latin typeface="Montserrat" panose="00000500000000000000" pitchFamily="2" charset="0"/>
              </a:rPr>
              <a:t>When this unemployment trends get compared with the trends of govt expenditure, a close coincidence can be observed. Both are flowing </a:t>
            </a:r>
            <a:r>
              <a:rPr lang="en-US" sz="1200" b="1" i="0" dirty="0" err="1">
                <a:solidFill>
                  <a:schemeClr val="bg2">
                    <a:lumMod val="25000"/>
                  </a:schemeClr>
                </a:solidFill>
                <a:effectLst/>
                <a:latin typeface="Montserrat" panose="00000500000000000000" pitchFamily="2" charset="0"/>
              </a:rPr>
              <a:t>parallely</a:t>
            </a:r>
            <a:r>
              <a:rPr lang="en-US" sz="1200" b="1" i="0" dirty="0">
                <a:solidFill>
                  <a:schemeClr val="bg2">
                    <a:lumMod val="25000"/>
                  </a:schemeClr>
                </a:solidFill>
                <a:effectLst/>
                <a:latin typeface="Montserrat" panose="00000500000000000000" pitchFamily="2" charset="0"/>
              </a:rPr>
              <a:t> . In next graph both this trends can be observed regarding Argentina .</a:t>
            </a:r>
          </a:p>
          <a:p>
            <a:pPr>
              <a:buClr>
                <a:schemeClr val="tx1">
                  <a:lumMod val="75000"/>
                </a:schemeClr>
              </a:buClr>
            </a:pPr>
            <a:endParaRPr lang="en-US" sz="1200" b="1" i="0" dirty="0">
              <a:solidFill>
                <a:schemeClr val="bg2">
                  <a:lumMod val="25000"/>
                </a:schemeClr>
              </a:solidFill>
              <a:effectLst/>
              <a:latin typeface="Montserrat" panose="00000500000000000000" pitchFamily="2" charset="0"/>
            </a:endParaRPr>
          </a:p>
          <a:p>
            <a:pPr marL="285750" indent="-285750">
              <a:buClr>
                <a:schemeClr val="tx1">
                  <a:lumMod val="75000"/>
                </a:schemeClr>
              </a:buClr>
              <a:buFont typeface="Wingdings" panose="05000000000000000000" pitchFamily="2" charset="2"/>
              <a:buChar char="Ø"/>
            </a:pPr>
            <a:r>
              <a:rPr lang="en-US" sz="1200" b="1" dirty="0">
                <a:solidFill>
                  <a:schemeClr val="bg2">
                    <a:lumMod val="25000"/>
                  </a:schemeClr>
                </a:solidFill>
                <a:latin typeface="Montserrat" panose="00000500000000000000" pitchFamily="2" charset="0"/>
              </a:rPr>
              <a:t>UK and EAP shows the coincidence with the standard global trends.</a:t>
            </a:r>
          </a:p>
        </p:txBody>
      </p:sp>
    </p:spTree>
    <p:extLst>
      <p:ext uri="{BB962C8B-B14F-4D97-AF65-F5344CB8AC3E}">
        <p14:creationId xmlns:p14="http://schemas.microsoft.com/office/powerpoint/2010/main" val="12916318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A98834-9256-4FB7-8C15-E27733B1DB30}"/>
              </a:ext>
            </a:extLst>
          </p:cNvPr>
          <p:cNvSpPr>
            <a:spLocks noGrp="1"/>
          </p:cNvSpPr>
          <p:nvPr>
            <p:ph type="title"/>
          </p:nvPr>
        </p:nvSpPr>
        <p:spPr>
          <a:xfrm>
            <a:off x="164396" y="1233940"/>
            <a:ext cx="8815208" cy="755700"/>
          </a:xfrm>
        </p:spPr>
        <p:txBody>
          <a:bodyPr/>
          <a:lstStyle/>
          <a:p>
            <a:pPr>
              <a:lnSpc>
                <a:spcPct val="150000"/>
              </a:lnSpc>
            </a:pPr>
            <a:r>
              <a:rPr lang="en-US" b="1" dirty="0"/>
              <a:t>Data Visualization</a:t>
            </a:r>
            <a:br>
              <a:rPr lang="en-US" b="1" dirty="0"/>
            </a:br>
            <a:r>
              <a:rPr lang="en-US" sz="1400" b="1" dirty="0">
                <a:solidFill>
                  <a:schemeClr val="bg1">
                    <a:lumMod val="75000"/>
                  </a:schemeClr>
                </a:solidFill>
              </a:rPr>
              <a:t>Problem Statement 12:</a:t>
            </a:r>
            <a:r>
              <a:rPr lang="en-US" sz="1400" b="1" dirty="0">
                <a:solidFill>
                  <a:schemeClr val="bg1">
                    <a:lumMod val="50000"/>
                  </a:schemeClr>
                </a:solidFill>
              </a:rPr>
              <a:t> Compare all the indicators of every country in one frame, and </a:t>
            </a:r>
            <a:r>
              <a:rPr lang="en-US" sz="1400" b="1" dirty="0" err="1">
                <a:solidFill>
                  <a:schemeClr val="bg1">
                    <a:lumMod val="50000"/>
                  </a:schemeClr>
                </a:solidFill>
              </a:rPr>
              <a:t>analyse</a:t>
            </a:r>
            <a:r>
              <a:rPr lang="en-US" sz="1400" b="1" dirty="0">
                <a:solidFill>
                  <a:schemeClr val="bg1">
                    <a:lumMod val="50000"/>
                  </a:schemeClr>
                </a:solidFill>
              </a:rPr>
              <a:t> the comparative movement of indicators.</a:t>
            </a:r>
            <a:br>
              <a:rPr lang="en-US" sz="1400" b="1" dirty="0">
                <a:solidFill>
                  <a:schemeClr val="bg1">
                    <a:lumMod val="50000"/>
                  </a:schemeClr>
                </a:solidFill>
              </a:rPr>
            </a:br>
            <a:br>
              <a:rPr lang="en-US" sz="1600" b="1" dirty="0">
                <a:solidFill>
                  <a:schemeClr val="bg2">
                    <a:lumMod val="10000"/>
                  </a:schemeClr>
                </a:solidFill>
              </a:rPr>
            </a:br>
            <a:endParaRPr lang="en-IN" sz="1600" b="1" dirty="0">
              <a:solidFill>
                <a:schemeClr val="bg1"/>
              </a:solidFill>
            </a:endParaRPr>
          </a:p>
        </p:txBody>
      </p:sp>
      <p:pic>
        <p:nvPicPr>
          <p:cNvPr id="15364" name="Picture 4">
            <a:extLst>
              <a:ext uri="{FF2B5EF4-FFF2-40B4-BE49-F238E27FC236}">
                <a16:creationId xmlns:a16="http://schemas.microsoft.com/office/drawing/2014/main" id="{C4C872C9-0D7A-A882-F7AE-0BDF800E90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33940"/>
            <a:ext cx="5589840" cy="399274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A51B8B2-39D4-92BC-D41A-E970DA57C2F4}"/>
              </a:ext>
            </a:extLst>
          </p:cNvPr>
          <p:cNvSpPr txBox="1"/>
          <p:nvPr/>
        </p:nvSpPr>
        <p:spPr>
          <a:xfrm>
            <a:off x="5999148" y="982766"/>
            <a:ext cx="3144852" cy="2677656"/>
          </a:xfrm>
          <a:prstGeom prst="rect">
            <a:avLst/>
          </a:prstGeom>
          <a:noFill/>
        </p:spPr>
        <p:txBody>
          <a:bodyPr wrap="square" rtlCol="0">
            <a:spAutoFit/>
          </a:bodyPr>
          <a:lstStyle/>
          <a:p>
            <a:pPr marL="285750" indent="-285750">
              <a:buClr>
                <a:schemeClr val="tx1">
                  <a:lumMod val="75000"/>
                </a:schemeClr>
              </a:buClr>
              <a:buFont typeface="Wingdings" panose="05000000000000000000" pitchFamily="2" charset="2"/>
              <a:buChar char="Ø"/>
            </a:pPr>
            <a:r>
              <a:rPr lang="en-US" sz="1200" b="1" i="0" dirty="0">
                <a:solidFill>
                  <a:schemeClr val="bg2">
                    <a:lumMod val="25000"/>
                  </a:schemeClr>
                </a:solidFill>
                <a:effectLst/>
                <a:latin typeface="Montserrat" panose="00000500000000000000" pitchFamily="2" charset="0"/>
              </a:rPr>
              <a:t>The universal truth come in front of us via this line polar chart. It shows those countries with enough government expenditure on education shows the maximum positive trends.</a:t>
            </a:r>
          </a:p>
          <a:p>
            <a:pPr marL="285750" indent="-285750">
              <a:buClr>
                <a:schemeClr val="tx1">
                  <a:lumMod val="75000"/>
                </a:schemeClr>
              </a:buClr>
              <a:buFont typeface="Wingdings" panose="05000000000000000000" pitchFamily="2" charset="2"/>
              <a:buChar char="Ø"/>
            </a:pPr>
            <a:r>
              <a:rPr lang="en-US" sz="1200" b="1" i="0" dirty="0">
                <a:solidFill>
                  <a:schemeClr val="bg2">
                    <a:lumMod val="25000"/>
                  </a:schemeClr>
                </a:solidFill>
                <a:effectLst/>
                <a:latin typeface="Montserrat" panose="00000500000000000000" pitchFamily="2" charset="0"/>
              </a:rPr>
              <a:t>for </a:t>
            </a:r>
            <a:r>
              <a:rPr lang="en-US" sz="1200" b="1" i="0" dirty="0" err="1">
                <a:solidFill>
                  <a:schemeClr val="tx1">
                    <a:lumMod val="75000"/>
                  </a:schemeClr>
                </a:solidFill>
                <a:effectLst/>
                <a:latin typeface="Montserrat" panose="00000500000000000000" pitchFamily="2" charset="0"/>
              </a:rPr>
              <a:t>e.g</a:t>
            </a:r>
            <a:r>
              <a:rPr lang="en-US" sz="1200" b="1" i="0" dirty="0">
                <a:solidFill>
                  <a:schemeClr val="tx1">
                    <a:lumMod val="75000"/>
                  </a:schemeClr>
                </a:solidFill>
                <a:effectLst/>
                <a:latin typeface="Montserrat" panose="00000500000000000000" pitchFamily="2" charset="0"/>
              </a:rPr>
              <a:t> Japan </a:t>
            </a:r>
            <a:r>
              <a:rPr lang="en-US" sz="1200" b="1" i="0" dirty="0">
                <a:solidFill>
                  <a:schemeClr val="bg2">
                    <a:lumMod val="25000"/>
                  </a:schemeClr>
                </a:solidFill>
                <a:effectLst/>
                <a:latin typeface="Montserrat" panose="00000500000000000000" pitchFamily="2" charset="0"/>
              </a:rPr>
              <a:t>with near about 4 % of expenditure shows the positive trends for all the indicators.</a:t>
            </a:r>
            <a:endParaRPr lang="en-US" sz="1200" b="1" dirty="0">
              <a:solidFill>
                <a:schemeClr val="bg2">
                  <a:lumMod val="25000"/>
                </a:schemeClr>
              </a:solidFill>
              <a:latin typeface="Montserrat" panose="00000500000000000000" pitchFamily="2" charset="0"/>
            </a:endParaRPr>
          </a:p>
          <a:p>
            <a:pPr marL="285750" indent="-285750">
              <a:buClr>
                <a:schemeClr val="tx1">
                  <a:lumMod val="75000"/>
                </a:schemeClr>
              </a:buClr>
              <a:buFont typeface="Wingdings" panose="05000000000000000000" pitchFamily="2" charset="2"/>
              <a:buChar char="Ø"/>
            </a:pPr>
            <a:r>
              <a:rPr lang="en-US" sz="1200" b="1" i="0" dirty="0">
                <a:solidFill>
                  <a:schemeClr val="bg2">
                    <a:lumMod val="25000"/>
                  </a:schemeClr>
                </a:solidFill>
                <a:effectLst/>
                <a:latin typeface="Montserrat" panose="00000500000000000000" pitchFamily="2" charset="0"/>
              </a:rPr>
              <a:t>With this analysis , countries those are underperforming could understand, which country they need to study.</a:t>
            </a:r>
            <a:endParaRPr lang="en-US" sz="1200" b="1" dirty="0">
              <a:solidFill>
                <a:schemeClr val="bg2">
                  <a:lumMod val="25000"/>
                </a:schemeClr>
              </a:solidFill>
              <a:latin typeface="Montserrat" panose="00000500000000000000" pitchFamily="2" charset="0"/>
            </a:endParaRPr>
          </a:p>
        </p:txBody>
      </p:sp>
    </p:spTree>
    <p:extLst>
      <p:ext uri="{BB962C8B-B14F-4D97-AF65-F5344CB8AC3E}">
        <p14:creationId xmlns:p14="http://schemas.microsoft.com/office/powerpoint/2010/main" val="23126622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8CCE455C-53A6-4871-9125-ABE2B3805FEA}"/>
              </a:ext>
            </a:extLst>
          </p:cNvPr>
          <p:cNvSpPr>
            <a:spLocks noGrp="1"/>
          </p:cNvSpPr>
          <p:nvPr>
            <p:ph type="title"/>
          </p:nvPr>
        </p:nvSpPr>
        <p:spPr>
          <a:xfrm>
            <a:off x="311700" y="233432"/>
            <a:ext cx="8520600" cy="572700"/>
          </a:xfrm>
        </p:spPr>
        <p:txBody>
          <a:bodyPr/>
          <a:lstStyle/>
          <a:p>
            <a:r>
              <a:rPr lang="en-US" b="1" dirty="0"/>
              <a:t>Key Insights </a:t>
            </a:r>
            <a:endParaRPr lang="en-IN" b="1" dirty="0"/>
          </a:p>
        </p:txBody>
      </p:sp>
      <p:sp>
        <p:nvSpPr>
          <p:cNvPr id="12" name="Text Placeholder 11">
            <a:extLst>
              <a:ext uri="{FF2B5EF4-FFF2-40B4-BE49-F238E27FC236}">
                <a16:creationId xmlns:a16="http://schemas.microsoft.com/office/drawing/2014/main" id="{612B47F0-4018-43A6-B094-438F6744398A}"/>
              </a:ext>
            </a:extLst>
          </p:cNvPr>
          <p:cNvSpPr>
            <a:spLocks noGrp="1"/>
          </p:cNvSpPr>
          <p:nvPr>
            <p:ph type="body" idx="1"/>
          </p:nvPr>
        </p:nvSpPr>
        <p:spPr>
          <a:xfrm>
            <a:off x="311700" y="1152475"/>
            <a:ext cx="8520600" cy="3632176"/>
          </a:xfrm>
        </p:spPr>
        <p:txBody>
          <a:bodyPr/>
          <a:lstStyle/>
          <a:p>
            <a:pPr marL="114300" indent="0">
              <a:buClr>
                <a:schemeClr val="tx1"/>
              </a:buClr>
              <a:buNone/>
            </a:pPr>
            <a:endParaRPr lang="en-US" sz="1200" b="1" i="0" dirty="0">
              <a:solidFill>
                <a:schemeClr val="accent5">
                  <a:lumMod val="50000"/>
                </a:schemeClr>
              </a:solidFill>
              <a:effectLst/>
              <a:latin typeface="Montserrat" panose="00000500000000000000" pitchFamily="2" charset="0"/>
            </a:endParaRPr>
          </a:p>
          <a:p>
            <a:pPr marL="114300" indent="0">
              <a:buClr>
                <a:schemeClr val="tx1"/>
              </a:buClr>
              <a:buNone/>
            </a:pPr>
            <a:endParaRPr lang="en-US" sz="1200" b="1" i="0" dirty="0">
              <a:solidFill>
                <a:schemeClr val="accent5">
                  <a:lumMod val="50000"/>
                </a:schemeClr>
              </a:solidFill>
              <a:effectLst/>
              <a:latin typeface="Montserrat" panose="00000500000000000000" pitchFamily="2" charset="0"/>
            </a:endParaRPr>
          </a:p>
          <a:p>
            <a:pPr>
              <a:buClr>
                <a:schemeClr val="tx1"/>
              </a:buClr>
              <a:buFont typeface="+mj-lt"/>
              <a:buAutoNum type="arabicPeriod"/>
            </a:pPr>
            <a:endParaRPr lang="en-US" sz="1400" b="1" i="0" dirty="0">
              <a:solidFill>
                <a:schemeClr val="accent5">
                  <a:lumMod val="50000"/>
                </a:schemeClr>
              </a:solidFill>
              <a:effectLst/>
              <a:latin typeface="Roboto" panose="02000000000000000000" pitchFamily="2" charset="0"/>
            </a:endParaRPr>
          </a:p>
          <a:p>
            <a:pPr>
              <a:buClr>
                <a:schemeClr val="tx1"/>
              </a:buClr>
              <a:buFont typeface="+mj-lt"/>
              <a:buAutoNum type="arabicPeriod"/>
            </a:pPr>
            <a:endParaRPr lang="en-US" sz="1400" b="1" i="0" dirty="0">
              <a:solidFill>
                <a:schemeClr val="accent5">
                  <a:lumMod val="50000"/>
                </a:schemeClr>
              </a:solidFill>
              <a:effectLst/>
              <a:latin typeface="Roboto" panose="02000000000000000000" pitchFamily="2" charset="0"/>
            </a:endParaRPr>
          </a:p>
          <a:p>
            <a:pPr>
              <a:buClr>
                <a:schemeClr val="tx1"/>
              </a:buClr>
              <a:buFont typeface="+mj-lt"/>
              <a:buAutoNum type="arabicPeriod"/>
            </a:pPr>
            <a:endParaRPr lang="en-IN" sz="1400" b="1" dirty="0">
              <a:solidFill>
                <a:schemeClr val="accent5">
                  <a:lumMod val="50000"/>
                </a:schemeClr>
              </a:solidFill>
            </a:endParaRPr>
          </a:p>
          <a:p>
            <a:pPr>
              <a:buClr>
                <a:schemeClr val="tx1"/>
              </a:buClr>
              <a:buFont typeface="Wingdings" panose="05000000000000000000" pitchFamily="2" charset="2"/>
              <a:buChar char="§"/>
            </a:pPr>
            <a:endParaRPr lang="en-US" sz="1400" b="1" dirty="0">
              <a:solidFill>
                <a:schemeClr val="bg1"/>
              </a:solidFill>
            </a:endParaRPr>
          </a:p>
          <a:p>
            <a:pPr>
              <a:buClr>
                <a:schemeClr val="tx1"/>
              </a:buClr>
              <a:buFont typeface="Wingdings" panose="05000000000000000000" pitchFamily="2" charset="2"/>
              <a:buChar char="§"/>
            </a:pPr>
            <a:endParaRPr lang="en-IN" sz="1400" b="1" dirty="0"/>
          </a:p>
          <a:p>
            <a:pPr marL="114300" indent="0">
              <a:buClr>
                <a:schemeClr val="tx1"/>
              </a:buClr>
              <a:buNone/>
            </a:pPr>
            <a:endParaRPr lang="en-US" sz="1400" b="1" dirty="0">
              <a:solidFill>
                <a:schemeClr val="bg1"/>
              </a:solidFill>
            </a:endParaRPr>
          </a:p>
          <a:p>
            <a:pPr marL="438150" indent="-285750">
              <a:lnSpc>
                <a:spcPct val="150000"/>
              </a:lnSpc>
              <a:buClr>
                <a:schemeClr val="tx1"/>
              </a:buClr>
              <a:buFont typeface="Wingdings" panose="05000000000000000000" pitchFamily="2" charset="2"/>
              <a:buChar char="§"/>
            </a:pPr>
            <a:endParaRPr lang="en-US" sz="1400" b="1" dirty="0">
              <a:solidFill>
                <a:schemeClr val="bg1"/>
              </a:solidFill>
            </a:endParaRPr>
          </a:p>
          <a:p>
            <a:pPr marL="438150" indent="-285750">
              <a:lnSpc>
                <a:spcPct val="150000"/>
              </a:lnSpc>
              <a:buClr>
                <a:schemeClr val="tx1"/>
              </a:buClr>
              <a:buFont typeface="Wingdings" panose="05000000000000000000" pitchFamily="2" charset="2"/>
              <a:buChar char="§"/>
            </a:pPr>
            <a:endParaRPr lang="en-IN" sz="1400" b="1" dirty="0">
              <a:solidFill>
                <a:schemeClr val="bg1"/>
              </a:solidFill>
            </a:endParaRPr>
          </a:p>
          <a:p>
            <a:pPr marL="139700" indent="0">
              <a:buNone/>
            </a:pPr>
            <a:endParaRPr lang="en-IN" b="1" dirty="0">
              <a:solidFill>
                <a:schemeClr val="bg1"/>
              </a:solidFill>
            </a:endParaRPr>
          </a:p>
          <a:p>
            <a:endParaRPr lang="en-IN" dirty="0"/>
          </a:p>
        </p:txBody>
      </p:sp>
      <p:sp>
        <p:nvSpPr>
          <p:cNvPr id="5" name="Rectangle 4">
            <a:extLst>
              <a:ext uri="{FF2B5EF4-FFF2-40B4-BE49-F238E27FC236}">
                <a16:creationId xmlns:a16="http://schemas.microsoft.com/office/drawing/2014/main" id="{AB09C8B0-7140-4944-9414-A72B7191B04D}"/>
              </a:ext>
            </a:extLst>
          </p:cNvPr>
          <p:cNvSpPr/>
          <p:nvPr/>
        </p:nvSpPr>
        <p:spPr>
          <a:xfrm>
            <a:off x="3714233" y="2417862"/>
            <a:ext cx="184731" cy="307777"/>
          </a:xfrm>
          <a:prstGeom prst="rect">
            <a:avLst/>
          </a:prstGeom>
        </p:spPr>
        <p:txBody>
          <a:bodyPr wrap="none">
            <a:spAutoFit/>
          </a:bodyPr>
          <a:lstStyle/>
          <a:p>
            <a:endParaRPr lang="en-IN" dirty="0"/>
          </a:p>
        </p:txBody>
      </p:sp>
      <p:pic>
        <p:nvPicPr>
          <p:cNvPr id="3" name="Picture 2">
            <a:extLst>
              <a:ext uri="{FF2B5EF4-FFF2-40B4-BE49-F238E27FC236}">
                <a16:creationId xmlns:a16="http://schemas.microsoft.com/office/drawing/2014/main" id="{A4CDAA13-AF12-F8FB-A777-BDB3117F78A4}"/>
              </a:ext>
            </a:extLst>
          </p:cNvPr>
          <p:cNvPicPr>
            <a:picLocks noChangeAspect="1"/>
          </p:cNvPicPr>
          <p:nvPr/>
        </p:nvPicPr>
        <p:blipFill rotWithShape="1">
          <a:blip r:embed="rId3"/>
          <a:srcRect l="6302" t="10081" r="16401" b="25738"/>
          <a:stretch/>
        </p:blipFill>
        <p:spPr>
          <a:xfrm>
            <a:off x="335367" y="1418602"/>
            <a:ext cx="7127193" cy="3324315"/>
          </a:xfrm>
          <a:prstGeom prst="rect">
            <a:avLst/>
          </a:prstGeom>
        </p:spPr>
      </p:pic>
      <p:sp>
        <p:nvSpPr>
          <p:cNvPr id="2" name="TextBox 1">
            <a:extLst>
              <a:ext uri="{FF2B5EF4-FFF2-40B4-BE49-F238E27FC236}">
                <a16:creationId xmlns:a16="http://schemas.microsoft.com/office/drawing/2014/main" id="{37F4D7C0-5B76-FBD8-3831-F0961E949BBC}"/>
              </a:ext>
            </a:extLst>
          </p:cNvPr>
          <p:cNvSpPr txBox="1"/>
          <p:nvPr/>
        </p:nvSpPr>
        <p:spPr>
          <a:xfrm>
            <a:off x="335367" y="860087"/>
            <a:ext cx="6862273" cy="523220"/>
          </a:xfrm>
          <a:prstGeom prst="rect">
            <a:avLst/>
          </a:prstGeom>
          <a:noFill/>
        </p:spPr>
        <p:txBody>
          <a:bodyPr wrap="square" rtlCol="0">
            <a:spAutoFit/>
          </a:bodyPr>
          <a:lstStyle/>
          <a:p>
            <a:r>
              <a:rPr lang="en-US" b="1" dirty="0">
                <a:solidFill>
                  <a:schemeClr val="accent5">
                    <a:lumMod val="50000"/>
                  </a:schemeClr>
                </a:solidFill>
              </a:rPr>
              <a:t>The Final Key Values of the specific indicators respected to their Countries. This chart shows the present context of the countries.</a:t>
            </a:r>
          </a:p>
        </p:txBody>
      </p:sp>
    </p:spTree>
    <p:extLst>
      <p:ext uri="{BB962C8B-B14F-4D97-AF65-F5344CB8AC3E}">
        <p14:creationId xmlns:p14="http://schemas.microsoft.com/office/powerpoint/2010/main" val="3291342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263B4-69AB-4567-A8DC-7F6E51E9DF0E}"/>
              </a:ext>
            </a:extLst>
          </p:cNvPr>
          <p:cNvSpPr>
            <a:spLocks noGrp="1"/>
          </p:cNvSpPr>
          <p:nvPr>
            <p:ph type="title"/>
          </p:nvPr>
        </p:nvSpPr>
        <p:spPr/>
        <p:txBody>
          <a:bodyPr/>
          <a:lstStyle/>
          <a:p>
            <a:r>
              <a:rPr lang="en-US" b="1" dirty="0"/>
              <a:t>Introduction</a:t>
            </a:r>
            <a:endParaRPr lang="en-IN" b="1" dirty="0"/>
          </a:p>
        </p:txBody>
      </p:sp>
      <p:sp>
        <p:nvSpPr>
          <p:cNvPr id="3" name="Text Placeholder 2">
            <a:extLst>
              <a:ext uri="{FF2B5EF4-FFF2-40B4-BE49-F238E27FC236}">
                <a16:creationId xmlns:a16="http://schemas.microsoft.com/office/drawing/2014/main" id="{398D2452-B57E-4A75-94FE-3453D0A5CEEC}"/>
              </a:ext>
            </a:extLst>
          </p:cNvPr>
          <p:cNvSpPr>
            <a:spLocks noGrp="1"/>
          </p:cNvSpPr>
          <p:nvPr>
            <p:ph type="body" idx="1"/>
          </p:nvPr>
        </p:nvSpPr>
        <p:spPr>
          <a:xfrm>
            <a:off x="0" y="1248467"/>
            <a:ext cx="8520600" cy="3546000"/>
          </a:xfrm>
        </p:spPr>
        <p:txBody>
          <a:bodyPr/>
          <a:lstStyle/>
          <a:p>
            <a:r>
              <a:rPr lang="en-US" sz="1600" b="1" i="0" dirty="0">
                <a:solidFill>
                  <a:srgbClr val="212121"/>
                </a:solidFill>
                <a:effectLst/>
                <a:latin typeface="Montserrat" panose="00000500000000000000" pitchFamily="2" charset="0"/>
              </a:rPr>
              <a:t>         The World Bank Ed Stats All Indicator Query holds over 4,000 internationally comparable indicators that describe education access, progression, completion, literacy, teachers, population, expenditures and many such indicators .The indicators cover the education cycle from pre-primary to vocational and tertiary education and also holds learning outcome data from international and regional learning assessments (e.g. PISA, TIMSS, PIRLS), equity data from household surveys, and projection/attainment data.</a:t>
            </a:r>
            <a:endParaRPr lang="en-US" sz="1600" b="0" i="0" dirty="0">
              <a:solidFill>
                <a:srgbClr val="212121"/>
              </a:solidFill>
              <a:effectLst/>
              <a:latin typeface="Montserrat" panose="00000500000000000000" pitchFamily="2" charset="0"/>
            </a:endParaRPr>
          </a:p>
          <a:p>
            <a:pPr algn="just"/>
            <a:r>
              <a:rPr lang="en-US" sz="1600" b="1" i="0" dirty="0">
                <a:solidFill>
                  <a:srgbClr val="212121"/>
                </a:solidFill>
                <a:effectLst/>
                <a:latin typeface="Montserrat" panose="00000500000000000000" pitchFamily="2" charset="0"/>
              </a:rPr>
              <a:t>I am exploring and analyzing the data to identify variation of indicators across the globe, which countries are more alike and different, which countries show more closeness to global standards and what are the actual driving force behind such growth. </a:t>
            </a:r>
            <a:endParaRPr lang="en-US" sz="1600" b="0" i="0" dirty="0">
              <a:solidFill>
                <a:srgbClr val="212121"/>
              </a:solidFill>
              <a:effectLst/>
              <a:latin typeface="Montserrat" panose="00000500000000000000" pitchFamily="2" charset="0"/>
            </a:endParaRPr>
          </a:p>
        </p:txBody>
      </p:sp>
      <p:pic>
        <p:nvPicPr>
          <p:cNvPr id="4" name="Picture 3">
            <a:extLst>
              <a:ext uri="{FF2B5EF4-FFF2-40B4-BE49-F238E27FC236}">
                <a16:creationId xmlns:a16="http://schemas.microsoft.com/office/drawing/2014/main" id="{A14C0899-13BD-D482-9465-92D4E890418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13991" y1="45833" x2="13991" y2="45833"/>
                        <a14:foregroundMark x1="12271" y1="62847" x2="12271" y2="62847"/>
                        <a14:foregroundMark x1="17775" y1="70139" x2="17775" y2="70139"/>
                        <a14:foregroundMark x1="24656" y1="37500" x2="24656" y2="37500"/>
                        <a14:foregroundMark x1="25000" y1="38889" x2="25000" y2="38889"/>
                        <a14:foregroundMark x1="25344" y1="40972" x2="25344" y2="40972"/>
                        <a14:foregroundMark x1="25688" y1="42361" x2="25688" y2="42361"/>
                        <a14:foregroundMark x1="30849" y1="43056" x2="30849" y2="43056"/>
                        <a14:foregroundMark x1="33486" y1="47222" x2="33486" y2="47222"/>
                        <a14:foregroundMark x1="38417" y1="47917" x2="38417" y2="47917"/>
                        <a14:foregroundMark x1="47248" y1="43750" x2="47248" y2="43750"/>
                        <a14:foregroundMark x1="51491" y1="44097" x2="51491" y2="44097"/>
                        <a14:foregroundMark x1="56766" y1="44792" x2="56766" y2="44792"/>
                        <a14:foregroundMark x1="61583" y1="44097" x2="61583" y2="44097"/>
                        <a14:foregroundMark x1="65252" y1="44097" x2="65252" y2="44097"/>
                        <a14:foregroundMark x1="72133" y1="43056" x2="72133" y2="43056"/>
                        <a14:foregroundMark x1="78096" y1="42708" x2="78096" y2="42708"/>
                        <a14:foregroundMark x1="81422" y1="43403" x2="81422" y2="43403"/>
                        <a14:foregroundMark x1="87156" y1="43750" x2="87156" y2="43750"/>
                      </a14:backgroundRemoval>
                    </a14:imgEffect>
                  </a14:imgLayer>
                </a14:imgProps>
              </a:ext>
            </a:extLst>
          </a:blip>
          <a:stretch>
            <a:fillRect/>
          </a:stretch>
        </p:blipFill>
        <p:spPr>
          <a:xfrm>
            <a:off x="5076201" y="105837"/>
            <a:ext cx="3110313" cy="1027259"/>
          </a:xfrm>
          <a:prstGeom prst="rect">
            <a:avLst/>
          </a:prstGeom>
        </p:spPr>
      </p:pic>
    </p:spTree>
    <p:extLst>
      <p:ext uri="{BB962C8B-B14F-4D97-AF65-F5344CB8AC3E}">
        <p14:creationId xmlns:p14="http://schemas.microsoft.com/office/powerpoint/2010/main" val="34169168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8CCE455C-53A6-4871-9125-ABE2B3805FEA}"/>
              </a:ext>
            </a:extLst>
          </p:cNvPr>
          <p:cNvSpPr>
            <a:spLocks noGrp="1"/>
          </p:cNvSpPr>
          <p:nvPr>
            <p:ph type="title"/>
          </p:nvPr>
        </p:nvSpPr>
        <p:spPr/>
        <p:txBody>
          <a:bodyPr/>
          <a:lstStyle/>
          <a:p>
            <a:r>
              <a:rPr lang="en-US" b="1" dirty="0"/>
              <a:t>Key Insights </a:t>
            </a:r>
            <a:endParaRPr lang="en-IN" b="1" dirty="0"/>
          </a:p>
        </p:txBody>
      </p:sp>
      <p:sp>
        <p:nvSpPr>
          <p:cNvPr id="12" name="Text Placeholder 11">
            <a:extLst>
              <a:ext uri="{FF2B5EF4-FFF2-40B4-BE49-F238E27FC236}">
                <a16:creationId xmlns:a16="http://schemas.microsoft.com/office/drawing/2014/main" id="{612B47F0-4018-43A6-B094-438F6744398A}"/>
              </a:ext>
            </a:extLst>
          </p:cNvPr>
          <p:cNvSpPr>
            <a:spLocks noGrp="1"/>
          </p:cNvSpPr>
          <p:nvPr>
            <p:ph type="body" idx="1"/>
          </p:nvPr>
        </p:nvSpPr>
        <p:spPr>
          <a:xfrm>
            <a:off x="311700" y="1152475"/>
            <a:ext cx="8520600" cy="3632176"/>
          </a:xfrm>
        </p:spPr>
        <p:txBody>
          <a:bodyPr/>
          <a:lstStyle/>
          <a:p>
            <a:pPr>
              <a:buClr>
                <a:schemeClr val="tx1"/>
              </a:buClr>
              <a:buFont typeface="+mj-lt"/>
              <a:buAutoNum type="arabicPeriod"/>
            </a:pPr>
            <a:r>
              <a:rPr lang="en-US" sz="1400" b="1" i="0" dirty="0">
                <a:solidFill>
                  <a:schemeClr val="accent5">
                    <a:lumMod val="50000"/>
                  </a:schemeClr>
                </a:solidFill>
                <a:effectLst/>
                <a:latin typeface="Roboto" panose="02000000000000000000" pitchFamily="2" charset="0"/>
              </a:rPr>
              <a:t>Despite the positive results , the Gross enrollment and Lower secondary completion rate is not up to the global average for </a:t>
            </a:r>
            <a:r>
              <a:rPr lang="en-US" sz="1400" b="1" i="0" dirty="0">
                <a:solidFill>
                  <a:schemeClr val="tx1">
                    <a:lumMod val="75000"/>
                  </a:schemeClr>
                </a:solidFill>
                <a:effectLst/>
                <a:latin typeface="Roboto" panose="02000000000000000000" pitchFamily="2" charset="0"/>
              </a:rPr>
              <a:t>Arab World Countries</a:t>
            </a:r>
            <a:r>
              <a:rPr lang="en-US" sz="1400" b="1" i="0" dirty="0">
                <a:solidFill>
                  <a:schemeClr val="accent5">
                    <a:lumMod val="50000"/>
                  </a:schemeClr>
                </a:solidFill>
                <a:effectLst/>
                <a:latin typeface="Roboto" panose="02000000000000000000" pitchFamily="2" charset="0"/>
              </a:rPr>
              <a:t>. The countries should be focusing on, increasing the participation of students and their completion.</a:t>
            </a:r>
          </a:p>
          <a:p>
            <a:pPr>
              <a:buClr>
                <a:schemeClr val="tx1"/>
              </a:buClr>
              <a:buFont typeface="+mj-lt"/>
              <a:buAutoNum type="arabicPeriod"/>
            </a:pPr>
            <a:r>
              <a:rPr lang="en-US" sz="1400" b="1" i="0" dirty="0">
                <a:solidFill>
                  <a:schemeClr val="accent5">
                    <a:lumMod val="50000"/>
                  </a:schemeClr>
                </a:solidFill>
                <a:effectLst/>
                <a:latin typeface="Roboto" panose="02000000000000000000" pitchFamily="2" charset="0"/>
              </a:rPr>
              <a:t>The direct outcome of </a:t>
            </a:r>
            <a:r>
              <a:rPr lang="en-US" sz="1400" b="1" i="0" dirty="0">
                <a:solidFill>
                  <a:schemeClr val="tx1">
                    <a:lumMod val="75000"/>
                  </a:schemeClr>
                </a:solidFill>
                <a:effectLst/>
                <a:latin typeface="Roboto" panose="02000000000000000000" pitchFamily="2" charset="0"/>
              </a:rPr>
              <a:t>United Kingdom </a:t>
            </a:r>
            <a:r>
              <a:rPr lang="en-US" sz="1400" b="1" i="0" dirty="0">
                <a:solidFill>
                  <a:schemeClr val="accent5">
                    <a:lumMod val="50000"/>
                  </a:schemeClr>
                </a:solidFill>
                <a:effectLst/>
                <a:latin typeface="Roboto" panose="02000000000000000000" pitchFamily="2" charset="0"/>
              </a:rPr>
              <a:t>chart is , government expenditure on education is very much influencing factor for the changes in unemployment rate of countries.</a:t>
            </a:r>
          </a:p>
          <a:p>
            <a:pPr>
              <a:buClr>
                <a:schemeClr val="tx1"/>
              </a:buClr>
              <a:buFont typeface="+mj-lt"/>
              <a:buAutoNum type="arabicPeriod"/>
            </a:pPr>
            <a:r>
              <a:rPr lang="en-US" sz="1400" b="1" dirty="0">
                <a:solidFill>
                  <a:schemeClr val="tx1">
                    <a:lumMod val="75000"/>
                  </a:schemeClr>
                </a:solidFill>
                <a:latin typeface="Roboto" panose="02000000000000000000" pitchFamily="2" charset="0"/>
              </a:rPr>
              <a:t>Japan</a:t>
            </a:r>
            <a:r>
              <a:rPr lang="en-US" sz="1400" b="1" dirty="0">
                <a:solidFill>
                  <a:schemeClr val="accent5">
                    <a:lumMod val="50000"/>
                  </a:schemeClr>
                </a:solidFill>
                <a:latin typeface="Roboto" panose="02000000000000000000" pitchFamily="2" charset="0"/>
              </a:rPr>
              <a:t> have balanced the public expenditure at 4 % , but still succeeded in making significant enhancements. Countries should follow the case studies of Japan who has the stagnated education indicators.</a:t>
            </a:r>
          </a:p>
          <a:p>
            <a:pPr>
              <a:buClr>
                <a:schemeClr val="tx1"/>
              </a:buClr>
              <a:buFont typeface="+mj-lt"/>
              <a:buAutoNum type="arabicPeriod"/>
            </a:pPr>
            <a:r>
              <a:rPr lang="en-US" sz="1400" b="1" i="0" dirty="0">
                <a:solidFill>
                  <a:schemeClr val="tx1">
                    <a:lumMod val="75000"/>
                  </a:schemeClr>
                </a:solidFill>
                <a:effectLst/>
                <a:latin typeface="Roboto" panose="02000000000000000000" pitchFamily="2" charset="0"/>
              </a:rPr>
              <a:t>Argentina </a:t>
            </a:r>
            <a:r>
              <a:rPr lang="en-US" sz="1400" b="1" i="0" dirty="0">
                <a:solidFill>
                  <a:schemeClr val="accent5">
                    <a:lumMod val="50000"/>
                  </a:schemeClr>
                </a:solidFill>
                <a:effectLst/>
                <a:latin typeface="Roboto" panose="02000000000000000000" pitchFamily="2" charset="0"/>
              </a:rPr>
              <a:t>shows very close connections with public expenditure. In second level of analysis Argentina shows the depressed trends with less expenditure.</a:t>
            </a:r>
          </a:p>
          <a:p>
            <a:pPr>
              <a:buClr>
                <a:schemeClr val="tx1"/>
              </a:buClr>
              <a:buFont typeface="+mj-lt"/>
              <a:buAutoNum type="arabicPeriod"/>
            </a:pPr>
            <a:r>
              <a:rPr lang="en-US" sz="1200" b="1" i="0" dirty="0">
                <a:solidFill>
                  <a:schemeClr val="tx1">
                    <a:lumMod val="75000"/>
                  </a:schemeClr>
                </a:solidFill>
                <a:effectLst/>
                <a:latin typeface="Montserrat" panose="00000500000000000000" pitchFamily="2" charset="0"/>
              </a:rPr>
              <a:t>Botswana </a:t>
            </a:r>
            <a:r>
              <a:rPr lang="en-US" sz="1200" b="1" i="0" dirty="0">
                <a:solidFill>
                  <a:schemeClr val="accent5">
                    <a:lumMod val="50000"/>
                  </a:schemeClr>
                </a:solidFill>
                <a:effectLst/>
                <a:latin typeface="Montserrat" panose="00000500000000000000" pitchFamily="2" charset="0"/>
              </a:rPr>
              <a:t>spend nearly 10 % of GDP on education but failed in improving the employment rate and pupil teacher rate.</a:t>
            </a:r>
          </a:p>
          <a:p>
            <a:pPr marL="114300" indent="0">
              <a:buClr>
                <a:schemeClr val="tx1"/>
              </a:buClr>
              <a:buNone/>
            </a:pPr>
            <a:endParaRPr lang="en-US" sz="1200" b="1" i="0" dirty="0">
              <a:solidFill>
                <a:schemeClr val="accent5">
                  <a:lumMod val="50000"/>
                </a:schemeClr>
              </a:solidFill>
              <a:effectLst/>
              <a:latin typeface="Montserrat" panose="00000500000000000000" pitchFamily="2" charset="0"/>
            </a:endParaRPr>
          </a:p>
          <a:p>
            <a:pPr marL="114300" indent="0">
              <a:buClr>
                <a:schemeClr val="tx1"/>
              </a:buClr>
              <a:buNone/>
            </a:pPr>
            <a:endParaRPr lang="en-US" sz="1200" b="1" i="0" dirty="0">
              <a:solidFill>
                <a:schemeClr val="accent5">
                  <a:lumMod val="50000"/>
                </a:schemeClr>
              </a:solidFill>
              <a:effectLst/>
              <a:latin typeface="Montserrat" panose="00000500000000000000" pitchFamily="2" charset="0"/>
            </a:endParaRPr>
          </a:p>
          <a:p>
            <a:pPr>
              <a:buClr>
                <a:schemeClr val="tx1"/>
              </a:buClr>
              <a:buFont typeface="+mj-lt"/>
              <a:buAutoNum type="arabicPeriod"/>
            </a:pPr>
            <a:endParaRPr lang="en-US" sz="1400" b="1" i="0" dirty="0">
              <a:solidFill>
                <a:schemeClr val="accent5">
                  <a:lumMod val="50000"/>
                </a:schemeClr>
              </a:solidFill>
              <a:effectLst/>
              <a:latin typeface="Roboto" panose="02000000000000000000" pitchFamily="2" charset="0"/>
            </a:endParaRPr>
          </a:p>
          <a:p>
            <a:pPr>
              <a:buClr>
                <a:schemeClr val="tx1"/>
              </a:buClr>
              <a:buFont typeface="+mj-lt"/>
              <a:buAutoNum type="arabicPeriod"/>
            </a:pPr>
            <a:endParaRPr lang="en-US" sz="1400" b="1" i="0" dirty="0">
              <a:solidFill>
                <a:schemeClr val="accent5">
                  <a:lumMod val="50000"/>
                </a:schemeClr>
              </a:solidFill>
              <a:effectLst/>
              <a:latin typeface="Roboto" panose="02000000000000000000" pitchFamily="2" charset="0"/>
            </a:endParaRPr>
          </a:p>
          <a:p>
            <a:pPr>
              <a:buClr>
                <a:schemeClr val="tx1"/>
              </a:buClr>
              <a:buFont typeface="+mj-lt"/>
              <a:buAutoNum type="arabicPeriod"/>
            </a:pPr>
            <a:endParaRPr lang="en-IN" sz="1400" b="1" dirty="0">
              <a:solidFill>
                <a:schemeClr val="accent5">
                  <a:lumMod val="50000"/>
                </a:schemeClr>
              </a:solidFill>
            </a:endParaRPr>
          </a:p>
          <a:p>
            <a:pPr>
              <a:buClr>
                <a:schemeClr val="tx1"/>
              </a:buClr>
              <a:buFont typeface="Wingdings" panose="05000000000000000000" pitchFamily="2" charset="2"/>
              <a:buChar char="§"/>
            </a:pPr>
            <a:endParaRPr lang="en-US" sz="1400" b="1" dirty="0">
              <a:solidFill>
                <a:schemeClr val="bg1"/>
              </a:solidFill>
            </a:endParaRPr>
          </a:p>
          <a:p>
            <a:pPr>
              <a:buClr>
                <a:schemeClr val="tx1"/>
              </a:buClr>
              <a:buFont typeface="Wingdings" panose="05000000000000000000" pitchFamily="2" charset="2"/>
              <a:buChar char="§"/>
            </a:pPr>
            <a:endParaRPr lang="en-IN" sz="1400" b="1" dirty="0"/>
          </a:p>
          <a:p>
            <a:pPr marL="114300" indent="0">
              <a:buClr>
                <a:schemeClr val="tx1"/>
              </a:buClr>
              <a:buNone/>
            </a:pPr>
            <a:endParaRPr lang="en-US" sz="1400" b="1" dirty="0">
              <a:solidFill>
                <a:schemeClr val="bg1"/>
              </a:solidFill>
            </a:endParaRPr>
          </a:p>
          <a:p>
            <a:pPr marL="438150" indent="-285750">
              <a:lnSpc>
                <a:spcPct val="150000"/>
              </a:lnSpc>
              <a:buClr>
                <a:schemeClr val="tx1"/>
              </a:buClr>
              <a:buFont typeface="Wingdings" panose="05000000000000000000" pitchFamily="2" charset="2"/>
              <a:buChar char="§"/>
            </a:pPr>
            <a:endParaRPr lang="en-US" sz="1400" b="1" dirty="0">
              <a:solidFill>
                <a:schemeClr val="bg1"/>
              </a:solidFill>
            </a:endParaRPr>
          </a:p>
          <a:p>
            <a:pPr marL="438150" indent="-285750">
              <a:lnSpc>
                <a:spcPct val="150000"/>
              </a:lnSpc>
              <a:buClr>
                <a:schemeClr val="tx1"/>
              </a:buClr>
              <a:buFont typeface="Wingdings" panose="05000000000000000000" pitchFamily="2" charset="2"/>
              <a:buChar char="§"/>
            </a:pPr>
            <a:endParaRPr lang="en-IN" sz="1400" b="1" dirty="0">
              <a:solidFill>
                <a:schemeClr val="bg1"/>
              </a:solidFill>
            </a:endParaRPr>
          </a:p>
          <a:p>
            <a:pPr marL="139700" indent="0">
              <a:buNone/>
            </a:pPr>
            <a:endParaRPr lang="en-IN" b="1" dirty="0">
              <a:solidFill>
                <a:schemeClr val="bg1"/>
              </a:solidFill>
            </a:endParaRPr>
          </a:p>
          <a:p>
            <a:endParaRPr lang="en-IN" dirty="0"/>
          </a:p>
        </p:txBody>
      </p:sp>
      <p:sp>
        <p:nvSpPr>
          <p:cNvPr id="5" name="Rectangle 4">
            <a:extLst>
              <a:ext uri="{FF2B5EF4-FFF2-40B4-BE49-F238E27FC236}">
                <a16:creationId xmlns:a16="http://schemas.microsoft.com/office/drawing/2014/main" id="{AB09C8B0-7140-4944-9414-A72B7191B04D}"/>
              </a:ext>
            </a:extLst>
          </p:cNvPr>
          <p:cNvSpPr/>
          <p:nvPr/>
        </p:nvSpPr>
        <p:spPr>
          <a:xfrm>
            <a:off x="3714233" y="2417862"/>
            <a:ext cx="184731" cy="307777"/>
          </a:xfrm>
          <a:prstGeom prst="rect">
            <a:avLst/>
          </a:prstGeom>
        </p:spPr>
        <p:txBody>
          <a:bodyPr wrap="none">
            <a:spAutoFit/>
          </a:bodyPr>
          <a:lstStyle/>
          <a:p>
            <a:endParaRPr lang="en-IN" dirty="0"/>
          </a:p>
        </p:txBody>
      </p:sp>
    </p:spTree>
    <p:extLst>
      <p:ext uri="{BB962C8B-B14F-4D97-AF65-F5344CB8AC3E}">
        <p14:creationId xmlns:p14="http://schemas.microsoft.com/office/powerpoint/2010/main" val="22169267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14027-8D0B-4949-A7AD-306B565CB586}"/>
              </a:ext>
            </a:extLst>
          </p:cNvPr>
          <p:cNvSpPr>
            <a:spLocks noGrp="1"/>
          </p:cNvSpPr>
          <p:nvPr>
            <p:ph type="title"/>
          </p:nvPr>
        </p:nvSpPr>
        <p:spPr/>
        <p:txBody>
          <a:bodyPr/>
          <a:lstStyle/>
          <a:p>
            <a:r>
              <a:rPr lang="en-US" b="1" dirty="0"/>
              <a:t>Key Insights</a:t>
            </a:r>
            <a:endParaRPr lang="en-IN" b="1" dirty="0"/>
          </a:p>
        </p:txBody>
      </p:sp>
      <p:sp>
        <p:nvSpPr>
          <p:cNvPr id="3" name="Text Placeholder 2">
            <a:extLst>
              <a:ext uri="{FF2B5EF4-FFF2-40B4-BE49-F238E27FC236}">
                <a16:creationId xmlns:a16="http://schemas.microsoft.com/office/drawing/2014/main" id="{6C32899D-9CC7-4CD0-A0E7-AD95290874D3}"/>
              </a:ext>
            </a:extLst>
          </p:cNvPr>
          <p:cNvSpPr>
            <a:spLocks noGrp="1"/>
          </p:cNvSpPr>
          <p:nvPr>
            <p:ph type="body" idx="1"/>
          </p:nvPr>
        </p:nvSpPr>
        <p:spPr/>
        <p:txBody>
          <a:bodyPr/>
          <a:lstStyle/>
          <a:p>
            <a:pPr>
              <a:lnSpc>
                <a:spcPct val="150000"/>
              </a:lnSpc>
              <a:buClr>
                <a:schemeClr val="tx1"/>
              </a:buClr>
              <a:buFont typeface="+mj-lt"/>
              <a:buAutoNum type="arabicPeriod"/>
            </a:pPr>
            <a:r>
              <a:rPr lang="en-US" sz="1400" b="1" dirty="0">
                <a:solidFill>
                  <a:schemeClr val="accent5">
                    <a:lumMod val="50000"/>
                  </a:schemeClr>
                </a:solidFill>
                <a:effectLst/>
                <a:latin typeface="Montserrat" panose="00000500000000000000" pitchFamily="2" charset="0"/>
              </a:rPr>
              <a:t>It can be observed that all the countries are in upward trends in GER. They show the same way of development throughout the history.</a:t>
            </a:r>
          </a:p>
          <a:p>
            <a:pPr>
              <a:lnSpc>
                <a:spcPct val="150000"/>
              </a:lnSpc>
              <a:buClr>
                <a:schemeClr val="tx1"/>
              </a:buClr>
              <a:buFont typeface="+mj-lt"/>
              <a:buAutoNum type="arabicPeriod"/>
            </a:pPr>
            <a:r>
              <a:rPr lang="en-US" sz="1400" b="1" dirty="0">
                <a:solidFill>
                  <a:schemeClr val="accent5">
                    <a:lumMod val="50000"/>
                  </a:schemeClr>
                </a:solidFill>
                <a:latin typeface="Montserrat" panose="00000500000000000000" pitchFamily="2" charset="0"/>
              </a:rPr>
              <a:t>The Unemployment trends of Argentina when compared with others, show the close connection with public expenditure. It decreases with increase in expenditure.</a:t>
            </a:r>
          </a:p>
          <a:p>
            <a:pPr>
              <a:lnSpc>
                <a:spcPct val="150000"/>
              </a:lnSpc>
              <a:buClr>
                <a:schemeClr val="tx1"/>
              </a:buClr>
              <a:buFont typeface="+mj-lt"/>
              <a:buAutoNum type="arabicPeriod"/>
            </a:pPr>
            <a:r>
              <a:rPr lang="en-US" sz="1400" b="1" dirty="0">
                <a:solidFill>
                  <a:schemeClr val="accent5">
                    <a:lumMod val="50000"/>
                  </a:schemeClr>
                </a:solidFill>
                <a:latin typeface="Montserrat" panose="00000500000000000000" pitchFamily="2" charset="0"/>
              </a:rPr>
              <a:t>Other Countries have shown positive results for enhanced expenditure except Botswana . This shows the imperative need of ground level studies.</a:t>
            </a:r>
          </a:p>
          <a:p>
            <a:pPr marL="114300" indent="0">
              <a:lnSpc>
                <a:spcPct val="150000"/>
              </a:lnSpc>
              <a:buClr>
                <a:schemeClr val="tx1"/>
              </a:buClr>
              <a:buNone/>
            </a:pPr>
            <a:endParaRPr lang="en-IN" sz="1400" b="1" dirty="0">
              <a:solidFill>
                <a:schemeClr val="accent5">
                  <a:lumMod val="50000"/>
                </a:schemeClr>
              </a:solidFill>
              <a:latin typeface="Montserrat" panose="00000500000000000000" pitchFamily="2" charset="0"/>
            </a:endParaRPr>
          </a:p>
        </p:txBody>
      </p:sp>
    </p:spTree>
    <p:extLst>
      <p:ext uri="{BB962C8B-B14F-4D97-AF65-F5344CB8AC3E}">
        <p14:creationId xmlns:p14="http://schemas.microsoft.com/office/powerpoint/2010/main" val="7550547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0E81-32A7-4456-940E-AA369040CD88}"/>
              </a:ext>
            </a:extLst>
          </p:cNvPr>
          <p:cNvSpPr>
            <a:spLocks noGrp="1"/>
          </p:cNvSpPr>
          <p:nvPr>
            <p:ph type="title"/>
          </p:nvPr>
        </p:nvSpPr>
        <p:spPr>
          <a:xfrm>
            <a:off x="311700" y="154468"/>
            <a:ext cx="8520600" cy="572700"/>
          </a:xfrm>
        </p:spPr>
        <p:txBody>
          <a:bodyPr/>
          <a:lstStyle/>
          <a:p>
            <a:r>
              <a:rPr lang="en-US" b="1" dirty="0"/>
              <a:t>Solutions to Business objective</a:t>
            </a:r>
            <a:endParaRPr lang="en-IN" b="1" dirty="0"/>
          </a:p>
        </p:txBody>
      </p:sp>
      <p:sp>
        <p:nvSpPr>
          <p:cNvPr id="3" name="Text Placeholder 2">
            <a:extLst>
              <a:ext uri="{FF2B5EF4-FFF2-40B4-BE49-F238E27FC236}">
                <a16:creationId xmlns:a16="http://schemas.microsoft.com/office/drawing/2014/main" id="{E70E59A3-7192-4CCC-B6AF-4466D4BDF5C3}"/>
              </a:ext>
            </a:extLst>
          </p:cNvPr>
          <p:cNvSpPr>
            <a:spLocks noGrp="1"/>
          </p:cNvSpPr>
          <p:nvPr>
            <p:ph type="body" idx="1"/>
          </p:nvPr>
        </p:nvSpPr>
        <p:spPr>
          <a:xfrm>
            <a:off x="311699" y="727168"/>
            <a:ext cx="8618655" cy="4340488"/>
          </a:xfrm>
        </p:spPr>
        <p:txBody>
          <a:bodyPr/>
          <a:lstStyle/>
          <a:p>
            <a:pPr algn="just">
              <a:buClr>
                <a:schemeClr val="tx1"/>
              </a:buClr>
              <a:buFont typeface="Arial" panose="020B0604020202020204" pitchFamily="34" charset="0"/>
              <a:buChar char="•"/>
            </a:pPr>
            <a:r>
              <a:rPr lang="en-US" sz="1200" b="1" i="0" dirty="0">
                <a:solidFill>
                  <a:schemeClr val="accent5">
                    <a:lumMod val="50000"/>
                  </a:schemeClr>
                </a:solidFill>
                <a:effectLst/>
                <a:latin typeface="Roboto" panose="02000000000000000000" pitchFamily="2" charset="0"/>
              </a:rPr>
              <a:t>The trends for </a:t>
            </a:r>
            <a:r>
              <a:rPr lang="en-US" sz="1200" b="1" i="0" dirty="0">
                <a:solidFill>
                  <a:schemeClr val="tx1">
                    <a:lumMod val="75000"/>
                  </a:schemeClr>
                </a:solidFill>
                <a:effectLst/>
                <a:latin typeface="Roboto" panose="02000000000000000000" pitchFamily="2" charset="0"/>
              </a:rPr>
              <a:t>Botswana</a:t>
            </a:r>
            <a:r>
              <a:rPr lang="en-US" sz="1200" b="1" i="0" dirty="0">
                <a:solidFill>
                  <a:schemeClr val="accent5">
                    <a:lumMod val="50000"/>
                  </a:schemeClr>
                </a:solidFill>
                <a:effectLst/>
                <a:latin typeface="Roboto" panose="02000000000000000000" pitchFamily="2" charset="0"/>
              </a:rPr>
              <a:t> is not according to the conventional </a:t>
            </a:r>
            <a:r>
              <a:rPr lang="en-US" sz="1200" b="1" i="0" dirty="0" err="1">
                <a:solidFill>
                  <a:schemeClr val="accent5">
                    <a:lumMod val="50000"/>
                  </a:schemeClr>
                </a:solidFill>
                <a:effectLst/>
                <a:latin typeface="Roboto" panose="02000000000000000000" pitchFamily="2" charset="0"/>
              </a:rPr>
              <a:t>trends.The</a:t>
            </a:r>
            <a:r>
              <a:rPr lang="en-US" sz="1200" b="1" i="0" dirty="0">
                <a:solidFill>
                  <a:schemeClr val="accent5">
                    <a:lumMod val="50000"/>
                  </a:schemeClr>
                </a:solidFill>
                <a:effectLst/>
                <a:latin typeface="Roboto" panose="02000000000000000000" pitchFamily="2" charset="0"/>
              </a:rPr>
              <a:t> investment on education is failing in generating the desired results. The Government should focus on ground conditions, closely </a:t>
            </a:r>
            <a:r>
              <a:rPr lang="en-US" sz="1200" b="1" i="0" dirty="0" err="1">
                <a:solidFill>
                  <a:schemeClr val="accent5">
                    <a:lumMod val="50000"/>
                  </a:schemeClr>
                </a:solidFill>
                <a:effectLst/>
                <a:latin typeface="Roboto" panose="02000000000000000000" pitchFamily="2" charset="0"/>
              </a:rPr>
              <a:t>analyse</a:t>
            </a:r>
            <a:r>
              <a:rPr lang="en-US" sz="1200" b="1" i="0" dirty="0">
                <a:solidFill>
                  <a:schemeClr val="accent5">
                    <a:lumMod val="50000"/>
                  </a:schemeClr>
                </a:solidFill>
                <a:effectLst/>
                <a:latin typeface="Roboto" panose="02000000000000000000" pitchFamily="2" charset="0"/>
              </a:rPr>
              <a:t> the bottlenecks , monitor the nature of spending, assign the high level commission for studies and surveys.</a:t>
            </a:r>
          </a:p>
          <a:p>
            <a:pPr algn="just">
              <a:buClr>
                <a:schemeClr val="tx1"/>
              </a:buClr>
              <a:buFont typeface="Arial" panose="020B0604020202020204" pitchFamily="34" charset="0"/>
              <a:buChar char="•"/>
            </a:pPr>
            <a:r>
              <a:rPr lang="en-US" sz="1200" b="1" i="0" dirty="0">
                <a:solidFill>
                  <a:schemeClr val="accent5">
                    <a:lumMod val="50000"/>
                  </a:schemeClr>
                </a:solidFill>
                <a:effectLst/>
                <a:latin typeface="Roboto" panose="02000000000000000000" pitchFamily="2" charset="0"/>
              </a:rPr>
              <a:t>for </a:t>
            </a:r>
            <a:r>
              <a:rPr lang="en-US" sz="1200" b="1" i="0" dirty="0" err="1">
                <a:solidFill>
                  <a:schemeClr val="accent5">
                    <a:lumMod val="50000"/>
                  </a:schemeClr>
                </a:solidFill>
                <a:effectLst/>
                <a:latin typeface="Roboto" panose="02000000000000000000" pitchFamily="2" charset="0"/>
              </a:rPr>
              <a:t>e.g</a:t>
            </a:r>
            <a:r>
              <a:rPr lang="en-US" sz="1200" b="1" i="0" dirty="0">
                <a:solidFill>
                  <a:schemeClr val="accent5">
                    <a:lumMod val="50000"/>
                  </a:schemeClr>
                </a:solidFill>
                <a:effectLst/>
                <a:latin typeface="Roboto" panose="02000000000000000000" pitchFamily="2" charset="0"/>
              </a:rPr>
              <a:t> In India the </a:t>
            </a:r>
            <a:r>
              <a:rPr lang="en-US" sz="1200" b="1" i="0" dirty="0">
                <a:solidFill>
                  <a:schemeClr val="tx1">
                    <a:lumMod val="75000"/>
                  </a:schemeClr>
                </a:solidFill>
                <a:effectLst/>
                <a:latin typeface="Roboto" panose="02000000000000000000" pitchFamily="2" charset="0"/>
              </a:rPr>
              <a:t>parliamentary standing committee </a:t>
            </a:r>
            <a:r>
              <a:rPr lang="en-US" sz="1200" b="1" i="0" dirty="0">
                <a:solidFill>
                  <a:schemeClr val="accent5">
                    <a:lumMod val="50000"/>
                  </a:schemeClr>
                </a:solidFill>
                <a:effectLst/>
                <a:latin typeface="Roboto" panose="02000000000000000000" pitchFamily="2" charset="0"/>
              </a:rPr>
              <a:t>have noticed the ineffectiveness of </a:t>
            </a:r>
            <a:r>
              <a:rPr lang="en-US" sz="1200" b="1" i="0" dirty="0">
                <a:solidFill>
                  <a:schemeClr val="tx1">
                    <a:lumMod val="75000"/>
                  </a:schemeClr>
                </a:solidFill>
                <a:effectLst/>
                <a:latin typeface="Roboto" panose="02000000000000000000" pitchFamily="2" charset="0"/>
              </a:rPr>
              <a:t>Beti </a:t>
            </a:r>
            <a:r>
              <a:rPr lang="en-US" sz="1200" b="1" dirty="0" err="1">
                <a:solidFill>
                  <a:schemeClr val="tx1">
                    <a:lumMod val="75000"/>
                  </a:schemeClr>
                </a:solidFill>
                <a:latin typeface="Roboto" panose="02000000000000000000" pitchFamily="2" charset="0"/>
              </a:rPr>
              <a:t>B</a:t>
            </a:r>
            <a:r>
              <a:rPr lang="en-US" sz="1200" b="1" i="0" dirty="0" err="1">
                <a:solidFill>
                  <a:schemeClr val="tx1">
                    <a:lumMod val="75000"/>
                  </a:schemeClr>
                </a:solidFill>
                <a:effectLst/>
                <a:latin typeface="Roboto" panose="02000000000000000000" pitchFamily="2" charset="0"/>
              </a:rPr>
              <a:t>achao</a:t>
            </a:r>
            <a:r>
              <a:rPr lang="en-US" sz="1200" b="1" i="0" dirty="0">
                <a:solidFill>
                  <a:schemeClr val="tx1">
                    <a:lumMod val="75000"/>
                  </a:schemeClr>
                </a:solidFill>
                <a:effectLst/>
                <a:latin typeface="Roboto" panose="02000000000000000000" pitchFamily="2" charset="0"/>
              </a:rPr>
              <a:t> </a:t>
            </a:r>
            <a:r>
              <a:rPr lang="en-US" sz="1200" b="1" dirty="0">
                <a:solidFill>
                  <a:schemeClr val="tx1">
                    <a:lumMod val="75000"/>
                  </a:schemeClr>
                </a:solidFill>
                <a:latin typeface="Roboto" panose="02000000000000000000" pitchFamily="2" charset="0"/>
              </a:rPr>
              <a:t>B</a:t>
            </a:r>
            <a:r>
              <a:rPr lang="en-US" sz="1200" b="1" i="0" dirty="0">
                <a:solidFill>
                  <a:schemeClr val="tx1">
                    <a:lumMod val="75000"/>
                  </a:schemeClr>
                </a:solidFill>
                <a:effectLst/>
                <a:latin typeface="Roboto" panose="02000000000000000000" pitchFamily="2" charset="0"/>
              </a:rPr>
              <a:t>eti </a:t>
            </a:r>
            <a:r>
              <a:rPr lang="en-US" sz="1200" b="1" dirty="0" err="1">
                <a:solidFill>
                  <a:schemeClr val="tx1">
                    <a:lumMod val="75000"/>
                  </a:schemeClr>
                </a:solidFill>
                <a:latin typeface="Roboto" panose="02000000000000000000" pitchFamily="2" charset="0"/>
              </a:rPr>
              <a:t>P</a:t>
            </a:r>
            <a:r>
              <a:rPr lang="en-US" sz="1200" b="1" i="0" dirty="0" err="1">
                <a:solidFill>
                  <a:schemeClr val="tx1">
                    <a:lumMod val="75000"/>
                  </a:schemeClr>
                </a:solidFill>
                <a:effectLst/>
                <a:latin typeface="Roboto" panose="02000000000000000000" pitchFamily="2" charset="0"/>
              </a:rPr>
              <a:t>adhao</a:t>
            </a:r>
            <a:r>
              <a:rPr lang="en-US" sz="1200" b="1" i="0" dirty="0">
                <a:solidFill>
                  <a:schemeClr val="tx1">
                    <a:lumMod val="75000"/>
                  </a:schemeClr>
                </a:solidFill>
                <a:effectLst/>
                <a:latin typeface="Roboto" panose="02000000000000000000" pitchFamily="2" charset="0"/>
              </a:rPr>
              <a:t> </a:t>
            </a:r>
            <a:r>
              <a:rPr lang="en-US" sz="1200" b="1" i="0" dirty="0">
                <a:solidFill>
                  <a:schemeClr val="accent5">
                    <a:lumMod val="50000"/>
                  </a:schemeClr>
                </a:solidFill>
                <a:effectLst/>
                <a:latin typeface="Roboto" panose="02000000000000000000" pitchFamily="2" charset="0"/>
              </a:rPr>
              <a:t>scheme , where </a:t>
            </a:r>
            <a:r>
              <a:rPr lang="en-US" sz="1200" b="1" i="0" dirty="0">
                <a:solidFill>
                  <a:schemeClr val="tx1">
                    <a:lumMod val="75000"/>
                  </a:schemeClr>
                </a:solidFill>
                <a:effectLst/>
                <a:latin typeface="Roboto" panose="02000000000000000000" pitchFamily="2" charset="0"/>
              </a:rPr>
              <a:t>70 % of funds </a:t>
            </a:r>
            <a:r>
              <a:rPr lang="en-US" sz="1200" b="1" i="0" dirty="0">
                <a:solidFill>
                  <a:schemeClr val="accent5">
                    <a:lumMod val="50000"/>
                  </a:schemeClr>
                </a:solidFill>
                <a:effectLst/>
                <a:latin typeface="Roboto" panose="02000000000000000000" pitchFamily="2" charset="0"/>
              </a:rPr>
              <a:t>were spent only on advertisement, resulted in lack of desired enhancements in girl child education.</a:t>
            </a:r>
          </a:p>
          <a:p>
            <a:pPr algn="just">
              <a:buClr>
                <a:schemeClr val="tx1"/>
              </a:buClr>
              <a:buFont typeface="Arial" panose="020B0604020202020204" pitchFamily="34" charset="0"/>
              <a:buChar char="•"/>
            </a:pPr>
            <a:r>
              <a:rPr lang="en-US" sz="1200" b="1" i="0" dirty="0">
                <a:solidFill>
                  <a:schemeClr val="accent5">
                    <a:lumMod val="50000"/>
                  </a:schemeClr>
                </a:solidFill>
                <a:effectLst/>
                <a:latin typeface="Roboto" panose="02000000000000000000" pitchFamily="2" charset="0"/>
              </a:rPr>
              <a:t>All the countries are performing at their best level to improve the education quality in their own countries</a:t>
            </a:r>
          </a:p>
          <a:p>
            <a:pPr algn="just">
              <a:buClr>
                <a:schemeClr val="tx1"/>
              </a:buClr>
              <a:buFont typeface="Arial" panose="020B0604020202020204" pitchFamily="34" charset="0"/>
              <a:buChar char="•"/>
            </a:pPr>
            <a:r>
              <a:rPr lang="en-US" sz="1200" b="1" i="0" dirty="0">
                <a:solidFill>
                  <a:schemeClr val="accent5">
                    <a:lumMod val="50000"/>
                  </a:schemeClr>
                </a:solidFill>
                <a:effectLst/>
                <a:latin typeface="Roboto" panose="02000000000000000000" pitchFamily="2" charset="0"/>
              </a:rPr>
              <a:t>But some of them are performing very well and some requires more in depth studies in their Education domain. </a:t>
            </a:r>
            <a:r>
              <a:rPr lang="en-US" sz="1200" b="1" i="0" dirty="0" err="1">
                <a:solidFill>
                  <a:schemeClr val="accent5">
                    <a:lumMod val="50000"/>
                  </a:schemeClr>
                </a:solidFill>
                <a:effectLst/>
                <a:latin typeface="Roboto" panose="02000000000000000000" pitchFamily="2" charset="0"/>
              </a:rPr>
              <a:t>e.g</a:t>
            </a:r>
            <a:r>
              <a:rPr lang="en-US" sz="1200" b="1" i="0" dirty="0">
                <a:solidFill>
                  <a:schemeClr val="accent5">
                    <a:lumMod val="50000"/>
                  </a:schemeClr>
                </a:solidFill>
                <a:effectLst/>
                <a:latin typeface="Roboto" panose="02000000000000000000" pitchFamily="2" charset="0"/>
              </a:rPr>
              <a:t> </a:t>
            </a:r>
            <a:r>
              <a:rPr lang="en-US" sz="1200" b="1" i="0" dirty="0">
                <a:solidFill>
                  <a:schemeClr val="tx1">
                    <a:lumMod val="75000"/>
                  </a:schemeClr>
                </a:solidFill>
                <a:effectLst/>
                <a:latin typeface="Roboto" panose="02000000000000000000" pitchFamily="2" charset="0"/>
              </a:rPr>
              <a:t>Botswana</a:t>
            </a:r>
            <a:endParaRPr lang="en-US" sz="1200" b="1" dirty="0">
              <a:solidFill>
                <a:schemeClr val="tx1">
                  <a:lumMod val="75000"/>
                </a:schemeClr>
              </a:solidFill>
              <a:latin typeface="Roboto" panose="02000000000000000000" pitchFamily="2" charset="0"/>
            </a:endParaRPr>
          </a:p>
          <a:p>
            <a:pPr algn="just">
              <a:buClr>
                <a:schemeClr val="tx1"/>
              </a:buClr>
              <a:buFont typeface="Arial" panose="020B0604020202020204" pitchFamily="34" charset="0"/>
              <a:buChar char="•"/>
            </a:pPr>
            <a:r>
              <a:rPr lang="en-US" sz="1200" b="1" i="0" dirty="0">
                <a:solidFill>
                  <a:schemeClr val="accent5">
                    <a:lumMod val="50000"/>
                  </a:schemeClr>
                </a:solidFill>
                <a:effectLst/>
                <a:latin typeface="Roboto" panose="02000000000000000000" pitchFamily="2" charset="0"/>
              </a:rPr>
              <a:t>Countries like Botswana, must understand the importance of </a:t>
            </a:r>
            <a:r>
              <a:rPr lang="en-US" sz="1200" b="1" i="0" dirty="0">
                <a:solidFill>
                  <a:schemeClr val="tx1">
                    <a:lumMod val="75000"/>
                  </a:schemeClr>
                </a:solidFill>
                <a:effectLst/>
                <a:latin typeface="Roboto" panose="02000000000000000000" pitchFamily="2" charset="0"/>
              </a:rPr>
              <a:t>efficient expenditure in the education.</a:t>
            </a:r>
            <a:endParaRPr lang="en-US" sz="1200" b="1" i="0" dirty="0">
              <a:solidFill>
                <a:schemeClr val="accent5">
                  <a:lumMod val="50000"/>
                </a:schemeClr>
              </a:solidFill>
              <a:effectLst/>
              <a:latin typeface="Roboto" panose="02000000000000000000" pitchFamily="2" charset="0"/>
            </a:endParaRPr>
          </a:p>
          <a:p>
            <a:pPr algn="just">
              <a:buClr>
                <a:schemeClr val="tx1"/>
              </a:buClr>
              <a:buFont typeface="Arial" panose="020B0604020202020204" pitchFamily="34" charset="0"/>
              <a:buChar char="•"/>
            </a:pPr>
            <a:r>
              <a:rPr lang="en-US" sz="1200" b="1" i="0" dirty="0">
                <a:solidFill>
                  <a:schemeClr val="accent5">
                    <a:lumMod val="50000"/>
                  </a:schemeClr>
                </a:solidFill>
                <a:effectLst/>
                <a:latin typeface="Roboto" panose="02000000000000000000" pitchFamily="2" charset="0"/>
              </a:rPr>
              <a:t>They must formulate the efficient policies , form some dedicated </a:t>
            </a:r>
            <a:r>
              <a:rPr lang="en-US" sz="1200" b="1" i="0" dirty="0" err="1">
                <a:solidFill>
                  <a:schemeClr val="accent5">
                    <a:lumMod val="50000"/>
                  </a:schemeClr>
                </a:solidFill>
                <a:effectLst/>
                <a:latin typeface="Roboto" panose="02000000000000000000" pitchFamily="2" charset="0"/>
              </a:rPr>
              <a:t>organisations</a:t>
            </a:r>
            <a:r>
              <a:rPr lang="en-US" sz="1200" b="1" i="0" dirty="0">
                <a:solidFill>
                  <a:schemeClr val="accent5">
                    <a:lumMod val="50000"/>
                  </a:schemeClr>
                </a:solidFill>
                <a:effectLst/>
                <a:latin typeface="Roboto" panose="02000000000000000000" pitchFamily="2" charset="0"/>
              </a:rPr>
              <a:t> to deal with the education related research is sine qua none.</a:t>
            </a:r>
          </a:p>
          <a:p>
            <a:pPr algn="just">
              <a:buClr>
                <a:schemeClr val="tx1"/>
              </a:buClr>
              <a:buFont typeface="Arial" panose="020B0604020202020204" pitchFamily="34" charset="0"/>
              <a:buChar char="•"/>
            </a:pPr>
            <a:r>
              <a:rPr lang="en-US" sz="1200" b="1" i="0" dirty="0">
                <a:solidFill>
                  <a:schemeClr val="accent5">
                    <a:lumMod val="50000"/>
                  </a:schemeClr>
                </a:solidFill>
                <a:effectLst/>
                <a:latin typeface="Roboto" panose="02000000000000000000" pitchFamily="2" charset="0"/>
              </a:rPr>
              <a:t>Countries like United Kingdom and Japan are developed nations and even a little less percentage of GDP as compared to others, on education could be sufficient as their size of GDP is huge and large.</a:t>
            </a:r>
          </a:p>
          <a:p>
            <a:pPr algn="just">
              <a:buClr>
                <a:schemeClr val="tx1"/>
              </a:buClr>
              <a:buFont typeface="Arial" panose="020B0604020202020204" pitchFamily="34" charset="0"/>
              <a:buChar char="•"/>
            </a:pPr>
            <a:r>
              <a:rPr lang="en-US" sz="1200" b="1" i="0" dirty="0">
                <a:solidFill>
                  <a:schemeClr val="accent5">
                    <a:lumMod val="50000"/>
                  </a:schemeClr>
                </a:solidFill>
                <a:effectLst/>
                <a:latin typeface="Roboto" panose="02000000000000000000" pitchFamily="2" charset="0"/>
              </a:rPr>
              <a:t>So Observing their percentage of </a:t>
            </a:r>
            <a:r>
              <a:rPr lang="en-US" sz="1200" b="1" i="0" dirty="0">
                <a:solidFill>
                  <a:schemeClr val="tx1">
                    <a:lumMod val="75000"/>
                  </a:schemeClr>
                </a:solidFill>
                <a:effectLst/>
                <a:latin typeface="Roboto" panose="02000000000000000000" pitchFamily="2" charset="0"/>
              </a:rPr>
              <a:t>GDP is not sufficient</a:t>
            </a:r>
            <a:r>
              <a:rPr lang="en-US" sz="1200" b="1" i="0" dirty="0">
                <a:solidFill>
                  <a:schemeClr val="accent5">
                    <a:lumMod val="50000"/>
                  </a:schemeClr>
                </a:solidFill>
                <a:effectLst/>
                <a:latin typeface="Roboto" panose="02000000000000000000" pitchFamily="2" charset="0"/>
              </a:rPr>
              <a:t>, other nations should observe their actual expenditure and way of implementation on the domain.</a:t>
            </a:r>
            <a:endParaRPr lang="en-US" sz="1200" b="1" dirty="0">
              <a:solidFill>
                <a:schemeClr val="accent5">
                  <a:lumMod val="50000"/>
                </a:schemeClr>
              </a:solidFill>
              <a:latin typeface="Roboto" panose="02000000000000000000" pitchFamily="2" charset="0"/>
            </a:endParaRPr>
          </a:p>
          <a:p>
            <a:pPr algn="just">
              <a:buClr>
                <a:schemeClr val="tx1"/>
              </a:buClr>
              <a:buFont typeface="Arial" panose="020B0604020202020204" pitchFamily="34" charset="0"/>
              <a:buChar char="•"/>
            </a:pPr>
            <a:r>
              <a:rPr lang="en-US" sz="1200" b="1" i="0" dirty="0">
                <a:solidFill>
                  <a:schemeClr val="accent5">
                    <a:lumMod val="50000"/>
                  </a:schemeClr>
                </a:solidFill>
                <a:effectLst/>
                <a:latin typeface="Roboto" panose="02000000000000000000" pitchFamily="2" charset="0"/>
              </a:rPr>
              <a:t>Understanding the socio economic necessity of the society is imperative in order to improve the government funding on the education. Because funding is the most important way, by which the inclusion of backwards and tribals could be possible in mainstream . But the actual implementation should be monitored.</a:t>
            </a:r>
            <a:endParaRPr lang="en-IN" sz="1200" b="1" dirty="0">
              <a:solidFill>
                <a:schemeClr val="accent5">
                  <a:lumMod val="50000"/>
                </a:schemeClr>
              </a:solidFill>
            </a:endParaRPr>
          </a:p>
        </p:txBody>
      </p:sp>
    </p:spTree>
    <p:extLst>
      <p:ext uri="{BB962C8B-B14F-4D97-AF65-F5344CB8AC3E}">
        <p14:creationId xmlns:p14="http://schemas.microsoft.com/office/powerpoint/2010/main" val="27135740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0E81-32A7-4456-940E-AA369040CD88}"/>
              </a:ext>
            </a:extLst>
          </p:cNvPr>
          <p:cNvSpPr>
            <a:spLocks noGrp="1"/>
          </p:cNvSpPr>
          <p:nvPr>
            <p:ph type="title"/>
          </p:nvPr>
        </p:nvSpPr>
        <p:spPr>
          <a:xfrm>
            <a:off x="311700" y="154468"/>
            <a:ext cx="8520600" cy="572700"/>
          </a:xfrm>
        </p:spPr>
        <p:txBody>
          <a:bodyPr/>
          <a:lstStyle/>
          <a:p>
            <a:r>
              <a:rPr lang="en-US" b="1" dirty="0"/>
              <a:t>Conclusions</a:t>
            </a:r>
            <a:endParaRPr lang="en-IN" b="1" dirty="0"/>
          </a:p>
        </p:txBody>
      </p:sp>
      <p:sp>
        <p:nvSpPr>
          <p:cNvPr id="5" name="Text Placeholder 4">
            <a:extLst>
              <a:ext uri="{FF2B5EF4-FFF2-40B4-BE49-F238E27FC236}">
                <a16:creationId xmlns:a16="http://schemas.microsoft.com/office/drawing/2014/main" id="{36DC0E83-15A4-9018-FEAD-CA034C1ABE1F}"/>
              </a:ext>
            </a:extLst>
          </p:cNvPr>
          <p:cNvSpPr>
            <a:spLocks noGrp="1"/>
          </p:cNvSpPr>
          <p:nvPr>
            <p:ph type="body" idx="1"/>
          </p:nvPr>
        </p:nvSpPr>
        <p:spPr/>
        <p:txBody>
          <a:bodyPr/>
          <a:lstStyle/>
          <a:p>
            <a:r>
              <a:rPr lang="en-US" sz="1400" b="1" i="0" dirty="0">
                <a:solidFill>
                  <a:schemeClr val="accent5">
                    <a:lumMod val="50000"/>
                  </a:schemeClr>
                </a:solidFill>
                <a:effectLst/>
                <a:latin typeface="Roboto" panose="02000000000000000000" pitchFamily="2" charset="0"/>
              </a:rPr>
              <a:t>So government expenditure on education is the most important factor in the sector. Although, funding is anyway can be a game changer for any businesses. And in the education, funding brings new schemes and new ways to penetrate the power of education. It opens various ways and alternatives to call the backwards and tribals to the mainstream. On the flip side it creates employment and work opportunities for these future educated work force , resulting them into new heights of living.</a:t>
            </a:r>
            <a:br>
              <a:rPr lang="en-US" sz="1400" b="1" dirty="0">
                <a:solidFill>
                  <a:schemeClr val="accent5">
                    <a:lumMod val="50000"/>
                  </a:schemeClr>
                </a:solidFill>
              </a:rPr>
            </a:br>
            <a:r>
              <a:rPr lang="en-US" sz="1400" b="1" i="0" dirty="0">
                <a:solidFill>
                  <a:schemeClr val="accent5">
                    <a:lumMod val="50000"/>
                  </a:schemeClr>
                </a:solidFill>
                <a:effectLst/>
                <a:latin typeface="Roboto" panose="02000000000000000000" pitchFamily="2" charset="0"/>
              </a:rPr>
              <a:t>In 1965 India have appointed the Kothari Commission to monitor the prerequisites required for the growth of education in India. </a:t>
            </a:r>
            <a:r>
              <a:rPr lang="en-US" sz="1400" b="1" i="0" dirty="0">
                <a:solidFill>
                  <a:schemeClr val="tx1">
                    <a:lumMod val="75000"/>
                  </a:schemeClr>
                </a:solidFill>
                <a:effectLst/>
                <a:latin typeface="Roboto" panose="02000000000000000000" pitchFamily="2" charset="0"/>
              </a:rPr>
              <a:t>Kothari Commission </a:t>
            </a:r>
            <a:r>
              <a:rPr lang="en-US" sz="1400" b="1" i="0" dirty="0">
                <a:solidFill>
                  <a:schemeClr val="accent5">
                    <a:lumMod val="50000"/>
                  </a:schemeClr>
                </a:solidFill>
                <a:effectLst/>
                <a:latin typeface="Roboto" panose="02000000000000000000" pitchFamily="2" charset="0"/>
              </a:rPr>
              <a:t>had recommended the 6 % of GDP should be spent on the Indian Education system , which is still at 3 %. Commission had highlighted the connection between </a:t>
            </a:r>
            <a:r>
              <a:rPr lang="en-US" sz="1400" b="1" i="0" dirty="0">
                <a:solidFill>
                  <a:schemeClr val="tx1">
                    <a:lumMod val="75000"/>
                  </a:schemeClr>
                </a:solidFill>
                <a:effectLst/>
                <a:latin typeface="Roboto" panose="02000000000000000000" pitchFamily="2" charset="0"/>
              </a:rPr>
              <a:t>Expenditure --&gt; Gross enrollment --&gt; completion --&gt; </a:t>
            </a:r>
            <a:r>
              <a:rPr lang="en-US" sz="1400" b="1" i="0" dirty="0" err="1">
                <a:solidFill>
                  <a:schemeClr val="tx1">
                    <a:lumMod val="75000"/>
                  </a:schemeClr>
                </a:solidFill>
                <a:effectLst/>
                <a:latin typeface="Roboto" panose="02000000000000000000" pitchFamily="2" charset="0"/>
              </a:rPr>
              <a:t>increament</a:t>
            </a:r>
            <a:r>
              <a:rPr lang="en-US" sz="1400" b="1" i="0" dirty="0">
                <a:solidFill>
                  <a:schemeClr val="tx1">
                    <a:lumMod val="75000"/>
                  </a:schemeClr>
                </a:solidFill>
                <a:effectLst/>
                <a:latin typeface="Roboto" panose="02000000000000000000" pitchFamily="2" charset="0"/>
              </a:rPr>
              <a:t> in literacy --&gt; </a:t>
            </a:r>
            <a:r>
              <a:rPr lang="en-US" sz="1400" b="1" i="0" dirty="0" err="1">
                <a:solidFill>
                  <a:schemeClr val="tx1">
                    <a:lumMod val="75000"/>
                  </a:schemeClr>
                </a:solidFill>
                <a:effectLst/>
                <a:latin typeface="Roboto" panose="02000000000000000000" pitchFamily="2" charset="0"/>
              </a:rPr>
              <a:t>increament</a:t>
            </a:r>
            <a:r>
              <a:rPr lang="en-US" sz="1400" b="1" i="0" dirty="0">
                <a:solidFill>
                  <a:schemeClr val="tx1">
                    <a:lumMod val="75000"/>
                  </a:schemeClr>
                </a:solidFill>
                <a:effectLst/>
                <a:latin typeface="Roboto" panose="02000000000000000000" pitchFamily="2" charset="0"/>
              </a:rPr>
              <a:t> in mean years of schooling --&gt; and finally employment</a:t>
            </a:r>
            <a:r>
              <a:rPr lang="en-US" sz="1400" b="1" i="0" dirty="0">
                <a:solidFill>
                  <a:schemeClr val="accent5">
                    <a:lumMod val="50000"/>
                  </a:schemeClr>
                </a:solidFill>
                <a:effectLst/>
                <a:latin typeface="Roboto" panose="02000000000000000000" pitchFamily="2" charset="0"/>
              </a:rPr>
              <a:t>.</a:t>
            </a:r>
            <a:endParaRPr lang="en-US" sz="1400" b="1" dirty="0">
              <a:solidFill>
                <a:schemeClr val="accent5">
                  <a:lumMod val="50000"/>
                </a:schemeClr>
              </a:solidFill>
            </a:endParaRPr>
          </a:p>
        </p:txBody>
      </p:sp>
    </p:spTree>
    <p:extLst>
      <p:ext uri="{BB962C8B-B14F-4D97-AF65-F5344CB8AC3E}">
        <p14:creationId xmlns:p14="http://schemas.microsoft.com/office/powerpoint/2010/main" val="9354750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12BD2-86CC-4F34-9BE6-29D39C6F2813}"/>
              </a:ext>
            </a:extLst>
          </p:cNvPr>
          <p:cNvSpPr>
            <a:spLocks noGrp="1"/>
          </p:cNvSpPr>
          <p:nvPr>
            <p:ph type="ctrTitle"/>
          </p:nvPr>
        </p:nvSpPr>
        <p:spPr>
          <a:xfrm>
            <a:off x="-285708" y="1433423"/>
            <a:ext cx="8520600" cy="706273"/>
          </a:xfrm>
        </p:spPr>
        <p:txBody>
          <a:bodyPr/>
          <a:lstStyle/>
          <a:p>
            <a:r>
              <a:rPr lang="en-US" dirty="0"/>
              <a:t>  </a:t>
            </a:r>
            <a:r>
              <a:rPr lang="en-US" dirty="0">
                <a:latin typeface="Edwardian Script ITC" panose="030303020407070D0804" pitchFamily="66" charset="0"/>
              </a:rPr>
              <a:t>Thank You!!</a:t>
            </a:r>
            <a:endParaRPr lang="en-IN" dirty="0">
              <a:latin typeface="Edwardian Script ITC" panose="030303020407070D0804" pitchFamily="66" charset="0"/>
            </a:endParaRPr>
          </a:p>
        </p:txBody>
      </p:sp>
      <p:sp>
        <p:nvSpPr>
          <p:cNvPr id="3" name="Subtitle 2">
            <a:extLst>
              <a:ext uri="{FF2B5EF4-FFF2-40B4-BE49-F238E27FC236}">
                <a16:creationId xmlns:a16="http://schemas.microsoft.com/office/drawing/2014/main" id="{97B1BE07-CFBF-4DFB-B718-9F921C8B4E65}"/>
              </a:ext>
            </a:extLst>
          </p:cNvPr>
          <p:cNvSpPr>
            <a:spLocks noGrp="1"/>
          </p:cNvSpPr>
          <p:nvPr>
            <p:ph type="subTitle" idx="1"/>
          </p:nvPr>
        </p:nvSpPr>
        <p:spPr>
          <a:xfrm>
            <a:off x="727445" y="1994255"/>
            <a:ext cx="6945398" cy="1005840"/>
          </a:xfrm>
        </p:spPr>
        <p:txBody>
          <a:bodyPr/>
          <a:lstStyle/>
          <a:p>
            <a:r>
              <a:rPr lang="en-IN" sz="1400" b="1" dirty="0">
                <a:solidFill>
                  <a:schemeClr val="bg1"/>
                </a:solidFill>
                <a:latin typeface="Berlin Sans FB Demi" panose="020E0802020502020306" pitchFamily="34" charset="0"/>
              </a:rPr>
              <a:t>Education is the avenue for Independence , Freedom</a:t>
            </a:r>
          </a:p>
          <a:p>
            <a:r>
              <a:rPr lang="en-IN" sz="1400" b="1" dirty="0">
                <a:solidFill>
                  <a:schemeClr val="bg1"/>
                </a:solidFill>
                <a:latin typeface="Berlin Sans FB Demi" panose="020E0802020502020306" pitchFamily="34" charset="0"/>
              </a:rPr>
              <a:t>And Liberty of a Conscious Mind.</a:t>
            </a:r>
          </a:p>
        </p:txBody>
      </p:sp>
    </p:spTree>
    <p:extLst>
      <p:ext uri="{BB962C8B-B14F-4D97-AF65-F5344CB8AC3E}">
        <p14:creationId xmlns:p14="http://schemas.microsoft.com/office/powerpoint/2010/main" val="3193834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9E881-693D-4526-BF5F-07BC2664D26E}"/>
              </a:ext>
            </a:extLst>
          </p:cNvPr>
          <p:cNvSpPr>
            <a:spLocks noGrp="1"/>
          </p:cNvSpPr>
          <p:nvPr>
            <p:ph type="title" idx="4294967295"/>
          </p:nvPr>
        </p:nvSpPr>
        <p:spPr>
          <a:xfrm>
            <a:off x="219456" y="288924"/>
            <a:ext cx="8924544" cy="4600067"/>
          </a:xfrm>
        </p:spPr>
        <p:txBody>
          <a:bodyPr/>
          <a:lstStyle/>
          <a:p>
            <a:r>
              <a:rPr lang="en-US" b="1" dirty="0"/>
              <a:t>Data Pipeline</a:t>
            </a:r>
            <a:endParaRPr lang="en-IN" b="1" dirty="0"/>
          </a:p>
        </p:txBody>
      </p:sp>
      <p:graphicFrame>
        <p:nvGraphicFramePr>
          <p:cNvPr id="30" name="Diagram 29">
            <a:extLst>
              <a:ext uri="{FF2B5EF4-FFF2-40B4-BE49-F238E27FC236}">
                <a16:creationId xmlns:a16="http://schemas.microsoft.com/office/drawing/2014/main" id="{C387A98A-B421-26A3-6082-B1E33B38F36B}"/>
              </a:ext>
            </a:extLst>
          </p:cNvPr>
          <p:cNvGraphicFramePr/>
          <p:nvPr>
            <p:extLst>
              <p:ext uri="{D42A27DB-BD31-4B8C-83A1-F6EECF244321}">
                <p14:modId xmlns:p14="http://schemas.microsoft.com/office/powerpoint/2010/main" val="379528712"/>
              </p:ext>
            </p:extLst>
          </p:nvPr>
        </p:nvGraphicFramePr>
        <p:xfrm>
          <a:off x="633412" y="1009649"/>
          <a:ext cx="7877175" cy="34575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9613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489C8-0FFF-4661-926C-1221C7AFC79D}"/>
              </a:ext>
            </a:extLst>
          </p:cNvPr>
          <p:cNvSpPr>
            <a:spLocks noGrp="1"/>
          </p:cNvSpPr>
          <p:nvPr>
            <p:ph type="title"/>
          </p:nvPr>
        </p:nvSpPr>
        <p:spPr>
          <a:xfrm>
            <a:off x="311700" y="187550"/>
            <a:ext cx="8520600" cy="572700"/>
          </a:xfrm>
        </p:spPr>
        <p:txBody>
          <a:bodyPr/>
          <a:lstStyle/>
          <a:p>
            <a:r>
              <a:rPr lang="en-US" b="1" dirty="0"/>
              <a:t>Exploring Dataset</a:t>
            </a:r>
            <a:endParaRPr lang="en-IN" b="1" dirty="0"/>
          </a:p>
        </p:txBody>
      </p:sp>
      <p:sp>
        <p:nvSpPr>
          <p:cNvPr id="3" name="Text Placeholder 2">
            <a:extLst>
              <a:ext uri="{FF2B5EF4-FFF2-40B4-BE49-F238E27FC236}">
                <a16:creationId xmlns:a16="http://schemas.microsoft.com/office/drawing/2014/main" id="{031AE919-C7FB-4DD6-B6BD-22BF3E45E7FF}"/>
              </a:ext>
            </a:extLst>
          </p:cNvPr>
          <p:cNvSpPr>
            <a:spLocks noGrp="1"/>
          </p:cNvSpPr>
          <p:nvPr>
            <p:ph type="body" idx="1"/>
          </p:nvPr>
        </p:nvSpPr>
        <p:spPr>
          <a:xfrm>
            <a:off x="188008" y="760250"/>
            <a:ext cx="8280875" cy="3868724"/>
          </a:xfrm>
          <a:noFill/>
        </p:spPr>
        <p:txBody>
          <a:bodyPr/>
          <a:lstStyle/>
          <a:p>
            <a:pPr>
              <a:buClr>
                <a:schemeClr val="tx1">
                  <a:lumMod val="75000"/>
                </a:schemeClr>
              </a:buClr>
              <a:buFont typeface="Wingdings" panose="05000000000000000000" pitchFamily="2" charset="2"/>
              <a:buChar char="Ø"/>
            </a:pPr>
            <a:r>
              <a:rPr lang="en-IN" sz="1500" b="1" dirty="0">
                <a:solidFill>
                  <a:schemeClr val="bg1">
                    <a:lumMod val="50000"/>
                  </a:schemeClr>
                </a:solidFill>
                <a:latin typeface="Montserrat" panose="00000500000000000000" pitchFamily="2" charset="0"/>
              </a:rPr>
              <a:t>The World Bank have beautifully arranged the Ed stats dataset with the help of other four subsidiary  datasets . So basically there were five files.</a:t>
            </a:r>
          </a:p>
          <a:p>
            <a:pPr>
              <a:buClr>
                <a:schemeClr val="tx1">
                  <a:lumMod val="75000"/>
                </a:schemeClr>
              </a:buClr>
              <a:buFont typeface="Wingdings" panose="05000000000000000000" pitchFamily="2" charset="2"/>
              <a:buChar char="Ø"/>
            </a:pPr>
            <a:r>
              <a:rPr lang="en-IN" sz="1500" b="1" dirty="0">
                <a:solidFill>
                  <a:schemeClr val="bg1">
                    <a:lumMod val="50000"/>
                  </a:schemeClr>
                </a:solidFill>
                <a:latin typeface="Montserrat" panose="00000500000000000000" pitchFamily="2" charset="0"/>
              </a:rPr>
              <a:t> One of them was defining the countries and there basic information like the nature of there economy, there census year , any kind of special notes and many more. </a:t>
            </a:r>
          </a:p>
          <a:p>
            <a:pPr lvl="1">
              <a:lnSpc>
                <a:spcPct val="150000"/>
              </a:lnSpc>
              <a:buClr>
                <a:schemeClr val="tx1">
                  <a:lumMod val="75000"/>
                </a:schemeClr>
              </a:buClr>
              <a:buFont typeface="Wingdings" panose="05000000000000000000" pitchFamily="2" charset="2"/>
              <a:buChar char="Ø"/>
            </a:pPr>
            <a:r>
              <a:rPr lang="en-IN" sz="1200" b="1" dirty="0">
                <a:solidFill>
                  <a:schemeClr val="accent5">
                    <a:lumMod val="50000"/>
                  </a:schemeClr>
                </a:solidFill>
                <a:latin typeface="Montserrat" panose="00000500000000000000" pitchFamily="2" charset="0"/>
              </a:rPr>
              <a:t>Special Notes are describing some extra information about the countries. </a:t>
            </a:r>
            <a:r>
              <a:rPr lang="en-IN" sz="1200" b="1" dirty="0" err="1">
                <a:solidFill>
                  <a:schemeClr val="accent5">
                    <a:lumMod val="50000"/>
                  </a:schemeClr>
                </a:solidFill>
                <a:latin typeface="Montserrat" panose="00000500000000000000" pitchFamily="2" charset="0"/>
              </a:rPr>
              <a:t>E.g</a:t>
            </a:r>
            <a:r>
              <a:rPr lang="en-IN" sz="1200" b="1" dirty="0">
                <a:solidFill>
                  <a:schemeClr val="accent5">
                    <a:lumMod val="50000"/>
                  </a:schemeClr>
                </a:solidFill>
                <a:latin typeface="Montserrat" panose="00000500000000000000" pitchFamily="2" charset="0"/>
              </a:rPr>
              <a:t> for Arab World and East Asia Pacific.</a:t>
            </a:r>
          </a:p>
          <a:p>
            <a:pPr>
              <a:lnSpc>
                <a:spcPct val="100000"/>
              </a:lnSpc>
              <a:buClr>
                <a:schemeClr val="tx1">
                  <a:lumMod val="75000"/>
                </a:schemeClr>
              </a:buClr>
              <a:buFont typeface="Wingdings" panose="05000000000000000000" pitchFamily="2" charset="2"/>
              <a:buChar char="Ø"/>
            </a:pPr>
            <a:r>
              <a:rPr lang="en-IN" sz="1500" b="1" dirty="0">
                <a:solidFill>
                  <a:schemeClr val="bg1">
                    <a:lumMod val="50000"/>
                  </a:schemeClr>
                </a:solidFill>
                <a:latin typeface="Montserrat" panose="00000500000000000000" pitchFamily="2" charset="0"/>
              </a:rPr>
              <a:t>Other file was defining the indicators, on which World Bank has studied the 241 countries. It also contains, there short and long definition.</a:t>
            </a:r>
          </a:p>
          <a:p>
            <a:pPr lvl="1">
              <a:lnSpc>
                <a:spcPct val="100000"/>
              </a:lnSpc>
              <a:buClr>
                <a:schemeClr val="tx1">
                  <a:lumMod val="75000"/>
                </a:schemeClr>
              </a:buClr>
              <a:buSzPct val="92000"/>
              <a:buFont typeface="Wingdings" panose="05000000000000000000" pitchFamily="2" charset="2"/>
              <a:buChar char="Ø"/>
            </a:pPr>
            <a:r>
              <a:rPr lang="en-IN" sz="1200" b="1" dirty="0">
                <a:solidFill>
                  <a:schemeClr val="accent5">
                    <a:lumMod val="50000"/>
                  </a:schemeClr>
                </a:solidFill>
                <a:latin typeface="Montserrat" panose="00000500000000000000" pitchFamily="2" charset="0"/>
              </a:rPr>
              <a:t>Indicator is basically the head, on which a specific educational trend have been monitored. for </a:t>
            </a:r>
            <a:r>
              <a:rPr lang="en-IN" sz="1200" b="1" dirty="0" err="1">
                <a:solidFill>
                  <a:schemeClr val="accent5">
                    <a:lumMod val="50000"/>
                  </a:schemeClr>
                </a:solidFill>
                <a:latin typeface="Montserrat" panose="00000500000000000000" pitchFamily="2" charset="0"/>
              </a:rPr>
              <a:t>e.g</a:t>
            </a:r>
            <a:r>
              <a:rPr lang="en-IN" sz="1200" b="1" dirty="0">
                <a:solidFill>
                  <a:schemeClr val="accent5">
                    <a:lumMod val="50000"/>
                  </a:schemeClr>
                </a:solidFill>
                <a:latin typeface="Montserrat" panose="00000500000000000000" pitchFamily="2" charset="0"/>
              </a:rPr>
              <a:t> the average attendance rate of schools of a particular country.</a:t>
            </a:r>
          </a:p>
          <a:p>
            <a:pPr lvl="1">
              <a:lnSpc>
                <a:spcPct val="100000"/>
              </a:lnSpc>
              <a:buClr>
                <a:schemeClr val="tx1">
                  <a:lumMod val="75000"/>
                </a:schemeClr>
              </a:buClr>
              <a:buSzPct val="92000"/>
              <a:buFont typeface="Wingdings" panose="05000000000000000000" pitchFamily="2" charset="2"/>
              <a:buChar char="Ø"/>
            </a:pPr>
            <a:r>
              <a:rPr lang="en-IN" sz="1200" b="1" dirty="0">
                <a:solidFill>
                  <a:schemeClr val="accent5">
                    <a:lumMod val="50000"/>
                  </a:schemeClr>
                </a:solidFill>
                <a:latin typeface="Montserrat" panose="00000500000000000000" pitchFamily="2" charset="0"/>
              </a:rPr>
              <a:t>Short and Long definition gives the brief idea about the Indicator. For.eg Mean years of schooling would be define  as minimum no. of schooling years , people received in a country.</a:t>
            </a:r>
          </a:p>
        </p:txBody>
      </p:sp>
    </p:spTree>
    <p:extLst>
      <p:ext uri="{BB962C8B-B14F-4D97-AF65-F5344CB8AC3E}">
        <p14:creationId xmlns:p14="http://schemas.microsoft.com/office/powerpoint/2010/main" val="2752932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489C8-0FFF-4661-926C-1221C7AFC79D}"/>
              </a:ext>
            </a:extLst>
          </p:cNvPr>
          <p:cNvSpPr>
            <a:spLocks noGrp="1"/>
          </p:cNvSpPr>
          <p:nvPr>
            <p:ph type="title"/>
          </p:nvPr>
        </p:nvSpPr>
        <p:spPr>
          <a:xfrm>
            <a:off x="311700" y="228176"/>
            <a:ext cx="8520600" cy="572700"/>
          </a:xfrm>
        </p:spPr>
        <p:txBody>
          <a:bodyPr/>
          <a:lstStyle/>
          <a:p>
            <a:r>
              <a:rPr lang="en-US" b="1" dirty="0"/>
              <a:t>Exploring Dataset</a:t>
            </a:r>
            <a:endParaRPr lang="en-IN" b="1" dirty="0"/>
          </a:p>
        </p:txBody>
      </p:sp>
      <p:sp>
        <p:nvSpPr>
          <p:cNvPr id="3" name="Text Placeholder 2">
            <a:extLst>
              <a:ext uri="{FF2B5EF4-FFF2-40B4-BE49-F238E27FC236}">
                <a16:creationId xmlns:a16="http://schemas.microsoft.com/office/drawing/2014/main" id="{031AE919-C7FB-4DD6-B6BD-22BF3E45E7FF}"/>
              </a:ext>
            </a:extLst>
          </p:cNvPr>
          <p:cNvSpPr>
            <a:spLocks noGrp="1"/>
          </p:cNvSpPr>
          <p:nvPr>
            <p:ph type="body" idx="1"/>
          </p:nvPr>
        </p:nvSpPr>
        <p:spPr>
          <a:xfrm>
            <a:off x="311700" y="800876"/>
            <a:ext cx="8520600" cy="3868724"/>
          </a:xfrm>
          <a:noFill/>
        </p:spPr>
        <p:txBody>
          <a:bodyPr/>
          <a:lstStyle/>
          <a:p>
            <a:pPr marL="285750" indent="-285750">
              <a:lnSpc>
                <a:spcPct val="150000"/>
              </a:lnSpc>
              <a:buClr>
                <a:schemeClr val="tx1">
                  <a:lumMod val="75000"/>
                </a:schemeClr>
              </a:buClr>
              <a:buSzPct val="110000"/>
              <a:buFont typeface="Wingdings" panose="05000000000000000000" pitchFamily="2" charset="2"/>
              <a:buChar char="Ø"/>
            </a:pPr>
            <a:r>
              <a:rPr lang="en-IN" sz="1600" b="1" dirty="0">
                <a:solidFill>
                  <a:schemeClr val="bg1">
                    <a:lumMod val="50000"/>
                  </a:schemeClr>
                </a:solidFill>
                <a:latin typeface="Montserrat" panose="00000500000000000000" pitchFamily="2" charset="0"/>
              </a:rPr>
              <a:t>In indicator file ,World Bank have studied 3666 indicators over 241 countries giving there trends from 1970 to present years.</a:t>
            </a:r>
            <a:endParaRPr lang="en-US" sz="1600" b="1" dirty="0">
              <a:solidFill>
                <a:schemeClr val="bg1">
                  <a:lumMod val="50000"/>
                </a:schemeClr>
              </a:solidFill>
              <a:latin typeface="Montserrat" panose="00000500000000000000" pitchFamily="2" charset="0"/>
            </a:endParaRPr>
          </a:p>
          <a:p>
            <a:pPr marL="285750" indent="-285750">
              <a:lnSpc>
                <a:spcPct val="150000"/>
              </a:lnSpc>
              <a:buClr>
                <a:schemeClr val="tx1">
                  <a:lumMod val="75000"/>
                </a:schemeClr>
              </a:buClr>
              <a:buSzPct val="110000"/>
              <a:buFont typeface="Wingdings" panose="05000000000000000000" pitchFamily="2" charset="2"/>
              <a:buChar char="Ø"/>
            </a:pPr>
            <a:r>
              <a:rPr lang="en-US" sz="1600" b="1" dirty="0">
                <a:solidFill>
                  <a:schemeClr val="bg1">
                    <a:lumMod val="50000"/>
                  </a:schemeClr>
                </a:solidFill>
                <a:latin typeface="Montserrat" panose="00000500000000000000" pitchFamily="2" charset="0"/>
              </a:rPr>
              <a:t>The Data frame is full of null values and devoid of duplicate values. </a:t>
            </a:r>
          </a:p>
          <a:p>
            <a:pPr marL="285750" indent="-285750">
              <a:lnSpc>
                <a:spcPct val="150000"/>
              </a:lnSpc>
              <a:buClr>
                <a:schemeClr val="tx1">
                  <a:lumMod val="75000"/>
                </a:schemeClr>
              </a:buClr>
              <a:buSzPct val="110000"/>
              <a:buFont typeface="Wingdings" panose="05000000000000000000" pitchFamily="2" charset="2"/>
              <a:buChar char="Ø"/>
            </a:pPr>
            <a:r>
              <a:rPr lang="en-IN" sz="1600" b="1" dirty="0">
                <a:solidFill>
                  <a:schemeClr val="bg1">
                    <a:lumMod val="50000"/>
                  </a:schemeClr>
                </a:solidFill>
                <a:latin typeface="Montserrat" panose="00000500000000000000" pitchFamily="2" charset="0"/>
              </a:rPr>
              <a:t>In the Ed Stats Dataset there are near about 9,00,000 rows and 70 columns.</a:t>
            </a:r>
          </a:p>
          <a:p>
            <a:pPr marL="285750" indent="-285750">
              <a:lnSpc>
                <a:spcPct val="150000"/>
              </a:lnSpc>
              <a:buClr>
                <a:schemeClr val="tx1">
                  <a:lumMod val="75000"/>
                </a:schemeClr>
              </a:buClr>
              <a:buSzPct val="110000"/>
              <a:buFont typeface="Wingdings" panose="05000000000000000000" pitchFamily="2" charset="2"/>
              <a:buChar char="Ø"/>
            </a:pPr>
            <a:r>
              <a:rPr lang="en-US" sz="1600" b="1" dirty="0">
                <a:solidFill>
                  <a:schemeClr val="bg1">
                    <a:lumMod val="50000"/>
                  </a:schemeClr>
                </a:solidFill>
                <a:latin typeface="Montserrat" panose="00000500000000000000" pitchFamily="2" charset="0"/>
              </a:rPr>
              <a:t>The Country Name , Country Code , Indicator Name and Indicator code has ‘object’ as their type.</a:t>
            </a:r>
          </a:p>
          <a:p>
            <a:pPr marL="285750" indent="-285750">
              <a:lnSpc>
                <a:spcPct val="150000"/>
              </a:lnSpc>
              <a:buClr>
                <a:schemeClr val="tx1">
                  <a:lumMod val="75000"/>
                </a:schemeClr>
              </a:buClr>
              <a:buSzPct val="110000"/>
              <a:buFont typeface="Wingdings" panose="05000000000000000000" pitchFamily="2" charset="2"/>
              <a:buChar char="Ø"/>
            </a:pPr>
            <a:r>
              <a:rPr lang="en-US" sz="1600" b="1" dirty="0">
                <a:solidFill>
                  <a:schemeClr val="bg1">
                    <a:lumMod val="50000"/>
                  </a:schemeClr>
                </a:solidFill>
                <a:latin typeface="Montserrat" panose="00000500000000000000" pitchFamily="2" charset="0"/>
              </a:rPr>
              <a:t>The Year Columns(1970-2100) has the float as their </a:t>
            </a:r>
            <a:r>
              <a:rPr lang="en-US" sz="1600" b="1" dirty="0" err="1">
                <a:solidFill>
                  <a:schemeClr val="bg1">
                    <a:lumMod val="50000"/>
                  </a:schemeClr>
                </a:solidFill>
                <a:latin typeface="Montserrat" panose="00000500000000000000" pitchFamily="2" charset="0"/>
              </a:rPr>
              <a:t>Dtype</a:t>
            </a:r>
            <a:endParaRPr lang="en-US" sz="1600" b="1" dirty="0">
              <a:solidFill>
                <a:schemeClr val="bg1">
                  <a:lumMod val="50000"/>
                </a:schemeClr>
              </a:solidFill>
              <a:latin typeface="Montserrat" panose="00000500000000000000" pitchFamily="2" charset="0"/>
            </a:endParaRPr>
          </a:p>
        </p:txBody>
      </p:sp>
    </p:spTree>
    <p:extLst>
      <p:ext uri="{BB962C8B-B14F-4D97-AF65-F5344CB8AC3E}">
        <p14:creationId xmlns:p14="http://schemas.microsoft.com/office/powerpoint/2010/main" val="4080634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A6139-15F9-44FD-B95E-7E3B620DA2CF}"/>
              </a:ext>
            </a:extLst>
          </p:cNvPr>
          <p:cNvSpPr>
            <a:spLocks noGrp="1"/>
          </p:cNvSpPr>
          <p:nvPr>
            <p:ph type="title"/>
          </p:nvPr>
        </p:nvSpPr>
        <p:spPr/>
        <p:txBody>
          <a:bodyPr/>
          <a:lstStyle/>
          <a:p>
            <a:r>
              <a:rPr lang="en-US" b="1" dirty="0"/>
              <a:t>Attribute Information</a:t>
            </a:r>
            <a:endParaRPr lang="en-IN" b="1" dirty="0"/>
          </a:p>
        </p:txBody>
      </p:sp>
      <p:sp>
        <p:nvSpPr>
          <p:cNvPr id="3" name="Text Placeholder 2">
            <a:extLst>
              <a:ext uri="{FF2B5EF4-FFF2-40B4-BE49-F238E27FC236}">
                <a16:creationId xmlns:a16="http://schemas.microsoft.com/office/drawing/2014/main" id="{5DF2CAA4-F7C8-4D4B-8F15-A3D7E260D990}"/>
              </a:ext>
            </a:extLst>
          </p:cNvPr>
          <p:cNvSpPr>
            <a:spLocks noGrp="1"/>
          </p:cNvSpPr>
          <p:nvPr>
            <p:ph type="body" idx="1"/>
          </p:nvPr>
        </p:nvSpPr>
        <p:spPr>
          <a:xfrm>
            <a:off x="311700" y="1152474"/>
            <a:ext cx="8520600" cy="3775125"/>
          </a:xfrm>
        </p:spPr>
        <p:txBody>
          <a:bodyPr/>
          <a:lstStyle/>
          <a:p>
            <a:pPr>
              <a:buClr>
                <a:schemeClr val="tx1">
                  <a:lumMod val="75000"/>
                </a:schemeClr>
              </a:buClr>
              <a:buFont typeface="Wingdings" panose="05000000000000000000" pitchFamily="2" charset="2"/>
              <a:buChar char="Ø"/>
            </a:pPr>
            <a:r>
              <a:rPr lang="en-US" b="1" dirty="0">
                <a:solidFill>
                  <a:schemeClr val="bg1">
                    <a:lumMod val="50000"/>
                  </a:schemeClr>
                </a:solidFill>
              </a:rPr>
              <a:t>Country Name :  The name of the countries. </a:t>
            </a:r>
            <a:r>
              <a:rPr lang="en-US" b="1" dirty="0" err="1">
                <a:solidFill>
                  <a:schemeClr val="tx1">
                    <a:lumMod val="75000"/>
                  </a:schemeClr>
                </a:solidFill>
              </a:rPr>
              <a:t>E.g</a:t>
            </a:r>
            <a:r>
              <a:rPr lang="en-US" b="1" dirty="0">
                <a:solidFill>
                  <a:schemeClr val="tx1">
                    <a:lumMod val="75000"/>
                  </a:schemeClr>
                </a:solidFill>
              </a:rPr>
              <a:t> India</a:t>
            </a:r>
            <a:r>
              <a:rPr lang="en-US" b="1" dirty="0">
                <a:solidFill>
                  <a:schemeClr val="bg1">
                    <a:lumMod val="50000"/>
                  </a:schemeClr>
                </a:solidFill>
              </a:rPr>
              <a:t>. </a:t>
            </a:r>
          </a:p>
          <a:p>
            <a:pPr>
              <a:buClr>
                <a:schemeClr val="tx1">
                  <a:lumMod val="75000"/>
                </a:schemeClr>
              </a:buClr>
              <a:buFont typeface="Wingdings" panose="05000000000000000000" pitchFamily="2" charset="2"/>
              <a:buChar char="Ø"/>
            </a:pPr>
            <a:r>
              <a:rPr lang="en-US" b="1" dirty="0">
                <a:solidFill>
                  <a:schemeClr val="bg1">
                    <a:lumMod val="50000"/>
                  </a:schemeClr>
                </a:solidFill>
              </a:rPr>
              <a:t>Country Code: Abbreviation of  countries. </a:t>
            </a:r>
            <a:r>
              <a:rPr lang="en-US" b="1" dirty="0" err="1">
                <a:solidFill>
                  <a:schemeClr val="tx1">
                    <a:lumMod val="75000"/>
                  </a:schemeClr>
                </a:solidFill>
              </a:rPr>
              <a:t>E.g</a:t>
            </a:r>
            <a:r>
              <a:rPr lang="en-US" b="1" dirty="0">
                <a:solidFill>
                  <a:schemeClr val="tx1">
                    <a:lumMod val="75000"/>
                  </a:schemeClr>
                </a:solidFill>
              </a:rPr>
              <a:t> IND for India</a:t>
            </a:r>
          </a:p>
          <a:p>
            <a:pPr>
              <a:buClr>
                <a:schemeClr val="tx1">
                  <a:lumMod val="75000"/>
                </a:schemeClr>
              </a:buClr>
              <a:buFont typeface="Wingdings" panose="05000000000000000000" pitchFamily="2" charset="2"/>
              <a:buChar char="Ø"/>
            </a:pPr>
            <a:r>
              <a:rPr lang="en-US" b="1" dirty="0">
                <a:solidFill>
                  <a:schemeClr val="bg1">
                    <a:lumMod val="50000"/>
                  </a:schemeClr>
                </a:solidFill>
              </a:rPr>
              <a:t>Indicator Name : The head on which trends have observed. </a:t>
            </a:r>
            <a:r>
              <a:rPr lang="en-US" b="1" dirty="0" err="1">
                <a:solidFill>
                  <a:schemeClr val="tx1">
                    <a:lumMod val="75000"/>
                  </a:schemeClr>
                </a:solidFill>
              </a:rPr>
              <a:t>E.g</a:t>
            </a:r>
            <a:r>
              <a:rPr lang="en-US" b="1" dirty="0">
                <a:solidFill>
                  <a:schemeClr val="accent5">
                    <a:lumMod val="75000"/>
                  </a:schemeClr>
                </a:solidFill>
              </a:rPr>
              <a:t> </a:t>
            </a:r>
            <a:r>
              <a:rPr lang="en-US" b="1" dirty="0">
                <a:solidFill>
                  <a:schemeClr val="tx1">
                    <a:lumMod val="75000"/>
                  </a:schemeClr>
                </a:solidFill>
              </a:rPr>
              <a:t>Unemployment</a:t>
            </a:r>
          </a:p>
          <a:p>
            <a:pPr>
              <a:buClr>
                <a:schemeClr val="tx1">
                  <a:lumMod val="75000"/>
                </a:schemeClr>
              </a:buClr>
              <a:buFont typeface="Wingdings" panose="05000000000000000000" pitchFamily="2" charset="2"/>
              <a:buChar char="Ø"/>
            </a:pPr>
            <a:r>
              <a:rPr lang="en-US" b="1" dirty="0">
                <a:solidFill>
                  <a:schemeClr val="bg1">
                    <a:lumMod val="50000"/>
                  </a:schemeClr>
                </a:solidFill>
              </a:rPr>
              <a:t>Indicator Code: Abbreviation to show long indicator name in short. </a:t>
            </a:r>
            <a:r>
              <a:rPr lang="en-US" b="1" dirty="0" err="1">
                <a:solidFill>
                  <a:schemeClr val="tx1">
                    <a:lumMod val="75000"/>
                  </a:schemeClr>
                </a:solidFill>
              </a:rPr>
              <a:t>E.g</a:t>
            </a:r>
            <a:r>
              <a:rPr lang="en-US" b="1" dirty="0">
                <a:solidFill>
                  <a:schemeClr val="bg2">
                    <a:lumMod val="25000"/>
                  </a:schemeClr>
                </a:solidFill>
              </a:rPr>
              <a:t> </a:t>
            </a:r>
            <a:r>
              <a:rPr lang="en-US" b="1" i="0" dirty="0">
                <a:solidFill>
                  <a:schemeClr val="tx1">
                    <a:lumMod val="75000"/>
                  </a:schemeClr>
                </a:solidFill>
                <a:effectLst/>
                <a:latin typeface="Montserrat" panose="00000500000000000000" pitchFamily="2" charset="0"/>
              </a:rPr>
              <a:t>Unemployment : SL.UEM.TOTL.ZS</a:t>
            </a:r>
            <a:endParaRPr lang="en-US" b="1" dirty="0">
              <a:solidFill>
                <a:schemeClr val="tx1">
                  <a:lumMod val="75000"/>
                </a:schemeClr>
              </a:solidFill>
              <a:latin typeface="Montserrat" panose="00000500000000000000" pitchFamily="2" charset="0"/>
            </a:endParaRPr>
          </a:p>
          <a:p>
            <a:pPr>
              <a:buClr>
                <a:schemeClr val="tx1">
                  <a:lumMod val="75000"/>
                </a:schemeClr>
              </a:buClr>
              <a:buFont typeface="Wingdings" panose="05000000000000000000" pitchFamily="2" charset="2"/>
              <a:buChar char="Ø"/>
            </a:pPr>
            <a:r>
              <a:rPr lang="en-US" b="1" dirty="0">
                <a:solidFill>
                  <a:schemeClr val="bg1">
                    <a:lumMod val="50000"/>
                  </a:schemeClr>
                </a:solidFill>
              </a:rPr>
              <a:t>Years : From 1970 to 2100, the individual year is a column</a:t>
            </a:r>
          </a:p>
        </p:txBody>
      </p:sp>
    </p:spTree>
    <p:extLst>
      <p:ext uri="{BB962C8B-B14F-4D97-AF65-F5344CB8AC3E}">
        <p14:creationId xmlns:p14="http://schemas.microsoft.com/office/powerpoint/2010/main" val="967932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9FD8B-1677-4088-AB8B-C1132A519DC4}"/>
              </a:ext>
            </a:extLst>
          </p:cNvPr>
          <p:cNvSpPr>
            <a:spLocks noGrp="1"/>
          </p:cNvSpPr>
          <p:nvPr>
            <p:ph type="title"/>
          </p:nvPr>
        </p:nvSpPr>
        <p:spPr/>
        <p:txBody>
          <a:bodyPr/>
          <a:lstStyle/>
          <a:p>
            <a:r>
              <a:rPr lang="en-US" b="1" dirty="0"/>
              <a:t>Problem Statement</a:t>
            </a:r>
            <a:endParaRPr lang="en-IN" b="1" dirty="0"/>
          </a:p>
        </p:txBody>
      </p:sp>
      <p:sp>
        <p:nvSpPr>
          <p:cNvPr id="3" name="Text Placeholder 2">
            <a:extLst>
              <a:ext uri="{FF2B5EF4-FFF2-40B4-BE49-F238E27FC236}">
                <a16:creationId xmlns:a16="http://schemas.microsoft.com/office/drawing/2014/main" id="{7BE0E784-2D4D-4B13-96CD-757AC2005B45}"/>
              </a:ext>
            </a:extLst>
          </p:cNvPr>
          <p:cNvSpPr>
            <a:spLocks noGrp="1"/>
          </p:cNvSpPr>
          <p:nvPr>
            <p:ph type="body" idx="1"/>
          </p:nvPr>
        </p:nvSpPr>
        <p:spPr>
          <a:xfrm>
            <a:off x="55952" y="1188384"/>
            <a:ext cx="8520600" cy="3416400"/>
          </a:xfrm>
        </p:spPr>
        <p:txBody>
          <a:bodyPr/>
          <a:lstStyle/>
          <a:p>
            <a:pPr>
              <a:buClr>
                <a:schemeClr val="tx1">
                  <a:lumMod val="75000"/>
                </a:schemeClr>
              </a:buClr>
              <a:buFont typeface="Wingdings" panose="05000000000000000000" pitchFamily="2" charset="2"/>
              <a:buChar char="v"/>
            </a:pPr>
            <a:r>
              <a:rPr lang="en-US" b="1" dirty="0">
                <a:solidFill>
                  <a:schemeClr val="bg1">
                    <a:lumMod val="50000"/>
                  </a:schemeClr>
                </a:solidFill>
              </a:rPr>
              <a:t>First Level of Analysis</a:t>
            </a:r>
          </a:p>
          <a:p>
            <a:pPr>
              <a:lnSpc>
                <a:spcPct val="150000"/>
              </a:lnSpc>
              <a:buClr>
                <a:schemeClr val="tx1">
                  <a:lumMod val="75000"/>
                </a:schemeClr>
              </a:buClr>
              <a:buSzPct val="70000"/>
              <a:buFont typeface="+mj-lt"/>
              <a:buAutoNum type="arabicPeriod"/>
            </a:pPr>
            <a:r>
              <a:rPr lang="en-US" sz="1200" b="1" dirty="0" err="1">
                <a:solidFill>
                  <a:schemeClr val="bg1">
                    <a:lumMod val="50000"/>
                  </a:schemeClr>
                </a:solidFill>
              </a:rPr>
              <a:t>Analyse</a:t>
            </a:r>
            <a:r>
              <a:rPr lang="en-US" sz="1200" b="1" dirty="0">
                <a:solidFill>
                  <a:schemeClr val="bg1">
                    <a:lumMod val="50000"/>
                  </a:schemeClr>
                </a:solidFill>
              </a:rPr>
              <a:t> the trends for  </a:t>
            </a:r>
            <a:r>
              <a:rPr lang="en-US" sz="1200" b="1" dirty="0">
                <a:solidFill>
                  <a:schemeClr val="tx1">
                    <a:lumMod val="75000"/>
                  </a:schemeClr>
                </a:solidFill>
              </a:rPr>
              <a:t>Gross enrollment ratio(GER)</a:t>
            </a:r>
            <a:r>
              <a:rPr lang="en-US" sz="1200" b="1" dirty="0">
                <a:solidFill>
                  <a:schemeClr val="bg1">
                    <a:lumMod val="75000"/>
                  </a:schemeClr>
                </a:solidFill>
              </a:rPr>
              <a:t>,</a:t>
            </a:r>
            <a:r>
              <a:rPr lang="en-US" sz="1200" b="1" dirty="0">
                <a:solidFill>
                  <a:schemeClr val="tx1">
                    <a:lumMod val="75000"/>
                  </a:schemeClr>
                </a:solidFill>
              </a:rPr>
              <a:t> Lower  secondary completion rate(LSC) </a:t>
            </a:r>
            <a:r>
              <a:rPr lang="en-US" sz="1200" b="1" dirty="0">
                <a:solidFill>
                  <a:schemeClr val="bg1">
                    <a:lumMod val="50000"/>
                  </a:schemeClr>
                </a:solidFill>
              </a:rPr>
              <a:t>, </a:t>
            </a:r>
            <a:r>
              <a:rPr lang="en-US" sz="1200" b="1" dirty="0">
                <a:solidFill>
                  <a:schemeClr val="tx1">
                    <a:lumMod val="75000"/>
                  </a:schemeClr>
                </a:solidFill>
              </a:rPr>
              <a:t>Adult literacy rate(ALR) </a:t>
            </a:r>
            <a:r>
              <a:rPr lang="en-US" sz="1200" b="1" dirty="0">
                <a:solidFill>
                  <a:schemeClr val="bg1">
                    <a:lumMod val="50000"/>
                  </a:schemeClr>
                </a:solidFill>
              </a:rPr>
              <a:t>and </a:t>
            </a:r>
            <a:r>
              <a:rPr lang="en-US" sz="1200" b="1" dirty="0">
                <a:solidFill>
                  <a:schemeClr val="tx1">
                    <a:lumMod val="75000"/>
                  </a:schemeClr>
                </a:solidFill>
              </a:rPr>
              <a:t>Pupil-Teacher ratio(PTR) </a:t>
            </a:r>
            <a:r>
              <a:rPr lang="en-US" sz="1200" b="1" dirty="0">
                <a:solidFill>
                  <a:schemeClr val="bg1">
                    <a:lumMod val="50000"/>
                  </a:schemeClr>
                </a:solidFill>
              </a:rPr>
              <a:t>for Arab World group of countries. And Compare them with one another.</a:t>
            </a:r>
          </a:p>
          <a:p>
            <a:pPr>
              <a:lnSpc>
                <a:spcPct val="150000"/>
              </a:lnSpc>
              <a:buClr>
                <a:schemeClr val="tx1">
                  <a:lumMod val="75000"/>
                </a:schemeClr>
              </a:buClr>
              <a:buSzPct val="70000"/>
              <a:buFont typeface="+mj-lt"/>
              <a:buAutoNum type="arabicPeriod"/>
            </a:pPr>
            <a:r>
              <a:rPr lang="en-US" sz="1200" b="1" dirty="0" err="1">
                <a:solidFill>
                  <a:schemeClr val="bg1">
                    <a:lumMod val="50000"/>
                  </a:schemeClr>
                </a:solidFill>
              </a:rPr>
              <a:t>Analyse</a:t>
            </a:r>
            <a:r>
              <a:rPr lang="en-US" sz="1200" b="1" dirty="0">
                <a:solidFill>
                  <a:schemeClr val="bg1">
                    <a:lumMod val="50000"/>
                  </a:schemeClr>
                </a:solidFill>
              </a:rPr>
              <a:t> the effects of </a:t>
            </a:r>
            <a:r>
              <a:rPr lang="en-US" sz="1200" b="1" dirty="0">
                <a:solidFill>
                  <a:schemeClr val="tx1">
                    <a:lumMod val="75000"/>
                  </a:schemeClr>
                </a:solidFill>
              </a:rPr>
              <a:t>Government expenditure(GEE)</a:t>
            </a:r>
            <a:r>
              <a:rPr lang="en-US" sz="1200" b="1" dirty="0">
                <a:solidFill>
                  <a:schemeClr val="bg1">
                    <a:lumMod val="50000"/>
                  </a:schemeClr>
                </a:solidFill>
              </a:rPr>
              <a:t> on other education heads for United Kingdom.</a:t>
            </a:r>
          </a:p>
          <a:p>
            <a:pPr>
              <a:lnSpc>
                <a:spcPct val="150000"/>
              </a:lnSpc>
              <a:buClr>
                <a:schemeClr val="tx1">
                  <a:lumMod val="75000"/>
                </a:schemeClr>
              </a:buClr>
              <a:buSzPct val="70000"/>
              <a:buFont typeface="+mj-lt"/>
              <a:buAutoNum type="arabicPeriod"/>
            </a:pPr>
            <a:r>
              <a:rPr lang="en-US" sz="1200" b="1" dirty="0">
                <a:solidFill>
                  <a:schemeClr val="bg1">
                    <a:lumMod val="50000"/>
                  </a:schemeClr>
                </a:solidFill>
              </a:rPr>
              <a:t>Compare the trends of GER,LSC,PTR and GEE for Japan.</a:t>
            </a:r>
          </a:p>
          <a:p>
            <a:pPr>
              <a:lnSpc>
                <a:spcPct val="150000"/>
              </a:lnSpc>
              <a:buClr>
                <a:schemeClr val="tx1">
                  <a:lumMod val="75000"/>
                </a:schemeClr>
              </a:buClr>
              <a:buSzPct val="70000"/>
              <a:buFont typeface="+mj-lt"/>
              <a:buAutoNum type="arabicPeriod"/>
            </a:pPr>
            <a:r>
              <a:rPr lang="en-US" sz="1200" b="1" dirty="0">
                <a:solidFill>
                  <a:schemeClr val="bg1">
                    <a:lumMod val="50000"/>
                  </a:schemeClr>
                </a:solidFill>
              </a:rPr>
              <a:t>How Unemployment and GEE is closely interlinked in Argentina.</a:t>
            </a:r>
          </a:p>
          <a:p>
            <a:pPr>
              <a:lnSpc>
                <a:spcPct val="150000"/>
              </a:lnSpc>
              <a:buClr>
                <a:schemeClr val="tx1">
                  <a:lumMod val="75000"/>
                </a:schemeClr>
              </a:buClr>
              <a:buSzPct val="70000"/>
              <a:buFont typeface="+mj-lt"/>
              <a:buAutoNum type="arabicPeriod"/>
            </a:pPr>
            <a:r>
              <a:rPr lang="en-US" sz="1200" b="1" dirty="0">
                <a:solidFill>
                  <a:schemeClr val="bg1">
                    <a:lumMod val="50000"/>
                  </a:schemeClr>
                </a:solidFill>
              </a:rPr>
              <a:t>Find out, whether increase in GEE would help Botswana to create positive impact on Employment trends.</a:t>
            </a:r>
          </a:p>
          <a:p>
            <a:pPr>
              <a:lnSpc>
                <a:spcPct val="150000"/>
              </a:lnSpc>
              <a:buClr>
                <a:schemeClr val="tx1">
                  <a:lumMod val="75000"/>
                </a:schemeClr>
              </a:buClr>
              <a:buSzPct val="70000"/>
              <a:buFont typeface="+mj-lt"/>
              <a:buAutoNum type="arabicPeriod"/>
            </a:pPr>
            <a:r>
              <a:rPr lang="en-US" sz="1200" b="1" dirty="0">
                <a:solidFill>
                  <a:schemeClr val="bg1">
                    <a:lumMod val="50000"/>
                  </a:schemeClr>
                </a:solidFill>
              </a:rPr>
              <a:t>What is the current status of education in East Asia Pacific nations.</a:t>
            </a:r>
          </a:p>
          <a:p>
            <a:pPr marL="114300" indent="0">
              <a:buNone/>
            </a:pPr>
            <a:endParaRPr lang="en-US" b="1" dirty="0">
              <a:solidFill>
                <a:schemeClr val="bg1"/>
              </a:solidFill>
            </a:endParaRPr>
          </a:p>
        </p:txBody>
      </p:sp>
    </p:spTree>
    <p:extLst>
      <p:ext uri="{BB962C8B-B14F-4D97-AF65-F5344CB8AC3E}">
        <p14:creationId xmlns:p14="http://schemas.microsoft.com/office/powerpoint/2010/main" val="3564785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9FD8B-1677-4088-AB8B-C1132A519DC4}"/>
              </a:ext>
            </a:extLst>
          </p:cNvPr>
          <p:cNvSpPr>
            <a:spLocks noGrp="1"/>
          </p:cNvSpPr>
          <p:nvPr>
            <p:ph type="title"/>
          </p:nvPr>
        </p:nvSpPr>
        <p:spPr/>
        <p:txBody>
          <a:bodyPr/>
          <a:lstStyle/>
          <a:p>
            <a:r>
              <a:rPr lang="en-US" b="1" dirty="0"/>
              <a:t>Problem Statement</a:t>
            </a:r>
            <a:endParaRPr lang="en-IN" b="1" dirty="0"/>
          </a:p>
        </p:txBody>
      </p:sp>
      <p:sp>
        <p:nvSpPr>
          <p:cNvPr id="3" name="Text Placeholder 2">
            <a:extLst>
              <a:ext uri="{FF2B5EF4-FFF2-40B4-BE49-F238E27FC236}">
                <a16:creationId xmlns:a16="http://schemas.microsoft.com/office/drawing/2014/main" id="{7BE0E784-2D4D-4B13-96CD-757AC2005B45}"/>
              </a:ext>
            </a:extLst>
          </p:cNvPr>
          <p:cNvSpPr>
            <a:spLocks noGrp="1"/>
          </p:cNvSpPr>
          <p:nvPr>
            <p:ph type="body" idx="1"/>
          </p:nvPr>
        </p:nvSpPr>
        <p:spPr>
          <a:xfrm>
            <a:off x="55952" y="1188384"/>
            <a:ext cx="8520600" cy="3416400"/>
          </a:xfrm>
        </p:spPr>
        <p:txBody>
          <a:bodyPr/>
          <a:lstStyle/>
          <a:p>
            <a:pPr>
              <a:lnSpc>
                <a:spcPct val="150000"/>
              </a:lnSpc>
              <a:buClr>
                <a:schemeClr val="tx1">
                  <a:lumMod val="75000"/>
                </a:schemeClr>
              </a:buClr>
              <a:buFont typeface="Wingdings" panose="05000000000000000000" pitchFamily="2" charset="2"/>
              <a:buChar char="v"/>
            </a:pPr>
            <a:r>
              <a:rPr lang="en-US" b="1" dirty="0">
                <a:solidFill>
                  <a:schemeClr val="bg1">
                    <a:lumMod val="50000"/>
                  </a:schemeClr>
                </a:solidFill>
              </a:rPr>
              <a:t>Second Level of Analysis</a:t>
            </a:r>
          </a:p>
          <a:p>
            <a:pPr>
              <a:lnSpc>
                <a:spcPct val="150000"/>
              </a:lnSpc>
              <a:buClr>
                <a:schemeClr val="tx1">
                  <a:lumMod val="75000"/>
                </a:schemeClr>
              </a:buClr>
              <a:buSzPct val="83000"/>
              <a:buFont typeface="+mj-lt"/>
              <a:buAutoNum type="arabicPeriod"/>
            </a:pPr>
            <a:r>
              <a:rPr lang="en-US" sz="1200" b="1" dirty="0">
                <a:solidFill>
                  <a:schemeClr val="bg2">
                    <a:lumMod val="10000"/>
                  </a:schemeClr>
                </a:solidFill>
              </a:rPr>
              <a:t>Compare the GER of all the above mentioned countries and compare the trends.</a:t>
            </a:r>
          </a:p>
          <a:p>
            <a:pPr>
              <a:lnSpc>
                <a:spcPct val="150000"/>
              </a:lnSpc>
              <a:buClr>
                <a:schemeClr val="tx1">
                  <a:lumMod val="75000"/>
                </a:schemeClr>
              </a:buClr>
              <a:buSzPct val="83000"/>
              <a:buFont typeface="+mj-lt"/>
              <a:buAutoNum type="arabicPeriod"/>
            </a:pPr>
            <a:r>
              <a:rPr lang="en-US" sz="1200" b="1" dirty="0" err="1">
                <a:solidFill>
                  <a:schemeClr val="bg2">
                    <a:lumMod val="10000"/>
                  </a:schemeClr>
                </a:solidFill>
              </a:rPr>
              <a:t>Analyse</a:t>
            </a:r>
            <a:r>
              <a:rPr lang="en-US" sz="1200" b="1" dirty="0">
                <a:solidFill>
                  <a:schemeClr val="bg2">
                    <a:lumMod val="10000"/>
                  </a:schemeClr>
                </a:solidFill>
              </a:rPr>
              <a:t> and compare LSC of all the above mentioned countries and draw the trend fluctuation.</a:t>
            </a:r>
          </a:p>
          <a:p>
            <a:pPr>
              <a:lnSpc>
                <a:spcPct val="150000"/>
              </a:lnSpc>
              <a:buClr>
                <a:schemeClr val="tx1">
                  <a:lumMod val="75000"/>
                </a:schemeClr>
              </a:buClr>
              <a:buSzPct val="83000"/>
              <a:buFont typeface="+mj-lt"/>
              <a:buAutoNum type="arabicPeriod"/>
            </a:pPr>
            <a:r>
              <a:rPr lang="en-US" sz="1200" b="1" dirty="0">
                <a:solidFill>
                  <a:schemeClr val="bg2">
                    <a:lumMod val="10000"/>
                  </a:schemeClr>
                </a:solidFill>
              </a:rPr>
              <a:t>Observe the GEE of all the above mentioned countries and compare it with their present educational status.</a:t>
            </a:r>
          </a:p>
          <a:p>
            <a:pPr>
              <a:lnSpc>
                <a:spcPct val="150000"/>
              </a:lnSpc>
              <a:buClr>
                <a:schemeClr val="tx1">
                  <a:lumMod val="75000"/>
                </a:schemeClr>
              </a:buClr>
              <a:buSzPct val="83000"/>
              <a:buFont typeface="+mj-lt"/>
              <a:buAutoNum type="arabicPeriod"/>
            </a:pPr>
            <a:r>
              <a:rPr lang="en-US" sz="1200" b="1" dirty="0">
                <a:solidFill>
                  <a:schemeClr val="bg2">
                    <a:lumMod val="10000"/>
                  </a:schemeClr>
                </a:solidFill>
              </a:rPr>
              <a:t>Observe the trends of Unemployment, where GEE is low.</a:t>
            </a:r>
          </a:p>
          <a:p>
            <a:pPr>
              <a:lnSpc>
                <a:spcPct val="150000"/>
              </a:lnSpc>
              <a:buClr>
                <a:schemeClr val="tx1">
                  <a:lumMod val="75000"/>
                </a:schemeClr>
              </a:buClr>
              <a:buSzPct val="83000"/>
              <a:buFont typeface="+mj-lt"/>
              <a:buAutoNum type="arabicPeriod"/>
            </a:pPr>
            <a:r>
              <a:rPr lang="en-US" sz="1200" b="1" dirty="0" err="1">
                <a:solidFill>
                  <a:schemeClr val="bg2">
                    <a:lumMod val="10000"/>
                  </a:schemeClr>
                </a:solidFill>
              </a:rPr>
              <a:t>Analyse</a:t>
            </a:r>
            <a:r>
              <a:rPr lang="en-US" sz="1200" b="1" dirty="0">
                <a:solidFill>
                  <a:schemeClr val="bg2">
                    <a:lumMod val="10000"/>
                  </a:schemeClr>
                </a:solidFill>
              </a:rPr>
              <a:t> the </a:t>
            </a:r>
            <a:r>
              <a:rPr lang="en-US" sz="1200" b="1" dirty="0" err="1">
                <a:solidFill>
                  <a:schemeClr val="bg2">
                    <a:lumMod val="10000"/>
                  </a:schemeClr>
                </a:solidFill>
              </a:rPr>
              <a:t>behaviour</a:t>
            </a:r>
            <a:r>
              <a:rPr lang="en-US" sz="1200" b="1" dirty="0">
                <a:solidFill>
                  <a:schemeClr val="bg2">
                    <a:lumMod val="10000"/>
                  </a:schemeClr>
                </a:solidFill>
              </a:rPr>
              <a:t> of GER, GEE, Unemployment with respect to PTR.</a:t>
            </a:r>
          </a:p>
          <a:p>
            <a:pPr marL="114300" indent="0">
              <a:lnSpc>
                <a:spcPct val="150000"/>
              </a:lnSpc>
              <a:buClr>
                <a:schemeClr val="tx1">
                  <a:lumMod val="75000"/>
                </a:schemeClr>
              </a:buClr>
              <a:buSzPct val="83000"/>
              <a:buNone/>
            </a:pPr>
            <a:endParaRPr lang="en-US" sz="1200" b="1" dirty="0">
              <a:solidFill>
                <a:schemeClr val="bg2">
                  <a:lumMod val="10000"/>
                </a:schemeClr>
              </a:solidFill>
            </a:endParaRPr>
          </a:p>
          <a:p>
            <a:pPr>
              <a:lnSpc>
                <a:spcPct val="150000"/>
              </a:lnSpc>
              <a:buClr>
                <a:schemeClr val="tx1">
                  <a:lumMod val="75000"/>
                </a:schemeClr>
              </a:buClr>
              <a:buFont typeface="Wingdings" panose="05000000000000000000" pitchFamily="2" charset="2"/>
              <a:buChar char="v"/>
            </a:pPr>
            <a:r>
              <a:rPr lang="en-US" b="1" dirty="0">
                <a:solidFill>
                  <a:schemeClr val="bg1">
                    <a:lumMod val="50000"/>
                  </a:schemeClr>
                </a:solidFill>
              </a:rPr>
              <a:t>Third Level of Analysis</a:t>
            </a:r>
          </a:p>
          <a:p>
            <a:pPr>
              <a:lnSpc>
                <a:spcPct val="150000"/>
              </a:lnSpc>
              <a:buClr>
                <a:schemeClr val="tx1">
                  <a:lumMod val="75000"/>
                </a:schemeClr>
              </a:buClr>
              <a:buSzPct val="81000"/>
              <a:buFont typeface="+mj-lt"/>
              <a:buAutoNum type="arabicPeriod"/>
            </a:pPr>
            <a:r>
              <a:rPr lang="en-US" sz="1200" b="1" dirty="0">
                <a:solidFill>
                  <a:schemeClr val="bg1">
                    <a:lumMod val="50000"/>
                  </a:schemeClr>
                </a:solidFill>
              </a:rPr>
              <a:t>Just compare all the indicators of every country in one frame.</a:t>
            </a:r>
          </a:p>
          <a:p>
            <a:pPr marL="114300" indent="0">
              <a:lnSpc>
                <a:spcPct val="150000"/>
              </a:lnSpc>
              <a:buNone/>
            </a:pPr>
            <a:endParaRPr lang="en-US" b="1" dirty="0">
              <a:solidFill>
                <a:schemeClr val="bg1"/>
              </a:solidFill>
            </a:endParaRPr>
          </a:p>
        </p:txBody>
      </p:sp>
    </p:spTree>
    <p:extLst>
      <p:ext uri="{BB962C8B-B14F-4D97-AF65-F5344CB8AC3E}">
        <p14:creationId xmlns:p14="http://schemas.microsoft.com/office/powerpoint/2010/main" val="3920523300"/>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1799</TotalTime>
  <Words>3122</Words>
  <Application>Microsoft Office PowerPoint</Application>
  <PresentationFormat>On-screen Show (16:9)</PresentationFormat>
  <Paragraphs>205</Paragraphs>
  <Slides>34</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Montserrat</vt:lpstr>
      <vt:lpstr>Berlin Sans FB Demi</vt:lpstr>
      <vt:lpstr>Roboto</vt:lpstr>
      <vt:lpstr>Arial</vt:lpstr>
      <vt:lpstr>Wingdings</vt:lpstr>
      <vt:lpstr>Edwardian Script ITC</vt:lpstr>
      <vt:lpstr>Calibri</vt:lpstr>
      <vt:lpstr>Simple Light</vt:lpstr>
      <vt:lpstr>Capstone Project  World Bank Education Analysis (Exploratory data analysis) </vt:lpstr>
      <vt:lpstr>Content</vt:lpstr>
      <vt:lpstr>Introduction</vt:lpstr>
      <vt:lpstr>Data Pipeline</vt:lpstr>
      <vt:lpstr>Exploring Dataset</vt:lpstr>
      <vt:lpstr>Exploring Dataset</vt:lpstr>
      <vt:lpstr>Attribute Information</vt:lpstr>
      <vt:lpstr>Problem Statement</vt:lpstr>
      <vt:lpstr>Problem Statement</vt:lpstr>
      <vt:lpstr>Cleaning and Handling Dataset</vt:lpstr>
      <vt:lpstr>Cleaning and Handling Dataset</vt:lpstr>
      <vt:lpstr>Data Visualization  First Level Analysis</vt:lpstr>
      <vt:lpstr>Data Visualization  First Level Analysis</vt:lpstr>
      <vt:lpstr>  Data Visualization Problem Statement 1: Analyse the trends for  Gross enrollment ratio(GER), Lower  secondary completion rate(LSC) , Adult literacy rate(ALR) and Pupil-Teacher ratio(PTR) for Arab World group of countries. And Compare them with one another. </vt:lpstr>
      <vt:lpstr>  Data Visualization Problem Statement 1: Analyse the trends for  Gross enrollment ratio(GER), Lower  secondary completion rate(LSC) , Adult literacy rate(ALR) and Pupil-Teacher ratio(PTR) for Arab World group of countries. And Compare them with one another. </vt:lpstr>
      <vt:lpstr> Data Visualization Problem Statement 2:Compare the trends of GER,LSC,PTR and GEE for Japan.  </vt:lpstr>
      <vt:lpstr>Data Visualization Problem Statement 3: How Unemployment and GEE is closely interlinked in Argentina.  </vt:lpstr>
      <vt:lpstr>Data Visualization Problem Statement 4: Find out, whether increase in GEE would help Botswana to create positive impact on Employment trends.   </vt:lpstr>
      <vt:lpstr>Data Visualization Problem Statement 5: What is the current status of education in East Asia Pacific nations. </vt:lpstr>
      <vt:lpstr>Data Visualization Problem Statement 5: What is the current status of education in East Asia Pacific nations. </vt:lpstr>
      <vt:lpstr> Data Visualization Problem 6: Analyse the effects of Government expenditure(GEE) on other education heads for United Kingdom. </vt:lpstr>
      <vt:lpstr> Data Visualization Problem 6: Analyse the effects of Government expenditure(GEE) on other education heads for United Kingdom. </vt:lpstr>
      <vt:lpstr>Data Visualization Second level of Analysis Problem Statement 7: Compare the GER of all the above mentioned countries and compare the trends. .    </vt:lpstr>
      <vt:lpstr>Data Visualization Problem Statement 8: Analyse and compare LSC of all the above mentioned countries and draw the trend fluctuation. </vt:lpstr>
      <vt:lpstr>Data Visualization Problem Statement 9: Observe the GEE of all the above mentioned countries and compare it with their present educational status.  </vt:lpstr>
      <vt:lpstr>Data Visualization Problem Statement 10: Analyse the behaviour of GER, GEE, Unemployment with respect to PTR. </vt:lpstr>
      <vt:lpstr>Data Visualization Problem Statement 11: Observe the trends of Unemployment, where GEE is low. </vt:lpstr>
      <vt:lpstr>Data Visualization Problem Statement 12: Compare all the indicators of every country in one frame, and analyse the comparative movement of indicators.  </vt:lpstr>
      <vt:lpstr>Key Insights </vt:lpstr>
      <vt:lpstr>Key Insights </vt:lpstr>
      <vt:lpstr>Key Insights</vt:lpstr>
      <vt:lpstr>Solutions to Business objective</vt:lpstr>
      <vt:lpstr>Conclusions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Play Store App Review Analysis (Exploratory data analysis)</dc:title>
  <dc:creator>User</dc:creator>
  <cp:lastModifiedBy>Lenovo</cp:lastModifiedBy>
  <cp:revision>29</cp:revision>
  <dcterms:modified xsi:type="dcterms:W3CDTF">2023-01-21T15:55:14Z</dcterms:modified>
</cp:coreProperties>
</file>