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16"/>
  </p:notesMasterIdLst>
  <p:sldIdLst>
    <p:sldId id="256" r:id="rId2"/>
    <p:sldId id="257" r:id="rId3"/>
    <p:sldId id="258" r:id="rId4"/>
    <p:sldId id="259" r:id="rId5"/>
    <p:sldId id="260" r:id="rId6"/>
    <p:sldId id="268" r:id="rId7"/>
    <p:sldId id="261" r:id="rId8"/>
    <p:sldId id="262" r:id="rId9"/>
    <p:sldId id="265" r:id="rId10"/>
    <p:sldId id="266" r:id="rId11"/>
    <p:sldId id="267" r:id="rId12"/>
    <p:sldId id="269"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936"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727D09-C9A7-44EF-9BF2-C78AE1A25885}"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EE644047-04CF-47A8-AB6D-1CF2B7D2D4F0}">
      <dgm:prSet/>
      <dgm:spPr/>
      <dgm:t>
        <a:bodyPr/>
        <a:lstStyle/>
        <a:p>
          <a:r>
            <a:rPr lang="en-US"/>
            <a:t>This project analyzes global mortality data from the GBD 2010 study.</a:t>
          </a:r>
        </a:p>
      </dgm:t>
    </dgm:pt>
    <dgm:pt modelId="{CC1C465D-31FC-4A07-B417-76B9047FDDEC}" type="parTrans" cxnId="{5EAF8BD7-1405-4129-8024-FA56669A6906}">
      <dgm:prSet/>
      <dgm:spPr/>
      <dgm:t>
        <a:bodyPr/>
        <a:lstStyle/>
        <a:p>
          <a:endParaRPr lang="en-US"/>
        </a:p>
      </dgm:t>
    </dgm:pt>
    <dgm:pt modelId="{A89E7998-AD50-4275-AFF7-A11919C8BF8F}" type="sibTrans" cxnId="{5EAF8BD7-1405-4129-8024-FA56669A6906}">
      <dgm:prSet/>
      <dgm:spPr/>
      <dgm:t>
        <a:bodyPr/>
        <a:lstStyle/>
        <a:p>
          <a:endParaRPr lang="en-US"/>
        </a:p>
      </dgm:t>
    </dgm:pt>
    <dgm:pt modelId="{1401673F-B11F-4621-A587-9F2906C28479}">
      <dgm:prSet/>
      <dgm:spPr/>
      <dgm:t>
        <a:bodyPr/>
        <a:lstStyle/>
        <a:p>
          <a:r>
            <a:rPr lang="en-US"/>
            <a:t>Objective: Identify trends and patterns in death rates over time by country, age, and sex.</a:t>
          </a:r>
        </a:p>
      </dgm:t>
    </dgm:pt>
    <dgm:pt modelId="{CFE91767-BEFB-4C29-9C08-FEB71717F0E3}" type="parTrans" cxnId="{A1DA70BF-22F6-4A41-9F73-A07BD6A44430}">
      <dgm:prSet/>
      <dgm:spPr/>
      <dgm:t>
        <a:bodyPr/>
        <a:lstStyle/>
        <a:p>
          <a:endParaRPr lang="en-US"/>
        </a:p>
      </dgm:t>
    </dgm:pt>
    <dgm:pt modelId="{28BBD318-ABE1-4151-A00E-4AEEDE5B1937}" type="sibTrans" cxnId="{A1DA70BF-22F6-4A41-9F73-A07BD6A44430}">
      <dgm:prSet/>
      <dgm:spPr/>
      <dgm:t>
        <a:bodyPr/>
        <a:lstStyle/>
        <a:p>
          <a:endParaRPr lang="en-US"/>
        </a:p>
      </dgm:t>
    </dgm:pt>
    <dgm:pt modelId="{D1E13DDB-E596-4058-AC61-B8495DC9095B}" type="pres">
      <dgm:prSet presAssocID="{05727D09-C9A7-44EF-9BF2-C78AE1A25885}" presName="Name0" presStyleCnt="0">
        <dgm:presLayoutVars>
          <dgm:dir/>
          <dgm:animLvl val="lvl"/>
          <dgm:resizeHandles val="exact"/>
        </dgm:presLayoutVars>
      </dgm:prSet>
      <dgm:spPr/>
    </dgm:pt>
    <dgm:pt modelId="{DDC6EE62-4CD5-47B4-A869-44285B979614}" type="pres">
      <dgm:prSet presAssocID="{1401673F-B11F-4621-A587-9F2906C28479}" presName="boxAndChildren" presStyleCnt="0"/>
      <dgm:spPr/>
    </dgm:pt>
    <dgm:pt modelId="{C622F799-2937-4D4D-8BF1-9D82E08FC833}" type="pres">
      <dgm:prSet presAssocID="{1401673F-B11F-4621-A587-9F2906C28479}" presName="parentTextBox" presStyleLbl="node1" presStyleIdx="0" presStyleCnt="2"/>
      <dgm:spPr/>
    </dgm:pt>
    <dgm:pt modelId="{3C2EF9AB-E4B6-4D77-A081-07AFFF7ECD90}" type="pres">
      <dgm:prSet presAssocID="{A89E7998-AD50-4275-AFF7-A11919C8BF8F}" presName="sp" presStyleCnt="0"/>
      <dgm:spPr/>
    </dgm:pt>
    <dgm:pt modelId="{5FFE2B6A-636A-4718-9612-4660EFCE101D}" type="pres">
      <dgm:prSet presAssocID="{EE644047-04CF-47A8-AB6D-1CF2B7D2D4F0}" presName="arrowAndChildren" presStyleCnt="0"/>
      <dgm:spPr/>
    </dgm:pt>
    <dgm:pt modelId="{51D859B9-142D-48C3-AF4A-55893E2FC8F9}" type="pres">
      <dgm:prSet presAssocID="{EE644047-04CF-47A8-AB6D-1CF2B7D2D4F0}" presName="parentTextArrow" presStyleLbl="node1" presStyleIdx="1" presStyleCnt="2"/>
      <dgm:spPr/>
    </dgm:pt>
  </dgm:ptLst>
  <dgm:cxnLst>
    <dgm:cxn modelId="{A1DA70BF-22F6-4A41-9F73-A07BD6A44430}" srcId="{05727D09-C9A7-44EF-9BF2-C78AE1A25885}" destId="{1401673F-B11F-4621-A587-9F2906C28479}" srcOrd="1" destOrd="0" parTransId="{CFE91767-BEFB-4C29-9C08-FEB71717F0E3}" sibTransId="{28BBD318-ABE1-4151-A00E-4AEEDE5B1937}"/>
    <dgm:cxn modelId="{6CCD5AC4-427B-464A-A087-059F295B8E21}" type="presOf" srcId="{05727D09-C9A7-44EF-9BF2-C78AE1A25885}" destId="{D1E13DDB-E596-4058-AC61-B8495DC9095B}" srcOrd="0" destOrd="0" presId="urn:microsoft.com/office/officeart/2005/8/layout/process4"/>
    <dgm:cxn modelId="{3C7022C6-C242-4CC1-B1B1-4378FFE554CC}" type="presOf" srcId="{1401673F-B11F-4621-A587-9F2906C28479}" destId="{C622F799-2937-4D4D-8BF1-9D82E08FC833}" srcOrd="0" destOrd="0" presId="urn:microsoft.com/office/officeart/2005/8/layout/process4"/>
    <dgm:cxn modelId="{5EAF8BD7-1405-4129-8024-FA56669A6906}" srcId="{05727D09-C9A7-44EF-9BF2-C78AE1A25885}" destId="{EE644047-04CF-47A8-AB6D-1CF2B7D2D4F0}" srcOrd="0" destOrd="0" parTransId="{CC1C465D-31FC-4A07-B417-76B9047FDDEC}" sibTransId="{A89E7998-AD50-4275-AFF7-A11919C8BF8F}"/>
    <dgm:cxn modelId="{FFE3E7FF-3D12-41FE-A3C2-386B95B4169E}" type="presOf" srcId="{EE644047-04CF-47A8-AB6D-1CF2B7D2D4F0}" destId="{51D859B9-142D-48C3-AF4A-55893E2FC8F9}" srcOrd="0" destOrd="0" presId="urn:microsoft.com/office/officeart/2005/8/layout/process4"/>
    <dgm:cxn modelId="{AEEF25B0-58F5-4460-BCF2-93E48ECB1BE7}" type="presParOf" srcId="{D1E13DDB-E596-4058-AC61-B8495DC9095B}" destId="{DDC6EE62-4CD5-47B4-A869-44285B979614}" srcOrd="0" destOrd="0" presId="urn:microsoft.com/office/officeart/2005/8/layout/process4"/>
    <dgm:cxn modelId="{42170103-A4D4-424A-8CFA-F37A3A2ECB4D}" type="presParOf" srcId="{DDC6EE62-4CD5-47B4-A869-44285B979614}" destId="{C622F799-2937-4D4D-8BF1-9D82E08FC833}" srcOrd="0" destOrd="0" presId="urn:microsoft.com/office/officeart/2005/8/layout/process4"/>
    <dgm:cxn modelId="{82BE8383-2F1B-4588-BF70-FC779FCD942C}" type="presParOf" srcId="{D1E13DDB-E596-4058-AC61-B8495DC9095B}" destId="{3C2EF9AB-E4B6-4D77-A081-07AFFF7ECD90}" srcOrd="1" destOrd="0" presId="urn:microsoft.com/office/officeart/2005/8/layout/process4"/>
    <dgm:cxn modelId="{CF2D023A-2165-4ED2-9736-1F0353DB749D}" type="presParOf" srcId="{D1E13DDB-E596-4058-AC61-B8495DC9095B}" destId="{5FFE2B6A-636A-4718-9612-4660EFCE101D}" srcOrd="2" destOrd="0" presId="urn:microsoft.com/office/officeart/2005/8/layout/process4"/>
    <dgm:cxn modelId="{277ABA6A-F905-49D0-A513-EA6F9831AEA5}" type="presParOf" srcId="{5FFE2B6A-636A-4718-9612-4660EFCE101D}" destId="{51D859B9-142D-48C3-AF4A-55893E2FC8F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A63CAC1-DA6B-4FB1-9C98-1E3AF29B0EB4}"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F1B25805-0013-43A7-A79D-54188B9EB936}">
      <dgm:prSet/>
      <dgm:spPr/>
      <dgm:t>
        <a:bodyPr/>
        <a:lstStyle/>
        <a:p>
          <a:r>
            <a:rPr lang="en-US"/>
            <a:t>Source: IHME - GBD 2010 Mortality Results (1970–2010)</a:t>
          </a:r>
        </a:p>
      </dgm:t>
    </dgm:pt>
    <dgm:pt modelId="{BF765C26-2FDD-4668-B78E-129617749477}" type="parTrans" cxnId="{90ADF274-7DAC-4A3A-A9F2-FDCEFB9BA750}">
      <dgm:prSet/>
      <dgm:spPr/>
      <dgm:t>
        <a:bodyPr/>
        <a:lstStyle/>
        <a:p>
          <a:endParaRPr lang="en-US"/>
        </a:p>
      </dgm:t>
    </dgm:pt>
    <dgm:pt modelId="{17534926-3522-4A62-B089-2782B5B5680A}" type="sibTrans" cxnId="{90ADF274-7DAC-4A3A-A9F2-FDCEFB9BA750}">
      <dgm:prSet/>
      <dgm:spPr/>
      <dgm:t>
        <a:bodyPr/>
        <a:lstStyle/>
        <a:p>
          <a:endParaRPr lang="en-US"/>
        </a:p>
      </dgm:t>
    </dgm:pt>
    <dgm:pt modelId="{7DFEAC5D-07D0-4A77-A5D2-D14183731C2A}">
      <dgm:prSet/>
      <dgm:spPr/>
      <dgm:t>
        <a:bodyPr/>
        <a:lstStyle/>
        <a:p>
          <a:r>
            <a:rPr lang="en-US"/>
            <a:t>Rows: 58,905 | Columns: 7</a:t>
          </a:r>
        </a:p>
      </dgm:t>
    </dgm:pt>
    <dgm:pt modelId="{73632869-211E-4190-B018-7CF94BAFCD85}" type="parTrans" cxnId="{B39433A4-7857-412C-BA32-6EDF02927E2F}">
      <dgm:prSet/>
      <dgm:spPr/>
      <dgm:t>
        <a:bodyPr/>
        <a:lstStyle/>
        <a:p>
          <a:endParaRPr lang="en-US"/>
        </a:p>
      </dgm:t>
    </dgm:pt>
    <dgm:pt modelId="{411BE740-5B74-4162-96E7-5FF6E6996BAA}" type="sibTrans" cxnId="{B39433A4-7857-412C-BA32-6EDF02927E2F}">
      <dgm:prSet/>
      <dgm:spPr/>
      <dgm:t>
        <a:bodyPr/>
        <a:lstStyle/>
        <a:p>
          <a:endParaRPr lang="en-US"/>
        </a:p>
      </dgm:t>
    </dgm:pt>
    <dgm:pt modelId="{B113C6E6-1339-4D30-8399-051A663F4022}">
      <dgm:prSet/>
      <dgm:spPr/>
      <dgm:t>
        <a:bodyPr/>
        <a:lstStyle/>
        <a:p>
          <a:r>
            <a:rPr lang="en-US"/>
            <a:t>Includes: Country, Year, Age Group, Sex, Number of Deaths, Death Rate per 100,000</a:t>
          </a:r>
        </a:p>
      </dgm:t>
    </dgm:pt>
    <dgm:pt modelId="{19FCA580-0872-4560-BA24-D52CE41F51F8}" type="parTrans" cxnId="{33F72E48-FE98-4912-A5DA-C2BA6478262D}">
      <dgm:prSet/>
      <dgm:spPr/>
      <dgm:t>
        <a:bodyPr/>
        <a:lstStyle/>
        <a:p>
          <a:endParaRPr lang="en-US"/>
        </a:p>
      </dgm:t>
    </dgm:pt>
    <dgm:pt modelId="{6F1EFA29-F403-4713-87BB-C6C3A680F9BE}" type="sibTrans" cxnId="{33F72E48-FE98-4912-A5DA-C2BA6478262D}">
      <dgm:prSet/>
      <dgm:spPr/>
      <dgm:t>
        <a:bodyPr/>
        <a:lstStyle/>
        <a:p>
          <a:endParaRPr lang="en-US"/>
        </a:p>
      </dgm:t>
    </dgm:pt>
    <dgm:pt modelId="{5B6C3D7F-7693-4896-BBF7-A4C8E7B771FA}" type="pres">
      <dgm:prSet presAssocID="{FA63CAC1-DA6B-4FB1-9C98-1E3AF29B0EB4}" presName="outerComposite" presStyleCnt="0">
        <dgm:presLayoutVars>
          <dgm:chMax val="5"/>
          <dgm:dir/>
          <dgm:resizeHandles val="exact"/>
        </dgm:presLayoutVars>
      </dgm:prSet>
      <dgm:spPr/>
    </dgm:pt>
    <dgm:pt modelId="{013C8441-02E6-43E4-86B5-24FE3B04E3E0}" type="pres">
      <dgm:prSet presAssocID="{FA63CAC1-DA6B-4FB1-9C98-1E3AF29B0EB4}" presName="dummyMaxCanvas" presStyleCnt="0">
        <dgm:presLayoutVars/>
      </dgm:prSet>
      <dgm:spPr/>
    </dgm:pt>
    <dgm:pt modelId="{6B41BE54-EA03-4A77-AB46-2D6CE16E0629}" type="pres">
      <dgm:prSet presAssocID="{FA63CAC1-DA6B-4FB1-9C98-1E3AF29B0EB4}" presName="ThreeNodes_1" presStyleLbl="node1" presStyleIdx="0" presStyleCnt="3">
        <dgm:presLayoutVars>
          <dgm:bulletEnabled val="1"/>
        </dgm:presLayoutVars>
      </dgm:prSet>
      <dgm:spPr/>
    </dgm:pt>
    <dgm:pt modelId="{1FCE5CB5-4530-4EF3-BD2A-3A71186689A7}" type="pres">
      <dgm:prSet presAssocID="{FA63CAC1-DA6B-4FB1-9C98-1E3AF29B0EB4}" presName="ThreeNodes_2" presStyleLbl="node1" presStyleIdx="1" presStyleCnt="3">
        <dgm:presLayoutVars>
          <dgm:bulletEnabled val="1"/>
        </dgm:presLayoutVars>
      </dgm:prSet>
      <dgm:spPr/>
    </dgm:pt>
    <dgm:pt modelId="{BA5E28BC-F809-46F5-A22C-0BE7D8788009}" type="pres">
      <dgm:prSet presAssocID="{FA63CAC1-DA6B-4FB1-9C98-1E3AF29B0EB4}" presName="ThreeNodes_3" presStyleLbl="node1" presStyleIdx="2" presStyleCnt="3">
        <dgm:presLayoutVars>
          <dgm:bulletEnabled val="1"/>
        </dgm:presLayoutVars>
      </dgm:prSet>
      <dgm:spPr/>
    </dgm:pt>
    <dgm:pt modelId="{9DE8C237-0334-4B60-9A9B-D326C5FA7042}" type="pres">
      <dgm:prSet presAssocID="{FA63CAC1-DA6B-4FB1-9C98-1E3AF29B0EB4}" presName="ThreeConn_1-2" presStyleLbl="fgAccFollowNode1" presStyleIdx="0" presStyleCnt="2">
        <dgm:presLayoutVars>
          <dgm:bulletEnabled val="1"/>
        </dgm:presLayoutVars>
      </dgm:prSet>
      <dgm:spPr/>
    </dgm:pt>
    <dgm:pt modelId="{0714E6B5-CF5D-40EA-8E62-A5485EC6C0E8}" type="pres">
      <dgm:prSet presAssocID="{FA63CAC1-DA6B-4FB1-9C98-1E3AF29B0EB4}" presName="ThreeConn_2-3" presStyleLbl="fgAccFollowNode1" presStyleIdx="1" presStyleCnt="2">
        <dgm:presLayoutVars>
          <dgm:bulletEnabled val="1"/>
        </dgm:presLayoutVars>
      </dgm:prSet>
      <dgm:spPr/>
    </dgm:pt>
    <dgm:pt modelId="{BE161978-E6EF-49B9-88D4-568BC3784861}" type="pres">
      <dgm:prSet presAssocID="{FA63CAC1-DA6B-4FB1-9C98-1E3AF29B0EB4}" presName="ThreeNodes_1_text" presStyleLbl="node1" presStyleIdx="2" presStyleCnt="3">
        <dgm:presLayoutVars>
          <dgm:bulletEnabled val="1"/>
        </dgm:presLayoutVars>
      </dgm:prSet>
      <dgm:spPr/>
    </dgm:pt>
    <dgm:pt modelId="{0777890D-D235-48DA-9BDA-78BDDF44559C}" type="pres">
      <dgm:prSet presAssocID="{FA63CAC1-DA6B-4FB1-9C98-1E3AF29B0EB4}" presName="ThreeNodes_2_text" presStyleLbl="node1" presStyleIdx="2" presStyleCnt="3">
        <dgm:presLayoutVars>
          <dgm:bulletEnabled val="1"/>
        </dgm:presLayoutVars>
      </dgm:prSet>
      <dgm:spPr/>
    </dgm:pt>
    <dgm:pt modelId="{5CC5FFAA-08C0-4B30-BBB0-B1C02B68A553}" type="pres">
      <dgm:prSet presAssocID="{FA63CAC1-DA6B-4FB1-9C98-1E3AF29B0EB4}" presName="ThreeNodes_3_text" presStyleLbl="node1" presStyleIdx="2" presStyleCnt="3">
        <dgm:presLayoutVars>
          <dgm:bulletEnabled val="1"/>
        </dgm:presLayoutVars>
      </dgm:prSet>
      <dgm:spPr/>
    </dgm:pt>
  </dgm:ptLst>
  <dgm:cxnLst>
    <dgm:cxn modelId="{52362522-73D9-4570-991F-562418F49398}" type="presOf" srcId="{411BE740-5B74-4162-96E7-5FF6E6996BAA}" destId="{0714E6B5-CF5D-40EA-8E62-A5485EC6C0E8}" srcOrd="0" destOrd="0" presId="urn:microsoft.com/office/officeart/2005/8/layout/vProcess5"/>
    <dgm:cxn modelId="{AFF12029-25FD-4BB1-A036-4B19137A1200}" type="presOf" srcId="{7DFEAC5D-07D0-4A77-A5D2-D14183731C2A}" destId="{1FCE5CB5-4530-4EF3-BD2A-3A71186689A7}" srcOrd="0" destOrd="0" presId="urn:microsoft.com/office/officeart/2005/8/layout/vProcess5"/>
    <dgm:cxn modelId="{636B3A3B-0B66-46A8-A3FC-A295548E09BA}" type="presOf" srcId="{B113C6E6-1339-4D30-8399-051A663F4022}" destId="{BA5E28BC-F809-46F5-A22C-0BE7D8788009}" srcOrd="0" destOrd="0" presId="urn:microsoft.com/office/officeart/2005/8/layout/vProcess5"/>
    <dgm:cxn modelId="{33F72E48-FE98-4912-A5DA-C2BA6478262D}" srcId="{FA63CAC1-DA6B-4FB1-9C98-1E3AF29B0EB4}" destId="{B113C6E6-1339-4D30-8399-051A663F4022}" srcOrd="2" destOrd="0" parTransId="{19FCA580-0872-4560-BA24-D52CE41F51F8}" sibTransId="{6F1EFA29-F403-4713-87BB-C6C3A680F9BE}"/>
    <dgm:cxn modelId="{ED59806E-F585-4CED-8184-932FFF62C62E}" type="presOf" srcId="{F1B25805-0013-43A7-A79D-54188B9EB936}" destId="{BE161978-E6EF-49B9-88D4-568BC3784861}" srcOrd="1" destOrd="0" presId="urn:microsoft.com/office/officeart/2005/8/layout/vProcess5"/>
    <dgm:cxn modelId="{90ADF274-7DAC-4A3A-A9F2-FDCEFB9BA750}" srcId="{FA63CAC1-DA6B-4FB1-9C98-1E3AF29B0EB4}" destId="{F1B25805-0013-43A7-A79D-54188B9EB936}" srcOrd="0" destOrd="0" parTransId="{BF765C26-2FDD-4668-B78E-129617749477}" sibTransId="{17534926-3522-4A62-B089-2782B5B5680A}"/>
    <dgm:cxn modelId="{F81D66A2-A09F-4F19-A641-27C6584F31BA}" type="presOf" srcId="{17534926-3522-4A62-B089-2782B5B5680A}" destId="{9DE8C237-0334-4B60-9A9B-D326C5FA7042}" srcOrd="0" destOrd="0" presId="urn:microsoft.com/office/officeart/2005/8/layout/vProcess5"/>
    <dgm:cxn modelId="{B39433A4-7857-412C-BA32-6EDF02927E2F}" srcId="{FA63CAC1-DA6B-4FB1-9C98-1E3AF29B0EB4}" destId="{7DFEAC5D-07D0-4A77-A5D2-D14183731C2A}" srcOrd="1" destOrd="0" parTransId="{73632869-211E-4190-B018-7CF94BAFCD85}" sibTransId="{411BE740-5B74-4162-96E7-5FF6E6996BAA}"/>
    <dgm:cxn modelId="{3994D1C5-C170-496F-BC4B-50F1DAC22468}" type="presOf" srcId="{FA63CAC1-DA6B-4FB1-9C98-1E3AF29B0EB4}" destId="{5B6C3D7F-7693-4896-BBF7-A4C8E7B771FA}" srcOrd="0" destOrd="0" presId="urn:microsoft.com/office/officeart/2005/8/layout/vProcess5"/>
    <dgm:cxn modelId="{3F62E3E0-FC24-4C6D-9B86-AC7BE6FB2C3E}" type="presOf" srcId="{B113C6E6-1339-4D30-8399-051A663F4022}" destId="{5CC5FFAA-08C0-4B30-BBB0-B1C02B68A553}" srcOrd="1" destOrd="0" presId="urn:microsoft.com/office/officeart/2005/8/layout/vProcess5"/>
    <dgm:cxn modelId="{5DF9ACE6-F990-429B-A6EA-F07F7413B94E}" type="presOf" srcId="{F1B25805-0013-43A7-A79D-54188B9EB936}" destId="{6B41BE54-EA03-4A77-AB46-2D6CE16E0629}" srcOrd="0" destOrd="0" presId="urn:microsoft.com/office/officeart/2005/8/layout/vProcess5"/>
    <dgm:cxn modelId="{AE6402EB-4E24-4149-BFE6-59B7D0A8EAA7}" type="presOf" srcId="{7DFEAC5D-07D0-4A77-A5D2-D14183731C2A}" destId="{0777890D-D235-48DA-9BDA-78BDDF44559C}" srcOrd="1" destOrd="0" presId="urn:microsoft.com/office/officeart/2005/8/layout/vProcess5"/>
    <dgm:cxn modelId="{5D1D1456-2950-4474-B01D-93D6D6D6AB80}" type="presParOf" srcId="{5B6C3D7F-7693-4896-BBF7-A4C8E7B771FA}" destId="{013C8441-02E6-43E4-86B5-24FE3B04E3E0}" srcOrd="0" destOrd="0" presId="urn:microsoft.com/office/officeart/2005/8/layout/vProcess5"/>
    <dgm:cxn modelId="{3884FB26-A15D-4553-A88D-BAB6F892D3A8}" type="presParOf" srcId="{5B6C3D7F-7693-4896-BBF7-A4C8E7B771FA}" destId="{6B41BE54-EA03-4A77-AB46-2D6CE16E0629}" srcOrd="1" destOrd="0" presId="urn:microsoft.com/office/officeart/2005/8/layout/vProcess5"/>
    <dgm:cxn modelId="{8FB00C04-0D1C-4357-A595-2DAE5A2074A2}" type="presParOf" srcId="{5B6C3D7F-7693-4896-BBF7-A4C8E7B771FA}" destId="{1FCE5CB5-4530-4EF3-BD2A-3A71186689A7}" srcOrd="2" destOrd="0" presId="urn:microsoft.com/office/officeart/2005/8/layout/vProcess5"/>
    <dgm:cxn modelId="{AF7FDAE7-BF2D-4619-B6E0-EA4AA4E2B127}" type="presParOf" srcId="{5B6C3D7F-7693-4896-BBF7-A4C8E7B771FA}" destId="{BA5E28BC-F809-46F5-A22C-0BE7D8788009}" srcOrd="3" destOrd="0" presId="urn:microsoft.com/office/officeart/2005/8/layout/vProcess5"/>
    <dgm:cxn modelId="{397965E4-8162-4A89-A858-7BC1B0E51326}" type="presParOf" srcId="{5B6C3D7F-7693-4896-BBF7-A4C8E7B771FA}" destId="{9DE8C237-0334-4B60-9A9B-D326C5FA7042}" srcOrd="4" destOrd="0" presId="urn:microsoft.com/office/officeart/2005/8/layout/vProcess5"/>
    <dgm:cxn modelId="{E53C9836-036A-4FA4-BC3D-10EC9B9BBBD8}" type="presParOf" srcId="{5B6C3D7F-7693-4896-BBF7-A4C8E7B771FA}" destId="{0714E6B5-CF5D-40EA-8E62-A5485EC6C0E8}" srcOrd="5" destOrd="0" presId="urn:microsoft.com/office/officeart/2005/8/layout/vProcess5"/>
    <dgm:cxn modelId="{D5453F35-59D8-4D6C-A43C-E8889C616A32}" type="presParOf" srcId="{5B6C3D7F-7693-4896-BBF7-A4C8E7B771FA}" destId="{BE161978-E6EF-49B9-88D4-568BC3784861}" srcOrd="6" destOrd="0" presId="urn:microsoft.com/office/officeart/2005/8/layout/vProcess5"/>
    <dgm:cxn modelId="{B26F9E4A-DEF9-4B30-934F-A1E57040600D}" type="presParOf" srcId="{5B6C3D7F-7693-4896-BBF7-A4C8E7B771FA}" destId="{0777890D-D235-48DA-9BDA-78BDDF44559C}" srcOrd="7" destOrd="0" presId="urn:microsoft.com/office/officeart/2005/8/layout/vProcess5"/>
    <dgm:cxn modelId="{0D8A7229-ED4C-403E-B06B-D565E2FC885D}" type="presParOf" srcId="{5B6C3D7F-7693-4896-BBF7-A4C8E7B771FA}" destId="{5CC5FFAA-08C0-4B30-BBB0-B1C02B68A55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6BD996-2A10-473B-B474-9B24736DE7E1}" type="doc">
      <dgm:prSet loTypeId="urn:microsoft.com/office/officeart/2005/8/layout/vProcess5" loCatId="process" qsTypeId="urn:microsoft.com/office/officeart/2005/8/quickstyle/simple4" qsCatId="simple" csTypeId="urn:microsoft.com/office/officeart/2005/8/colors/accent2_2" csCatId="accent2"/>
      <dgm:spPr/>
      <dgm:t>
        <a:bodyPr/>
        <a:lstStyle/>
        <a:p>
          <a:endParaRPr lang="en-US"/>
        </a:p>
      </dgm:t>
    </dgm:pt>
    <dgm:pt modelId="{DD50DD07-24BF-408D-A5EF-0063ECDD8F12}">
      <dgm:prSet/>
      <dgm:spPr/>
      <dgm:t>
        <a:bodyPr/>
        <a:lstStyle/>
        <a:p>
          <a:r>
            <a:rPr lang="en-US"/>
            <a:t>- Removed commas from numeric fields</a:t>
          </a:r>
        </a:p>
      </dgm:t>
    </dgm:pt>
    <dgm:pt modelId="{CF524717-CD7E-4714-8B2F-7BC6AFFD9CE1}" type="parTrans" cxnId="{E7446240-5FBC-4DAA-9811-4770B97F481C}">
      <dgm:prSet/>
      <dgm:spPr/>
      <dgm:t>
        <a:bodyPr/>
        <a:lstStyle/>
        <a:p>
          <a:endParaRPr lang="en-US"/>
        </a:p>
      </dgm:t>
    </dgm:pt>
    <dgm:pt modelId="{78E12D25-4DDF-44CB-956E-D339EFA70732}" type="sibTrans" cxnId="{E7446240-5FBC-4DAA-9811-4770B97F481C}">
      <dgm:prSet/>
      <dgm:spPr/>
      <dgm:t>
        <a:bodyPr/>
        <a:lstStyle/>
        <a:p>
          <a:endParaRPr lang="en-US"/>
        </a:p>
      </dgm:t>
    </dgm:pt>
    <dgm:pt modelId="{EB92F84C-75BE-46D8-A588-B97D7C3AEF78}">
      <dgm:prSet/>
      <dgm:spPr/>
      <dgm:t>
        <a:bodyPr/>
        <a:lstStyle/>
        <a:p>
          <a:r>
            <a:rPr lang="en-US"/>
            <a:t>- Converted columns to float</a:t>
          </a:r>
        </a:p>
      </dgm:t>
    </dgm:pt>
    <dgm:pt modelId="{A1E40B85-EA35-41B6-ADB0-3A8528118172}" type="parTrans" cxnId="{A09F50FF-0F8B-473D-8E70-6100074B4584}">
      <dgm:prSet/>
      <dgm:spPr/>
      <dgm:t>
        <a:bodyPr/>
        <a:lstStyle/>
        <a:p>
          <a:endParaRPr lang="en-US"/>
        </a:p>
      </dgm:t>
    </dgm:pt>
    <dgm:pt modelId="{C8750AA8-526E-4480-AE1F-4FA452824450}" type="sibTrans" cxnId="{A09F50FF-0F8B-473D-8E70-6100074B4584}">
      <dgm:prSet/>
      <dgm:spPr/>
      <dgm:t>
        <a:bodyPr/>
        <a:lstStyle/>
        <a:p>
          <a:endParaRPr lang="en-US"/>
        </a:p>
      </dgm:t>
    </dgm:pt>
    <dgm:pt modelId="{60018A01-C911-406D-936C-320D69B2B90F}">
      <dgm:prSet/>
      <dgm:spPr/>
      <dgm:t>
        <a:bodyPr/>
        <a:lstStyle/>
        <a:p>
          <a:r>
            <a:rPr lang="en-US"/>
            <a:t>- Checked for missing values and duplicates</a:t>
          </a:r>
        </a:p>
      </dgm:t>
    </dgm:pt>
    <dgm:pt modelId="{9B4872A1-D1D1-4641-A1F5-DAFE5C3B6E72}" type="parTrans" cxnId="{D2FB5C7A-82C7-4479-962D-F1C44F1605AE}">
      <dgm:prSet/>
      <dgm:spPr/>
      <dgm:t>
        <a:bodyPr/>
        <a:lstStyle/>
        <a:p>
          <a:endParaRPr lang="en-US"/>
        </a:p>
      </dgm:t>
    </dgm:pt>
    <dgm:pt modelId="{55D80258-6059-402A-BB81-4B0B1BACFF76}" type="sibTrans" cxnId="{D2FB5C7A-82C7-4479-962D-F1C44F1605AE}">
      <dgm:prSet/>
      <dgm:spPr/>
      <dgm:t>
        <a:bodyPr/>
        <a:lstStyle/>
        <a:p>
          <a:endParaRPr lang="en-US"/>
        </a:p>
      </dgm:t>
    </dgm:pt>
    <dgm:pt modelId="{8816FE08-79EF-4BAA-A5A4-25549F7EBBC5}">
      <dgm:prSet/>
      <dgm:spPr/>
      <dgm:t>
        <a:bodyPr/>
        <a:lstStyle/>
        <a:p>
          <a:r>
            <a:rPr lang="en-US"/>
            <a:t>- Result: Clean dataset ready for analysis</a:t>
          </a:r>
        </a:p>
      </dgm:t>
    </dgm:pt>
    <dgm:pt modelId="{A0CA9F62-8F70-4D73-A4E5-846758FF5A58}" type="parTrans" cxnId="{D2FE0070-A856-4188-9E19-C13CCD19DF5C}">
      <dgm:prSet/>
      <dgm:spPr/>
      <dgm:t>
        <a:bodyPr/>
        <a:lstStyle/>
        <a:p>
          <a:endParaRPr lang="en-US"/>
        </a:p>
      </dgm:t>
    </dgm:pt>
    <dgm:pt modelId="{B2A5F5A3-BAAE-4F8A-9187-B324315AE40E}" type="sibTrans" cxnId="{D2FE0070-A856-4188-9E19-C13CCD19DF5C}">
      <dgm:prSet/>
      <dgm:spPr/>
      <dgm:t>
        <a:bodyPr/>
        <a:lstStyle/>
        <a:p>
          <a:endParaRPr lang="en-US"/>
        </a:p>
      </dgm:t>
    </dgm:pt>
    <dgm:pt modelId="{EB03C951-1786-4C6B-8F3A-5BA14B7A4B3A}" type="pres">
      <dgm:prSet presAssocID="{6A6BD996-2A10-473B-B474-9B24736DE7E1}" presName="outerComposite" presStyleCnt="0">
        <dgm:presLayoutVars>
          <dgm:chMax val="5"/>
          <dgm:dir/>
          <dgm:resizeHandles val="exact"/>
        </dgm:presLayoutVars>
      </dgm:prSet>
      <dgm:spPr/>
    </dgm:pt>
    <dgm:pt modelId="{59AA65C9-9F22-41D6-BE26-145F813B8270}" type="pres">
      <dgm:prSet presAssocID="{6A6BD996-2A10-473B-B474-9B24736DE7E1}" presName="dummyMaxCanvas" presStyleCnt="0">
        <dgm:presLayoutVars/>
      </dgm:prSet>
      <dgm:spPr/>
    </dgm:pt>
    <dgm:pt modelId="{2AB2AD98-2C4F-422C-9606-1A616FCC6170}" type="pres">
      <dgm:prSet presAssocID="{6A6BD996-2A10-473B-B474-9B24736DE7E1}" presName="FourNodes_1" presStyleLbl="node1" presStyleIdx="0" presStyleCnt="4">
        <dgm:presLayoutVars>
          <dgm:bulletEnabled val="1"/>
        </dgm:presLayoutVars>
      </dgm:prSet>
      <dgm:spPr/>
    </dgm:pt>
    <dgm:pt modelId="{6F460161-2591-4BF6-AE7D-7DC53E566C7E}" type="pres">
      <dgm:prSet presAssocID="{6A6BD996-2A10-473B-B474-9B24736DE7E1}" presName="FourNodes_2" presStyleLbl="node1" presStyleIdx="1" presStyleCnt="4">
        <dgm:presLayoutVars>
          <dgm:bulletEnabled val="1"/>
        </dgm:presLayoutVars>
      </dgm:prSet>
      <dgm:spPr/>
    </dgm:pt>
    <dgm:pt modelId="{1DA949A6-75BC-4223-A5C5-1AFF171A558C}" type="pres">
      <dgm:prSet presAssocID="{6A6BD996-2A10-473B-B474-9B24736DE7E1}" presName="FourNodes_3" presStyleLbl="node1" presStyleIdx="2" presStyleCnt="4">
        <dgm:presLayoutVars>
          <dgm:bulletEnabled val="1"/>
        </dgm:presLayoutVars>
      </dgm:prSet>
      <dgm:spPr/>
    </dgm:pt>
    <dgm:pt modelId="{D0925F9F-4EB6-4D0C-814A-2A7DEB706B3A}" type="pres">
      <dgm:prSet presAssocID="{6A6BD996-2A10-473B-B474-9B24736DE7E1}" presName="FourNodes_4" presStyleLbl="node1" presStyleIdx="3" presStyleCnt="4">
        <dgm:presLayoutVars>
          <dgm:bulletEnabled val="1"/>
        </dgm:presLayoutVars>
      </dgm:prSet>
      <dgm:spPr/>
    </dgm:pt>
    <dgm:pt modelId="{7B0AAB10-A7AF-422F-A1F6-3F5E198AD953}" type="pres">
      <dgm:prSet presAssocID="{6A6BD996-2A10-473B-B474-9B24736DE7E1}" presName="FourConn_1-2" presStyleLbl="fgAccFollowNode1" presStyleIdx="0" presStyleCnt="3">
        <dgm:presLayoutVars>
          <dgm:bulletEnabled val="1"/>
        </dgm:presLayoutVars>
      </dgm:prSet>
      <dgm:spPr/>
    </dgm:pt>
    <dgm:pt modelId="{40B9050A-F92A-481A-BE4D-15F9E31A5765}" type="pres">
      <dgm:prSet presAssocID="{6A6BD996-2A10-473B-B474-9B24736DE7E1}" presName="FourConn_2-3" presStyleLbl="fgAccFollowNode1" presStyleIdx="1" presStyleCnt="3">
        <dgm:presLayoutVars>
          <dgm:bulletEnabled val="1"/>
        </dgm:presLayoutVars>
      </dgm:prSet>
      <dgm:spPr/>
    </dgm:pt>
    <dgm:pt modelId="{CEA96D14-F571-4F90-9CF7-978AB18F39A6}" type="pres">
      <dgm:prSet presAssocID="{6A6BD996-2A10-473B-B474-9B24736DE7E1}" presName="FourConn_3-4" presStyleLbl="fgAccFollowNode1" presStyleIdx="2" presStyleCnt="3">
        <dgm:presLayoutVars>
          <dgm:bulletEnabled val="1"/>
        </dgm:presLayoutVars>
      </dgm:prSet>
      <dgm:spPr/>
    </dgm:pt>
    <dgm:pt modelId="{3915A8E0-7002-4B52-8517-86A3D33C2999}" type="pres">
      <dgm:prSet presAssocID="{6A6BD996-2A10-473B-B474-9B24736DE7E1}" presName="FourNodes_1_text" presStyleLbl="node1" presStyleIdx="3" presStyleCnt="4">
        <dgm:presLayoutVars>
          <dgm:bulletEnabled val="1"/>
        </dgm:presLayoutVars>
      </dgm:prSet>
      <dgm:spPr/>
    </dgm:pt>
    <dgm:pt modelId="{28FF7A08-3FCF-4FBE-AE5C-D8294A541AEF}" type="pres">
      <dgm:prSet presAssocID="{6A6BD996-2A10-473B-B474-9B24736DE7E1}" presName="FourNodes_2_text" presStyleLbl="node1" presStyleIdx="3" presStyleCnt="4">
        <dgm:presLayoutVars>
          <dgm:bulletEnabled val="1"/>
        </dgm:presLayoutVars>
      </dgm:prSet>
      <dgm:spPr/>
    </dgm:pt>
    <dgm:pt modelId="{2C91F1CC-421A-4F2D-8B88-00CCFB78B0D9}" type="pres">
      <dgm:prSet presAssocID="{6A6BD996-2A10-473B-B474-9B24736DE7E1}" presName="FourNodes_3_text" presStyleLbl="node1" presStyleIdx="3" presStyleCnt="4">
        <dgm:presLayoutVars>
          <dgm:bulletEnabled val="1"/>
        </dgm:presLayoutVars>
      </dgm:prSet>
      <dgm:spPr/>
    </dgm:pt>
    <dgm:pt modelId="{634AABDB-6697-4279-ADAC-D925C8FBAC38}" type="pres">
      <dgm:prSet presAssocID="{6A6BD996-2A10-473B-B474-9B24736DE7E1}" presName="FourNodes_4_text" presStyleLbl="node1" presStyleIdx="3" presStyleCnt="4">
        <dgm:presLayoutVars>
          <dgm:bulletEnabled val="1"/>
        </dgm:presLayoutVars>
      </dgm:prSet>
      <dgm:spPr/>
    </dgm:pt>
  </dgm:ptLst>
  <dgm:cxnLst>
    <dgm:cxn modelId="{07302D1B-356C-4C96-B5BF-5DFF2755E381}" type="presOf" srcId="{55D80258-6059-402A-BB81-4B0B1BACFF76}" destId="{CEA96D14-F571-4F90-9CF7-978AB18F39A6}" srcOrd="0" destOrd="0" presId="urn:microsoft.com/office/officeart/2005/8/layout/vProcess5"/>
    <dgm:cxn modelId="{E7446240-5FBC-4DAA-9811-4770B97F481C}" srcId="{6A6BD996-2A10-473B-B474-9B24736DE7E1}" destId="{DD50DD07-24BF-408D-A5EF-0063ECDD8F12}" srcOrd="0" destOrd="0" parTransId="{CF524717-CD7E-4714-8B2F-7BC6AFFD9CE1}" sibTransId="{78E12D25-4DDF-44CB-956E-D339EFA70732}"/>
    <dgm:cxn modelId="{E1813E65-2C16-415F-9C35-DBFBFDD36E4D}" type="presOf" srcId="{78E12D25-4DDF-44CB-956E-D339EFA70732}" destId="{7B0AAB10-A7AF-422F-A1F6-3F5E198AD953}" srcOrd="0" destOrd="0" presId="urn:microsoft.com/office/officeart/2005/8/layout/vProcess5"/>
    <dgm:cxn modelId="{08D3AE68-DF6B-478F-B6C3-EE8D34F2AC32}" type="presOf" srcId="{EB92F84C-75BE-46D8-A588-B97D7C3AEF78}" destId="{6F460161-2591-4BF6-AE7D-7DC53E566C7E}" srcOrd="0" destOrd="0" presId="urn:microsoft.com/office/officeart/2005/8/layout/vProcess5"/>
    <dgm:cxn modelId="{8CF1BD68-38F5-4642-8443-E0D695685BDB}" type="presOf" srcId="{C8750AA8-526E-4480-AE1F-4FA452824450}" destId="{40B9050A-F92A-481A-BE4D-15F9E31A5765}" srcOrd="0" destOrd="0" presId="urn:microsoft.com/office/officeart/2005/8/layout/vProcess5"/>
    <dgm:cxn modelId="{D2FE0070-A856-4188-9E19-C13CCD19DF5C}" srcId="{6A6BD996-2A10-473B-B474-9B24736DE7E1}" destId="{8816FE08-79EF-4BAA-A5A4-25549F7EBBC5}" srcOrd="3" destOrd="0" parTransId="{A0CA9F62-8F70-4D73-A4E5-846758FF5A58}" sibTransId="{B2A5F5A3-BAAE-4F8A-9187-B324315AE40E}"/>
    <dgm:cxn modelId="{4C2A2650-E761-4567-A1E2-642BA49356C7}" type="presOf" srcId="{8816FE08-79EF-4BAA-A5A4-25549F7EBBC5}" destId="{634AABDB-6697-4279-ADAC-D925C8FBAC38}" srcOrd="1" destOrd="0" presId="urn:microsoft.com/office/officeart/2005/8/layout/vProcess5"/>
    <dgm:cxn modelId="{D2FB5C7A-82C7-4479-962D-F1C44F1605AE}" srcId="{6A6BD996-2A10-473B-B474-9B24736DE7E1}" destId="{60018A01-C911-406D-936C-320D69B2B90F}" srcOrd="2" destOrd="0" parTransId="{9B4872A1-D1D1-4641-A1F5-DAFE5C3B6E72}" sibTransId="{55D80258-6059-402A-BB81-4B0B1BACFF76}"/>
    <dgm:cxn modelId="{AEA08882-F256-46D6-BDA5-A9711EEB3E20}" type="presOf" srcId="{60018A01-C911-406D-936C-320D69B2B90F}" destId="{1DA949A6-75BC-4223-A5C5-1AFF171A558C}" srcOrd="0" destOrd="0" presId="urn:microsoft.com/office/officeart/2005/8/layout/vProcess5"/>
    <dgm:cxn modelId="{0EB91B85-2D5F-4722-9020-3AB169465C2A}" type="presOf" srcId="{6A6BD996-2A10-473B-B474-9B24736DE7E1}" destId="{EB03C951-1786-4C6B-8F3A-5BA14B7A4B3A}" srcOrd="0" destOrd="0" presId="urn:microsoft.com/office/officeart/2005/8/layout/vProcess5"/>
    <dgm:cxn modelId="{637869A7-54B2-4DC4-8DCC-322B994AFFF2}" type="presOf" srcId="{60018A01-C911-406D-936C-320D69B2B90F}" destId="{2C91F1CC-421A-4F2D-8B88-00CCFB78B0D9}" srcOrd="1" destOrd="0" presId="urn:microsoft.com/office/officeart/2005/8/layout/vProcess5"/>
    <dgm:cxn modelId="{5EA529B1-70C7-43A9-8EB9-3FC9C0E3D8DA}" type="presOf" srcId="{DD50DD07-24BF-408D-A5EF-0063ECDD8F12}" destId="{3915A8E0-7002-4B52-8517-86A3D33C2999}" srcOrd="1" destOrd="0" presId="urn:microsoft.com/office/officeart/2005/8/layout/vProcess5"/>
    <dgm:cxn modelId="{790A4DB8-148A-4378-8F81-E3900FF0610F}" type="presOf" srcId="{DD50DD07-24BF-408D-A5EF-0063ECDD8F12}" destId="{2AB2AD98-2C4F-422C-9606-1A616FCC6170}" srcOrd="0" destOrd="0" presId="urn:microsoft.com/office/officeart/2005/8/layout/vProcess5"/>
    <dgm:cxn modelId="{3BBB85C3-6DF6-4994-A31F-84CFBDBD4E8A}" type="presOf" srcId="{EB92F84C-75BE-46D8-A588-B97D7C3AEF78}" destId="{28FF7A08-3FCF-4FBE-AE5C-D8294A541AEF}" srcOrd="1" destOrd="0" presId="urn:microsoft.com/office/officeart/2005/8/layout/vProcess5"/>
    <dgm:cxn modelId="{FEB08FF4-AC89-4741-9F97-97C74AE35A8B}" type="presOf" srcId="{8816FE08-79EF-4BAA-A5A4-25549F7EBBC5}" destId="{D0925F9F-4EB6-4D0C-814A-2A7DEB706B3A}" srcOrd="0" destOrd="0" presId="urn:microsoft.com/office/officeart/2005/8/layout/vProcess5"/>
    <dgm:cxn modelId="{A09F50FF-0F8B-473D-8E70-6100074B4584}" srcId="{6A6BD996-2A10-473B-B474-9B24736DE7E1}" destId="{EB92F84C-75BE-46D8-A588-B97D7C3AEF78}" srcOrd="1" destOrd="0" parTransId="{A1E40B85-EA35-41B6-ADB0-3A8528118172}" sibTransId="{C8750AA8-526E-4480-AE1F-4FA452824450}"/>
    <dgm:cxn modelId="{84A30B08-D5E1-483C-B855-5235D18948D0}" type="presParOf" srcId="{EB03C951-1786-4C6B-8F3A-5BA14B7A4B3A}" destId="{59AA65C9-9F22-41D6-BE26-145F813B8270}" srcOrd="0" destOrd="0" presId="urn:microsoft.com/office/officeart/2005/8/layout/vProcess5"/>
    <dgm:cxn modelId="{21F0E7AA-58C8-4750-9E81-96D99506C9A6}" type="presParOf" srcId="{EB03C951-1786-4C6B-8F3A-5BA14B7A4B3A}" destId="{2AB2AD98-2C4F-422C-9606-1A616FCC6170}" srcOrd="1" destOrd="0" presId="urn:microsoft.com/office/officeart/2005/8/layout/vProcess5"/>
    <dgm:cxn modelId="{7BD0F7F3-C5CC-4B79-939A-E5E7E0A896FA}" type="presParOf" srcId="{EB03C951-1786-4C6B-8F3A-5BA14B7A4B3A}" destId="{6F460161-2591-4BF6-AE7D-7DC53E566C7E}" srcOrd="2" destOrd="0" presId="urn:microsoft.com/office/officeart/2005/8/layout/vProcess5"/>
    <dgm:cxn modelId="{6AB1E18C-7EDA-4631-92A8-89FE4D7422D1}" type="presParOf" srcId="{EB03C951-1786-4C6B-8F3A-5BA14B7A4B3A}" destId="{1DA949A6-75BC-4223-A5C5-1AFF171A558C}" srcOrd="3" destOrd="0" presId="urn:microsoft.com/office/officeart/2005/8/layout/vProcess5"/>
    <dgm:cxn modelId="{240370F5-74A3-4321-9B61-D31B74C82B2E}" type="presParOf" srcId="{EB03C951-1786-4C6B-8F3A-5BA14B7A4B3A}" destId="{D0925F9F-4EB6-4D0C-814A-2A7DEB706B3A}" srcOrd="4" destOrd="0" presId="urn:microsoft.com/office/officeart/2005/8/layout/vProcess5"/>
    <dgm:cxn modelId="{08DC784F-3D5B-4CAF-A4A8-B1BC6E0D34CA}" type="presParOf" srcId="{EB03C951-1786-4C6B-8F3A-5BA14B7A4B3A}" destId="{7B0AAB10-A7AF-422F-A1F6-3F5E198AD953}" srcOrd="5" destOrd="0" presId="urn:microsoft.com/office/officeart/2005/8/layout/vProcess5"/>
    <dgm:cxn modelId="{CBB959B2-2D9E-46D9-B1E6-FEB994070B2D}" type="presParOf" srcId="{EB03C951-1786-4C6B-8F3A-5BA14B7A4B3A}" destId="{40B9050A-F92A-481A-BE4D-15F9E31A5765}" srcOrd="6" destOrd="0" presId="urn:microsoft.com/office/officeart/2005/8/layout/vProcess5"/>
    <dgm:cxn modelId="{57D60567-FBA1-48F7-9327-FA4BE6EC5F16}" type="presParOf" srcId="{EB03C951-1786-4C6B-8F3A-5BA14B7A4B3A}" destId="{CEA96D14-F571-4F90-9CF7-978AB18F39A6}" srcOrd="7" destOrd="0" presId="urn:microsoft.com/office/officeart/2005/8/layout/vProcess5"/>
    <dgm:cxn modelId="{83ECE403-A0C9-42BA-AF8C-A4E19510B4B5}" type="presParOf" srcId="{EB03C951-1786-4C6B-8F3A-5BA14B7A4B3A}" destId="{3915A8E0-7002-4B52-8517-86A3D33C2999}" srcOrd="8" destOrd="0" presId="urn:microsoft.com/office/officeart/2005/8/layout/vProcess5"/>
    <dgm:cxn modelId="{8F0D5015-2996-4029-8220-E66FB1C924A7}" type="presParOf" srcId="{EB03C951-1786-4C6B-8F3A-5BA14B7A4B3A}" destId="{28FF7A08-3FCF-4FBE-AE5C-D8294A541AEF}" srcOrd="9" destOrd="0" presId="urn:microsoft.com/office/officeart/2005/8/layout/vProcess5"/>
    <dgm:cxn modelId="{DAAA2BC9-336C-42A7-BE61-5855469E9286}" type="presParOf" srcId="{EB03C951-1786-4C6B-8F3A-5BA14B7A4B3A}" destId="{2C91F1CC-421A-4F2D-8B88-00CCFB78B0D9}" srcOrd="10" destOrd="0" presId="urn:microsoft.com/office/officeart/2005/8/layout/vProcess5"/>
    <dgm:cxn modelId="{3CFAF4A2-92A5-44E1-B3F6-A4EF14DECD57}" type="presParOf" srcId="{EB03C951-1786-4C6B-8F3A-5BA14B7A4B3A}" destId="{634AABDB-6697-4279-ADAC-D925C8FBAC38}"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44F966-6B66-465F-ACB8-7CAC38A890F8}"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85762AE1-C340-4124-A248-5760BF5AB598}">
      <dgm:prSet/>
      <dgm:spPr/>
      <dgm:t>
        <a:bodyPr/>
        <a:lstStyle/>
        <a:p>
          <a:r>
            <a:rPr lang="en-US"/>
            <a:t>Line chart of total deaths from 1970 to 2010.</a:t>
          </a:r>
        </a:p>
      </dgm:t>
    </dgm:pt>
    <dgm:pt modelId="{725BF441-D47E-496E-9B2F-5C0C48E4E20B}" type="parTrans" cxnId="{21E1DDEA-A00B-4B18-91E4-A549B35AD8B7}">
      <dgm:prSet/>
      <dgm:spPr/>
      <dgm:t>
        <a:bodyPr/>
        <a:lstStyle/>
        <a:p>
          <a:endParaRPr lang="en-US"/>
        </a:p>
      </dgm:t>
    </dgm:pt>
    <dgm:pt modelId="{D5507A86-A137-4A19-8FC3-62856CABB009}" type="sibTrans" cxnId="{21E1DDEA-A00B-4B18-91E4-A549B35AD8B7}">
      <dgm:prSet/>
      <dgm:spPr/>
      <dgm:t>
        <a:bodyPr/>
        <a:lstStyle/>
        <a:p>
          <a:endParaRPr lang="en-US"/>
        </a:p>
      </dgm:t>
    </dgm:pt>
    <dgm:pt modelId="{05885454-76D7-453A-89C3-F97399AEA36B}">
      <dgm:prSet/>
      <dgm:spPr/>
      <dgm:t>
        <a:bodyPr/>
        <a:lstStyle/>
        <a:p>
          <a:r>
            <a:rPr lang="en-US"/>
            <a:t>Trend shows rising mortality, likely due to population growth or data improvements.</a:t>
          </a:r>
        </a:p>
      </dgm:t>
    </dgm:pt>
    <dgm:pt modelId="{281445D6-32BF-49FA-874E-905916A11DB1}" type="parTrans" cxnId="{CED850F0-E663-4FC7-934A-84740EB2BA22}">
      <dgm:prSet/>
      <dgm:spPr/>
      <dgm:t>
        <a:bodyPr/>
        <a:lstStyle/>
        <a:p>
          <a:endParaRPr lang="en-US"/>
        </a:p>
      </dgm:t>
    </dgm:pt>
    <dgm:pt modelId="{03B8F5AA-204D-4C5A-9B89-63F748674901}" type="sibTrans" cxnId="{CED850F0-E663-4FC7-934A-84740EB2BA22}">
      <dgm:prSet/>
      <dgm:spPr/>
      <dgm:t>
        <a:bodyPr/>
        <a:lstStyle/>
        <a:p>
          <a:endParaRPr lang="en-US"/>
        </a:p>
      </dgm:t>
    </dgm:pt>
    <dgm:pt modelId="{22ACB0E2-8F5D-4920-8F36-029ED097324D}" type="pres">
      <dgm:prSet presAssocID="{8F44F966-6B66-465F-ACB8-7CAC38A890F8}" presName="diagram" presStyleCnt="0">
        <dgm:presLayoutVars>
          <dgm:dir/>
          <dgm:resizeHandles val="exact"/>
        </dgm:presLayoutVars>
      </dgm:prSet>
      <dgm:spPr/>
    </dgm:pt>
    <dgm:pt modelId="{5897346C-5402-4169-BC97-CD918F5FFCED}" type="pres">
      <dgm:prSet presAssocID="{85762AE1-C340-4124-A248-5760BF5AB598}" presName="arrow" presStyleLbl="node1" presStyleIdx="0" presStyleCnt="2">
        <dgm:presLayoutVars>
          <dgm:bulletEnabled val="1"/>
        </dgm:presLayoutVars>
      </dgm:prSet>
      <dgm:spPr/>
    </dgm:pt>
    <dgm:pt modelId="{0881656A-CF7B-4B22-BE3A-30BB4AF9E85A}" type="pres">
      <dgm:prSet presAssocID="{05885454-76D7-453A-89C3-F97399AEA36B}" presName="arrow" presStyleLbl="node1" presStyleIdx="1" presStyleCnt="2">
        <dgm:presLayoutVars>
          <dgm:bulletEnabled val="1"/>
        </dgm:presLayoutVars>
      </dgm:prSet>
      <dgm:spPr/>
    </dgm:pt>
  </dgm:ptLst>
  <dgm:cxnLst>
    <dgm:cxn modelId="{D76FB21B-55A9-4D9D-AAF4-C7E283C3974C}" type="presOf" srcId="{85762AE1-C340-4124-A248-5760BF5AB598}" destId="{5897346C-5402-4169-BC97-CD918F5FFCED}" srcOrd="0" destOrd="0" presId="urn:microsoft.com/office/officeart/2005/8/layout/arrow5"/>
    <dgm:cxn modelId="{6E0BE780-4B00-4AEB-911C-662B89134921}" type="presOf" srcId="{8F44F966-6B66-465F-ACB8-7CAC38A890F8}" destId="{22ACB0E2-8F5D-4920-8F36-029ED097324D}" srcOrd="0" destOrd="0" presId="urn:microsoft.com/office/officeart/2005/8/layout/arrow5"/>
    <dgm:cxn modelId="{F54B89B2-2287-44D1-92C1-F40CD9DE1267}" type="presOf" srcId="{05885454-76D7-453A-89C3-F97399AEA36B}" destId="{0881656A-CF7B-4B22-BE3A-30BB4AF9E85A}" srcOrd="0" destOrd="0" presId="urn:microsoft.com/office/officeart/2005/8/layout/arrow5"/>
    <dgm:cxn modelId="{21E1DDEA-A00B-4B18-91E4-A549B35AD8B7}" srcId="{8F44F966-6B66-465F-ACB8-7CAC38A890F8}" destId="{85762AE1-C340-4124-A248-5760BF5AB598}" srcOrd="0" destOrd="0" parTransId="{725BF441-D47E-496E-9B2F-5C0C48E4E20B}" sibTransId="{D5507A86-A137-4A19-8FC3-62856CABB009}"/>
    <dgm:cxn modelId="{CED850F0-E663-4FC7-934A-84740EB2BA22}" srcId="{8F44F966-6B66-465F-ACB8-7CAC38A890F8}" destId="{05885454-76D7-453A-89C3-F97399AEA36B}" srcOrd="1" destOrd="0" parTransId="{281445D6-32BF-49FA-874E-905916A11DB1}" sibTransId="{03B8F5AA-204D-4C5A-9B89-63F748674901}"/>
    <dgm:cxn modelId="{FBD65B7F-93E4-4EC6-A227-130C6E78F33B}" type="presParOf" srcId="{22ACB0E2-8F5D-4920-8F36-029ED097324D}" destId="{5897346C-5402-4169-BC97-CD918F5FFCED}" srcOrd="0" destOrd="0" presId="urn:microsoft.com/office/officeart/2005/8/layout/arrow5"/>
    <dgm:cxn modelId="{17D2A5C5-146C-47C6-B927-F9D723F65F4C}" type="presParOf" srcId="{22ACB0E2-8F5D-4920-8F36-029ED097324D}" destId="{0881656A-CF7B-4B22-BE3A-30BB4AF9E85A}"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E96D79-8397-4BB0-B671-53AA877FD3DF}"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BA542DA2-4977-4FA2-8CE8-8EECCED17E6A}">
      <dgm:prSet/>
      <dgm:spPr/>
      <dgm:t>
        <a:bodyPr/>
        <a:lstStyle/>
        <a:p>
          <a:r>
            <a:rPr lang="en-US"/>
            <a:t>- Total Deaths Trend: Increasing over decades</a:t>
          </a:r>
        </a:p>
      </dgm:t>
    </dgm:pt>
    <dgm:pt modelId="{6E6AD11A-27B8-4EA5-A9DE-7FF716D0CC99}" type="parTrans" cxnId="{4BDC09F4-9080-4700-8E30-F0EC0AA2E482}">
      <dgm:prSet/>
      <dgm:spPr/>
      <dgm:t>
        <a:bodyPr/>
        <a:lstStyle/>
        <a:p>
          <a:endParaRPr lang="en-US"/>
        </a:p>
      </dgm:t>
    </dgm:pt>
    <dgm:pt modelId="{8A93080E-7B45-4FB2-8AEB-8DF18E3C1B41}" type="sibTrans" cxnId="{4BDC09F4-9080-4700-8E30-F0EC0AA2E482}">
      <dgm:prSet/>
      <dgm:spPr/>
      <dgm:t>
        <a:bodyPr/>
        <a:lstStyle/>
        <a:p>
          <a:endParaRPr lang="en-US"/>
        </a:p>
      </dgm:t>
    </dgm:pt>
    <dgm:pt modelId="{7DB0E5D0-2479-4636-B34E-C64AB40AB168}">
      <dgm:prSet/>
      <dgm:spPr/>
      <dgm:t>
        <a:bodyPr/>
        <a:lstStyle/>
        <a:p>
          <a:r>
            <a:rPr lang="en-US"/>
            <a:t>- Country-wise Analysis: To be expanded</a:t>
          </a:r>
        </a:p>
      </dgm:t>
    </dgm:pt>
    <dgm:pt modelId="{5A746830-7775-4BB2-8493-FBE785E3D484}" type="parTrans" cxnId="{E10EDC80-8632-49D6-97A3-E74E547F6F41}">
      <dgm:prSet/>
      <dgm:spPr/>
      <dgm:t>
        <a:bodyPr/>
        <a:lstStyle/>
        <a:p>
          <a:endParaRPr lang="en-US"/>
        </a:p>
      </dgm:t>
    </dgm:pt>
    <dgm:pt modelId="{D9F736E1-B309-4E20-A509-FAEE66DEC2A2}" type="sibTrans" cxnId="{E10EDC80-8632-49D6-97A3-E74E547F6F41}">
      <dgm:prSet/>
      <dgm:spPr/>
      <dgm:t>
        <a:bodyPr/>
        <a:lstStyle/>
        <a:p>
          <a:endParaRPr lang="en-US"/>
        </a:p>
      </dgm:t>
    </dgm:pt>
    <dgm:pt modelId="{DFC1FCCD-65B2-4F3E-B106-D315683719AD}">
      <dgm:prSet/>
      <dgm:spPr/>
      <dgm:t>
        <a:bodyPr/>
        <a:lstStyle/>
        <a:p>
          <a:r>
            <a:rPr lang="en-US"/>
            <a:t>- Age &amp; Sex Impact: Analysis planned</a:t>
          </a:r>
        </a:p>
      </dgm:t>
    </dgm:pt>
    <dgm:pt modelId="{2FF10B8B-635A-42FA-8B1D-CD1C48989716}" type="parTrans" cxnId="{F46CB76B-A59C-459C-8B3E-66B55FD36F11}">
      <dgm:prSet/>
      <dgm:spPr/>
      <dgm:t>
        <a:bodyPr/>
        <a:lstStyle/>
        <a:p>
          <a:endParaRPr lang="en-US"/>
        </a:p>
      </dgm:t>
    </dgm:pt>
    <dgm:pt modelId="{108A6E0E-21D8-4901-A284-0FD3F0B5BF7C}" type="sibTrans" cxnId="{F46CB76B-A59C-459C-8B3E-66B55FD36F11}">
      <dgm:prSet/>
      <dgm:spPr/>
      <dgm:t>
        <a:bodyPr/>
        <a:lstStyle/>
        <a:p>
          <a:endParaRPr lang="en-US"/>
        </a:p>
      </dgm:t>
    </dgm:pt>
    <dgm:pt modelId="{5FC619DC-6C5F-47DE-8206-5551855AB73B}" type="pres">
      <dgm:prSet presAssocID="{07E96D79-8397-4BB0-B671-53AA877FD3DF}" presName="outerComposite" presStyleCnt="0">
        <dgm:presLayoutVars>
          <dgm:chMax val="5"/>
          <dgm:dir/>
          <dgm:resizeHandles val="exact"/>
        </dgm:presLayoutVars>
      </dgm:prSet>
      <dgm:spPr/>
    </dgm:pt>
    <dgm:pt modelId="{BB06E99F-7DF2-45D3-A303-2BA6DF562E15}" type="pres">
      <dgm:prSet presAssocID="{07E96D79-8397-4BB0-B671-53AA877FD3DF}" presName="dummyMaxCanvas" presStyleCnt="0">
        <dgm:presLayoutVars/>
      </dgm:prSet>
      <dgm:spPr/>
    </dgm:pt>
    <dgm:pt modelId="{C5BA9267-E1AB-4960-8FB3-A1A50CA8F4AB}" type="pres">
      <dgm:prSet presAssocID="{07E96D79-8397-4BB0-B671-53AA877FD3DF}" presName="ThreeNodes_1" presStyleLbl="node1" presStyleIdx="0" presStyleCnt="3">
        <dgm:presLayoutVars>
          <dgm:bulletEnabled val="1"/>
        </dgm:presLayoutVars>
      </dgm:prSet>
      <dgm:spPr/>
    </dgm:pt>
    <dgm:pt modelId="{65E94A83-048D-433B-9772-C78BF4691F36}" type="pres">
      <dgm:prSet presAssocID="{07E96D79-8397-4BB0-B671-53AA877FD3DF}" presName="ThreeNodes_2" presStyleLbl="node1" presStyleIdx="1" presStyleCnt="3">
        <dgm:presLayoutVars>
          <dgm:bulletEnabled val="1"/>
        </dgm:presLayoutVars>
      </dgm:prSet>
      <dgm:spPr/>
    </dgm:pt>
    <dgm:pt modelId="{5E8AFE79-F5BE-497A-AEA2-374196E18803}" type="pres">
      <dgm:prSet presAssocID="{07E96D79-8397-4BB0-B671-53AA877FD3DF}" presName="ThreeNodes_3" presStyleLbl="node1" presStyleIdx="2" presStyleCnt="3">
        <dgm:presLayoutVars>
          <dgm:bulletEnabled val="1"/>
        </dgm:presLayoutVars>
      </dgm:prSet>
      <dgm:spPr/>
    </dgm:pt>
    <dgm:pt modelId="{2EC2628F-03D5-47A1-8814-8B83EA0D79B7}" type="pres">
      <dgm:prSet presAssocID="{07E96D79-8397-4BB0-B671-53AA877FD3DF}" presName="ThreeConn_1-2" presStyleLbl="fgAccFollowNode1" presStyleIdx="0" presStyleCnt="2">
        <dgm:presLayoutVars>
          <dgm:bulletEnabled val="1"/>
        </dgm:presLayoutVars>
      </dgm:prSet>
      <dgm:spPr/>
    </dgm:pt>
    <dgm:pt modelId="{BDD47D28-B0B5-479F-89BE-0888A9807CE0}" type="pres">
      <dgm:prSet presAssocID="{07E96D79-8397-4BB0-B671-53AA877FD3DF}" presName="ThreeConn_2-3" presStyleLbl="fgAccFollowNode1" presStyleIdx="1" presStyleCnt="2">
        <dgm:presLayoutVars>
          <dgm:bulletEnabled val="1"/>
        </dgm:presLayoutVars>
      </dgm:prSet>
      <dgm:spPr/>
    </dgm:pt>
    <dgm:pt modelId="{2039D5FA-E98D-48B7-8129-986CD496361C}" type="pres">
      <dgm:prSet presAssocID="{07E96D79-8397-4BB0-B671-53AA877FD3DF}" presName="ThreeNodes_1_text" presStyleLbl="node1" presStyleIdx="2" presStyleCnt="3">
        <dgm:presLayoutVars>
          <dgm:bulletEnabled val="1"/>
        </dgm:presLayoutVars>
      </dgm:prSet>
      <dgm:spPr/>
    </dgm:pt>
    <dgm:pt modelId="{5B2DCB64-0092-49AC-8125-09B21B79B2BD}" type="pres">
      <dgm:prSet presAssocID="{07E96D79-8397-4BB0-B671-53AA877FD3DF}" presName="ThreeNodes_2_text" presStyleLbl="node1" presStyleIdx="2" presStyleCnt="3">
        <dgm:presLayoutVars>
          <dgm:bulletEnabled val="1"/>
        </dgm:presLayoutVars>
      </dgm:prSet>
      <dgm:spPr/>
    </dgm:pt>
    <dgm:pt modelId="{2C002EF1-B417-40CC-9871-D1B01ECED75B}" type="pres">
      <dgm:prSet presAssocID="{07E96D79-8397-4BB0-B671-53AA877FD3DF}" presName="ThreeNodes_3_text" presStyleLbl="node1" presStyleIdx="2" presStyleCnt="3">
        <dgm:presLayoutVars>
          <dgm:bulletEnabled val="1"/>
        </dgm:presLayoutVars>
      </dgm:prSet>
      <dgm:spPr/>
    </dgm:pt>
  </dgm:ptLst>
  <dgm:cxnLst>
    <dgm:cxn modelId="{B8C0FC12-8AE6-411D-91E0-FB4AE8C80069}" type="presOf" srcId="{BA542DA2-4977-4FA2-8CE8-8EECCED17E6A}" destId="{C5BA9267-E1AB-4960-8FB3-A1A50CA8F4AB}" srcOrd="0" destOrd="0" presId="urn:microsoft.com/office/officeart/2005/8/layout/vProcess5"/>
    <dgm:cxn modelId="{54C1B123-7422-4C33-981D-05C3055D5B57}" type="presOf" srcId="{DFC1FCCD-65B2-4F3E-B106-D315683719AD}" destId="{5E8AFE79-F5BE-497A-AEA2-374196E18803}" srcOrd="0" destOrd="0" presId="urn:microsoft.com/office/officeart/2005/8/layout/vProcess5"/>
    <dgm:cxn modelId="{A311A240-72CA-4333-9250-D6507BE85DBE}" type="presOf" srcId="{7DB0E5D0-2479-4636-B34E-C64AB40AB168}" destId="{5B2DCB64-0092-49AC-8125-09B21B79B2BD}" srcOrd="1" destOrd="0" presId="urn:microsoft.com/office/officeart/2005/8/layout/vProcess5"/>
    <dgm:cxn modelId="{1308A641-20D9-4734-9929-D8E687399BFA}" type="presOf" srcId="{7DB0E5D0-2479-4636-B34E-C64AB40AB168}" destId="{65E94A83-048D-433B-9772-C78BF4691F36}" srcOrd="0" destOrd="0" presId="urn:microsoft.com/office/officeart/2005/8/layout/vProcess5"/>
    <dgm:cxn modelId="{542B9343-A4D1-4366-8F11-A510B5796BC4}" type="presOf" srcId="{DFC1FCCD-65B2-4F3E-B106-D315683719AD}" destId="{2C002EF1-B417-40CC-9871-D1B01ECED75B}" srcOrd="1" destOrd="0" presId="urn:microsoft.com/office/officeart/2005/8/layout/vProcess5"/>
    <dgm:cxn modelId="{1489EB48-16E9-47EF-853F-DF2402B0FB81}" type="presOf" srcId="{8A93080E-7B45-4FB2-8AEB-8DF18E3C1B41}" destId="{2EC2628F-03D5-47A1-8814-8B83EA0D79B7}" srcOrd="0" destOrd="0" presId="urn:microsoft.com/office/officeart/2005/8/layout/vProcess5"/>
    <dgm:cxn modelId="{F46CB76B-A59C-459C-8B3E-66B55FD36F11}" srcId="{07E96D79-8397-4BB0-B671-53AA877FD3DF}" destId="{DFC1FCCD-65B2-4F3E-B106-D315683719AD}" srcOrd="2" destOrd="0" parTransId="{2FF10B8B-635A-42FA-8B1D-CD1C48989716}" sibTransId="{108A6E0E-21D8-4901-A284-0FD3F0B5BF7C}"/>
    <dgm:cxn modelId="{3117E84E-0AC8-4454-8284-6660EAF84939}" type="presOf" srcId="{BA542DA2-4977-4FA2-8CE8-8EECCED17E6A}" destId="{2039D5FA-E98D-48B7-8129-986CD496361C}" srcOrd="1" destOrd="0" presId="urn:microsoft.com/office/officeart/2005/8/layout/vProcess5"/>
    <dgm:cxn modelId="{F7903751-17FB-49A1-892C-5414D509DC83}" type="presOf" srcId="{07E96D79-8397-4BB0-B671-53AA877FD3DF}" destId="{5FC619DC-6C5F-47DE-8206-5551855AB73B}" srcOrd="0" destOrd="0" presId="urn:microsoft.com/office/officeart/2005/8/layout/vProcess5"/>
    <dgm:cxn modelId="{E10EDC80-8632-49D6-97A3-E74E547F6F41}" srcId="{07E96D79-8397-4BB0-B671-53AA877FD3DF}" destId="{7DB0E5D0-2479-4636-B34E-C64AB40AB168}" srcOrd="1" destOrd="0" parTransId="{5A746830-7775-4BB2-8493-FBE785E3D484}" sibTransId="{D9F736E1-B309-4E20-A509-FAEE66DEC2A2}"/>
    <dgm:cxn modelId="{2459F4DA-B9DD-44BD-941B-36D48D0D4F5C}" type="presOf" srcId="{D9F736E1-B309-4E20-A509-FAEE66DEC2A2}" destId="{BDD47D28-B0B5-479F-89BE-0888A9807CE0}" srcOrd="0" destOrd="0" presId="urn:microsoft.com/office/officeart/2005/8/layout/vProcess5"/>
    <dgm:cxn modelId="{4BDC09F4-9080-4700-8E30-F0EC0AA2E482}" srcId="{07E96D79-8397-4BB0-B671-53AA877FD3DF}" destId="{BA542DA2-4977-4FA2-8CE8-8EECCED17E6A}" srcOrd="0" destOrd="0" parTransId="{6E6AD11A-27B8-4EA5-A9DE-7FF716D0CC99}" sibTransId="{8A93080E-7B45-4FB2-8AEB-8DF18E3C1B41}"/>
    <dgm:cxn modelId="{BDEF444E-AB4F-478F-98C0-244B0A469CAA}" type="presParOf" srcId="{5FC619DC-6C5F-47DE-8206-5551855AB73B}" destId="{BB06E99F-7DF2-45D3-A303-2BA6DF562E15}" srcOrd="0" destOrd="0" presId="urn:microsoft.com/office/officeart/2005/8/layout/vProcess5"/>
    <dgm:cxn modelId="{763CF415-602C-41AD-95DB-9E643E6207DC}" type="presParOf" srcId="{5FC619DC-6C5F-47DE-8206-5551855AB73B}" destId="{C5BA9267-E1AB-4960-8FB3-A1A50CA8F4AB}" srcOrd="1" destOrd="0" presId="urn:microsoft.com/office/officeart/2005/8/layout/vProcess5"/>
    <dgm:cxn modelId="{8598FF19-D03B-4691-8022-AE697C9D734C}" type="presParOf" srcId="{5FC619DC-6C5F-47DE-8206-5551855AB73B}" destId="{65E94A83-048D-433B-9772-C78BF4691F36}" srcOrd="2" destOrd="0" presId="urn:microsoft.com/office/officeart/2005/8/layout/vProcess5"/>
    <dgm:cxn modelId="{1CEE17DC-CB4E-43DB-8614-F9A7EE6D6A00}" type="presParOf" srcId="{5FC619DC-6C5F-47DE-8206-5551855AB73B}" destId="{5E8AFE79-F5BE-497A-AEA2-374196E18803}" srcOrd="3" destOrd="0" presId="urn:microsoft.com/office/officeart/2005/8/layout/vProcess5"/>
    <dgm:cxn modelId="{6E387902-0954-4351-B751-0844295137C9}" type="presParOf" srcId="{5FC619DC-6C5F-47DE-8206-5551855AB73B}" destId="{2EC2628F-03D5-47A1-8814-8B83EA0D79B7}" srcOrd="4" destOrd="0" presId="urn:microsoft.com/office/officeart/2005/8/layout/vProcess5"/>
    <dgm:cxn modelId="{B3D60FE1-E08A-4D25-A788-CE9030FE5723}" type="presParOf" srcId="{5FC619DC-6C5F-47DE-8206-5551855AB73B}" destId="{BDD47D28-B0B5-479F-89BE-0888A9807CE0}" srcOrd="5" destOrd="0" presId="urn:microsoft.com/office/officeart/2005/8/layout/vProcess5"/>
    <dgm:cxn modelId="{3E0FC291-783D-4BFD-A52B-05F7F9864AD3}" type="presParOf" srcId="{5FC619DC-6C5F-47DE-8206-5551855AB73B}" destId="{2039D5FA-E98D-48B7-8129-986CD496361C}" srcOrd="6" destOrd="0" presId="urn:microsoft.com/office/officeart/2005/8/layout/vProcess5"/>
    <dgm:cxn modelId="{12C347FD-D1B3-417E-83F6-26407D1F8D18}" type="presParOf" srcId="{5FC619DC-6C5F-47DE-8206-5551855AB73B}" destId="{5B2DCB64-0092-49AC-8125-09B21B79B2BD}" srcOrd="7" destOrd="0" presId="urn:microsoft.com/office/officeart/2005/8/layout/vProcess5"/>
    <dgm:cxn modelId="{554840F1-7EF6-4140-AAB3-1956FC2D371D}" type="presParOf" srcId="{5FC619DC-6C5F-47DE-8206-5551855AB73B}" destId="{2C002EF1-B417-40CC-9871-D1B01ECED75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F6EF10-991B-4FE4-A75E-1318EA77F18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24FC3DC-93E7-4B40-9CC2-435C378B30FE}">
      <dgm:prSet/>
      <dgm:spPr/>
      <dgm:t>
        <a:bodyPr/>
        <a:lstStyle/>
        <a:p>
          <a:r>
            <a:rPr lang="en-US"/>
            <a:t>Initial analysis shows upward trend in global deaths.</a:t>
          </a:r>
        </a:p>
      </dgm:t>
    </dgm:pt>
    <dgm:pt modelId="{B435F3E9-69F8-4A42-86BD-8A79BDDA02B6}" type="parTrans" cxnId="{A2EC9565-C81C-438D-B1E5-022AF43F204E}">
      <dgm:prSet/>
      <dgm:spPr/>
      <dgm:t>
        <a:bodyPr/>
        <a:lstStyle/>
        <a:p>
          <a:endParaRPr lang="en-US"/>
        </a:p>
      </dgm:t>
    </dgm:pt>
    <dgm:pt modelId="{BDC903F4-0915-4B97-9B9A-8DEF750233CD}" type="sibTrans" cxnId="{A2EC9565-C81C-438D-B1E5-022AF43F204E}">
      <dgm:prSet/>
      <dgm:spPr/>
      <dgm:t>
        <a:bodyPr/>
        <a:lstStyle/>
        <a:p>
          <a:endParaRPr lang="en-US"/>
        </a:p>
      </dgm:t>
    </dgm:pt>
    <dgm:pt modelId="{4BCC61C0-92CE-4DC2-8020-C285CF047FEA}">
      <dgm:prSet/>
      <dgm:spPr/>
      <dgm:t>
        <a:bodyPr/>
        <a:lstStyle/>
        <a:p>
          <a:r>
            <a:rPr lang="en-US"/>
            <a:t>Further analysis can explore regional, age, and sex-specific trends.</a:t>
          </a:r>
        </a:p>
      </dgm:t>
    </dgm:pt>
    <dgm:pt modelId="{38293335-4954-4D70-AC91-5D50F8A5E7C3}" type="parTrans" cxnId="{DDAF5969-26E2-45E1-A52E-90979BE16BB0}">
      <dgm:prSet/>
      <dgm:spPr/>
      <dgm:t>
        <a:bodyPr/>
        <a:lstStyle/>
        <a:p>
          <a:endParaRPr lang="en-US"/>
        </a:p>
      </dgm:t>
    </dgm:pt>
    <dgm:pt modelId="{C7B9F1C4-8D10-47E5-A579-8BF021C45F3A}" type="sibTrans" cxnId="{DDAF5969-26E2-45E1-A52E-90979BE16BB0}">
      <dgm:prSet/>
      <dgm:spPr/>
      <dgm:t>
        <a:bodyPr/>
        <a:lstStyle/>
        <a:p>
          <a:endParaRPr lang="en-US"/>
        </a:p>
      </dgm:t>
    </dgm:pt>
    <dgm:pt modelId="{A544AC30-DB46-444D-A3A8-758829E53637}">
      <dgm:prSet/>
      <dgm:spPr/>
      <dgm:t>
        <a:bodyPr/>
        <a:lstStyle/>
        <a:p>
          <a:r>
            <a:rPr lang="en-US"/>
            <a:t>Supports public health planning and prioritization.</a:t>
          </a:r>
        </a:p>
      </dgm:t>
    </dgm:pt>
    <dgm:pt modelId="{989F7F62-0040-4EAE-A5E5-8F1945BD07C5}" type="parTrans" cxnId="{178056BD-3343-4A24-B29A-AC997844352D}">
      <dgm:prSet/>
      <dgm:spPr/>
      <dgm:t>
        <a:bodyPr/>
        <a:lstStyle/>
        <a:p>
          <a:endParaRPr lang="en-US"/>
        </a:p>
      </dgm:t>
    </dgm:pt>
    <dgm:pt modelId="{34AD5210-F9B6-4697-B599-6102EB8C8957}" type="sibTrans" cxnId="{178056BD-3343-4A24-B29A-AC997844352D}">
      <dgm:prSet/>
      <dgm:spPr/>
      <dgm:t>
        <a:bodyPr/>
        <a:lstStyle/>
        <a:p>
          <a:endParaRPr lang="en-US"/>
        </a:p>
      </dgm:t>
    </dgm:pt>
    <dgm:pt modelId="{FA5EFF44-4BAD-472F-8010-5B7EE2AAB783}" type="pres">
      <dgm:prSet presAssocID="{A9F6EF10-991B-4FE4-A75E-1318EA77F186}" presName="linear" presStyleCnt="0">
        <dgm:presLayoutVars>
          <dgm:animLvl val="lvl"/>
          <dgm:resizeHandles val="exact"/>
        </dgm:presLayoutVars>
      </dgm:prSet>
      <dgm:spPr/>
    </dgm:pt>
    <dgm:pt modelId="{8045F9CC-687C-4D42-870A-21ADBE121CA6}" type="pres">
      <dgm:prSet presAssocID="{E24FC3DC-93E7-4B40-9CC2-435C378B30FE}" presName="parentText" presStyleLbl="node1" presStyleIdx="0" presStyleCnt="3">
        <dgm:presLayoutVars>
          <dgm:chMax val="0"/>
          <dgm:bulletEnabled val="1"/>
        </dgm:presLayoutVars>
      </dgm:prSet>
      <dgm:spPr/>
    </dgm:pt>
    <dgm:pt modelId="{DE121E4D-284D-4F83-A4F9-7E2DFE7AFA39}" type="pres">
      <dgm:prSet presAssocID="{BDC903F4-0915-4B97-9B9A-8DEF750233CD}" presName="spacer" presStyleCnt="0"/>
      <dgm:spPr/>
    </dgm:pt>
    <dgm:pt modelId="{A58A5E70-F5D4-4DF6-AABA-05D8E430CBDA}" type="pres">
      <dgm:prSet presAssocID="{4BCC61C0-92CE-4DC2-8020-C285CF047FEA}" presName="parentText" presStyleLbl="node1" presStyleIdx="1" presStyleCnt="3">
        <dgm:presLayoutVars>
          <dgm:chMax val="0"/>
          <dgm:bulletEnabled val="1"/>
        </dgm:presLayoutVars>
      </dgm:prSet>
      <dgm:spPr/>
    </dgm:pt>
    <dgm:pt modelId="{EA84778D-7ED8-44C9-A21C-F56B8CA649C1}" type="pres">
      <dgm:prSet presAssocID="{C7B9F1C4-8D10-47E5-A579-8BF021C45F3A}" presName="spacer" presStyleCnt="0"/>
      <dgm:spPr/>
    </dgm:pt>
    <dgm:pt modelId="{7FD0A1FF-90D2-470E-A0B6-F30951EDE9CC}" type="pres">
      <dgm:prSet presAssocID="{A544AC30-DB46-444D-A3A8-758829E53637}" presName="parentText" presStyleLbl="node1" presStyleIdx="2" presStyleCnt="3">
        <dgm:presLayoutVars>
          <dgm:chMax val="0"/>
          <dgm:bulletEnabled val="1"/>
        </dgm:presLayoutVars>
      </dgm:prSet>
      <dgm:spPr/>
    </dgm:pt>
  </dgm:ptLst>
  <dgm:cxnLst>
    <dgm:cxn modelId="{0AE00F26-8555-47ED-AF02-D5965A9E15E5}" type="presOf" srcId="{E24FC3DC-93E7-4B40-9CC2-435C378B30FE}" destId="{8045F9CC-687C-4D42-870A-21ADBE121CA6}" srcOrd="0" destOrd="0" presId="urn:microsoft.com/office/officeart/2005/8/layout/vList2"/>
    <dgm:cxn modelId="{A2EC9565-C81C-438D-B1E5-022AF43F204E}" srcId="{A9F6EF10-991B-4FE4-A75E-1318EA77F186}" destId="{E24FC3DC-93E7-4B40-9CC2-435C378B30FE}" srcOrd="0" destOrd="0" parTransId="{B435F3E9-69F8-4A42-86BD-8A79BDDA02B6}" sibTransId="{BDC903F4-0915-4B97-9B9A-8DEF750233CD}"/>
    <dgm:cxn modelId="{DDAF5969-26E2-45E1-A52E-90979BE16BB0}" srcId="{A9F6EF10-991B-4FE4-A75E-1318EA77F186}" destId="{4BCC61C0-92CE-4DC2-8020-C285CF047FEA}" srcOrd="1" destOrd="0" parTransId="{38293335-4954-4D70-AC91-5D50F8A5E7C3}" sibTransId="{C7B9F1C4-8D10-47E5-A579-8BF021C45F3A}"/>
    <dgm:cxn modelId="{278C618A-CDA5-4FEC-923C-7D9D213D31DD}" type="presOf" srcId="{4BCC61C0-92CE-4DC2-8020-C285CF047FEA}" destId="{A58A5E70-F5D4-4DF6-AABA-05D8E430CBDA}" srcOrd="0" destOrd="0" presId="urn:microsoft.com/office/officeart/2005/8/layout/vList2"/>
    <dgm:cxn modelId="{ECCCF3BB-D968-471B-BCD2-D192BA5C6277}" type="presOf" srcId="{A544AC30-DB46-444D-A3A8-758829E53637}" destId="{7FD0A1FF-90D2-470E-A0B6-F30951EDE9CC}" srcOrd="0" destOrd="0" presId="urn:microsoft.com/office/officeart/2005/8/layout/vList2"/>
    <dgm:cxn modelId="{178056BD-3343-4A24-B29A-AC997844352D}" srcId="{A9F6EF10-991B-4FE4-A75E-1318EA77F186}" destId="{A544AC30-DB46-444D-A3A8-758829E53637}" srcOrd="2" destOrd="0" parTransId="{989F7F62-0040-4EAE-A5E5-8F1945BD07C5}" sibTransId="{34AD5210-F9B6-4697-B599-6102EB8C8957}"/>
    <dgm:cxn modelId="{A3DBCBEE-0369-4FAF-BBD2-DDC507F3D2A8}" type="presOf" srcId="{A9F6EF10-991B-4FE4-A75E-1318EA77F186}" destId="{FA5EFF44-4BAD-472F-8010-5B7EE2AAB783}" srcOrd="0" destOrd="0" presId="urn:microsoft.com/office/officeart/2005/8/layout/vList2"/>
    <dgm:cxn modelId="{2F0BA962-F07B-4B62-9031-A0D9ADBF52A6}" type="presParOf" srcId="{FA5EFF44-4BAD-472F-8010-5B7EE2AAB783}" destId="{8045F9CC-687C-4D42-870A-21ADBE121CA6}" srcOrd="0" destOrd="0" presId="urn:microsoft.com/office/officeart/2005/8/layout/vList2"/>
    <dgm:cxn modelId="{40B80CC0-20CF-4E91-99D8-E71DC8DEB249}" type="presParOf" srcId="{FA5EFF44-4BAD-472F-8010-5B7EE2AAB783}" destId="{DE121E4D-284D-4F83-A4F9-7E2DFE7AFA39}" srcOrd="1" destOrd="0" presId="urn:microsoft.com/office/officeart/2005/8/layout/vList2"/>
    <dgm:cxn modelId="{5156E587-35B4-4265-8B7C-97449183C926}" type="presParOf" srcId="{FA5EFF44-4BAD-472F-8010-5B7EE2AAB783}" destId="{A58A5E70-F5D4-4DF6-AABA-05D8E430CBDA}" srcOrd="2" destOrd="0" presId="urn:microsoft.com/office/officeart/2005/8/layout/vList2"/>
    <dgm:cxn modelId="{BA3CBC93-3F2D-4559-9819-AD387FEDB55E}" type="presParOf" srcId="{FA5EFF44-4BAD-472F-8010-5B7EE2AAB783}" destId="{EA84778D-7ED8-44C9-A21C-F56B8CA649C1}" srcOrd="3" destOrd="0" presId="urn:microsoft.com/office/officeart/2005/8/layout/vList2"/>
    <dgm:cxn modelId="{2B825CFC-CA92-45B1-A7BF-47DE17266716}" type="presParOf" srcId="{FA5EFF44-4BAD-472F-8010-5B7EE2AAB783}" destId="{7FD0A1FF-90D2-470E-A0B6-F30951EDE9CC}"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2F799-2937-4D4D-8BF1-9D82E08FC833}">
      <dsp:nvSpPr>
        <dsp:cNvPr id="0" name=""/>
        <dsp:cNvSpPr/>
      </dsp:nvSpPr>
      <dsp:spPr>
        <a:xfrm>
          <a:off x="0" y="2342252"/>
          <a:ext cx="6347714" cy="1536770"/>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Objective: Identify trends and patterns in death rates over time by country, age, and sex.</a:t>
          </a:r>
        </a:p>
      </dsp:txBody>
      <dsp:txXfrm>
        <a:off x="0" y="2342252"/>
        <a:ext cx="6347714" cy="1536770"/>
      </dsp:txXfrm>
    </dsp:sp>
    <dsp:sp modelId="{51D859B9-142D-48C3-AF4A-55893E2FC8F9}">
      <dsp:nvSpPr>
        <dsp:cNvPr id="0" name=""/>
        <dsp:cNvSpPr/>
      </dsp:nvSpPr>
      <dsp:spPr>
        <a:xfrm rot="10800000">
          <a:off x="0" y="1749"/>
          <a:ext cx="6347714" cy="2363553"/>
        </a:xfrm>
        <a:prstGeom prst="upArrowCallou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This project analyzes global mortality data from the GBD 2010 study.</a:t>
          </a:r>
        </a:p>
      </dsp:txBody>
      <dsp:txXfrm rot="10800000">
        <a:off x="0" y="1749"/>
        <a:ext cx="6347714" cy="1535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1BE54-EA03-4A77-AB46-2D6CE16E0629}">
      <dsp:nvSpPr>
        <dsp:cNvPr id="0" name=""/>
        <dsp:cNvSpPr/>
      </dsp:nvSpPr>
      <dsp:spPr>
        <a:xfrm>
          <a:off x="0" y="0"/>
          <a:ext cx="6131560" cy="1228044"/>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Source: IHME - GBD 2010 Mortality Results (1970–2010)</a:t>
          </a:r>
        </a:p>
      </dsp:txBody>
      <dsp:txXfrm>
        <a:off x="35968" y="35968"/>
        <a:ext cx="4806404" cy="1156108"/>
      </dsp:txXfrm>
    </dsp:sp>
    <dsp:sp modelId="{1FCE5CB5-4530-4EF3-BD2A-3A71186689A7}">
      <dsp:nvSpPr>
        <dsp:cNvPr id="0" name=""/>
        <dsp:cNvSpPr/>
      </dsp:nvSpPr>
      <dsp:spPr>
        <a:xfrm>
          <a:off x="541019" y="1432718"/>
          <a:ext cx="6131560" cy="1228044"/>
        </a:xfrm>
        <a:prstGeom prst="roundRect">
          <a:avLst>
            <a:gd name="adj" fmla="val 10000"/>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Rows: 58,905 | Columns: 7</a:t>
          </a:r>
        </a:p>
      </dsp:txBody>
      <dsp:txXfrm>
        <a:off x="576987" y="1468686"/>
        <a:ext cx="4720375" cy="1156108"/>
      </dsp:txXfrm>
    </dsp:sp>
    <dsp:sp modelId="{BA5E28BC-F809-46F5-A22C-0BE7D8788009}">
      <dsp:nvSpPr>
        <dsp:cNvPr id="0" name=""/>
        <dsp:cNvSpPr/>
      </dsp:nvSpPr>
      <dsp:spPr>
        <a:xfrm>
          <a:off x="1082039" y="2865437"/>
          <a:ext cx="6131560" cy="1228044"/>
        </a:xfrm>
        <a:prstGeom prst="roundRect">
          <a:avLst>
            <a:gd name="adj" fmla="val 1000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Includes: Country, Year, Age Group, Sex, Number of Deaths, Death Rate per 100,000</a:t>
          </a:r>
        </a:p>
      </dsp:txBody>
      <dsp:txXfrm>
        <a:off x="1118007" y="2901405"/>
        <a:ext cx="4720375" cy="1156108"/>
      </dsp:txXfrm>
    </dsp:sp>
    <dsp:sp modelId="{9DE8C237-0334-4B60-9A9B-D326C5FA7042}">
      <dsp:nvSpPr>
        <dsp:cNvPr id="0" name=""/>
        <dsp:cNvSpPr/>
      </dsp:nvSpPr>
      <dsp:spPr>
        <a:xfrm>
          <a:off x="5333331"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12932" y="931267"/>
        <a:ext cx="439026" cy="600667"/>
      </dsp:txXfrm>
    </dsp:sp>
    <dsp:sp modelId="{0714E6B5-CF5D-40EA-8E62-A5485EC6C0E8}">
      <dsp:nvSpPr>
        <dsp:cNvPr id="0" name=""/>
        <dsp:cNvSpPr/>
      </dsp:nvSpPr>
      <dsp:spPr>
        <a:xfrm>
          <a:off x="5874351"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53952" y="2355798"/>
        <a:ext cx="439026" cy="6006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2AD98-2C4F-422C-9606-1A616FCC6170}">
      <dsp:nvSpPr>
        <dsp:cNvPr id="0" name=""/>
        <dsp:cNvSpPr/>
      </dsp:nvSpPr>
      <dsp:spPr>
        <a:xfrm>
          <a:off x="0" y="0"/>
          <a:ext cx="5157787" cy="853916"/>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Removed commas from numeric fields</a:t>
          </a:r>
        </a:p>
      </dsp:txBody>
      <dsp:txXfrm>
        <a:off x="25010" y="25010"/>
        <a:ext cx="4164189" cy="803896"/>
      </dsp:txXfrm>
    </dsp:sp>
    <dsp:sp modelId="{6F460161-2591-4BF6-AE7D-7DC53E566C7E}">
      <dsp:nvSpPr>
        <dsp:cNvPr id="0" name=""/>
        <dsp:cNvSpPr/>
      </dsp:nvSpPr>
      <dsp:spPr>
        <a:xfrm>
          <a:off x="431964" y="1009173"/>
          <a:ext cx="5157787" cy="853916"/>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Converted columns to float</a:t>
          </a:r>
        </a:p>
      </dsp:txBody>
      <dsp:txXfrm>
        <a:off x="456974" y="1034183"/>
        <a:ext cx="4120757" cy="803896"/>
      </dsp:txXfrm>
    </dsp:sp>
    <dsp:sp modelId="{1DA949A6-75BC-4223-A5C5-1AFF171A558C}">
      <dsp:nvSpPr>
        <dsp:cNvPr id="0" name=""/>
        <dsp:cNvSpPr/>
      </dsp:nvSpPr>
      <dsp:spPr>
        <a:xfrm>
          <a:off x="857482" y="2018347"/>
          <a:ext cx="5157787" cy="853916"/>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Checked for missing values and duplicates</a:t>
          </a:r>
        </a:p>
      </dsp:txBody>
      <dsp:txXfrm>
        <a:off x="882492" y="2043357"/>
        <a:ext cx="4127204" cy="803896"/>
      </dsp:txXfrm>
    </dsp:sp>
    <dsp:sp modelId="{D0925F9F-4EB6-4D0C-814A-2A7DEB706B3A}">
      <dsp:nvSpPr>
        <dsp:cNvPr id="0" name=""/>
        <dsp:cNvSpPr/>
      </dsp:nvSpPr>
      <dsp:spPr>
        <a:xfrm>
          <a:off x="1289446" y="3027520"/>
          <a:ext cx="5157787" cy="853916"/>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Result: Clean dataset ready for analysis</a:t>
          </a:r>
        </a:p>
      </dsp:txBody>
      <dsp:txXfrm>
        <a:off x="1314456" y="3052530"/>
        <a:ext cx="4120757" cy="803896"/>
      </dsp:txXfrm>
    </dsp:sp>
    <dsp:sp modelId="{7B0AAB10-A7AF-422F-A1F6-3F5E198AD953}">
      <dsp:nvSpPr>
        <dsp:cNvPr id="0" name=""/>
        <dsp:cNvSpPr/>
      </dsp:nvSpPr>
      <dsp:spPr>
        <a:xfrm>
          <a:off x="4602741" y="654022"/>
          <a:ext cx="555045" cy="555045"/>
        </a:xfrm>
        <a:prstGeom prst="downArrow">
          <a:avLst>
            <a:gd name="adj1" fmla="val 55000"/>
            <a:gd name="adj2" fmla="val 45000"/>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4727626" y="654022"/>
        <a:ext cx="305275" cy="417671"/>
      </dsp:txXfrm>
    </dsp:sp>
    <dsp:sp modelId="{40B9050A-F92A-481A-BE4D-15F9E31A5765}">
      <dsp:nvSpPr>
        <dsp:cNvPr id="0" name=""/>
        <dsp:cNvSpPr/>
      </dsp:nvSpPr>
      <dsp:spPr>
        <a:xfrm>
          <a:off x="5034706" y="1663195"/>
          <a:ext cx="555045" cy="555045"/>
        </a:xfrm>
        <a:prstGeom prst="downArrow">
          <a:avLst>
            <a:gd name="adj1" fmla="val 55000"/>
            <a:gd name="adj2" fmla="val 45000"/>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159591" y="1663195"/>
        <a:ext cx="305275" cy="417671"/>
      </dsp:txXfrm>
    </dsp:sp>
    <dsp:sp modelId="{CEA96D14-F571-4F90-9CF7-978AB18F39A6}">
      <dsp:nvSpPr>
        <dsp:cNvPr id="0" name=""/>
        <dsp:cNvSpPr/>
      </dsp:nvSpPr>
      <dsp:spPr>
        <a:xfrm>
          <a:off x="5460223" y="2672369"/>
          <a:ext cx="555045" cy="555045"/>
        </a:xfrm>
        <a:prstGeom prst="downArrow">
          <a:avLst>
            <a:gd name="adj1" fmla="val 55000"/>
            <a:gd name="adj2" fmla="val 45000"/>
          </a:avLst>
        </a:prstGeom>
        <a:solidFill>
          <a:schemeClr val="accent2">
            <a:alpha val="90000"/>
            <a:tint val="40000"/>
            <a:hueOff val="0"/>
            <a:satOff val="0"/>
            <a:lumOff val="0"/>
            <a:alphaOff val="0"/>
          </a:schemeClr>
        </a:solidFill>
        <a:ln w="12700" cap="rnd"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5585108" y="2672369"/>
        <a:ext cx="305275" cy="4176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7346C-5402-4169-BC97-CD918F5FFCED}">
      <dsp:nvSpPr>
        <dsp:cNvPr id="0" name=""/>
        <dsp:cNvSpPr/>
      </dsp:nvSpPr>
      <dsp:spPr>
        <a:xfrm rot="16200000">
          <a:off x="397" y="401499"/>
          <a:ext cx="3077773" cy="3077773"/>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Line chart of total deaths from 1970 to 2010.</a:t>
          </a:r>
        </a:p>
      </dsp:txBody>
      <dsp:txXfrm rot="5400000">
        <a:off x="397" y="1170942"/>
        <a:ext cx="2539163" cy="1538887"/>
      </dsp:txXfrm>
    </dsp:sp>
    <dsp:sp modelId="{0881656A-CF7B-4B22-BE3A-30BB4AF9E85A}">
      <dsp:nvSpPr>
        <dsp:cNvPr id="0" name=""/>
        <dsp:cNvSpPr/>
      </dsp:nvSpPr>
      <dsp:spPr>
        <a:xfrm rot="5400000">
          <a:off x="3269542" y="401499"/>
          <a:ext cx="3077773" cy="3077773"/>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Trend shows rising mortality, likely due to population growth or data improvements.</a:t>
          </a:r>
        </a:p>
      </dsp:txBody>
      <dsp:txXfrm rot="-5400000">
        <a:off x="3808152" y="1170942"/>
        <a:ext cx="2539163" cy="15388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A9267-E1AB-4960-8FB3-A1A50CA8F4AB}">
      <dsp:nvSpPr>
        <dsp:cNvPr id="0" name=""/>
        <dsp:cNvSpPr/>
      </dsp:nvSpPr>
      <dsp:spPr>
        <a:xfrm>
          <a:off x="0" y="0"/>
          <a:ext cx="6131560" cy="1228044"/>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 Total Deaths Trend: Increasing over decades</a:t>
          </a:r>
        </a:p>
      </dsp:txBody>
      <dsp:txXfrm>
        <a:off x="35968" y="35968"/>
        <a:ext cx="4806404" cy="1156108"/>
      </dsp:txXfrm>
    </dsp:sp>
    <dsp:sp modelId="{65E94A83-048D-433B-9772-C78BF4691F36}">
      <dsp:nvSpPr>
        <dsp:cNvPr id="0" name=""/>
        <dsp:cNvSpPr/>
      </dsp:nvSpPr>
      <dsp:spPr>
        <a:xfrm>
          <a:off x="541019" y="1432718"/>
          <a:ext cx="6131560" cy="1228044"/>
        </a:xfrm>
        <a:prstGeom prst="roundRect">
          <a:avLst>
            <a:gd name="adj" fmla="val 10000"/>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 Country-wise Analysis: To be expanded</a:t>
          </a:r>
        </a:p>
      </dsp:txBody>
      <dsp:txXfrm>
        <a:off x="576987" y="1468686"/>
        <a:ext cx="4720375" cy="1156108"/>
      </dsp:txXfrm>
    </dsp:sp>
    <dsp:sp modelId="{5E8AFE79-F5BE-497A-AEA2-374196E18803}">
      <dsp:nvSpPr>
        <dsp:cNvPr id="0" name=""/>
        <dsp:cNvSpPr/>
      </dsp:nvSpPr>
      <dsp:spPr>
        <a:xfrm>
          <a:off x="1082039" y="2865437"/>
          <a:ext cx="6131560" cy="1228044"/>
        </a:xfrm>
        <a:prstGeom prst="roundRect">
          <a:avLst>
            <a:gd name="adj" fmla="val 1000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 Age &amp; Sex Impact: Analysis planned</a:t>
          </a:r>
        </a:p>
      </dsp:txBody>
      <dsp:txXfrm>
        <a:off x="1118007" y="2901405"/>
        <a:ext cx="4720375" cy="1156108"/>
      </dsp:txXfrm>
    </dsp:sp>
    <dsp:sp modelId="{2EC2628F-03D5-47A1-8814-8B83EA0D79B7}">
      <dsp:nvSpPr>
        <dsp:cNvPr id="0" name=""/>
        <dsp:cNvSpPr/>
      </dsp:nvSpPr>
      <dsp:spPr>
        <a:xfrm>
          <a:off x="5333331" y="931267"/>
          <a:ext cx="798228" cy="798228"/>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512932" y="931267"/>
        <a:ext cx="439026" cy="600667"/>
      </dsp:txXfrm>
    </dsp:sp>
    <dsp:sp modelId="{BDD47D28-B0B5-479F-89BE-0888A9807CE0}">
      <dsp:nvSpPr>
        <dsp:cNvPr id="0" name=""/>
        <dsp:cNvSpPr/>
      </dsp:nvSpPr>
      <dsp:spPr>
        <a:xfrm>
          <a:off x="5874351" y="2355798"/>
          <a:ext cx="798228" cy="798228"/>
        </a:xfrm>
        <a:prstGeom prst="downArrow">
          <a:avLst>
            <a:gd name="adj1" fmla="val 55000"/>
            <a:gd name="adj2" fmla="val 45000"/>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53952" y="2355798"/>
        <a:ext cx="439026" cy="60066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5F9CC-687C-4D42-870A-21ADBE121CA6}">
      <dsp:nvSpPr>
        <dsp:cNvPr id="0" name=""/>
        <dsp:cNvSpPr/>
      </dsp:nvSpPr>
      <dsp:spPr>
        <a:xfrm>
          <a:off x="0" y="4957"/>
          <a:ext cx="4992577" cy="1579500"/>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Initial analysis shows upward trend in global deaths.</a:t>
          </a:r>
        </a:p>
      </dsp:txBody>
      <dsp:txXfrm>
        <a:off x="77105" y="82062"/>
        <a:ext cx="4838367" cy="1425290"/>
      </dsp:txXfrm>
    </dsp:sp>
    <dsp:sp modelId="{A58A5E70-F5D4-4DF6-AABA-05D8E430CBDA}">
      <dsp:nvSpPr>
        <dsp:cNvPr id="0" name=""/>
        <dsp:cNvSpPr/>
      </dsp:nvSpPr>
      <dsp:spPr>
        <a:xfrm>
          <a:off x="0" y="1670857"/>
          <a:ext cx="4992577" cy="1579500"/>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Further analysis can explore regional, age, and sex-specific trends.</a:t>
          </a:r>
        </a:p>
      </dsp:txBody>
      <dsp:txXfrm>
        <a:off x="77105" y="1747962"/>
        <a:ext cx="4838367" cy="1425290"/>
      </dsp:txXfrm>
    </dsp:sp>
    <dsp:sp modelId="{7FD0A1FF-90D2-470E-A0B6-F30951EDE9CC}">
      <dsp:nvSpPr>
        <dsp:cNvPr id="0" name=""/>
        <dsp:cNvSpPr/>
      </dsp:nvSpPr>
      <dsp:spPr>
        <a:xfrm>
          <a:off x="0" y="3336757"/>
          <a:ext cx="4992577" cy="1579500"/>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Supports public health planning and prioritization.</a:t>
          </a:r>
        </a:p>
      </dsp:txBody>
      <dsp:txXfrm>
        <a:off x="77105" y="3413862"/>
        <a:ext cx="4838367" cy="14252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9908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a:defRPr sz="1200"/>
            </a:pP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a:defRPr sz="1200"/>
            </a:pPr>
            <a:r>
              <a:t>In conclusion, the GBD 2010 data reveals consistent global mortality trends and highlights areas for deeper demographic and regional analysis.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a:defRPr sz="1200"/>
            </a:pP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a:defRPr sz="1200"/>
            </a:pP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a:defRPr sz="1200"/>
            </a:pPr>
            <a:r>
              <a:rPr dirty="0"/>
              <a:t>The dataset is from the Institute for Health Metrics and Evaluation. It covers 58,905 records with fields like country, year, age group, sex, and death statistics.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a:defRPr sz="1200"/>
            </a:pPr>
            <a:r>
              <a:t>We cleaned the data by removing commas, converting fields to numeric types, and verifying there were no missing or duplicate values.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a:defRPr sz="1200"/>
            </a:pPr>
            <a:r>
              <a:t>This chart shows a steady increase in global deaths over time, which may reflect both population growth and improved data reporting.</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marL="0" marR="0" lvl="0" indent="0" algn="l" defTabSz="914400" rtl="0" eaLnBrk="1" fontAlgn="auto" latinLnBrk="0" hangingPunct="1">
              <a:lnSpc>
                <a:spcPct val="100000"/>
              </a:lnSpc>
              <a:spcBef>
                <a:spcPts val="0"/>
              </a:spcBef>
              <a:spcAft>
                <a:spcPts val="0"/>
              </a:spcAft>
              <a:buClrTx/>
              <a:buSzTx/>
              <a:buFontTx/>
              <a:buNone/>
              <a:tabLst/>
              <a:defRPr sz="1200"/>
            </a:pPr>
            <a:r>
              <a:rPr lang="en-US" dirty="0"/>
              <a:t>The global death count increased steadily from 1970 to 2010. This reflects both population growth and better reporting practices over time.</a:t>
            </a:r>
          </a:p>
          <a:p>
            <a:pPr>
              <a:defRPr sz="1200"/>
            </a:pP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a:defRPr sz="1200"/>
            </a:pPr>
            <a:r>
              <a:rPr dirty="0"/>
              <a:t>This breakdown shows how mortality varies significantly by age and sex. Notably, early childhood and elderly groups tend to have higher death rates.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sv-SE" dirty="0"/>
          </a:p>
        </p:txBody>
      </p:sp>
    </p:spTree>
    <p:extLst>
      <p:ext uri="{BB962C8B-B14F-4D97-AF65-F5344CB8AC3E}">
        <p14:creationId xmlns:p14="http://schemas.microsoft.com/office/powerpoint/2010/main" val="1680991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wrap="square"/>
          <a:lstStyle/>
          <a:p>
            <a:pPr>
              <a:defRPr sz="1200"/>
            </a:pPr>
            <a:r>
              <a:rPr dirty="0"/>
              <a:t>This chart ranks countries by their average death rate over the 40-year period. It adjusts for population, offering a more accurate view of health outcomes. These countries may face specific public health challenges or historical events influencing mortality.</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0283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611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6110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973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608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7638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666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215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4098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4532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99008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9815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635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668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245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686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5/1/2025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694242173"/>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Magnifying glass showing decling performance">
            <a:extLst>
              <a:ext uri="{FF2B5EF4-FFF2-40B4-BE49-F238E27FC236}">
                <a16:creationId xmlns:a16="http://schemas.microsoft.com/office/drawing/2014/main" id="{E9C183B4-321A-EBBF-0274-5BB4D005FDD2}"/>
              </a:ext>
            </a:extLst>
          </p:cNvPr>
          <p:cNvPicPr>
            <a:picLocks noChangeAspect="1"/>
          </p:cNvPicPr>
          <p:nvPr/>
        </p:nvPicPr>
        <p:blipFill>
          <a:blip r:embed="rId3"/>
          <a:srcRect l="10114" r="37312" b="9091"/>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0" y="1363902"/>
            <a:ext cx="4919436" cy="1456420"/>
          </a:xfrm>
        </p:spPr>
        <p:txBody>
          <a:bodyPr>
            <a:normAutofit/>
          </a:bodyPr>
          <a:lstStyle/>
          <a:p>
            <a:pPr algn="ctr">
              <a:lnSpc>
                <a:spcPct val="90000"/>
              </a:lnSpc>
              <a:defRPr sz="3600" b="1">
                <a:solidFill>
                  <a:srgbClr val="F0F0F0"/>
                </a:solidFill>
              </a:defRPr>
            </a:pPr>
            <a:r>
              <a:rPr lang="en-US" sz="3300" dirty="0"/>
              <a:t>"Analyzing Global Mortality Trends </a:t>
            </a:r>
            <a:br>
              <a:rPr lang="en-US" sz="3300" dirty="0"/>
            </a:br>
            <a:r>
              <a:rPr lang="en-US" sz="3300" dirty="0"/>
              <a:t>(1970-2010)"</a:t>
            </a:r>
          </a:p>
        </p:txBody>
      </p:sp>
      <p:sp>
        <p:nvSpPr>
          <p:cNvPr id="3" name="Subtitle 2"/>
          <p:cNvSpPr>
            <a:spLocks noGrp="1"/>
          </p:cNvSpPr>
          <p:nvPr>
            <p:ph type="subTitle" idx="1"/>
          </p:nvPr>
        </p:nvSpPr>
        <p:spPr>
          <a:xfrm>
            <a:off x="508001" y="4050831"/>
            <a:ext cx="3059791" cy="1096901"/>
          </a:xfrm>
        </p:spPr>
        <p:txBody>
          <a:bodyPr>
            <a:normAutofit/>
          </a:bodyPr>
          <a:lstStyle/>
          <a:p>
            <a:pPr algn="l"/>
            <a:r>
              <a:rPr lang="sv-SE" sz="1400" dirty="0"/>
              <a:t> Presenter: Azadeh Asgari</a:t>
            </a:r>
          </a:p>
          <a:p>
            <a:pPr algn="l"/>
            <a:r>
              <a:rPr lang="sv-SE" sz="1400" dirty="0"/>
              <a:t>Mentor: Prof. </a:t>
            </a:r>
            <a:r>
              <a:rPr lang="sv-SE" sz="1400" dirty="0" err="1"/>
              <a:t>Aritri</a:t>
            </a:r>
            <a:r>
              <a:rPr lang="sv-SE" sz="1400" dirty="0"/>
              <a:t> </a:t>
            </a:r>
            <a:r>
              <a:rPr lang="sv-SE" sz="1400" dirty="0" err="1"/>
              <a:t>Debnath</a:t>
            </a:r>
            <a:endParaRPr lang="sv-SE" sz="1400" dirty="0"/>
          </a:p>
        </p:txBody>
      </p:sp>
      <p:cxnSp>
        <p:nvCxnSpPr>
          <p:cNvPr id="32" name="Straight Connector 3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0"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2"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2144486"/>
          </a:xfrm>
        </p:spPr>
        <p:txBody>
          <a:bodyPr>
            <a:normAutofit/>
          </a:bodyPr>
          <a:lstStyle/>
          <a:p>
            <a:r>
              <a:rPr lang="en-US" sz="1800" dirty="0"/>
              <a:t>This bar chart shows countries with the highest total deaths</a:t>
            </a:r>
            <a:br>
              <a:rPr lang="en-US" sz="1800" dirty="0"/>
            </a:br>
            <a:r>
              <a:rPr lang="en-US" sz="1800" dirty="0"/>
              <a:t>Here we see the top 10 countries by cumulative deaths over the period. These are generally the most populous countries or those affected by significant health burdens.</a:t>
            </a:r>
            <a:br>
              <a:rPr lang="en-US" sz="1800" dirty="0"/>
            </a:br>
            <a:r>
              <a:rPr lang="en-US" sz="1800" dirty="0"/>
              <a:t> over the period — often large populations or regions with conflicts or poor health systems.</a:t>
            </a:r>
            <a:br>
              <a:rPr lang="en-US" sz="1800" dirty="0"/>
            </a:br>
            <a:endParaRPr sz="1800" dirty="0"/>
          </a:p>
        </p:txBody>
      </p:sp>
      <p:pic>
        <p:nvPicPr>
          <p:cNvPr id="3" name="Picture 2" descr="top_10_countries.png"/>
          <p:cNvPicPr>
            <a:picLocks noChangeAspect="1"/>
          </p:cNvPicPr>
          <p:nvPr/>
        </p:nvPicPr>
        <p:blipFill>
          <a:blip r:embed="rId2"/>
          <a:stretch>
            <a:fillRect/>
          </a:stretch>
        </p:blipFill>
        <p:spPr>
          <a:xfrm>
            <a:off x="424542" y="2468880"/>
            <a:ext cx="7315200" cy="43891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1400">
                <a:solidFill>
                  <a:srgbClr val="F0F0F0"/>
                </a:solidFill>
              </a:defRPr>
            </a:pPr>
            <a:r>
              <a:rPr sz="1800"/>
              <a:t>- Global deaths increased steadily from 1970 to 2010, likely influenced by population growth and better data.
- Countries with high total deaths are often the most populous; those with high death rates may face greater health challenges.
- Infant and elderly groups remain the most vulnerable.
- Future research should explore regional health investments, causes of death, and prevention opportunities.</a:t>
            </a:r>
            <a:endParaRPr lang="en-US" dirty="0"/>
          </a:p>
        </p:txBody>
      </p:sp>
      <p:pic>
        <p:nvPicPr>
          <p:cNvPr id="3" name="Picture 2" descr="deaths_by_age_sex.png"/>
          <p:cNvPicPr>
            <a:picLocks noChangeAspect="1"/>
          </p:cNvPicPr>
          <p:nvPr/>
        </p:nvPicPr>
        <p:blipFill>
          <a:blip r:embed="rId2"/>
          <a:stretch>
            <a:fillRect/>
          </a:stretch>
        </p:blipFill>
        <p:spPr>
          <a:xfrm>
            <a:off x="609599" y="2590800"/>
            <a:ext cx="7315200" cy="3657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 name="Straight Connector 8">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2"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3" name="Isosceles Triangle 12">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4"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5"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6"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7" name="Isosceles Triangle 16">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8" name="Isosceles Triangle 17">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p:nvSpPr>
          <p:cNvPr id="2" name="Title 1"/>
          <p:cNvSpPr>
            <a:spLocks noGrp="1"/>
          </p:cNvSpPr>
          <p:nvPr>
            <p:ph type="title"/>
          </p:nvPr>
        </p:nvSpPr>
        <p:spPr>
          <a:xfrm>
            <a:off x="986558" y="510550"/>
            <a:ext cx="6216024" cy="1096316"/>
          </a:xfrm>
        </p:spPr>
        <p:txBody>
          <a:bodyPr vert="horz" lIns="91440" tIns="45720" rIns="91440" bIns="45720" rtlCol="0" anchor="b">
            <a:normAutofit/>
          </a:bodyPr>
          <a:lstStyle/>
          <a:p>
            <a:pPr>
              <a:lnSpc>
                <a:spcPct val="90000"/>
              </a:lnSpc>
            </a:pPr>
            <a:r>
              <a:rPr lang="en-US" sz="1200" dirty="0">
                <a:solidFill>
                  <a:schemeClr val="accent4"/>
                </a:solidFill>
              </a:rPr>
              <a:t>Average death rate per 100,000 gives a fairer comparison across populations. High rates suggest deeper public health issues or demographic effects.</a:t>
            </a:r>
            <a:br>
              <a:rPr lang="en-US" sz="1200" dirty="0">
                <a:solidFill>
                  <a:schemeClr val="accent4"/>
                </a:solidFill>
              </a:rPr>
            </a:br>
            <a:br>
              <a:rPr lang="en-US" sz="1200" dirty="0">
                <a:solidFill>
                  <a:schemeClr val="accent4"/>
                </a:solidFill>
              </a:rPr>
            </a:br>
            <a:r>
              <a:rPr lang="en-US" sz="1200" dirty="0">
                <a:solidFill>
                  <a:schemeClr val="accent4"/>
                </a:solidFill>
              </a:rPr>
              <a:t>Unlike total deaths, this chart adjusts for population size. These countries have the highest death rates per 100,000, revealing deeper health system issues.</a:t>
            </a:r>
            <a:br>
              <a:rPr lang="en-US" sz="1200" dirty="0">
                <a:solidFill>
                  <a:schemeClr val="accent4"/>
                </a:solidFill>
              </a:rPr>
            </a:br>
            <a:endParaRPr lang="en-US" sz="1200" dirty="0">
              <a:solidFill>
                <a:schemeClr val="accent4"/>
              </a:solidFill>
            </a:endParaRPr>
          </a:p>
        </p:txBody>
      </p:sp>
      <p:pic>
        <p:nvPicPr>
          <p:cNvPr id="3" name="Picture 2" descr="top_10_death_rates.png"/>
          <p:cNvPicPr>
            <a:picLocks noChangeAspect="1"/>
          </p:cNvPicPr>
          <p:nvPr/>
        </p:nvPicPr>
        <p:blipFill>
          <a:blip r:embed="rId3"/>
          <a:stretch>
            <a:fillRect/>
          </a:stretch>
        </p:blipFill>
        <p:spPr>
          <a:xfrm>
            <a:off x="659332" y="2240622"/>
            <a:ext cx="6844715" cy="410682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9360" y="1382486"/>
            <a:ext cx="2660686" cy="4093028"/>
          </a:xfrm>
        </p:spPr>
        <p:txBody>
          <a:bodyPr anchor="ctr">
            <a:normAutofit/>
          </a:bodyPr>
          <a:lstStyle/>
          <a:p>
            <a:r>
              <a:rPr lang="sv-SE" sz="3800"/>
              <a:t>Conclusion</a:t>
            </a:r>
          </a:p>
        </p:txBody>
      </p:sp>
      <p:grpSp>
        <p:nvGrpSpPr>
          <p:cNvPr id="34" name="Group 33">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35" name="Straight Connector 34">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8"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9" name="Isosceles Triangle 38">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0"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1"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2"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3" name="Isosceles Triangle 42">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p:nvSpPr>
          <p:cNvPr id="45" name="Rectangle 44">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8" name="Content Placeholder 2">
            <a:extLst>
              <a:ext uri="{FF2B5EF4-FFF2-40B4-BE49-F238E27FC236}">
                <a16:creationId xmlns:a16="http://schemas.microsoft.com/office/drawing/2014/main" id="{3322F629-AAC0-F591-9B20-F1C826B67EF7}"/>
              </a:ext>
            </a:extLst>
          </p:cNvPr>
          <p:cNvGraphicFramePr>
            <a:graphicFrameLocks noGrp="1"/>
          </p:cNvGraphicFramePr>
          <p:nvPr>
            <p:ph idx="1"/>
            <p:extLst>
              <p:ext uri="{D42A27DB-BD31-4B8C-83A1-F6EECF244321}">
                <p14:modId xmlns:p14="http://schemas.microsoft.com/office/powerpoint/2010/main" val="2869108671"/>
              </p:ext>
            </p:extLst>
          </p:nvPr>
        </p:nvGraphicFramePr>
        <p:xfrm>
          <a:off x="3657635" y="944563"/>
          <a:ext cx="4992577" cy="4921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3484"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68234"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1"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1926"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3"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400"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5" name="Isosceles Triangle 34">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068"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7"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694"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9" name="Isosceles Triangle 38">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568"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1" name="Freeform: Shape 4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223" y="-8467"/>
            <a:ext cx="4495777"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386292" y="609600"/>
            <a:ext cx="3384742" cy="2227730"/>
          </a:xfrm>
        </p:spPr>
        <p:txBody>
          <a:bodyPr anchor="ctr">
            <a:normAutofit/>
          </a:bodyPr>
          <a:lstStyle/>
          <a:p>
            <a:r>
              <a:rPr lang="sv-SE">
                <a:solidFill>
                  <a:srgbClr val="FFFFFF"/>
                </a:solidFill>
              </a:rPr>
              <a:t>Presenter Profile</a:t>
            </a:r>
          </a:p>
        </p:txBody>
      </p:sp>
      <p:pic>
        <p:nvPicPr>
          <p:cNvPr id="7" name="Graphic 6" descr="Diploma Roll">
            <a:extLst>
              <a:ext uri="{FF2B5EF4-FFF2-40B4-BE49-F238E27FC236}">
                <a16:creationId xmlns:a16="http://schemas.microsoft.com/office/drawing/2014/main" id="{1070581E-C430-60A7-3D24-B58283C16F4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7938" y="2027159"/>
            <a:ext cx="2892580" cy="2892580"/>
          </a:xfrm>
          <a:prstGeom prst="rect">
            <a:avLst/>
          </a:prstGeom>
        </p:spPr>
      </p:pic>
      <p:sp>
        <p:nvSpPr>
          <p:cNvPr id="3" name="Content Placeholder 2"/>
          <p:cNvSpPr>
            <a:spLocks noGrp="1"/>
          </p:cNvSpPr>
          <p:nvPr>
            <p:ph idx="1"/>
          </p:nvPr>
        </p:nvSpPr>
        <p:spPr>
          <a:xfrm>
            <a:off x="5386293" y="2837329"/>
            <a:ext cx="3384741" cy="3317938"/>
          </a:xfrm>
        </p:spPr>
        <p:txBody>
          <a:bodyPr anchor="t">
            <a:normAutofit/>
          </a:bodyPr>
          <a:lstStyle/>
          <a:p>
            <a:r>
              <a:rPr lang="sv-SE">
                <a:solidFill>
                  <a:srgbClr val="FFFFFF"/>
                </a:solidFill>
              </a:rPr>
              <a:t>Name: Azadeh Asgari</a:t>
            </a:r>
          </a:p>
          <a:p>
            <a:r>
              <a:rPr lang="sv-SE">
                <a:solidFill>
                  <a:srgbClr val="FFFFFF"/>
                </a:solidFill>
              </a:rPr>
              <a:t>Role: Data Analyst / Student</a:t>
            </a:r>
          </a:p>
          <a:p>
            <a:r>
              <a:rPr lang="sv-SE">
                <a:solidFill>
                  <a:srgbClr val="FFFFFF"/>
                </a:solidFill>
              </a:rPr>
              <a:t>Skills: Python, Data Visualization, Public Health Analytics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3" name="Rectangle 52">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33484" y="0"/>
            <a:ext cx="9144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468234" y="3681413"/>
            <a:ext cx="357266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61926"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57"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400"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58" name="Isosceles Triangle 57">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068"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5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694"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0" name="Isosceles Triangle 5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568"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1" name="Freeform: Shape 60">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223" y="-8467"/>
            <a:ext cx="4495777"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386292" y="609600"/>
            <a:ext cx="3384742" cy="2227730"/>
          </a:xfrm>
        </p:spPr>
        <p:txBody>
          <a:bodyPr anchor="ctr">
            <a:normAutofit/>
          </a:bodyPr>
          <a:lstStyle/>
          <a:p>
            <a:r>
              <a:rPr lang="sv-SE">
                <a:solidFill>
                  <a:srgbClr val="FFFFFF"/>
                </a:solidFill>
              </a:rPr>
              <a:t>Contents</a:t>
            </a:r>
          </a:p>
        </p:txBody>
      </p:sp>
      <p:pic>
        <p:nvPicPr>
          <p:cNvPr id="7" name="Picture 6" descr="Magnifying glass showing decling performance">
            <a:extLst>
              <a:ext uri="{FF2B5EF4-FFF2-40B4-BE49-F238E27FC236}">
                <a16:creationId xmlns:a16="http://schemas.microsoft.com/office/drawing/2014/main" id="{9ABE09AB-6D66-6F4C-81F3-ADE10927D687}"/>
              </a:ext>
            </a:extLst>
          </p:cNvPr>
          <p:cNvPicPr>
            <a:picLocks noChangeAspect="1"/>
          </p:cNvPicPr>
          <p:nvPr/>
        </p:nvPicPr>
        <p:blipFill>
          <a:blip r:embed="rId3"/>
          <a:srcRect l="5803" r="36366" b="-2"/>
          <a:stretch/>
        </p:blipFill>
        <p:spPr>
          <a:xfrm>
            <a:off x="567938" y="1804072"/>
            <a:ext cx="2892580" cy="3338754"/>
          </a:xfrm>
          <a:prstGeom prst="rect">
            <a:avLst/>
          </a:prstGeom>
        </p:spPr>
      </p:pic>
      <p:sp>
        <p:nvSpPr>
          <p:cNvPr id="3" name="Content Placeholder 2"/>
          <p:cNvSpPr>
            <a:spLocks noGrp="1"/>
          </p:cNvSpPr>
          <p:nvPr>
            <p:ph idx="1"/>
          </p:nvPr>
        </p:nvSpPr>
        <p:spPr>
          <a:xfrm>
            <a:off x="5386293" y="2837329"/>
            <a:ext cx="3384741" cy="3317938"/>
          </a:xfrm>
        </p:spPr>
        <p:txBody>
          <a:bodyPr anchor="t">
            <a:normAutofit/>
          </a:bodyPr>
          <a:lstStyle/>
          <a:p>
            <a:r>
              <a:rPr lang="en-US">
                <a:solidFill>
                  <a:srgbClr val="FFFFFF"/>
                </a:solidFill>
              </a:rPr>
              <a:t>1. Introduction &amp; Problem Statement</a:t>
            </a:r>
          </a:p>
          <a:p>
            <a:r>
              <a:rPr lang="en-US">
                <a:solidFill>
                  <a:srgbClr val="FFFFFF"/>
                </a:solidFill>
              </a:rPr>
              <a:t>2. Dataset Description</a:t>
            </a:r>
          </a:p>
          <a:p>
            <a:r>
              <a:rPr lang="en-US">
                <a:solidFill>
                  <a:srgbClr val="FFFFFF"/>
                </a:solidFill>
              </a:rPr>
              <a:t>3. Data Preprocessing</a:t>
            </a:r>
          </a:p>
          <a:p>
            <a:r>
              <a:rPr lang="en-US">
                <a:solidFill>
                  <a:srgbClr val="FFFFFF"/>
                </a:solidFill>
              </a:rPr>
              <a:t>4. Exploratory Data Analysis</a:t>
            </a:r>
          </a:p>
          <a:p>
            <a:r>
              <a:rPr lang="en-US">
                <a:solidFill>
                  <a:srgbClr val="FFFFFF"/>
                </a:solidFill>
              </a:rPr>
              <a:t>5. Charts &amp; Findings</a:t>
            </a:r>
          </a:p>
          <a:p>
            <a:r>
              <a:rPr lang="en-US">
                <a:solidFill>
                  <a:srgbClr val="FFFFFF"/>
                </a:solidFill>
              </a:rPr>
              <a:t>6. Conclusion</a:t>
            </a:r>
          </a:p>
          <a:p>
            <a:r>
              <a:rPr lang="en-US">
                <a:solidFill>
                  <a:srgbClr val="FFFFFF"/>
                </a:solidFill>
              </a:rPr>
              <a:t>7. Presenter Profile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1800"/>
              <a:t>Understanding global mortality patterns is essential for identifying public health challenges, allocating resources, and shaping global health policies. This project explores trends over 40 years, focusing on variations by country, age, and sex.</a:t>
            </a:r>
          </a:p>
        </p:txBody>
      </p:sp>
      <p:graphicFrame>
        <p:nvGraphicFramePr>
          <p:cNvPr id="5" name="Content Placeholder 2">
            <a:extLst>
              <a:ext uri="{FF2B5EF4-FFF2-40B4-BE49-F238E27FC236}">
                <a16:creationId xmlns:a16="http://schemas.microsoft.com/office/drawing/2014/main" id="{759FAC53-3D3F-8051-C7B1-F36BC4C6FFAB}"/>
              </a:ext>
            </a:extLst>
          </p:cNvPr>
          <p:cNvGraphicFramePr>
            <a:graphicFrameLocks noGrp="1"/>
          </p:cNvGraphicFramePr>
          <p:nvPr>
            <p:ph idx="1"/>
          </p:nvPr>
        </p:nvGraphicFramePr>
        <p:xfrm>
          <a:off x="609599" y="2160590"/>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0" name="Isosceles Triangle 39">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aphicFrame>
        <p:nvGraphicFramePr>
          <p:cNvPr id="5" name="Content Placeholder 2">
            <a:extLst>
              <a:ext uri="{FF2B5EF4-FFF2-40B4-BE49-F238E27FC236}">
                <a16:creationId xmlns:a16="http://schemas.microsoft.com/office/drawing/2014/main" id="{A34A633C-EFFF-E6D2-1107-14A932FFD09E}"/>
              </a:ext>
            </a:extLst>
          </p:cNvPr>
          <p:cNvGraphicFramePr>
            <a:graphicFrameLocks noGrp="1"/>
          </p:cNvGraphicFramePr>
          <p:nvPr>
            <p:ph idx="1"/>
            <p:extLst>
              <p:ext uri="{D42A27DB-BD31-4B8C-83A1-F6EECF244321}">
                <p14:modId xmlns:p14="http://schemas.microsoft.com/office/powerpoint/2010/main" val="3040565889"/>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B4E3DD91-74DF-165B-5C50-87E4007F65EA}"/>
              </a:ext>
            </a:extLst>
          </p:cNvPr>
          <p:cNvGraphicFramePr>
            <a:graphicFrameLocks noGrp="1"/>
          </p:cNvGraphicFramePr>
          <p:nvPr>
            <p:ph idx="1"/>
            <p:extLst>
              <p:ext uri="{D42A27DB-BD31-4B8C-83A1-F6EECF244321}">
                <p14:modId xmlns:p14="http://schemas.microsoft.com/office/powerpoint/2010/main" val="4254347155"/>
              </p:ext>
            </p:extLst>
          </p:nvPr>
        </p:nvGraphicFramePr>
        <p:xfrm>
          <a:off x="508397" y="2160588"/>
          <a:ext cx="6447234"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a:extLst>
              <a:ext uri="{FF2B5EF4-FFF2-40B4-BE49-F238E27FC236}">
                <a16:creationId xmlns:a16="http://schemas.microsoft.com/office/drawing/2014/main" id="{856FF6FF-D384-CE33-2D46-D1B1C8AB38C2}"/>
              </a:ext>
            </a:extLst>
          </p:cNvPr>
          <p:cNvSpPr>
            <a:spLocks noGrp="1"/>
          </p:cNvSpPr>
          <p:nvPr>
            <p:ph type="title"/>
          </p:nvPr>
        </p:nvSpPr>
        <p:spPr/>
        <p:txBody>
          <a:bodyPr/>
          <a:lstStyle/>
          <a:p>
            <a:endParaRPr lang="sv-S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5" name="Group 74">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76" name="Straight Connector 75">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78"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79"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80" name="Isosceles Triangle 79">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81"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82"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83"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84" name="Isosceles Triangle 83">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85" name="Isosceles Triangle 84">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pic>
        <p:nvPicPr>
          <p:cNvPr id="4" name="Picture 3" descr="Calculator, pen, compass, money and a paper with graphs printed on it">
            <a:extLst>
              <a:ext uri="{FF2B5EF4-FFF2-40B4-BE49-F238E27FC236}">
                <a16:creationId xmlns:a16="http://schemas.microsoft.com/office/drawing/2014/main" id="{DFA94BAA-3FFE-BB9B-19C6-165B1FD0CC1F}"/>
              </a:ext>
            </a:extLst>
          </p:cNvPr>
          <p:cNvPicPr>
            <a:picLocks noChangeAspect="1"/>
          </p:cNvPicPr>
          <p:nvPr/>
        </p:nvPicPr>
        <p:blipFill>
          <a:blip r:embed="rId2"/>
          <a:srcRect l="30988" r="21559" b="9091"/>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title"/>
          </p:nvPr>
        </p:nvSpPr>
        <p:spPr>
          <a:xfrm>
            <a:off x="501650" y="1678666"/>
            <a:ext cx="3066142" cy="2369093"/>
          </a:xfrm>
        </p:spPr>
        <p:txBody>
          <a:bodyPr vert="horz" lIns="91440" tIns="45720" rIns="91440" bIns="45720" rtlCol="0" anchor="b">
            <a:normAutofit/>
          </a:bodyPr>
          <a:lstStyle/>
          <a:p>
            <a:pPr algn="r">
              <a:lnSpc>
                <a:spcPct val="90000"/>
              </a:lnSpc>
              <a:defRPr sz="3200" b="0">
                <a:solidFill>
                  <a:srgbClr val="B4DCFF"/>
                </a:solidFill>
              </a:defRPr>
            </a:pPr>
            <a:r>
              <a:rPr lang="en-US" sz="1700"/>
              <a:t>Exploratory analysis shows a consistent increase in total deaths over time, likely due to population growth and improved death reporting mechanisms. This trend prompts further exploration of age, sex, and country-level patterns.</a:t>
            </a:r>
          </a:p>
        </p:txBody>
      </p:sp>
      <p:cxnSp>
        <p:nvCxnSpPr>
          <p:cNvPr id="87" name="Straight Connector 86">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91"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93"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9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97"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99"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01"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03"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graphicFrame>
        <p:nvGraphicFramePr>
          <p:cNvPr id="7" name="Content Placeholder 2">
            <a:extLst>
              <a:ext uri="{FF2B5EF4-FFF2-40B4-BE49-F238E27FC236}">
                <a16:creationId xmlns:a16="http://schemas.microsoft.com/office/drawing/2014/main" id="{E5212477-70BC-9E26-E0A3-86C97580B018}"/>
              </a:ext>
            </a:extLst>
          </p:cNvPr>
          <p:cNvGraphicFramePr>
            <a:graphicFrameLocks noGrp="1"/>
          </p:cNvGraphicFramePr>
          <p:nvPr>
            <p:ph idx="1"/>
          </p:nvPr>
        </p:nvGraphicFramePr>
        <p:xfrm>
          <a:off x="762000" y="1228939"/>
          <a:ext cx="6347714"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5199" y="609600"/>
            <a:ext cx="7648121" cy="1099457"/>
          </a:xfrm>
        </p:spPr>
        <p:txBody>
          <a:bodyPr>
            <a:normAutofit/>
          </a:bodyPr>
          <a:lstStyle/>
          <a:p>
            <a:r>
              <a:t>Charts &amp; Findings</a:t>
            </a:r>
          </a:p>
        </p:txBody>
      </p:sp>
      <p:sp>
        <p:nvSpPr>
          <p:cNvPr id="11"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3"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07450" y="4013200"/>
            <a:ext cx="336550"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aphicFrame>
        <p:nvGraphicFramePr>
          <p:cNvPr id="6" name="Content Placeholder 2">
            <a:extLst>
              <a:ext uri="{FF2B5EF4-FFF2-40B4-BE49-F238E27FC236}">
                <a16:creationId xmlns:a16="http://schemas.microsoft.com/office/drawing/2014/main" id="{C7A63D9E-D77B-1267-C45B-7D3AB2BE1FD1}"/>
              </a:ext>
            </a:extLst>
          </p:cNvPr>
          <p:cNvGraphicFramePr>
            <a:graphicFrameLocks noGrp="1"/>
          </p:cNvGraphicFramePr>
          <p:nvPr>
            <p:ph idx="1"/>
            <p:extLst>
              <p:ext uri="{D42A27DB-BD31-4B8C-83A1-F6EECF244321}">
                <p14:modId xmlns:p14="http://schemas.microsoft.com/office/powerpoint/2010/main" val="2166179518"/>
              </p:ext>
            </p:extLst>
          </p:nvPr>
        </p:nvGraphicFramePr>
        <p:xfrm>
          <a:off x="965199" y="1948543"/>
          <a:ext cx="7213600"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vert="horz" lIns="91440" tIns="45720" rIns="91440" bIns="45720" rtlCol="0" anchor="b">
            <a:normAutofit/>
          </a:bodyPr>
          <a:lstStyle/>
          <a:p>
            <a:pPr>
              <a:lnSpc>
                <a:spcPct val="90000"/>
              </a:lnSpc>
            </a:pPr>
            <a:r>
              <a:rPr lang="en-US" dirty="0"/>
              <a:t>Chart: Total Deaths Over Time</a:t>
            </a:r>
          </a:p>
        </p:txBody>
      </p:sp>
      <p:sp>
        <p:nvSpPr>
          <p:cNvPr id="6" name="Subtitle 5">
            <a:extLst>
              <a:ext uri="{FF2B5EF4-FFF2-40B4-BE49-F238E27FC236}">
                <a16:creationId xmlns:a16="http://schemas.microsoft.com/office/drawing/2014/main" id="{BC33A3AA-EEE6-AFEC-51C0-1F2D1630380F}"/>
              </a:ext>
            </a:extLst>
          </p:cNvPr>
          <p:cNvSpPr>
            <a:spLocks noGrp="1"/>
          </p:cNvSpPr>
          <p:nvPr>
            <p:ph type="subTitle" idx="1"/>
          </p:nvPr>
        </p:nvSpPr>
        <p:spPr>
          <a:xfrm>
            <a:off x="1231288" y="4599283"/>
            <a:ext cx="5826719" cy="1096899"/>
          </a:xfrm>
        </p:spPr>
        <p:txBody>
          <a:bodyPr/>
          <a:lstStyle/>
          <a:p>
            <a:pPr algn="l"/>
            <a:r>
              <a:rPr lang="en-US" dirty="0"/>
              <a:t>This line chart shows a steady increase in global deaths from 1970 to 2010, likely due to population growth and improved data recording.</a:t>
            </a:r>
          </a:p>
          <a:p>
            <a:pPr algn="l"/>
            <a:endParaRPr lang="sv-SE" dirty="0"/>
          </a:p>
        </p:txBody>
      </p:sp>
      <p:pic>
        <p:nvPicPr>
          <p:cNvPr id="3" name="Picture 2" descr="total_deaths_over_time.png"/>
          <p:cNvPicPr>
            <a:picLocks noChangeAspect="1"/>
          </p:cNvPicPr>
          <p:nvPr/>
        </p:nvPicPr>
        <p:blipFill>
          <a:blip r:embed="rId3"/>
          <a:stretch>
            <a:fillRect/>
          </a:stretch>
        </p:blipFill>
        <p:spPr>
          <a:xfrm>
            <a:off x="1200150" y="820636"/>
            <a:ext cx="5718872" cy="3431321"/>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124</TotalTime>
  <Words>734</Words>
  <Application>Microsoft Office PowerPoint</Application>
  <PresentationFormat>On-screen Show (4:3)</PresentationFormat>
  <Paragraphs>49</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Trebuchet MS</vt:lpstr>
      <vt:lpstr>Wingdings 3</vt:lpstr>
      <vt:lpstr>Facet</vt:lpstr>
      <vt:lpstr>"Analyzing Global Mortality Trends  (1970-2010)"</vt:lpstr>
      <vt:lpstr>Contents</vt:lpstr>
      <vt:lpstr>Understanding global mortality patterns is essential for identifying public health challenges, allocating resources, and shaping global health policies. This project explores trends over 40 years, focusing on variations by country, age, and sex.</vt:lpstr>
      <vt:lpstr>PowerPoint Presentation</vt:lpstr>
      <vt:lpstr>PowerPoint Presentation</vt:lpstr>
      <vt:lpstr>Exploratory analysis shows a consistent increase in total deaths over time, likely due to population growth and improved death reporting mechanisms. This trend prompts further exploration of age, sex, and country-level patterns.</vt:lpstr>
      <vt:lpstr>Exploratory Data Analysis</vt:lpstr>
      <vt:lpstr>Charts &amp; Findings</vt:lpstr>
      <vt:lpstr>Chart: Total Deaths Over Time</vt:lpstr>
      <vt:lpstr>This bar chart shows countries with the highest total deaths Here we see the top 10 countries by cumulative deaths over the period. These are generally the most populous countries or those affected by significant health burdens.  over the period — often large populations or regions with conflicts or poor health systems. </vt:lpstr>
      <vt:lpstr>- Global deaths increased steadily from 1970 to 2010, likely influenced by population growth and better data.
- Countries with high total deaths are often the most populous; those with high death rates may face greater health challenges.
- Infant and elderly groups remain the most vulnerable.
- Future research should explore regional health investments, causes of death, and prevention opportunities.</vt:lpstr>
      <vt:lpstr>Average death rate per 100,000 gives a fairer comparison across populations. High rates suggest deeper public health issues or demographic effects.  Unlike total deaths, this chart adjusts for population size. These countries have the highest death rates per 100,000, revealing deeper health system issues. </vt:lpstr>
      <vt:lpstr>Conclusion</vt:lpstr>
      <vt:lpstr>Presenter Profile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Azadeh Asgari</cp:lastModifiedBy>
  <cp:revision>23</cp:revision>
  <dcterms:created xsi:type="dcterms:W3CDTF">2013-01-27T09:14:16Z</dcterms:created>
  <dcterms:modified xsi:type="dcterms:W3CDTF">2025-05-01T12:51:04Z</dcterms:modified>
  <cp:category/>
</cp:coreProperties>
</file>