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6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7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0.xml" ContentType="application/vnd.openxmlformats-officedocument.presentationml.notesSlide+xml"/>
  <Override PartName="/ppt/media/audio2.wav" ContentType="audio/wav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1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2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3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5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16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17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18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19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20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21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22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3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24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</p:sldMasterIdLst>
  <p:notesMasterIdLst>
    <p:notesMasterId r:id="rId46"/>
  </p:notesMasterIdLst>
  <p:handoutMasterIdLst>
    <p:handoutMasterId r:id="rId47"/>
  </p:handoutMasterIdLst>
  <p:sldIdLst>
    <p:sldId id="344" r:id="rId3"/>
    <p:sldId id="430" r:id="rId4"/>
    <p:sldId id="371" r:id="rId5"/>
    <p:sldId id="286" r:id="rId6"/>
    <p:sldId id="429" r:id="rId7"/>
    <p:sldId id="417" r:id="rId8"/>
    <p:sldId id="363" r:id="rId9"/>
    <p:sldId id="431" r:id="rId10"/>
    <p:sldId id="364" r:id="rId11"/>
    <p:sldId id="428" r:id="rId12"/>
    <p:sldId id="365" r:id="rId13"/>
    <p:sldId id="366" r:id="rId14"/>
    <p:sldId id="367" r:id="rId15"/>
    <p:sldId id="345" r:id="rId16"/>
    <p:sldId id="346" r:id="rId17"/>
    <p:sldId id="347" r:id="rId18"/>
    <p:sldId id="424" r:id="rId19"/>
    <p:sldId id="348" r:id="rId20"/>
    <p:sldId id="349" r:id="rId21"/>
    <p:sldId id="410" r:id="rId22"/>
    <p:sldId id="409" r:id="rId23"/>
    <p:sldId id="418" r:id="rId24"/>
    <p:sldId id="382" r:id="rId25"/>
    <p:sldId id="426" r:id="rId26"/>
    <p:sldId id="411" r:id="rId27"/>
    <p:sldId id="419" r:id="rId28"/>
    <p:sldId id="383" r:id="rId29"/>
    <p:sldId id="384" r:id="rId30"/>
    <p:sldId id="385" r:id="rId31"/>
    <p:sldId id="386" r:id="rId32"/>
    <p:sldId id="387" r:id="rId33"/>
    <p:sldId id="388" r:id="rId34"/>
    <p:sldId id="427" r:id="rId35"/>
    <p:sldId id="407" r:id="rId36"/>
    <p:sldId id="420" r:id="rId37"/>
    <p:sldId id="360" r:id="rId38"/>
    <p:sldId id="413" r:id="rId39"/>
    <p:sldId id="414" r:id="rId40"/>
    <p:sldId id="422" r:id="rId41"/>
    <p:sldId id="415" r:id="rId42"/>
    <p:sldId id="318" r:id="rId43"/>
    <p:sldId id="416" r:id="rId44"/>
    <p:sldId id="423" r:id="rId45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ksjon" id="{9F28D32D-1160-45D3-A711-1D90E7E22F67}">
          <p14:sldIdLst>
            <p14:sldId id="344"/>
            <p14:sldId id="430"/>
            <p14:sldId id="371"/>
            <p14:sldId id="286"/>
            <p14:sldId id="429"/>
          </p14:sldIdLst>
        </p14:section>
        <p14:section name="Binærtall" id="{CBFA6243-2E7F-4205-8171-DAB81D23DCF9}">
          <p14:sldIdLst>
            <p14:sldId id="417"/>
            <p14:sldId id="363"/>
            <p14:sldId id="431"/>
            <p14:sldId id="364"/>
            <p14:sldId id="428"/>
            <p14:sldId id="365"/>
            <p14:sldId id="366"/>
            <p14:sldId id="367"/>
            <p14:sldId id="345"/>
            <p14:sldId id="346"/>
            <p14:sldId id="347"/>
            <p14:sldId id="424"/>
            <p14:sldId id="348"/>
            <p14:sldId id="349"/>
            <p14:sldId id="410"/>
            <p14:sldId id="409"/>
          </p14:sldIdLst>
        </p14:section>
        <p14:section name="Hex &amp; Endian" id="{995A730F-9EC2-4451-B554-A0B32F4A0A53}">
          <p14:sldIdLst>
            <p14:sldId id="418"/>
            <p14:sldId id="382"/>
            <p14:sldId id="426"/>
            <p14:sldId id="411"/>
          </p14:sldIdLst>
        </p14:section>
        <p14:section name="IEEE 754" id="{418319BD-2F95-4F27-B3B0-38D84C3AAED6}">
          <p14:sldIdLst>
            <p14:sldId id="419"/>
            <p14:sldId id="383"/>
            <p14:sldId id="384"/>
            <p14:sldId id="385"/>
            <p14:sldId id="386"/>
            <p14:sldId id="387"/>
            <p14:sldId id="388"/>
            <p14:sldId id="427"/>
            <p14:sldId id="407"/>
          </p14:sldIdLst>
        </p14:section>
        <p14:section name="BCD" id="{9339E3D5-4ADC-44A8-86C5-EA3F82044121}">
          <p14:sldIdLst>
            <p14:sldId id="420"/>
            <p14:sldId id="360"/>
            <p14:sldId id="413"/>
            <p14:sldId id="414"/>
          </p14:sldIdLst>
        </p14:section>
        <p14:section name="Konklusjon" id="{AD3E92FD-61E2-4EC6-8FCA-49079C7A9FEC}">
          <p14:sldIdLst>
            <p14:sldId id="422"/>
            <p14:sldId id="415"/>
            <p14:sldId id="318"/>
            <p14:sldId id="416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>
          <p15:clr>
            <a:srgbClr val="A4A3A4"/>
          </p15:clr>
        </p15:guide>
        <p15:guide id="2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FFFF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89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1525"/>
        <p:guide pos="4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75" d="100"/>
          <a:sy n="75" d="100"/>
        </p:scale>
        <p:origin x="-1776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nb-NO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nb-NO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nb-NO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465EB6C-FD12-41B1-85A9-E55D777783A3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7353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513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b" anchorCtr="0" compatLnSpc="1">
            <a:prstTxWarp prst="textNoShape">
              <a:avLst/>
            </a:prstTxWarp>
          </a:bodyPr>
          <a:lstStyle>
            <a:lvl1pPr defTabSz="94773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10" tIns="47355" rIns="94710" bIns="47355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D95329AB-7F50-42A1-A033-AEAA84FE6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1D933-0E92-4104-870A-CCC9525B266B}" type="slidenum">
              <a:rPr lang="en-US"/>
              <a:pPr/>
              <a:t>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5137" cy="383857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687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C9215-9D5D-4751-8247-AEDFE882A792}" type="slidenum">
              <a:rPr lang="en-US"/>
              <a:pPr/>
              <a:t>13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548BF-B43B-4296-BE1B-3CDE68D503F9}" type="slidenum">
              <a:rPr lang="en-US"/>
              <a:pPr/>
              <a:t>14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2073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86EB3-8C00-48AB-95D1-D7D3EBC9B169}" type="slidenum">
              <a:rPr lang="en-US"/>
              <a:pPr/>
              <a:t>15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8307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6694A-2506-4E63-A011-2E111BBEBCC8}" type="slidenum">
              <a:rPr lang="en-US"/>
              <a:pPr/>
              <a:t>16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1077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31C57-839A-4039-87A7-BB5E93855304}" type="slidenum">
              <a:rPr lang="en-US"/>
              <a:pPr/>
              <a:t>18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1039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3C84D-A2D9-44A3-AACE-5D720943A4B6}" type="slidenum">
              <a:rPr lang="en-US"/>
              <a:pPr/>
              <a:t>19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3274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83BC2-4903-4FFC-8E0A-DAC943D2D3DF}" type="slidenum">
              <a:rPr lang="en-US"/>
              <a:pPr/>
              <a:t>23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77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65A24-335C-4D7E-834B-70133C107F19}" type="slidenum">
              <a:rPr lang="en-US"/>
              <a:pPr/>
              <a:t>27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53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AEF49-FDB1-442D-BA54-FD1D19EE9ADE}" type="slidenum">
              <a:rPr lang="en-US"/>
              <a:pPr/>
              <a:t>28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8860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C6407-52C2-4F20-BE23-757D7421465E}" type="slidenum">
              <a:rPr lang="en-US"/>
              <a:pPr/>
              <a:t>29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02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6D87D-F2D7-46ED-BA5B-99DC822D5DE8}" type="slidenum">
              <a:rPr lang="en-US">
                <a:latin typeface="Times New Roman" pitchFamily="48" charset="0"/>
              </a:rPr>
              <a:pPr/>
              <a:t>2</a:t>
            </a:fld>
            <a:endParaRPr lang="en-US">
              <a:latin typeface="Times New Roman" pitchFamily="4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>
              <a:latin typeface="Times New Roman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8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CCE22-977C-49B3-BDDD-E8FAEDAACF35}" type="slidenum">
              <a:rPr lang="en-US"/>
              <a:pPr/>
              <a:t>30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74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12AD7-B152-4060-9A33-4DC05300281E}" type="slidenum">
              <a:rPr lang="en-US"/>
              <a:pPr/>
              <a:t>31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5394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6646B-9872-4E4C-9D90-ECBD4141740D}" type="slidenum">
              <a:rPr lang="en-US"/>
              <a:pPr/>
              <a:t>32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228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781E6-220C-4183-8080-EB0F8DF9377F}" type="slidenum">
              <a:rPr lang="en-US"/>
              <a:pPr/>
              <a:t>36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4094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B414A-C92F-4121-8EF7-F3927ECE7DEF}" type="slidenum">
              <a:rPr lang="en-US"/>
              <a:pPr/>
              <a:t>37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6803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329AB-7F50-42A1-A033-AEAA84FE67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1CB569-A3A8-4827-8182-455797400559}" type="slidenum">
              <a:rPr lang="en-US"/>
              <a:pPr/>
              <a:t>3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22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C09DE-7746-4D30-8204-A3157277D479}" type="slidenum">
              <a:rPr lang="en-US"/>
              <a:pPr/>
              <a:t>4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437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B9D59-3B75-4B05-AAB9-67089BF30FCE}" type="slidenum">
              <a:rPr lang="en-US"/>
              <a:pPr/>
              <a:t>7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170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B414A-C92F-4121-8EF7-F3927ECE7DEF}" type="slidenum">
              <a:rPr lang="en-US"/>
              <a:pPr/>
              <a:t>8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088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253D3-5491-4FD4-A275-7B18E5433067}" type="slidenum">
              <a:rPr lang="en-US"/>
              <a:pPr/>
              <a:t>9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278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C60AC-FF72-4B10-B2B4-386A80D0A4ED}" type="slidenum">
              <a:rPr lang="en-US"/>
              <a:pPr/>
              <a:t>11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75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939EE-9C6C-4B60-A351-03DD0E743F68}" type="slidenum">
              <a:rPr lang="en-US"/>
              <a:pPr/>
              <a:t>12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8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277100" y="381000"/>
            <a:ext cx="22987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381000" y="381000"/>
            <a:ext cx="67437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68450" y="381000"/>
            <a:ext cx="7924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381000" y="1600200"/>
            <a:ext cx="4521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54600" y="1600200"/>
            <a:ext cx="4521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68450" y="381000"/>
            <a:ext cx="7924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381000" y="1600200"/>
            <a:ext cx="4521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5054600" y="1600200"/>
            <a:ext cx="4521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  <p:custDataLst>
              <p:tags r:id="rId4"/>
            </p:custDataLst>
          </p:nvPr>
        </p:nvSpPr>
        <p:spPr>
          <a:xfrm>
            <a:off x="5054600" y="3848100"/>
            <a:ext cx="4521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7650" y="152400"/>
            <a:ext cx="89154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  <p:custDataLst>
              <p:tags r:id="rId2"/>
            </p:custDataLst>
          </p:nvPr>
        </p:nvSpPr>
        <p:spPr>
          <a:xfrm>
            <a:off x="742950" y="1066800"/>
            <a:ext cx="8420100" cy="5410200"/>
          </a:xfrm>
        </p:spPr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9328150" y="6400800"/>
            <a:ext cx="5778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E086E1-95BD-4B08-A3B2-D7BACAA5E3F9}" type="slidenum">
              <a:rPr lang="nb-NO"/>
              <a:pPr/>
              <a:t>‹#›</a:t>
            </a:fld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kern="0"/>
              <a:t>blistog@westerdals.no</a:t>
            </a:r>
            <a:endParaRPr lang="en-US" kern="0" dirty="0"/>
          </a:p>
        </p:txBody>
      </p:sp>
      <p:sp>
        <p:nvSpPr>
          <p:cNvPr id="7" name="Slide Number Placeholder 5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992560" y="6477000"/>
            <a:ext cx="23114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409950" y="6477001"/>
            <a:ext cx="31369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113240" y="6477001"/>
            <a:ext cx="2311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1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7" y="188641"/>
            <a:ext cx="8915400" cy="634083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2565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  <a:endParaRPr lang="nb-NO" dirty="0">
              <a:solidFill>
                <a:srgbClr val="2628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 dirty="0">
              <a:solidFill>
                <a:srgbClr val="262827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08720"/>
            <a:ext cx="990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8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052738"/>
            <a:ext cx="437515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052738"/>
            <a:ext cx="437515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6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82466" y="645991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blistog@westerdals.no</a:t>
            </a:r>
            <a:endParaRPr lang="nb-NO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216" y="645991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76F64673-A794-4CA8-BE7E-28A7A63F6F81}" type="slidenum">
              <a:rPr lang="nb-NO" smtClean="0"/>
              <a:pPr>
                <a:buFontTx/>
                <a:buNone/>
              </a:pPr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24746"/>
            <a:ext cx="4376870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124746"/>
            <a:ext cx="4378590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94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7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37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980728"/>
            <a:ext cx="3259006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980730"/>
            <a:ext cx="5537729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2276874"/>
            <a:ext cx="3259006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37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052738"/>
            <a:ext cx="59436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21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23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052738"/>
            <a:ext cx="2228850" cy="50734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052738"/>
            <a:ext cx="6521450" cy="5073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64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04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05.09.2013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‹#›</a:t>
            </a:fld>
            <a:endParaRPr lang="nb-NO">
              <a:solidFill>
                <a:srgbClr val="2628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51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450" y="381000"/>
            <a:ext cx="7924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3" y="1600200"/>
            <a:ext cx="4521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54603" y="1600201"/>
            <a:ext cx="4521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54603" y="3848101"/>
            <a:ext cx="4521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42950" y="6477004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b-NO" kern="0">
                <a:solidFill>
                  <a:sysClr val="window" lastClr="FFFFFF"/>
                </a:solidFill>
              </a:rPr>
              <a:t>05.09.2013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4150" y="6477004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kern="0"/>
              <a:t>Bjørn O. Listog -- blistog@westerdals.no</a:t>
            </a:r>
            <a:endParaRPr lang="en-US" kern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9104" y="6492877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01AEAE-AED4-4655-9A75-BC34AD92A4BB}" type="slidenum">
              <a:rPr lang="en-US" kern="0" smtClean="0"/>
              <a:pPr>
                <a:defRPr/>
              </a:pPr>
              <a:t>‹#›</a:t>
            </a:fld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8560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450" y="381000"/>
            <a:ext cx="7924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3" y="1600200"/>
            <a:ext cx="4521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603" y="1600200"/>
            <a:ext cx="45212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42950" y="6477004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b-NO" kern="0">
                <a:solidFill>
                  <a:sysClr val="window" lastClr="FFFFFF"/>
                </a:solidFill>
              </a:rPr>
              <a:t>05.09.2013</a:t>
            </a: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4150" y="6477004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kern="0"/>
              <a:t>Bjørn O. Listog -- blistog@westerdals.no</a:t>
            </a:r>
            <a:endParaRPr lang="en-US" kern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9104" y="6492877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01AEAE-AED4-4655-9A75-BC34AD92A4BB}" type="slidenum">
              <a:rPr lang="en-US" kern="0" smtClean="0"/>
              <a:pPr>
                <a:defRPr/>
              </a:pPr>
              <a:t>‹#›</a:t>
            </a:fld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0366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81000" y="1600200"/>
            <a:ext cx="4521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54600" y="1600200"/>
            <a:ext cx="4521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992560" y="6477000"/>
            <a:ext cx="23114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xfrm>
            <a:off x="7113240" y="6477001"/>
            <a:ext cx="2311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  <p:custDataLst>
              <p:tags r:id="rId3"/>
            </p:custDataLst>
          </p:nvPr>
        </p:nvSpPr>
        <p:spPr>
          <a:xfrm>
            <a:off x="3409950" y="6477001"/>
            <a:ext cx="31369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5889104" y="6492875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568450" y="3810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381000" y="1600200"/>
            <a:ext cx="919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" name="Text Box 24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47650" y="1066800"/>
            <a:ext cx="9754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i="1" dirty="0">
                <a:solidFill>
                  <a:schemeClr val="accent2"/>
                </a:solidFill>
                <a:latin typeface="Arial" charset="0"/>
              </a:rPr>
              <a:t>TK1100</a:t>
            </a:r>
          </a:p>
        </p:txBody>
      </p:sp>
      <p:sp>
        <p:nvSpPr>
          <p:cNvPr id="1050" name="Line 2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12750" y="1447800"/>
            <a:ext cx="9080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pic>
        <p:nvPicPr>
          <p:cNvPr id="1056" name="Picture 32" descr="compuser"/>
          <p:cNvPicPr>
            <a:picLocks noChangeAspect="1" noChangeArrowheads="1" noCrop="1"/>
          </p:cNvPicPr>
          <p:nvPr userDrawn="1">
            <p:custDataLst>
              <p:tags r:id="rId21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73050" y="188913"/>
            <a:ext cx="1019175" cy="93345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72" y="6165304"/>
            <a:ext cx="681885" cy="69269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blistog@westerdals.no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76F64673-A794-4CA8-BE7E-28A7A63F6F81}" type="slidenum">
              <a:rPr lang="nb-NO" smtClean="0"/>
              <a:pPr>
                <a:buFontTx/>
                <a:buNone/>
              </a:pPr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116632"/>
            <a:ext cx="8915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124744"/>
            <a:ext cx="89154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b-NO">
                <a:solidFill>
                  <a:srgbClr val="262827"/>
                </a:solidFill>
                <a:latin typeface="Arial"/>
              </a:rPr>
              <a:t>05.09.2013</a:t>
            </a:r>
            <a:endParaRPr lang="nb-NO" dirty="0">
              <a:solidFill>
                <a:srgbClr val="262827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b-NO">
                <a:solidFill>
                  <a:srgbClr val="262827"/>
                </a:solidFill>
                <a:latin typeface="Arial"/>
              </a:rPr>
              <a:t>Bjørn O. Listog -- blistog@westerdals.no</a:t>
            </a:r>
            <a:endParaRPr lang="nb-NO" dirty="0">
              <a:solidFill>
                <a:srgbClr val="262827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3260" y="647700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8F094048-963A-4DDD-B1A1-9FB2654C82C8}" type="slidenum">
              <a:rPr lang="nb-NO" smtClean="0">
                <a:solidFill>
                  <a:srgbClr val="262827"/>
                </a:solidFill>
                <a:latin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nb-NO" dirty="0">
              <a:solidFill>
                <a:srgbClr val="262827"/>
              </a:solidFill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08720"/>
            <a:ext cx="990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7312"/>
            <a:ext cx="66191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1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0.xml"/><Relationship Id="rId7" Type="http://schemas.openxmlformats.org/officeDocument/2006/relationships/audio" Target="../media/audio1.wav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oleObject" Target="../embeddings/oleObject2.bin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image" Target="../media/image10.wmf"/><Relationship Id="rId2" Type="http://schemas.openxmlformats.org/officeDocument/2006/relationships/tags" Target="../tags/tag103.xml"/><Relationship Id="rId1" Type="http://schemas.openxmlformats.org/officeDocument/2006/relationships/vmlDrawing" Target="../drawings/vmlDrawing1.vml"/><Relationship Id="rId6" Type="http://schemas.openxmlformats.org/officeDocument/2006/relationships/tags" Target="../tags/tag107.xml"/><Relationship Id="rId11" Type="http://schemas.openxmlformats.org/officeDocument/2006/relationships/oleObject" Target="../embeddings/oleObject1.bin"/><Relationship Id="rId5" Type="http://schemas.openxmlformats.org/officeDocument/2006/relationships/tags" Target="../tags/tag106.xml"/><Relationship Id="rId10" Type="http://schemas.openxmlformats.org/officeDocument/2006/relationships/image" Target="../media/image12.png"/><Relationship Id="rId4" Type="http://schemas.openxmlformats.org/officeDocument/2006/relationships/tags" Target="../tags/tag105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jpe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16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15.png"/><Relationship Id="rId5" Type="http://schemas.openxmlformats.org/officeDocument/2006/relationships/tags" Target="../tags/tag118.xml"/><Relationship Id="rId10" Type="http://schemas.openxmlformats.org/officeDocument/2006/relationships/audio" Target="../media/audio2.wav"/><Relationship Id="rId4" Type="http://schemas.openxmlformats.org/officeDocument/2006/relationships/tags" Target="../tags/tag117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19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tags" Target="../tags/tag150.xml"/><Relationship Id="rId3" Type="http://schemas.openxmlformats.org/officeDocument/2006/relationships/tags" Target="../tags/tag127.xml"/><Relationship Id="rId21" Type="http://schemas.openxmlformats.org/officeDocument/2006/relationships/tags" Target="../tags/tag145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tags" Target="../tags/tag149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tags" Target="../tags/tag144.xml"/><Relationship Id="rId29" Type="http://schemas.openxmlformats.org/officeDocument/2006/relationships/notesSlide" Target="../notesSlides/notesSlide12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tags" Target="../tags/tag148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tags" Target="../tags/tag15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3" Type="http://schemas.openxmlformats.org/officeDocument/2006/relationships/tags" Target="../tags/tag154.xml"/><Relationship Id="rId21" Type="http://schemas.openxmlformats.org/officeDocument/2006/relationships/tags" Target="../tags/tag172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notesSlide" Target="../notesSlides/notesSlide1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notesSlide" Target="../notesSlides/notesSlide14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notesSlide" Target="../notesSlides/notesSlide15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10" Type="http://schemas.openxmlformats.org/officeDocument/2006/relationships/tags" Target="../tags/tag225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4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1000" y="4038600"/>
            <a:ext cx="9194800" cy="1905000"/>
          </a:xfrm>
        </p:spPr>
        <p:txBody>
          <a:bodyPr/>
          <a:lstStyle/>
          <a:p>
            <a:pPr algn="ctr">
              <a:buFontTx/>
              <a:buNone/>
            </a:pPr>
            <a:r>
              <a:rPr lang="nb-NO" dirty="0"/>
              <a:t> </a:t>
            </a:r>
          </a:p>
          <a:p>
            <a:pPr algn="ctr">
              <a:buFontTx/>
              <a:buNone/>
            </a:pPr>
            <a:endParaRPr lang="nb-NO" dirty="0"/>
          </a:p>
        </p:txBody>
      </p:sp>
      <p:pic>
        <p:nvPicPr>
          <p:cNvPr id="100356" name="Picture 4" descr="PC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9313" y="1563688"/>
            <a:ext cx="7777162" cy="4346575"/>
          </a:xfrm>
          <a:prstGeom prst="rect">
            <a:avLst/>
          </a:prstGeom>
          <a:noFill/>
        </p:spPr>
      </p:pic>
      <p:sp>
        <p:nvSpPr>
          <p:cNvPr id="10035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4350" y="2565400"/>
            <a:ext cx="597693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nb-NO" sz="7200" b="1" dirty="0">
                <a:latin typeface="Showcard Gothic" panose="04020904020102020604" pitchFamily="82" charset="0"/>
              </a:rPr>
              <a:t>TK1100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nb-NO" sz="3200" b="1" dirty="0">
                <a:latin typeface="Showcard Gothic" panose="04020904020102020604" pitchFamily="82" charset="0"/>
              </a:rPr>
              <a:t>Digital Teknologi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nb-NO" sz="3200" b="1" dirty="0">
                <a:latin typeface="Showcard Gothic" panose="04020904020102020604" pitchFamily="82" charset="0"/>
              </a:rPr>
              <a:t>1. forelesning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154959">
            <a:off x="634155" y="2881248"/>
            <a:ext cx="9161905" cy="98095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8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78000"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Tolking</a:t>
            </a:r>
            <a:r>
              <a:rPr lang="nb-NO" dirty="0"/>
              <a:t> av binære koder (noen få)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262827"/>
                </a:solidFill>
              </a:rPr>
              <a:t>Bjørn O. Listog -- blistog@westerdals.no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4048-963A-4DDD-B1A1-9FB2654C82C8}" type="slidenum">
              <a:rPr lang="nb-NO" smtClean="0">
                <a:solidFill>
                  <a:srgbClr val="262827"/>
                </a:solidFill>
              </a:rPr>
              <a:pPr/>
              <a:t>10</a:t>
            </a:fld>
            <a:endParaRPr lang="nb-NO" dirty="0">
              <a:solidFill>
                <a:srgbClr val="262827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61485"/>
              </p:ext>
            </p:extLst>
          </p:nvPr>
        </p:nvGraphicFramePr>
        <p:xfrm>
          <a:off x="200473" y="980729"/>
          <a:ext cx="9505055" cy="460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nb-NO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0011 1110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0111 0010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0011 0111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(</a:t>
                      </a:r>
                      <a:r>
                        <a:rPr lang="nb-NO" sz="1900" dirty="0" err="1"/>
                        <a:t>Hexadesimalt</a:t>
                      </a:r>
                      <a:r>
                        <a:rPr lang="nb-NO" sz="19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0x3E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0x72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0x37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32-bit heltall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1 042 313 783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16-bit heltall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15 904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29 239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32 bit flyttall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0.156686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Umulig!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IPv4-adresse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62.32.114.55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mellomrom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 err="1"/>
                        <a:t>Scankode</a:t>
                      </a:r>
                      <a:r>
                        <a:rPr lang="nb-NO" sz="1900" dirty="0"/>
                        <a:t>(USB)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3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F23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:</a:t>
                      </a:r>
                      <a:r>
                        <a:rPr lang="nb-NO" sz="1900" baseline="0" dirty="0"/>
                        <a:t> .</a:t>
                      </a:r>
                      <a:endParaRPr lang="nb-NO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UTF-16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㸠</a:t>
                      </a:r>
                      <a:endParaRPr lang="nb-NO" sz="1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爷</a:t>
                      </a:r>
                      <a:endParaRPr lang="nb-NO" sz="1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JVM bytekode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istore_3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lstore_2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frem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err="1"/>
                        <a:t>lstore</a:t>
                      </a:r>
                      <a:endParaRPr lang="nb-NO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nb-NO" sz="1900" dirty="0"/>
                        <a:t>X86 </a:t>
                      </a:r>
                      <a:r>
                        <a:rPr lang="nb-NO" sz="1900" dirty="0" err="1"/>
                        <a:t>opkode</a:t>
                      </a:r>
                      <a:endParaRPr lang="nb-NO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DS: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JNO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03" y="4075163"/>
            <a:ext cx="352425" cy="36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4084690"/>
            <a:ext cx="3619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328" y="4094214"/>
            <a:ext cx="323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92562" y="5589240"/>
            <a:ext cx="8112199" cy="93610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b-NO" dirty="0">
                <a:solidFill>
                  <a:srgbClr val="FF0000"/>
                </a:solidFill>
              </a:rPr>
              <a:t>Hvordan vet man hvilken tolkning som er riktig</a:t>
            </a:r>
            <a:r>
              <a:rPr lang="nb-NO" dirty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dirty="0">
                <a:solidFill>
                  <a:srgbClr val="0070C0"/>
                </a:solidFill>
              </a:rPr>
              <a:t>Det bestemmer (bruken i) programmet!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48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/>
              <a:t>Representasjon i en datamaskin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  <p:custDataLst>
              <p:tags r:id="rId4"/>
            </p:custDataLst>
          </p:nvPr>
        </p:nvSpPr>
        <p:spPr>
          <a:xfrm>
            <a:off x="381000" y="1600200"/>
            <a:ext cx="9109075" cy="2405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b-NO" dirty="0"/>
              <a:t>Dagens digitale datamaskiner bruker binære tall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Trenger da bare to sifre: 0 og 1</a:t>
            </a:r>
          </a:p>
          <a:p>
            <a:pPr>
              <a:lnSpc>
                <a:spcPct val="90000"/>
              </a:lnSpc>
            </a:pPr>
            <a:r>
              <a:rPr lang="nb-NO" dirty="0"/>
              <a:t>Dette gir muligheten for enkle logiske kretser</a:t>
            </a:r>
          </a:p>
          <a:p>
            <a:pPr>
              <a:lnSpc>
                <a:spcPct val="90000"/>
              </a:lnSpc>
            </a:pPr>
            <a:r>
              <a:rPr lang="nb-NO" dirty="0"/>
              <a:t>  og samtidig kan all slags informasjon representeres på denne måten</a:t>
            </a:r>
          </a:p>
        </p:txBody>
      </p:sp>
      <p:pic>
        <p:nvPicPr>
          <p:cNvPr id="135189" name="Picture 21"/>
          <p:cNvPicPr>
            <a:picLocks noGrp="1" noChangeAspect="1" noChangeArrowheads="1"/>
          </p:cNvPicPr>
          <p:nvPr>
            <p:ph sz="half" idx="2"/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825208" y="3791268"/>
            <a:ext cx="2061072" cy="1921000"/>
          </a:xfrm>
          <a:noFill/>
          <a:ln/>
        </p:spPr>
      </p:pic>
      <p:grpSp>
        <p:nvGrpSpPr>
          <p:cNvPr id="135179" name="Group 1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371600" y="4149725"/>
            <a:ext cx="2141538" cy="1584325"/>
            <a:chOff x="864" y="2832"/>
            <a:chExt cx="1629" cy="1200"/>
          </a:xfrm>
        </p:grpSpPr>
        <p:sp>
          <p:nvSpPr>
            <p:cNvPr id="135172" name="AutoShape 4"/>
            <p:cNvSpPr>
              <a:spLocks noChangeArrowheads="1"/>
            </p:cNvSpPr>
            <p:nvPr/>
          </p:nvSpPr>
          <p:spPr bwMode="auto">
            <a:xfrm rot="1693359">
              <a:off x="1008" y="3168"/>
              <a:ext cx="96" cy="240"/>
            </a:xfrm>
            <a:prstGeom prst="parallelogram">
              <a:avLst>
                <a:gd name="adj" fmla="val 25000"/>
              </a:avLst>
            </a:prstGeom>
            <a:solidFill>
              <a:srgbClr val="AEBA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35173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144" cy="720"/>
            </a:xfrm>
            <a:prstGeom prst="rect">
              <a:avLst/>
            </a:prstGeom>
            <a:solidFill>
              <a:srgbClr val="AEBA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135174" name="Object 6"/>
            <p:cNvGraphicFramePr>
              <a:graphicFrameLocks noChangeAspect="1"/>
            </p:cNvGraphicFramePr>
            <p:nvPr/>
          </p:nvGraphicFramePr>
          <p:xfrm>
            <a:off x="1632" y="2832"/>
            <a:ext cx="861" cy="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95" name="Microsoft ClipArt Gallery" r:id="rId11" imgW="877824" imgH="960120" progId="">
                    <p:embed/>
                  </p:oleObj>
                </mc:Choice>
                <mc:Fallback>
                  <p:oleObj name="Microsoft ClipArt Gallery" r:id="rId11" imgW="877824" imgH="96012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32"/>
                          <a:ext cx="861" cy="9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5175" name="AutoShape 7"/>
            <p:cNvCxnSpPr>
              <a:cxnSpLocks noChangeShapeType="1"/>
              <a:endCxn id="135173" idx="2"/>
            </p:cNvCxnSpPr>
            <p:nvPr/>
          </p:nvCxnSpPr>
          <p:spPr bwMode="auto">
            <a:xfrm rot="10800000">
              <a:off x="936" y="3696"/>
              <a:ext cx="1176" cy="33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35176" name="AutoShape 8"/>
            <p:cNvCxnSpPr>
              <a:cxnSpLocks noChangeShapeType="1"/>
            </p:cNvCxnSpPr>
            <p:nvPr/>
          </p:nvCxnSpPr>
          <p:spPr bwMode="auto">
            <a:xfrm flipV="1">
              <a:off x="2112" y="3744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5177" name="AutoShape 9"/>
            <p:cNvCxnSpPr>
              <a:cxnSpLocks noChangeShapeType="1"/>
              <a:stCxn id="135173" idx="0"/>
              <a:endCxn id="0" idx="2"/>
            </p:cNvCxnSpPr>
            <p:nvPr/>
          </p:nvCxnSpPr>
          <p:spPr bwMode="auto">
            <a:xfrm rot="5400000" flipV="1">
              <a:off x="1102" y="2810"/>
              <a:ext cx="796" cy="1127"/>
            </a:xfrm>
            <a:prstGeom prst="bentConnector5">
              <a:avLst>
                <a:gd name="adj1" fmla="val -18093"/>
                <a:gd name="adj2" fmla="val 34074"/>
                <a:gd name="adj3" fmla="val 11809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35178" name="AutoShape 10"/>
            <p:cNvCxnSpPr>
              <a:cxnSpLocks noChangeShapeType="1"/>
              <a:stCxn id="135173" idx="0"/>
              <a:endCxn id="135173" idx="2"/>
            </p:cNvCxnSpPr>
            <p:nvPr/>
          </p:nvCxnSpPr>
          <p:spPr bwMode="auto">
            <a:xfrm>
              <a:off x="936" y="2976"/>
              <a:ext cx="0" cy="7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5186" name="Group 1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800475" y="4365625"/>
            <a:ext cx="1944688" cy="1368425"/>
            <a:chOff x="3936" y="2928"/>
            <a:chExt cx="1415" cy="1056"/>
          </a:xfrm>
        </p:grpSpPr>
        <p:sp>
          <p:nvSpPr>
            <p:cNvPr id="135180" name="AutoShape 12"/>
            <p:cNvSpPr>
              <a:spLocks noChangeArrowheads="1"/>
            </p:cNvSpPr>
            <p:nvPr/>
          </p:nvSpPr>
          <p:spPr bwMode="auto">
            <a:xfrm rot="7546739">
              <a:off x="4056" y="3240"/>
              <a:ext cx="96" cy="240"/>
            </a:xfrm>
            <a:prstGeom prst="parallelogram">
              <a:avLst>
                <a:gd name="adj" fmla="val 25000"/>
              </a:avLst>
            </a:prstGeom>
            <a:solidFill>
              <a:srgbClr val="AEBA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35181" name="Rectangle 13"/>
            <p:cNvSpPr>
              <a:spLocks noChangeArrowheads="1"/>
            </p:cNvSpPr>
            <p:nvPr/>
          </p:nvSpPr>
          <p:spPr bwMode="auto">
            <a:xfrm>
              <a:off x="3936" y="2928"/>
              <a:ext cx="144" cy="720"/>
            </a:xfrm>
            <a:prstGeom prst="rect">
              <a:avLst/>
            </a:prstGeom>
            <a:solidFill>
              <a:srgbClr val="AEBA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graphicFrame>
          <p:nvGraphicFramePr>
            <p:cNvPr id="135182" name="Object 14"/>
            <p:cNvGraphicFramePr>
              <a:graphicFrameLocks noChangeAspect="1"/>
            </p:cNvGraphicFramePr>
            <p:nvPr/>
          </p:nvGraphicFramePr>
          <p:xfrm>
            <a:off x="4896" y="2928"/>
            <a:ext cx="455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96" name="Clip" r:id="rId13" imgW="2489200" imgH="4470400" progId="">
                    <p:embed/>
                  </p:oleObj>
                </mc:Choice>
                <mc:Fallback>
                  <p:oleObj name="Clip" r:id="rId13" imgW="2489200" imgH="447040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2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928"/>
                          <a:ext cx="455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5183" name="AutoShape 15"/>
            <p:cNvCxnSpPr>
              <a:cxnSpLocks noChangeShapeType="1"/>
              <a:endCxn id="135181" idx="2"/>
            </p:cNvCxnSpPr>
            <p:nvPr/>
          </p:nvCxnSpPr>
          <p:spPr bwMode="auto">
            <a:xfrm rot="10800000">
              <a:off x="4008" y="3648"/>
              <a:ext cx="1176" cy="33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35184" name="AutoShape 16"/>
            <p:cNvCxnSpPr>
              <a:cxnSpLocks noChangeShapeType="1"/>
            </p:cNvCxnSpPr>
            <p:nvPr/>
          </p:nvCxnSpPr>
          <p:spPr bwMode="auto">
            <a:xfrm flipV="1">
              <a:off x="5184" y="3696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5185" name="AutoShape 17"/>
            <p:cNvCxnSpPr>
              <a:cxnSpLocks noChangeShapeType="1"/>
              <a:stCxn id="135181" idx="0"/>
              <a:endCxn id="0" idx="2"/>
            </p:cNvCxnSpPr>
            <p:nvPr/>
          </p:nvCxnSpPr>
          <p:spPr bwMode="auto">
            <a:xfrm rot="5400000" flipV="1">
              <a:off x="4158" y="2778"/>
              <a:ext cx="816" cy="1116"/>
            </a:xfrm>
            <a:prstGeom prst="bentConnector5">
              <a:avLst>
                <a:gd name="adj1" fmla="val -17648"/>
                <a:gd name="adj2" fmla="val 43009"/>
                <a:gd name="adj3" fmla="val 11764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0" name="Rectangle 8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/>
              <a:t>Binær tall-representasjon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381000" y="1600200"/>
            <a:ext cx="5292725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b-NO" dirty="0"/>
              <a:t>Med 3 lamper kan vi representere 2</a:t>
            </a:r>
            <a:r>
              <a:rPr lang="nb-NO" baseline="30000" dirty="0"/>
              <a:t>3</a:t>
            </a:r>
            <a:r>
              <a:rPr lang="nb-NO" dirty="0"/>
              <a:t> = 8 kombinasjoner av av/på</a:t>
            </a:r>
          </a:p>
          <a:p>
            <a:pPr>
              <a:lnSpc>
                <a:spcPct val="90000"/>
              </a:lnSpc>
            </a:pPr>
            <a:r>
              <a:rPr lang="nb-NO" dirty="0"/>
              <a:t>Med Av=0 og På=1 får vi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nb-NO" dirty="0"/>
              <a:t>0 = 000	4 = 100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nb-NO" dirty="0"/>
              <a:t>1 = 001	5 = 101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nb-NO" dirty="0"/>
              <a:t>2 = 010	6 = 110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nb-NO" dirty="0"/>
              <a:t>3 = 011	7 = 111</a:t>
            </a:r>
          </a:p>
          <a:p>
            <a:pPr>
              <a:lnSpc>
                <a:spcPct val="90000"/>
              </a:lnSpc>
            </a:pPr>
            <a:r>
              <a:rPr lang="nb-NO" dirty="0"/>
              <a:t>Dette kan utvides til å bruke flere lamper (transistorer),     f. eks. 8, 16, 32, 64, ....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nb-NO" dirty="0"/>
              <a:t>		</a:t>
            </a:r>
          </a:p>
        </p:txBody>
      </p:sp>
      <p:pic>
        <p:nvPicPr>
          <p:cNvPr id="136203" name="Picture 11" descr="LIGHT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16600" y="2547938"/>
            <a:ext cx="3567113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205" name="Picture 13" descr="binary-clock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12100" y="0"/>
            <a:ext cx="1993900" cy="2492375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Desimale tall - </a:t>
            </a:r>
            <a:r>
              <a:rPr lang="nb-NO" dirty="0" err="1"/>
              <a:t>posisjontall</a:t>
            </a:r>
            <a:endParaRPr lang="nb-NO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28464" y="1600200"/>
            <a:ext cx="9777536" cy="2908300"/>
          </a:xfrm>
        </p:spPr>
        <p:txBody>
          <a:bodyPr/>
          <a:lstStyle/>
          <a:p>
            <a:r>
              <a:rPr lang="nb-NO" sz="2400" dirty="0"/>
              <a:t>Det «vanlige» (</a:t>
            </a:r>
            <a:r>
              <a:rPr lang="nb-NO" sz="2400" dirty="0">
                <a:solidFill>
                  <a:srgbClr val="FF0000"/>
                </a:solidFill>
              </a:rPr>
              <a:t>desimale</a:t>
            </a:r>
            <a:r>
              <a:rPr lang="nb-NO" sz="2400" dirty="0"/>
              <a:t>) tallsystemet bruker </a:t>
            </a:r>
            <a:r>
              <a:rPr lang="nb-NO" sz="2400" dirty="0">
                <a:solidFill>
                  <a:srgbClr val="FF0000"/>
                </a:solidFill>
              </a:rPr>
              <a:t>10</a:t>
            </a:r>
            <a:r>
              <a:rPr lang="nb-NO" sz="2400" dirty="0"/>
              <a:t> </a:t>
            </a:r>
            <a:r>
              <a:rPr lang="nb-NO" sz="2400" dirty="0">
                <a:solidFill>
                  <a:srgbClr val="FF0000"/>
                </a:solidFill>
              </a:rPr>
              <a:t>sifre</a:t>
            </a:r>
            <a:r>
              <a:rPr lang="nb-NO" sz="2400" dirty="0"/>
              <a:t>/symboler (0 – 9), mens det </a:t>
            </a:r>
            <a:r>
              <a:rPr lang="nb-NO" sz="2400" dirty="0">
                <a:solidFill>
                  <a:srgbClr val="FF0000"/>
                </a:solidFill>
              </a:rPr>
              <a:t>binære</a:t>
            </a:r>
            <a:r>
              <a:rPr lang="nb-NO" sz="2400" dirty="0"/>
              <a:t> systemet bare bruker </a:t>
            </a:r>
            <a:r>
              <a:rPr lang="nb-NO" sz="2400" dirty="0">
                <a:solidFill>
                  <a:srgbClr val="FF0000"/>
                </a:solidFill>
              </a:rPr>
              <a:t>2</a:t>
            </a:r>
            <a:r>
              <a:rPr lang="nb-NO" sz="2400" dirty="0"/>
              <a:t> sifre/symboler (0-1).</a:t>
            </a:r>
          </a:p>
          <a:p>
            <a:r>
              <a:rPr lang="nb-NO" sz="2400" dirty="0"/>
              <a:t>Prinsippene bak det binære tallsystemet er imidlertid de samme som for det desimale systemet</a:t>
            </a:r>
          </a:p>
          <a:p>
            <a:pPr lvl="1"/>
            <a:r>
              <a:rPr lang="nb-NO" sz="2000" dirty="0">
                <a:solidFill>
                  <a:srgbClr val="FF0000"/>
                </a:solidFill>
              </a:rPr>
              <a:t>Posisjonen</a:t>
            </a:r>
            <a:r>
              <a:rPr lang="nb-NO" sz="2000" dirty="0"/>
              <a:t> til et siffer i et tall </a:t>
            </a:r>
            <a:r>
              <a:rPr lang="nb-NO" sz="2000" dirty="0">
                <a:solidFill>
                  <a:srgbClr val="FF0000"/>
                </a:solidFill>
              </a:rPr>
              <a:t>avgjør</a:t>
            </a:r>
            <a:r>
              <a:rPr lang="nb-NO" sz="2000" dirty="0"/>
              <a:t> hvilken </a:t>
            </a:r>
            <a:r>
              <a:rPr lang="nb-NO" sz="2000" b="1" dirty="0">
                <a:solidFill>
                  <a:srgbClr val="FF0000"/>
                </a:solidFill>
              </a:rPr>
              <a:t>verdi</a:t>
            </a:r>
            <a:r>
              <a:rPr lang="nb-NO" sz="2000" dirty="0"/>
              <a:t> sifferet representerer («tyngde»)</a:t>
            </a:r>
          </a:p>
          <a:p>
            <a:endParaRPr lang="nb-NO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305036" y="3779417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5372</a:t>
            </a: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55" y="6049455"/>
            <a:ext cx="41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185" y="5589240"/>
            <a:ext cx="41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6049455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356" y="5241177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5649405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356" y="3640977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4041027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356" y="4441077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4841127"/>
            <a:ext cx="43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6" y="6058163"/>
            <a:ext cx="789434" cy="38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58" y="5266771"/>
            <a:ext cx="789434" cy="38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51" y="5675529"/>
            <a:ext cx="789434" cy="38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6058163"/>
            <a:ext cx="7922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4476370"/>
            <a:ext cx="7922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4866721"/>
            <a:ext cx="7922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5266771"/>
            <a:ext cx="7922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5675529"/>
            <a:ext cx="7922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41232" y="4215652"/>
            <a:ext cx="1224073" cy="20425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31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781177" y="4215554"/>
            <a:ext cx="723908" cy="20426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32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669216" y="4198760"/>
            <a:ext cx="267560" cy="2059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850253" y="4190582"/>
            <a:ext cx="833178" cy="20588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22000"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0"/>
                            </p:stCondLst>
                            <p:childTnLst>
                              <p:par>
                                <p:cTn id="78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43000"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74000"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  <p:bldP spid="30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/>
              <a:t>Tallsystemer</a:t>
            </a: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Alle </a:t>
            </a:r>
            <a:r>
              <a:rPr lang="nb-NO" dirty="0">
                <a:solidFill>
                  <a:srgbClr val="FF0000"/>
                </a:solidFill>
              </a:rPr>
              <a:t>posisjon</a:t>
            </a:r>
            <a:r>
              <a:rPr lang="nb-NO" dirty="0"/>
              <a:t>elle tallsystemer bruker en </a:t>
            </a:r>
            <a:r>
              <a:rPr lang="nb-NO" dirty="0">
                <a:solidFill>
                  <a:srgbClr val="FF0000"/>
                </a:solidFill>
                <a:latin typeface="Comic Sans MS" pitchFamily="66" charset="0"/>
              </a:rPr>
              <a:t>base</a:t>
            </a:r>
          </a:p>
          <a:p>
            <a:r>
              <a:rPr lang="nb-NO" dirty="0"/>
              <a:t>Det </a:t>
            </a:r>
            <a:r>
              <a:rPr lang="nb-NO" dirty="0">
                <a:solidFill>
                  <a:srgbClr val="FF0000"/>
                </a:solidFill>
              </a:rPr>
              <a:t>desimale</a:t>
            </a:r>
            <a:r>
              <a:rPr lang="nb-NO" dirty="0"/>
              <a:t> tallsystemet har base </a:t>
            </a:r>
            <a:r>
              <a:rPr lang="nb-NO" dirty="0">
                <a:solidFill>
                  <a:srgbClr val="FF0000"/>
                </a:solidFill>
              </a:rPr>
              <a:t>10</a:t>
            </a:r>
          </a:p>
          <a:p>
            <a:r>
              <a:rPr lang="nb-NO" dirty="0"/>
              <a:t>Hver </a:t>
            </a:r>
            <a:r>
              <a:rPr lang="nb-NO" dirty="0">
                <a:solidFill>
                  <a:srgbClr val="FF0000"/>
                </a:solidFill>
              </a:rPr>
              <a:t>posisjon</a:t>
            </a:r>
            <a:r>
              <a:rPr lang="nb-NO" dirty="0"/>
              <a:t> i tallet tilsvarer en </a:t>
            </a:r>
            <a:r>
              <a:rPr lang="nb-NO" dirty="0">
                <a:solidFill>
                  <a:srgbClr val="FF0000"/>
                </a:solidFill>
              </a:rPr>
              <a:t>potens</a:t>
            </a:r>
            <a:r>
              <a:rPr lang="nb-NO" dirty="0"/>
              <a:t> av basen</a:t>
            </a:r>
          </a:p>
          <a:p>
            <a:r>
              <a:rPr lang="nb-NO" dirty="0"/>
              <a:t>I prinsippet kan en bruke en hvilken som helst base</a:t>
            </a:r>
          </a:p>
          <a:p>
            <a:pPr lvl="1"/>
            <a:r>
              <a:rPr lang="nb-NO" dirty="0"/>
              <a:t>407</a:t>
            </a:r>
            <a:r>
              <a:rPr lang="nb-NO" baseline="-25000" dirty="0"/>
              <a:t>23</a:t>
            </a:r>
            <a:r>
              <a:rPr lang="nb-NO" dirty="0"/>
              <a:t> = 4*23</a:t>
            </a:r>
            <a:r>
              <a:rPr lang="nb-NO" baseline="40000" dirty="0">
                <a:solidFill>
                  <a:srgbClr val="FF0000"/>
                </a:solidFill>
              </a:rPr>
              <a:t>2</a:t>
            </a:r>
            <a:r>
              <a:rPr lang="nb-NO" dirty="0"/>
              <a:t> + 0*23</a:t>
            </a:r>
            <a:r>
              <a:rPr lang="nb-NO" baseline="40000" dirty="0">
                <a:solidFill>
                  <a:srgbClr val="FF0000"/>
                </a:solidFill>
              </a:rPr>
              <a:t>1</a:t>
            </a:r>
            <a:r>
              <a:rPr lang="nb-NO" dirty="0"/>
              <a:t> + 7*23</a:t>
            </a:r>
            <a:r>
              <a:rPr lang="nb-NO" baseline="40000" dirty="0">
                <a:solidFill>
                  <a:srgbClr val="FF0000"/>
                </a:solidFill>
              </a:rPr>
              <a:t>0</a:t>
            </a:r>
            <a:r>
              <a:rPr lang="nb-NO" dirty="0"/>
              <a:t> =  2116 + 0 + 7 = 2123</a:t>
            </a:r>
            <a:r>
              <a:rPr lang="nb-NO" baseline="-25000" dirty="0"/>
              <a:t>10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         = 6122</a:t>
            </a:r>
            <a:r>
              <a:rPr lang="nb-NO" baseline="-25000" dirty="0"/>
              <a:t>7</a:t>
            </a:r>
          </a:p>
          <a:p>
            <a:r>
              <a:rPr lang="nb-NO" dirty="0"/>
              <a:t>Det fine med posisjonelle tallsystemer er at fravær av en potens-verdi («vekt») kan representeres med </a:t>
            </a:r>
            <a:r>
              <a:rPr lang="nb-NO" b="1" dirty="0"/>
              <a:t>0</a:t>
            </a:r>
          </a:p>
          <a:p>
            <a:pPr lvl="1"/>
            <a:r>
              <a:rPr lang="nb-NO" dirty="0"/>
              <a:t>4</a:t>
            </a:r>
            <a:r>
              <a:rPr lang="nb-NO" dirty="0">
                <a:solidFill>
                  <a:srgbClr val="FF0000"/>
                </a:solidFill>
              </a:rPr>
              <a:t>0</a:t>
            </a:r>
            <a:r>
              <a:rPr lang="nb-NO" dirty="0"/>
              <a:t>7 er ikke det samme som 47</a:t>
            </a:r>
            <a:endParaRPr lang="en-US" dirty="0"/>
          </a:p>
        </p:txBody>
      </p:sp>
      <p:pic>
        <p:nvPicPr>
          <p:cNvPr id="114692" name="Picture 4" descr="jugglebits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24888" y="0"/>
            <a:ext cx="1281112" cy="2574925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/>
              <a:t>Konvertering fra desimal til binær</a:t>
            </a: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7689850" y="1484313"/>
            <a:ext cx="1885950" cy="3767137"/>
          </a:xfrm>
        </p:spPr>
        <p:txBody>
          <a:bodyPr/>
          <a:lstStyle/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0</a:t>
            </a:r>
            <a:r>
              <a:rPr lang="nb-NO" sz="1600" b="1">
                <a:latin typeface="Comic Sans MS" pitchFamily="66" charset="0"/>
              </a:rPr>
              <a:t>  = 1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1</a:t>
            </a:r>
            <a:r>
              <a:rPr lang="nb-NO" sz="1600" b="1">
                <a:latin typeface="Comic Sans MS" pitchFamily="66" charset="0"/>
              </a:rPr>
              <a:t>  = 2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2</a:t>
            </a:r>
            <a:r>
              <a:rPr lang="nb-NO" sz="1600" b="1">
                <a:latin typeface="Comic Sans MS" pitchFamily="66" charset="0"/>
              </a:rPr>
              <a:t>  = 4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3</a:t>
            </a:r>
            <a:r>
              <a:rPr lang="nb-NO" sz="1600" b="1">
                <a:latin typeface="Comic Sans MS" pitchFamily="66" charset="0"/>
              </a:rPr>
              <a:t>  = 8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4</a:t>
            </a:r>
            <a:r>
              <a:rPr lang="nb-NO" sz="1600" b="1">
                <a:latin typeface="Comic Sans MS" pitchFamily="66" charset="0"/>
              </a:rPr>
              <a:t>  = 16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5</a:t>
            </a:r>
            <a:r>
              <a:rPr lang="nb-NO" sz="1600" b="1">
                <a:latin typeface="Comic Sans MS" pitchFamily="66" charset="0"/>
              </a:rPr>
              <a:t>  = 32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6</a:t>
            </a:r>
            <a:r>
              <a:rPr lang="nb-NO" sz="1600" b="1">
                <a:latin typeface="Comic Sans MS" pitchFamily="66" charset="0"/>
              </a:rPr>
              <a:t>  = 64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7</a:t>
            </a:r>
            <a:r>
              <a:rPr lang="nb-NO" sz="1600" b="1">
                <a:latin typeface="Comic Sans MS" pitchFamily="66" charset="0"/>
              </a:rPr>
              <a:t>  = 128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8</a:t>
            </a:r>
            <a:r>
              <a:rPr lang="nb-NO" sz="1600" b="1">
                <a:latin typeface="Comic Sans MS" pitchFamily="66" charset="0"/>
              </a:rPr>
              <a:t>  = 256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9</a:t>
            </a:r>
            <a:r>
              <a:rPr lang="nb-NO" sz="1600" b="1">
                <a:latin typeface="Comic Sans MS" pitchFamily="66" charset="0"/>
              </a:rPr>
              <a:t>  = 512</a:t>
            </a:r>
          </a:p>
          <a:p>
            <a:pPr>
              <a:buFontTx/>
              <a:buNone/>
            </a:pPr>
            <a:r>
              <a:rPr lang="nb-NO" sz="1600" b="1">
                <a:latin typeface="Comic Sans MS" pitchFamily="66" charset="0"/>
              </a:rPr>
              <a:t>2</a:t>
            </a:r>
            <a:r>
              <a:rPr lang="nb-NO" sz="1600" b="1" baseline="30000">
                <a:latin typeface="Comic Sans MS" pitchFamily="66" charset="0"/>
              </a:rPr>
              <a:t>10</a:t>
            </a:r>
            <a:r>
              <a:rPr lang="nb-NO" sz="1600" b="1">
                <a:latin typeface="Comic Sans MS" pitchFamily="66" charset="0"/>
              </a:rPr>
              <a:t> = 1024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11571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16825" y="1484313"/>
            <a:ext cx="1439863" cy="33115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15717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6288" y="1628775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851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28813" y="162877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512 + 339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19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44938" y="162877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2</a:t>
            </a:r>
            <a:r>
              <a:rPr lang="nb-NO" sz="2400" baseline="30000">
                <a:latin typeface="Times New Roman" pitchFamily="18" charset="0"/>
              </a:rPr>
              <a:t>9</a:t>
            </a:r>
            <a:r>
              <a:rPr lang="nb-NO" sz="2400">
                <a:latin typeface="Times New Roman" pitchFamily="18" charset="0"/>
              </a:rPr>
              <a:t> + 339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0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6288" y="2060575"/>
            <a:ext cx="973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339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1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28813" y="2060575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256 + 83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2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41763" y="2060575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2</a:t>
            </a:r>
            <a:r>
              <a:rPr lang="nb-NO" sz="2400" baseline="30000">
                <a:latin typeface="Times New Roman" pitchFamily="18" charset="0"/>
              </a:rPr>
              <a:t>8</a:t>
            </a:r>
            <a:r>
              <a:rPr lang="nb-NO" sz="2400">
                <a:latin typeface="Times New Roman" pitchFamily="18" charset="0"/>
              </a:rPr>
              <a:t> + 83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3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20750" y="2492375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83 =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4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28813" y="249237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64 + 19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5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44938" y="249237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2</a:t>
            </a:r>
            <a:r>
              <a:rPr lang="nb-NO" sz="2400" baseline="30000">
                <a:latin typeface="Times New Roman" pitchFamily="18" charset="0"/>
              </a:rPr>
              <a:t>6</a:t>
            </a:r>
            <a:r>
              <a:rPr lang="nb-NO" sz="2400">
                <a:latin typeface="Times New Roman" pitchFamily="18" charset="0"/>
              </a:rPr>
              <a:t> + 19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20750" y="292417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19 =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7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28813" y="292417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16 + 3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8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929063" y="2924175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2</a:t>
            </a:r>
            <a:r>
              <a:rPr lang="nb-NO" sz="2400" baseline="30000">
                <a:latin typeface="Times New Roman" pitchFamily="18" charset="0"/>
              </a:rPr>
              <a:t>4</a:t>
            </a:r>
            <a:r>
              <a:rPr lang="nb-NO" sz="2400">
                <a:latin typeface="Times New Roman" pitchFamily="18" charset="0"/>
              </a:rPr>
              <a:t> + 3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82675" y="335756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3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30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28813" y="3357563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2 + 1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31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927475" y="3357563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2</a:t>
            </a:r>
            <a:r>
              <a:rPr lang="nb-NO" sz="2400" baseline="30000">
                <a:latin typeface="Times New Roman" pitchFamily="18" charset="0"/>
              </a:rPr>
              <a:t>1</a:t>
            </a:r>
            <a:r>
              <a:rPr lang="nb-NO" sz="2400">
                <a:latin typeface="Times New Roman" pitchFamily="18" charset="0"/>
              </a:rPr>
              <a:t> + 1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32" name="Text Box 2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82675" y="3789363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1 =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33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944938" y="3789363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2</a:t>
            </a:r>
            <a:r>
              <a:rPr lang="nb-NO" sz="2400" baseline="30000">
                <a:latin typeface="Times New Roman" pitchFamily="18" charset="0"/>
              </a:rPr>
              <a:t>0</a:t>
            </a:r>
            <a:endParaRPr lang="en-US" sz="2400" baseline="30000">
              <a:latin typeface="Times New Roman" pitchFamily="18" charset="0"/>
            </a:endParaRPr>
          </a:p>
        </p:txBody>
      </p:sp>
      <p:sp>
        <p:nvSpPr>
          <p:cNvPr id="115734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76288" y="4365625"/>
            <a:ext cx="4681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851 = 2</a:t>
            </a:r>
            <a:r>
              <a:rPr lang="nb-NO" sz="2400" baseline="30000">
                <a:latin typeface="Times New Roman" pitchFamily="18" charset="0"/>
              </a:rPr>
              <a:t>9</a:t>
            </a:r>
            <a:r>
              <a:rPr lang="nb-NO" sz="2400">
                <a:latin typeface="Times New Roman" pitchFamily="18" charset="0"/>
              </a:rPr>
              <a:t> + 2</a:t>
            </a:r>
            <a:r>
              <a:rPr lang="nb-NO" sz="2400" baseline="30000">
                <a:latin typeface="Times New Roman" pitchFamily="18" charset="0"/>
              </a:rPr>
              <a:t>8</a:t>
            </a:r>
            <a:r>
              <a:rPr lang="nb-NO" sz="2400">
                <a:latin typeface="Times New Roman" pitchFamily="18" charset="0"/>
              </a:rPr>
              <a:t> + 2</a:t>
            </a:r>
            <a:r>
              <a:rPr lang="nb-NO" sz="2400" baseline="30000">
                <a:latin typeface="Times New Roman" pitchFamily="18" charset="0"/>
              </a:rPr>
              <a:t>6</a:t>
            </a:r>
            <a:r>
              <a:rPr lang="nb-NO" sz="2400">
                <a:latin typeface="Times New Roman" pitchFamily="18" charset="0"/>
              </a:rPr>
              <a:t> + 2</a:t>
            </a:r>
            <a:r>
              <a:rPr lang="nb-NO" sz="2400" baseline="30000">
                <a:latin typeface="Times New Roman" pitchFamily="18" charset="0"/>
              </a:rPr>
              <a:t>4 </a:t>
            </a:r>
            <a:r>
              <a:rPr lang="nb-NO" sz="2400">
                <a:latin typeface="Times New Roman" pitchFamily="18" charset="0"/>
              </a:rPr>
              <a:t>+ 2</a:t>
            </a:r>
            <a:r>
              <a:rPr lang="nb-NO" sz="2400" baseline="30000">
                <a:latin typeface="Times New Roman" pitchFamily="18" charset="0"/>
              </a:rPr>
              <a:t>1</a:t>
            </a:r>
            <a:r>
              <a:rPr lang="nb-NO" sz="2400">
                <a:latin typeface="Times New Roman" pitchFamily="18" charset="0"/>
              </a:rPr>
              <a:t> + 2</a:t>
            </a:r>
            <a:r>
              <a:rPr lang="nb-NO" sz="2400" baseline="30000">
                <a:latin typeface="Times New Roman" pitchFamily="18" charset="0"/>
              </a:rPr>
              <a:t>0</a:t>
            </a:r>
            <a:endParaRPr lang="en-US" sz="2400" baseline="30000">
              <a:latin typeface="Times New Roman" pitchFamily="18" charset="0"/>
            </a:endParaRPr>
          </a:p>
        </p:txBody>
      </p:sp>
      <p:sp>
        <p:nvSpPr>
          <p:cNvPr id="115735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76288" y="4868863"/>
            <a:ext cx="9129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851 = 1*2</a:t>
            </a:r>
            <a:r>
              <a:rPr lang="nb-NO" sz="2400" baseline="30000">
                <a:latin typeface="Times New Roman" pitchFamily="18" charset="0"/>
              </a:rPr>
              <a:t>9</a:t>
            </a:r>
            <a:r>
              <a:rPr lang="nb-NO" sz="2400">
                <a:latin typeface="Times New Roman" pitchFamily="18" charset="0"/>
              </a:rPr>
              <a:t> + 1*2</a:t>
            </a:r>
            <a:r>
              <a:rPr lang="nb-NO" sz="2400" baseline="30000">
                <a:latin typeface="Times New Roman" pitchFamily="18" charset="0"/>
              </a:rPr>
              <a:t>8</a:t>
            </a:r>
            <a:r>
              <a:rPr lang="nb-NO" sz="2400">
                <a:latin typeface="Times New Roman" pitchFamily="18" charset="0"/>
              </a:rPr>
              <a:t> +0*2</a:t>
            </a:r>
            <a:r>
              <a:rPr lang="nb-NO" sz="2400" baseline="30000">
                <a:latin typeface="Times New Roman" pitchFamily="18" charset="0"/>
              </a:rPr>
              <a:t>7</a:t>
            </a:r>
            <a:r>
              <a:rPr lang="nb-NO" sz="2400">
                <a:latin typeface="Times New Roman" pitchFamily="18" charset="0"/>
              </a:rPr>
              <a:t>+ 1*2</a:t>
            </a:r>
            <a:r>
              <a:rPr lang="nb-NO" sz="2400" baseline="30000">
                <a:latin typeface="Times New Roman" pitchFamily="18" charset="0"/>
              </a:rPr>
              <a:t>6</a:t>
            </a:r>
            <a:r>
              <a:rPr lang="nb-NO" sz="2400">
                <a:latin typeface="Times New Roman" pitchFamily="18" charset="0"/>
              </a:rPr>
              <a:t> +0*2</a:t>
            </a:r>
            <a:r>
              <a:rPr lang="nb-NO" sz="2400" baseline="30000">
                <a:latin typeface="Times New Roman" pitchFamily="18" charset="0"/>
              </a:rPr>
              <a:t>5</a:t>
            </a:r>
            <a:r>
              <a:rPr lang="nb-NO" sz="2400">
                <a:latin typeface="Times New Roman" pitchFamily="18" charset="0"/>
              </a:rPr>
              <a:t>+1*2</a:t>
            </a:r>
            <a:r>
              <a:rPr lang="nb-NO" sz="2400" baseline="30000">
                <a:latin typeface="Times New Roman" pitchFamily="18" charset="0"/>
              </a:rPr>
              <a:t>4</a:t>
            </a:r>
            <a:r>
              <a:rPr lang="nb-NO" sz="2400">
                <a:latin typeface="Times New Roman" pitchFamily="18" charset="0"/>
              </a:rPr>
              <a:t> +0*2</a:t>
            </a:r>
            <a:r>
              <a:rPr lang="nb-NO" sz="2400" baseline="30000">
                <a:latin typeface="Times New Roman" pitchFamily="18" charset="0"/>
              </a:rPr>
              <a:t>3</a:t>
            </a:r>
            <a:r>
              <a:rPr lang="nb-NO" sz="2400">
                <a:latin typeface="Times New Roman" pitchFamily="18" charset="0"/>
              </a:rPr>
              <a:t> +0*2</a:t>
            </a:r>
            <a:r>
              <a:rPr lang="nb-NO" sz="2400" baseline="30000">
                <a:latin typeface="Times New Roman" pitchFamily="18" charset="0"/>
              </a:rPr>
              <a:t>2</a:t>
            </a:r>
            <a:r>
              <a:rPr lang="nb-NO" sz="2400">
                <a:latin typeface="Times New Roman" pitchFamily="18" charset="0"/>
              </a:rPr>
              <a:t>+1*2</a:t>
            </a:r>
            <a:r>
              <a:rPr lang="nb-NO" sz="2400" baseline="30000">
                <a:latin typeface="Times New Roman" pitchFamily="18" charset="0"/>
              </a:rPr>
              <a:t>1</a:t>
            </a:r>
            <a:r>
              <a:rPr lang="nb-NO" sz="2400">
                <a:latin typeface="Times New Roman" pitchFamily="18" charset="0"/>
              </a:rPr>
              <a:t> + 1*2</a:t>
            </a:r>
            <a:r>
              <a:rPr lang="nb-NO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5736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0512" y="5445125"/>
            <a:ext cx="88569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b="1" dirty="0">
                <a:solidFill>
                  <a:srgbClr val="FF5050"/>
                </a:solidFill>
                <a:latin typeface="Comic Sans MS" pitchFamily="66" charset="0"/>
              </a:rPr>
              <a:t>851</a:t>
            </a:r>
            <a:r>
              <a:rPr lang="nb-NO" sz="3200" b="1" baseline="-25000" dirty="0">
                <a:solidFill>
                  <a:srgbClr val="FF5050"/>
                </a:solidFill>
                <a:latin typeface="Comic Sans MS" pitchFamily="66" charset="0"/>
              </a:rPr>
              <a:t>10</a:t>
            </a:r>
            <a:r>
              <a:rPr lang="nb-NO" sz="3200" b="1" dirty="0">
                <a:solidFill>
                  <a:srgbClr val="FF5050"/>
                </a:solidFill>
                <a:latin typeface="Comic Sans MS" pitchFamily="66" charset="0"/>
              </a:rPr>
              <a:t> = 0000 0011 0101 0011</a:t>
            </a:r>
            <a:r>
              <a:rPr lang="nb-NO" sz="3200" b="1" baseline="-25000" dirty="0">
                <a:solidFill>
                  <a:srgbClr val="FF5050"/>
                </a:solidFill>
                <a:latin typeface="Comic Sans MS" pitchFamily="66" charset="0"/>
              </a:rPr>
              <a:t>2</a:t>
            </a:r>
            <a:endParaRPr lang="en-US" sz="3200" b="1" baseline="-25000" dirty="0">
              <a:solidFill>
                <a:srgbClr val="FF5050"/>
              </a:solidFill>
              <a:latin typeface="Comic Sans MS" pitchFamily="66" charset="0"/>
            </a:endParaRPr>
          </a:p>
        </p:txBody>
      </p:sp>
      <p:sp>
        <p:nvSpPr>
          <p:cNvPr id="115737" name="Line 2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 flipV="1">
            <a:off x="2432050" y="1989138"/>
            <a:ext cx="5976938" cy="2232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15738" name="Line 2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1857375" y="1989138"/>
            <a:ext cx="2159000" cy="23764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15739" name="Line 2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5097463" y="5229225"/>
            <a:ext cx="142875" cy="2873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0" fill="hold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0" fill="hold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0" fill="hold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0" fill="hold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5" dur="20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/>
      <p:bldP spid="115719" grpId="0"/>
      <p:bldP spid="115720" grpId="0"/>
      <p:bldP spid="115721" grpId="0"/>
      <p:bldP spid="115722" grpId="0"/>
      <p:bldP spid="115723" grpId="0"/>
      <p:bldP spid="115724" grpId="0"/>
      <p:bldP spid="115725" grpId="0"/>
      <p:bldP spid="115726" grpId="0"/>
      <p:bldP spid="115727" grpId="0"/>
      <p:bldP spid="115728" grpId="0"/>
      <p:bldP spid="115729" grpId="0"/>
      <p:bldP spid="115730" grpId="0"/>
      <p:bldP spid="115731" grpId="0"/>
      <p:bldP spid="115732" grpId="0"/>
      <p:bldP spid="115733" grpId="0"/>
      <p:bldP spid="115734" grpId="0"/>
      <p:bldP spid="115735" grpId="0"/>
      <p:bldP spid="115736" grpId="0"/>
      <p:bldP spid="115736" grpId="1"/>
      <p:bldP spid="115737" grpId="0" animBg="1"/>
      <p:bldP spid="115738" grpId="0" animBg="1"/>
      <p:bldP spid="1157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/>
              <a:t>Konvertering fra binær til desimal</a:t>
            </a: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7689850" y="2636838"/>
            <a:ext cx="1958975" cy="32686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0</a:t>
            </a:r>
            <a:r>
              <a:rPr lang="nb-NO" sz="1800" b="1">
                <a:latin typeface="Comic Sans MS" pitchFamily="66" charset="0"/>
              </a:rPr>
              <a:t>  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1</a:t>
            </a:r>
            <a:r>
              <a:rPr lang="nb-NO" sz="1800" b="1">
                <a:latin typeface="Comic Sans MS" pitchFamily="66" charset="0"/>
              </a:rPr>
              <a:t>  =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2</a:t>
            </a:r>
            <a:r>
              <a:rPr lang="nb-NO" sz="1800" b="1">
                <a:latin typeface="Comic Sans MS" pitchFamily="66" charset="0"/>
              </a:rPr>
              <a:t>  =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3</a:t>
            </a:r>
            <a:r>
              <a:rPr lang="nb-NO" sz="1800" b="1">
                <a:latin typeface="Comic Sans MS" pitchFamily="66" charset="0"/>
              </a:rPr>
              <a:t>  = 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4</a:t>
            </a:r>
            <a:r>
              <a:rPr lang="nb-NO" sz="1800" b="1">
                <a:latin typeface="Comic Sans MS" pitchFamily="66" charset="0"/>
              </a:rPr>
              <a:t>  = 16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5</a:t>
            </a:r>
            <a:r>
              <a:rPr lang="nb-NO" sz="1800" b="1">
                <a:latin typeface="Comic Sans MS" pitchFamily="66" charset="0"/>
              </a:rPr>
              <a:t>  = 32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6</a:t>
            </a:r>
            <a:r>
              <a:rPr lang="nb-NO" sz="1800" b="1">
                <a:latin typeface="Comic Sans MS" pitchFamily="66" charset="0"/>
              </a:rPr>
              <a:t>  = 64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7</a:t>
            </a:r>
            <a:r>
              <a:rPr lang="nb-NO" sz="1800" b="1">
                <a:latin typeface="Comic Sans MS" pitchFamily="66" charset="0"/>
              </a:rPr>
              <a:t>  = 128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8</a:t>
            </a:r>
            <a:r>
              <a:rPr lang="nb-NO" sz="1800" b="1">
                <a:latin typeface="Comic Sans MS" pitchFamily="66" charset="0"/>
              </a:rPr>
              <a:t>  = 256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9</a:t>
            </a:r>
            <a:r>
              <a:rPr lang="nb-NO" sz="1800" b="1">
                <a:latin typeface="Comic Sans MS" pitchFamily="66" charset="0"/>
              </a:rPr>
              <a:t>  = 512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b="1">
                <a:latin typeface="Comic Sans MS" pitchFamily="66" charset="0"/>
              </a:rPr>
              <a:t>2</a:t>
            </a:r>
            <a:r>
              <a:rPr lang="nb-NO" sz="1800" b="1" baseline="30000">
                <a:latin typeface="Comic Sans MS" pitchFamily="66" charset="0"/>
              </a:rPr>
              <a:t>10</a:t>
            </a:r>
            <a:r>
              <a:rPr lang="nb-NO" sz="1800" b="1">
                <a:latin typeface="Comic Sans MS" pitchFamily="66" charset="0"/>
              </a:rPr>
              <a:t> = 1024</a:t>
            </a:r>
            <a:endParaRPr lang="en-US" sz="1800" b="1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</p:txBody>
      </p:sp>
      <p:sp>
        <p:nvSpPr>
          <p:cNvPr id="1167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89850" y="2492375"/>
            <a:ext cx="1439863" cy="33115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1674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2200" y="4438650"/>
            <a:ext cx="453548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4800" b="1">
                <a:latin typeface="Comic Sans MS" pitchFamily="66" charset="0"/>
              </a:rPr>
              <a:t>1101010011</a:t>
            </a:r>
            <a:endParaRPr lang="en-US" sz="4800" b="1">
              <a:latin typeface="Comic Sans MS" pitchFamily="66" charset="0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9175" y="4149725"/>
            <a:ext cx="576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512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20975" y="4149725"/>
            <a:ext cx="576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256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52775" y="4149725"/>
            <a:ext cx="576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128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45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51238" y="4149725"/>
            <a:ext cx="576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64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46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44938" y="4149725"/>
            <a:ext cx="576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32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305300" y="414972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16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48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735513" y="4149725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8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49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95875" y="4149725"/>
            <a:ext cx="433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4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50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56238" y="4149725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51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816600" y="4149725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52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2900" y="1700213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dirty="0">
                <a:latin typeface="Times New Roman" pitchFamily="18" charset="0"/>
              </a:rPr>
              <a:t>1101010011 =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6753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216150" y="1700213"/>
            <a:ext cx="756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1*2</a:t>
            </a:r>
            <a:r>
              <a:rPr lang="nb-NO" sz="2400" baseline="30000">
                <a:latin typeface="Times New Roman" pitchFamily="18" charset="0"/>
              </a:rPr>
              <a:t>9</a:t>
            </a:r>
            <a:r>
              <a:rPr lang="nb-NO" sz="2400">
                <a:latin typeface="Times New Roman" pitchFamily="18" charset="0"/>
              </a:rPr>
              <a:t>+1*2</a:t>
            </a:r>
            <a:r>
              <a:rPr lang="nb-NO" sz="2400" baseline="30000">
                <a:latin typeface="Times New Roman" pitchFamily="18" charset="0"/>
              </a:rPr>
              <a:t>8</a:t>
            </a:r>
            <a:r>
              <a:rPr lang="nb-NO" sz="2400">
                <a:latin typeface="Times New Roman" pitchFamily="18" charset="0"/>
              </a:rPr>
              <a:t>+0*2</a:t>
            </a:r>
            <a:r>
              <a:rPr lang="nb-NO" sz="2400" baseline="30000">
                <a:latin typeface="Times New Roman" pitchFamily="18" charset="0"/>
              </a:rPr>
              <a:t>7</a:t>
            </a:r>
            <a:r>
              <a:rPr lang="nb-NO" sz="2400">
                <a:latin typeface="Times New Roman" pitchFamily="18" charset="0"/>
              </a:rPr>
              <a:t>+1*2</a:t>
            </a:r>
            <a:r>
              <a:rPr lang="nb-NO" sz="2400" baseline="30000">
                <a:latin typeface="Times New Roman" pitchFamily="18" charset="0"/>
              </a:rPr>
              <a:t>6</a:t>
            </a:r>
            <a:r>
              <a:rPr lang="nb-NO" sz="2400">
                <a:latin typeface="Times New Roman" pitchFamily="18" charset="0"/>
              </a:rPr>
              <a:t>+0*2</a:t>
            </a:r>
            <a:r>
              <a:rPr lang="nb-NO" sz="2400" baseline="30000">
                <a:latin typeface="Times New Roman" pitchFamily="18" charset="0"/>
              </a:rPr>
              <a:t>5</a:t>
            </a:r>
            <a:r>
              <a:rPr lang="nb-NO" sz="2400">
                <a:latin typeface="Times New Roman" pitchFamily="18" charset="0"/>
              </a:rPr>
              <a:t>+1*2</a:t>
            </a:r>
            <a:r>
              <a:rPr lang="nb-NO" sz="2400" baseline="30000">
                <a:latin typeface="Times New Roman" pitchFamily="18" charset="0"/>
              </a:rPr>
              <a:t>4</a:t>
            </a:r>
            <a:r>
              <a:rPr lang="nb-NO" sz="2400">
                <a:latin typeface="Times New Roman" pitchFamily="18" charset="0"/>
              </a:rPr>
              <a:t>+0*2</a:t>
            </a:r>
            <a:r>
              <a:rPr lang="nb-NO" sz="2400" baseline="30000">
                <a:latin typeface="Times New Roman" pitchFamily="18" charset="0"/>
              </a:rPr>
              <a:t>3</a:t>
            </a:r>
            <a:r>
              <a:rPr lang="nb-NO" sz="2400">
                <a:latin typeface="Times New Roman" pitchFamily="18" charset="0"/>
              </a:rPr>
              <a:t>+0*2</a:t>
            </a:r>
            <a:r>
              <a:rPr lang="nb-NO" sz="2400" baseline="30000">
                <a:latin typeface="Times New Roman" pitchFamily="18" charset="0"/>
              </a:rPr>
              <a:t>2</a:t>
            </a:r>
            <a:r>
              <a:rPr lang="nb-NO" sz="2400">
                <a:latin typeface="Times New Roman" pitchFamily="18" charset="0"/>
              </a:rPr>
              <a:t>+1*2</a:t>
            </a:r>
            <a:r>
              <a:rPr lang="nb-NO" sz="2400" baseline="30000">
                <a:latin typeface="Times New Roman" pitchFamily="18" charset="0"/>
              </a:rPr>
              <a:t>1</a:t>
            </a:r>
            <a:r>
              <a:rPr lang="nb-NO" sz="2400">
                <a:latin typeface="Times New Roman" pitchFamily="18" charset="0"/>
              </a:rPr>
              <a:t>+1*2</a:t>
            </a:r>
            <a:r>
              <a:rPr lang="nb-NO" sz="2400" baseline="30000">
                <a:latin typeface="Times New Roman" pitchFamily="18" charset="0"/>
              </a:rPr>
              <a:t>0</a:t>
            </a:r>
            <a:endParaRPr lang="en-US" sz="2400" baseline="30000"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65325" y="2349500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= 512 + 256 + 64 + 16 + 2 + 1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6755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65325" y="2997200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Times New Roman" pitchFamily="18" charset="0"/>
              </a:rPr>
              <a:t>= 851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9175" y="5211763"/>
            <a:ext cx="576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512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57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720975" y="5211763"/>
            <a:ext cx="576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256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58" name="Text Box 2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584575" y="5211763"/>
            <a:ext cx="576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64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59" name="Text Box 2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305300" y="52117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16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60" name="Text Box 2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57825" y="52117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116761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816600" y="52117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400">
                <a:latin typeface="Comic Sans MS" pitchFamily="66" charset="0"/>
              </a:rPr>
              <a:t>1</a:t>
            </a:r>
            <a:endParaRPr lang="en-US" sz="1400">
              <a:latin typeface="Comic Sans MS" pitchFamily="66" charset="0"/>
            </a:endParaRPr>
          </a:p>
        </p:txBody>
      </p:sp>
      <p:pic>
        <p:nvPicPr>
          <p:cNvPr id="116762" name="Picture 26" descr="digklokke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26988" y="3500438"/>
            <a:ext cx="2189162" cy="231457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>
            <p:custDataLst>
              <p:tags r:id="rId27"/>
            </p:custDataLst>
          </p:nvPr>
        </p:nvSpPr>
        <p:spPr>
          <a:xfrm>
            <a:off x="632520" y="5661248"/>
            <a:ext cx="85266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>
                <a:solidFill>
                  <a:srgbClr val="FF0000"/>
                </a:solidFill>
              </a:rPr>
              <a:t>NB! Her mangler innledende nuller i 16 bit presisjon!</a:t>
            </a:r>
          </a:p>
          <a:p>
            <a:pPr>
              <a:buNone/>
            </a:pPr>
            <a:r>
              <a:rPr lang="nb-NO" sz="2000" dirty="0"/>
              <a:t>0000 0011 0101 0011</a:t>
            </a:r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2" grpId="0"/>
      <p:bldP spid="116743" grpId="0"/>
      <p:bldP spid="116744" grpId="0"/>
      <p:bldP spid="116745" grpId="0"/>
      <p:bldP spid="116746" grpId="0"/>
      <p:bldP spid="116747" grpId="0"/>
      <p:bldP spid="116748" grpId="0"/>
      <p:bldP spid="116749" grpId="0"/>
      <p:bldP spid="116750" grpId="0"/>
      <p:bldP spid="116751" grpId="0"/>
      <p:bldP spid="116753" grpId="0"/>
      <p:bldP spid="116754" grpId="0"/>
      <p:bldP spid="116755" grpId="0"/>
      <p:bldP spid="116756" grpId="0"/>
      <p:bldP spid="116757" grpId="0"/>
      <p:bldP spid="116758" grpId="0"/>
      <p:bldP spid="116759" grpId="0"/>
      <p:bldP spid="116760" grpId="0"/>
      <p:bldP spid="1167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450" y="381000"/>
            <a:ext cx="4464670" cy="914400"/>
          </a:xfrm>
        </p:spPr>
        <p:txBody>
          <a:bodyPr/>
          <a:lstStyle/>
          <a:p>
            <a:r>
              <a:rPr lang="nb-NO" dirty="0">
                <a:latin typeface="Copperplate Gothic Bold" panose="020E0705020206020404" pitchFamily="34" charset="0"/>
              </a:rPr>
              <a:t>PRESISJON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4783"/>
            <a:ext cx="9194800" cy="4954885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nb-NO" dirty="0"/>
              <a:t>I computere lagres alt enten i RAM («minne»), i </a:t>
            </a:r>
            <a:r>
              <a:rPr lang="nb-NO" dirty="0" err="1">
                <a:solidFill>
                  <a:srgbClr val="FF0000"/>
                </a:solidFill>
              </a:rPr>
              <a:t>registere</a:t>
            </a:r>
            <a:r>
              <a:rPr lang="nb-NO" dirty="0"/>
              <a:t> («minne») på CPU eller annet utstyr.</a:t>
            </a:r>
          </a:p>
          <a:p>
            <a:pPr lvl="1"/>
            <a:r>
              <a:rPr lang="nb-NO" dirty="0"/>
              <a:t>Disse har </a:t>
            </a:r>
            <a:r>
              <a:rPr lang="nb-NO" dirty="0">
                <a:solidFill>
                  <a:srgbClr val="FF0000"/>
                </a:solidFill>
              </a:rPr>
              <a:t>adresser</a:t>
            </a:r>
            <a:r>
              <a:rPr lang="nb-NO" dirty="0"/>
              <a:t>/navn</a:t>
            </a:r>
          </a:p>
          <a:p>
            <a:r>
              <a:rPr lang="nb-NO" dirty="0"/>
              <a:t>Både i minne og på CPU er </a:t>
            </a:r>
            <a:r>
              <a:rPr lang="nb-NO" dirty="0">
                <a:solidFill>
                  <a:srgbClr val="FF0000"/>
                </a:solidFill>
              </a:rPr>
              <a:t>minste adresserbare enhet </a:t>
            </a:r>
            <a:r>
              <a:rPr lang="nb-NO" dirty="0"/>
              <a:t>en </a:t>
            </a:r>
            <a:r>
              <a:rPr lang="nb-NO" dirty="0">
                <a:solidFill>
                  <a:srgbClr val="FF0000"/>
                </a:solidFill>
              </a:rPr>
              <a:t>Byte</a:t>
            </a:r>
          </a:p>
          <a:p>
            <a:pPr lvl="1"/>
            <a:r>
              <a:rPr lang="nb-NO" dirty="0"/>
              <a:t>Det er ikke mulig å lagre en bit,</a:t>
            </a:r>
            <a:br>
              <a:rPr lang="nb-NO" dirty="0"/>
            </a:br>
            <a:r>
              <a:rPr lang="nb-NO" dirty="0"/>
              <a:t>minimum er 8!</a:t>
            </a:r>
          </a:p>
          <a:p>
            <a:r>
              <a:rPr lang="nb-NO" dirty="0"/>
              <a:t>Microsoft m.fl. operer med </a:t>
            </a:r>
            <a:br>
              <a:rPr lang="nb-NO" dirty="0"/>
            </a:br>
            <a:r>
              <a:rPr lang="nb-NO" dirty="0"/>
              <a:t>enhetene: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Byte</a:t>
            </a:r>
            <a:r>
              <a:rPr lang="nb-NO" dirty="0"/>
              <a:t>: 8 bit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Word</a:t>
            </a:r>
            <a:r>
              <a:rPr lang="nb-NO" dirty="0"/>
              <a:t>: 16 bit</a:t>
            </a:r>
          </a:p>
          <a:p>
            <a:pPr lvl="1"/>
            <a:r>
              <a:rPr lang="nb-NO" dirty="0" err="1">
                <a:solidFill>
                  <a:srgbClr val="FF0000"/>
                </a:solidFill>
              </a:rPr>
              <a:t>Dword</a:t>
            </a:r>
            <a:r>
              <a:rPr lang="nb-NO" dirty="0"/>
              <a:t>: 32 bit</a:t>
            </a:r>
          </a:p>
          <a:p>
            <a:pPr lvl="1"/>
            <a:r>
              <a:rPr lang="nb-NO" dirty="0" err="1">
                <a:solidFill>
                  <a:srgbClr val="FF0000"/>
                </a:solidFill>
              </a:rPr>
              <a:t>Qword</a:t>
            </a:r>
            <a:r>
              <a:rPr lang="nb-NO" dirty="0"/>
              <a:t>: 64 bit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033120" y="476672"/>
            <a:ext cx="648072" cy="79208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b-NO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113240" y="332656"/>
            <a:ext cx="504056" cy="79208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b-NO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953000" y="4437112"/>
            <a:ext cx="1656184" cy="115212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b-NO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73080" y="3356993"/>
            <a:ext cx="3391779" cy="3082676"/>
            <a:chOff x="5673080" y="3356993"/>
            <a:chExt cx="3391779" cy="3082676"/>
          </a:xfrm>
        </p:grpSpPr>
        <p:pic>
          <p:nvPicPr>
            <p:cNvPr id="137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080" y="3356993"/>
              <a:ext cx="3391779" cy="308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ounded Rectangle 10"/>
            <p:cNvSpPr/>
            <p:nvPr/>
          </p:nvSpPr>
          <p:spPr bwMode="auto">
            <a:xfrm>
              <a:off x="5781092" y="5589240"/>
              <a:ext cx="576064" cy="792088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nb-NO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69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/>
              <a:t>Regneoperasjoner - binærtall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101725" y="1600200"/>
            <a:ext cx="7380288" cy="533400"/>
          </a:xfrm>
        </p:spPr>
        <p:txBody>
          <a:bodyPr/>
          <a:lstStyle/>
          <a:p>
            <a:pPr>
              <a:buFontTx/>
              <a:buNone/>
            </a:pPr>
            <a:r>
              <a:rPr lang="nb-NO" dirty="0"/>
              <a:t>Addisjon                    Multiplikasjon</a:t>
            </a:r>
            <a:endParaRPr lang="nb-NO" dirty="0">
              <a:latin typeface="Comic Sans MS" pitchFamily="66" charset="0"/>
            </a:endParaRPr>
          </a:p>
          <a:p>
            <a:endParaRPr lang="nb-NO" dirty="0">
              <a:latin typeface="Comic Sans MS" pitchFamily="66" charset="0"/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0513" y="2632075"/>
            <a:ext cx="2808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dirty="0">
                <a:latin typeface="Times New Roman" pitchFamily="18" charset="0"/>
              </a:rPr>
              <a:t>  </a:t>
            </a:r>
            <a:r>
              <a:rPr lang="nb-NO" sz="3200" dirty="0">
                <a:latin typeface="Comic Sans MS" pitchFamily="66" charset="0"/>
              </a:rPr>
              <a:t>0000 1011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7765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496" y="3136900"/>
            <a:ext cx="2736304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u="sng" dirty="0">
                <a:latin typeface="Comic Sans MS" pitchFamily="66" charset="0"/>
              </a:rPr>
              <a:t>+ 0001 1010</a:t>
            </a: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61000" y="3641725"/>
            <a:ext cx="36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1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7767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50585" y="3641725"/>
            <a:ext cx="360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7768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71738" y="3644900"/>
            <a:ext cx="36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00687" y="3644900"/>
            <a:ext cx="36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1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7770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48708" y="3644900"/>
            <a:ext cx="36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7771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70404" y="3644900"/>
            <a:ext cx="36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1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7772" name="Text Box 1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87967" y="2420938"/>
            <a:ext cx="358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600"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17773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78388" y="2420938"/>
            <a:ext cx="358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600" dirty="0">
                <a:latin typeface="Comic Sans MS" pitchFamily="66" charset="0"/>
              </a:rPr>
              <a:t>1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7774" name="Text Box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550987" y="2420938"/>
            <a:ext cx="358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1600" dirty="0">
                <a:latin typeface="Comic Sans MS" pitchFamily="66" charset="0"/>
              </a:rPr>
              <a:t>1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7775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240338" y="2565400"/>
            <a:ext cx="2881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u="sng">
                <a:latin typeface="Comic Sans MS" pitchFamily="66" charset="0"/>
              </a:rPr>
              <a:t>10 * 10</a:t>
            </a:r>
            <a:endParaRPr lang="en-US" sz="3200" u="sng">
              <a:latin typeface="Comic Sans MS" pitchFamily="66" charset="0"/>
            </a:endParaRPr>
          </a:p>
        </p:txBody>
      </p:sp>
      <p:sp>
        <p:nvSpPr>
          <p:cNvPr id="117776" name="Text Box 1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05525" y="3068638"/>
            <a:ext cx="86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>
                <a:latin typeface="Comic Sans MS" pitchFamily="66" charset="0"/>
              </a:rPr>
              <a:t>00</a:t>
            </a:r>
            <a:endParaRPr lang="en-US" sz="3200">
              <a:latin typeface="Comic Sans MS" pitchFamily="66" charset="0"/>
            </a:endParaRPr>
          </a:p>
        </p:txBody>
      </p:sp>
      <p:sp>
        <p:nvSpPr>
          <p:cNvPr id="117777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08675" y="3497263"/>
            <a:ext cx="86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>
                <a:latin typeface="Comic Sans MS" pitchFamily="66" charset="0"/>
              </a:rPr>
              <a:t>10  </a:t>
            </a:r>
            <a:endParaRPr lang="en-US" sz="3200">
              <a:latin typeface="Comic Sans MS" pitchFamily="66" charset="0"/>
            </a:endParaRPr>
          </a:p>
        </p:txBody>
      </p:sp>
      <p:sp>
        <p:nvSpPr>
          <p:cNvPr id="117778" name="Line 1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385048" y="4005263"/>
            <a:ext cx="13681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117779" name="Text Box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01072" y="4076700"/>
            <a:ext cx="11886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0100  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92560" y="3641725"/>
            <a:ext cx="360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04528" y="3641725"/>
            <a:ext cx="360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3200" dirty="0">
                <a:latin typeface="Comic Sans MS" pitchFamily="66" charset="0"/>
              </a:rPr>
              <a:t>0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57" y="4369087"/>
            <a:ext cx="1784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Se</a:t>
            </a:r>
            <a:br>
              <a:rPr lang="nb-NO" dirty="0"/>
            </a:br>
            <a:r>
              <a:rPr lang="nb-NO" dirty="0"/>
              <a:t>også D1.0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7016" y="4864622"/>
            <a:ext cx="1784463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Se</a:t>
            </a:r>
            <a:br>
              <a:rPr lang="nb-NO" dirty="0"/>
            </a:br>
            <a:r>
              <a:rPr lang="nb-NO" dirty="0"/>
              <a:t>også D1.0</a:t>
            </a:r>
          </a:p>
          <a:p>
            <a:pPr>
              <a:buNone/>
            </a:pP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7761312" y="1844824"/>
            <a:ext cx="2241639" cy="3280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NB!</a:t>
            </a:r>
            <a:br>
              <a:rPr lang="nb-NO" dirty="0"/>
            </a:br>
            <a:r>
              <a:rPr lang="nb-NO" dirty="0"/>
              <a:t>Å doble er</a:t>
            </a:r>
            <a:br>
              <a:rPr lang="nb-NO" dirty="0"/>
            </a:br>
            <a:r>
              <a:rPr lang="nb-NO" dirty="0"/>
              <a:t>dermed det</a:t>
            </a:r>
          </a:p>
          <a:p>
            <a:pPr>
              <a:buNone/>
            </a:pPr>
            <a:r>
              <a:rPr lang="nb-NO" dirty="0"/>
              <a:t>samme som</a:t>
            </a:r>
            <a:br>
              <a:rPr lang="nb-NO" dirty="0"/>
            </a:br>
            <a:r>
              <a:rPr lang="nb-NO" dirty="0"/>
              <a:t>å legge til en</a:t>
            </a:r>
          </a:p>
          <a:p>
            <a:pPr>
              <a:buNone/>
            </a:pPr>
            <a:r>
              <a:rPr lang="nb-NO" dirty="0"/>
              <a:t>null lengst</a:t>
            </a:r>
            <a:br>
              <a:rPr lang="nb-NO" dirty="0"/>
            </a:br>
            <a:r>
              <a:rPr lang="nb-NO" dirty="0"/>
              <a:t>til høyre…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67" grpId="0"/>
      <p:bldP spid="117768" grpId="0"/>
      <p:bldP spid="117769" grpId="0"/>
      <p:bldP spid="117770" grpId="0"/>
      <p:bldP spid="117771" grpId="0"/>
      <p:bldP spid="117772" grpId="0"/>
      <p:bldP spid="117773" grpId="0"/>
      <p:bldP spid="117774" grpId="0"/>
      <p:bldP spid="117775" grpId="0"/>
      <p:bldP spid="117776" grpId="0"/>
      <p:bldP spid="117777" grpId="0"/>
      <p:bldP spid="117778" grpId="0" animBg="1"/>
      <p:bldP spid="117779" grpId="0"/>
      <p:bldP spid="23" grpId="0"/>
      <p:bldP spid="24" grpId="0"/>
      <p:bldP spid="2" grpId="0"/>
      <p:bldP spid="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Negative tall = toerkomplement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9194800" cy="1323975"/>
          </a:xfrm>
        </p:spPr>
        <p:txBody>
          <a:bodyPr/>
          <a:lstStyle/>
          <a:p>
            <a:r>
              <a:rPr lang="nb-NO" dirty="0"/>
              <a:t>Invertering </a:t>
            </a:r>
            <a:r>
              <a:rPr lang="nb-NO" u="sng" dirty="0"/>
              <a:t>bør ikke</a:t>
            </a:r>
            <a:r>
              <a:rPr lang="nb-NO" dirty="0"/>
              <a:t> resultere i forskjell på +0 og -0</a:t>
            </a:r>
          </a:p>
          <a:p>
            <a:r>
              <a:rPr lang="nb-NO" dirty="0"/>
              <a:t>Bruker 2’er komplement istedenfor 1’er komplement</a:t>
            </a:r>
            <a:endParaRPr lang="nb-NO" u="sng" dirty="0">
              <a:latin typeface="Comic Sans MS" pitchFamily="66" charset="0"/>
            </a:endParaRPr>
          </a:p>
          <a:p>
            <a:endParaRPr lang="en-US" dirty="0"/>
          </a:p>
        </p:txBody>
      </p:sp>
      <p:grpSp>
        <p:nvGrpSpPr>
          <p:cNvPr id="118788" name="Group 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447800" y="4941888"/>
            <a:ext cx="1066800" cy="533400"/>
            <a:chOff x="912" y="3312"/>
            <a:chExt cx="672" cy="336"/>
          </a:xfrm>
        </p:grpSpPr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912" y="331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8790" name="Text Box 6"/>
            <p:cNvSpPr txBox="1">
              <a:spLocks noChangeArrowheads="1"/>
            </p:cNvSpPr>
            <p:nvPr/>
          </p:nvSpPr>
          <p:spPr bwMode="auto">
            <a:xfrm>
              <a:off x="960" y="3360"/>
              <a:ext cx="4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800">
                  <a:latin typeface="Comic Sans MS" pitchFamily="66" charset="0"/>
                </a:rPr>
                <a:t>0001</a:t>
              </a:r>
            </a:p>
          </p:txBody>
        </p:sp>
      </p:grpSp>
      <p:grpSp>
        <p:nvGrpSpPr>
          <p:cNvPr id="118791" name="Group 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038600" y="4941888"/>
            <a:ext cx="990600" cy="533400"/>
            <a:chOff x="2256" y="3312"/>
            <a:chExt cx="624" cy="336"/>
          </a:xfrm>
        </p:grpSpPr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2256" y="3312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8793" name="Text Box 9"/>
            <p:cNvSpPr txBox="1">
              <a:spLocks noChangeArrowheads="1"/>
            </p:cNvSpPr>
            <p:nvPr/>
          </p:nvSpPr>
          <p:spPr bwMode="auto">
            <a:xfrm>
              <a:off x="2352" y="33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800">
                  <a:latin typeface="Comic Sans MS" pitchFamily="66" charset="0"/>
                </a:rPr>
                <a:t>1110</a:t>
              </a:r>
            </a:p>
          </p:txBody>
        </p:sp>
      </p:grpSp>
      <p:grpSp>
        <p:nvGrpSpPr>
          <p:cNvPr id="118794" name="Group 1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29400" y="4941888"/>
            <a:ext cx="1066800" cy="533400"/>
            <a:chOff x="3840" y="3312"/>
            <a:chExt cx="672" cy="336"/>
          </a:xfrm>
        </p:grpSpPr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>
              <a:off x="3840" y="331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3984" y="336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800">
                  <a:latin typeface="Comic Sans MS" pitchFamily="66" charset="0"/>
                </a:rPr>
                <a:t>1111</a:t>
              </a:r>
            </a:p>
          </p:txBody>
        </p:sp>
      </p:grpSp>
      <p:grpSp>
        <p:nvGrpSpPr>
          <p:cNvPr id="118808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743200" y="5170488"/>
            <a:ext cx="914400" cy="336550"/>
            <a:chOff x="1728" y="3257"/>
            <a:chExt cx="576" cy="212"/>
          </a:xfrm>
        </p:grpSpPr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1728" y="325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1728" y="3257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600" b="1" dirty="0">
                  <a:latin typeface="Comic Sans MS" pitchFamily="66" charset="0"/>
                </a:rPr>
                <a:t>FLIP</a:t>
              </a:r>
            </a:p>
          </p:txBody>
        </p:sp>
      </p:grpSp>
      <p:grpSp>
        <p:nvGrpSpPr>
          <p:cNvPr id="118809" name="Group 25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410200" y="5170488"/>
            <a:ext cx="838200" cy="336550"/>
            <a:chOff x="3408" y="3257"/>
            <a:chExt cx="528" cy="212"/>
          </a:xfrm>
        </p:grpSpPr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3408" y="3257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8802" name="Text Box 18"/>
            <p:cNvSpPr txBox="1">
              <a:spLocks noChangeArrowheads="1"/>
            </p:cNvSpPr>
            <p:nvPr/>
          </p:nvSpPr>
          <p:spPr bwMode="auto">
            <a:xfrm>
              <a:off x="3456" y="3257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nb-NO" sz="1600" b="1">
                  <a:latin typeface="Comic Sans MS" pitchFamily="66" charset="0"/>
                </a:rPr>
                <a:t>+1</a:t>
              </a:r>
            </a:p>
          </p:txBody>
        </p:sp>
      </p:grpSp>
      <p:sp>
        <p:nvSpPr>
          <p:cNvPr id="118803" name="Text Box 1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79600" y="2781300"/>
            <a:ext cx="1920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b="1" dirty="0">
                <a:latin typeface="Courier" pitchFamily="49" charset="0"/>
              </a:rPr>
              <a:t>0001 0011</a:t>
            </a:r>
            <a:endParaRPr lang="en-US" sz="2400" b="1" dirty="0">
              <a:latin typeface="Courier" pitchFamily="49" charset="0"/>
            </a:endParaRPr>
          </a:p>
        </p:txBody>
      </p:sp>
      <p:sp>
        <p:nvSpPr>
          <p:cNvPr id="118804" name="Text Box 2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79600" y="3259138"/>
            <a:ext cx="1920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b="1" dirty="0">
                <a:latin typeface="Courier" pitchFamily="49" charset="0"/>
              </a:rPr>
              <a:t>1110 1100</a:t>
            </a:r>
            <a:endParaRPr lang="en-US" sz="2400" b="1" dirty="0">
              <a:latin typeface="Courier" pitchFamily="49" charset="0"/>
            </a:endParaRPr>
          </a:p>
        </p:txBody>
      </p:sp>
      <p:sp>
        <p:nvSpPr>
          <p:cNvPr id="118805" name="Text Box 2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79600" y="3763963"/>
            <a:ext cx="192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 b="1" dirty="0">
                <a:latin typeface="Courier" pitchFamily="49" charset="0"/>
              </a:rPr>
              <a:t>1110 1101</a:t>
            </a:r>
            <a:endParaRPr lang="en-US" sz="2400" b="1" dirty="0">
              <a:latin typeface="Courier" pitchFamily="49" charset="0"/>
            </a:endParaRPr>
          </a:p>
        </p:txBody>
      </p:sp>
      <p:sp>
        <p:nvSpPr>
          <p:cNvPr id="118806" name="Text Box 2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089400" y="3259138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Comic Sans MS" pitchFamily="66" charset="0"/>
              </a:rPr>
              <a:t>1’s komplement (flip (snu) alle bits)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18807" name="Text Box 2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071938" y="3771900"/>
            <a:ext cx="547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nb-NO" sz="2400">
                <a:latin typeface="Comic Sans MS" pitchFamily="66" charset="0"/>
              </a:rPr>
              <a:t>2’s komplement = 1’s komplement + 1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Eksamen</a:t>
            </a:r>
            <a:endParaRPr lang="nb-NO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16496" y="1700808"/>
            <a:ext cx="9361488" cy="51186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5. </a:t>
            </a:r>
            <a:r>
              <a:rPr lang="en-US" dirty="0" err="1"/>
              <a:t>oktober</a:t>
            </a:r>
            <a:r>
              <a:rPr lang="en-US" dirty="0"/>
              <a:t>, 2 timer </a:t>
            </a:r>
            <a:r>
              <a:rPr lang="en-US" dirty="0" err="1"/>
              <a:t>skriftlig</a:t>
            </a:r>
            <a:r>
              <a:rPr lang="en-US" dirty="0"/>
              <a:t> </a:t>
            </a:r>
            <a:r>
              <a:rPr lang="en-US" dirty="0" err="1"/>
              <a:t>eksamen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nb-NO" dirty="0"/>
          </a:p>
          <a:p>
            <a:pPr lvl="1"/>
            <a:r>
              <a:rPr lang="en-US" dirty="0"/>
              <a:t>7. </a:t>
            </a:r>
            <a:r>
              <a:rPr lang="en-US" dirty="0" err="1"/>
              <a:t>desember</a:t>
            </a:r>
            <a:r>
              <a:rPr lang="en-US" dirty="0"/>
              <a:t>, 3 timer </a:t>
            </a:r>
            <a:r>
              <a:rPr lang="en-US" dirty="0" err="1"/>
              <a:t>skriftlig</a:t>
            </a:r>
            <a:r>
              <a:rPr lang="en-US" dirty="0"/>
              <a:t> </a:t>
            </a:r>
            <a:r>
              <a:rPr lang="en-US" dirty="0" err="1"/>
              <a:t>eksamen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30828" y="6454308"/>
            <a:ext cx="679872" cy="365125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  <a:defRPr/>
            </a:pPr>
            <a:fld id="{F969C80E-7B21-4AD7-A8A5-9CFE7F16CA24}" type="slidenum">
              <a:rPr lang="en-US" smtClean="0"/>
              <a:pPr>
                <a:buFontTx/>
                <a:buNone/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9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Toerkomplement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9108504" cy="3556992"/>
          </a:xfrm>
        </p:spPr>
        <p:txBody>
          <a:bodyPr/>
          <a:lstStyle/>
          <a:p>
            <a:r>
              <a:rPr lang="nb-NO" dirty="0"/>
              <a:t>Toerkomplement fungerer bare forutsatt en bestemt </a:t>
            </a:r>
            <a:r>
              <a:rPr lang="nb-NO" dirty="0">
                <a:solidFill>
                  <a:srgbClr val="FF0000"/>
                </a:solidFill>
              </a:rPr>
              <a:t>presisjon</a:t>
            </a:r>
            <a:r>
              <a:rPr lang="nb-NO" dirty="0"/>
              <a:t>, f.eks. 8 bit</a:t>
            </a:r>
          </a:p>
          <a:p>
            <a:pPr lvl="1"/>
            <a:r>
              <a:rPr lang="nb-NO" dirty="0"/>
              <a:t>Da blir 127 (0111 1111) det største tallet som finnes,</a:t>
            </a:r>
            <a:br>
              <a:rPr lang="nb-NO" dirty="0"/>
            </a:br>
            <a:r>
              <a:rPr lang="nb-NO" dirty="0"/>
              <a:t>-128 (1000 0000) det minste tallet som finnes.</a:t>
            </a:r>
          </a:p>
          <a:p>
            <a:pPr lvl="1"/>
            <a:r>
              <a:rPr lang="nb-NO" dirty="0"/>
              <a:t>-128 kalles også ”tulletallet” (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silly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) fordi det ikke finnes noen positiv versjon av det. </a:t>
            </a:r>
          </a:p>
          <a:p>
            <a:pPr lvl="1"/>
            <a:r>
              <a:rPr lang="nb-NO" dirty="0"/>
              <a:t>Alle andre tall kan man skifte fortegn på ved å ta toerkomplementet.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Subtraksjon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9194800" cy="1036712"/>
          </a:xfrm>
        </p:spPr>
        <p:txBody>
          <a:bodyPr/>
          <a:lstStyle/>
          <a:p>
            <a:r>
              <a:rPr lang="nb-NO" dirty="0"/>
              <a:t>Å trekke fra er dermed </a:t>
            </a:r>
            <a:r>
              <a:rPr lang="nb-NO" b="1" i="1" u="sng" dirty="0">
                <a:solidFill>
                  <a:srgbClr val="FF0000"/>
                </a:solidFill>
              </a:rPr>
              <a:t>alltid</a:t>
            </a:r>
            <a:r>
              <a:rPr lang="nb-NO" dirty="0"/>
              <a:t> det samme som å legge til toerkomplementet</a:t>
            </a:r>
          </a:p>
          <a:p>
            <a:endParaRPr lang="nb-NO" dirty="0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920552" y="3068960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46</a:t>
            </a: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776536" y="3573016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-37</a:t>
            </a:r>
          </a:p>
        </p:txBody>
      </p:sp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 bwMode="auto">
          <a:xfrm>
            <a:off x="704528" y="4077072"/>
            <a:ext cx="1008112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>
            <p:custDataLst>
              <p:tags r:id="rId7"/>
            </p:custDataLst>
          </p:nvPr>
        </p:nvCxnSpPr>
        <p:spPr bwMode="auto">
          <a:xfrm>
            <a:off x="776536" y="4077072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>
            <p:custDataLst>
              <p:tags r:id="rId8"/>
            </p:custDataLst>
          </p:nvPr>
        </p:nvSpPr>
        <p:spPr>
          <a:xfrm>
            <a:off x="1064568" y="407707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9</a:t>
            </a:r>
          </a:p>
        </p:txBody>
      </p:sp>
      <p:cxnSp>
        <p:nvCxnSpPr>
          <p:cNvPr id="16" name="Straight Connector 15"/>
          <p:cNvCxnSpPr/>
          <p:nvPr>
            <p:custDataLst>
              <p:tags r:id="rId9"/>
            </p:custDataLst>
          </p:nvPr>
        </p:nvCxnSpPr>
        <p:spPr bwMode="auto">
          <a:xfrm>
            <a:off x="776536" y="4653136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0"/>
            </p:custDataLst>
          </p:nvPr>
        </p:nvCxnSpPr>
        <p:spPr bwMode="auto">
          <a:xfrm>
            <a:off x="776536" y="4581128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>
            <p:custDataLst>
              <p:tags r:id="rId11"/>
            </p:custDataLst>
          </p:nvPr>
        </p:nvGrpSpPr>
        <p:grpSpPr>
          <a:xfrm>
            <a:off x="2072680" y="3573016"/>
            <a:ext cx="2351291" cy="523220"/>
            <a:chOff x="2072680" y="3573016"/>
            <a:chExt cx="2351291" cy="523220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2072680" y="3861048"/>
              <a:ext cx="2160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2072680" y="3789040"/>
              <a:ext cx="2160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32720" y="3573016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nb-NO" dirty="0"/>
                <a:t>-0010 0101</a:t>
              </a:r>
            </a:p>
          </p:txBody>
        </p:sp>
      </p:grpSp>
      <p:grpSp>
        <p:nvGrpSpPr>
          <p:cNvPr id="49" name="Group 48"/>
          <p:cNvGrpSpPr/>
          <p:nvPr>
            <p:custDataLst>
              <p:tags r:id="rId12"/>
            </p:custDataLst>
          </p:nvPr>
        </p:nvGrpSpPr>
        <p:grpSpPr>
          <a:xfrm>
            <a:off x="2072680" y="3068960"/>
            <a:ext cx="4957751" cy="523220"/>
            <a:chOff x="2072680" y="3068960"/>
            <a:chExt cx="4957751" cy="523220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520952" y="3356992"/>
              <a:ext cx="2160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auto">
            <a:xfrm>
              <a:off x="4520952" y="3284984"/>
              <a:ext cx="2160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72680" y="3068960"/>
              <a:ext cx="2365463" cy="523220"/>
              <a:chOff x="2072680" y="3068960"/>
              <a:chExt cx="2365463" cy="523220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2072680" y="3356992"/>
                <a:ext cx="21602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2072680" y="3284984"/>
                <a:ext cx="21602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576736" y="3068960"/>
                <a:ext cx="1861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nb-NO" dirty="0"/>
                  <a:t>0010 1110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169024" y="3068960"/>
              <a:ext cx="18614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nb-NO" dirty="0"/>
                <a:t>0010 1110</a:t>
              </a:r>
            </a:p>
          </p:txBody>
        </p:sp>
      </p:grpSp>
      <p:grpSp>
        <p:nvGrpSpPr>
          <p:cNvPr id="50" name="Group 49"/>
          <p:cNvGrpSpPr/>
          <p:nvPr>
            <p:custDataLst>
              <p:tags r:id="rId13"/>
            </p:custDataLst>
          </p:nvPr>
        </p:nvGrpSpPr>
        <p:grpSpPr>
          <a:xfrm>
            <a:off x="4520952" y="3573016"/>
            <a:ext cx="2482737" cy="523220"/>
            <a:chOff x="4520952" y="3573016"/>
            <a:chExt cx="2482737" cy="523220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4520952" y="3861048"/>
              <a:ext cx="2160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auto">
            <a:xfrm>
              <a:off x="4520952" y="3789040"/>
              <a:ext cx="2160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880992" y="3573016"/>
              <a:ext cx="2122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nb-NO" dirty="0"/>
                <a:t>+1101 1011</a:t>
              </a: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4953000" y="4077072"/>
              <a:ext cx="201622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>
            <p:custDataLst>
              <p:tags r:id="rId14"/>
            </p:custDataLst>
          </p:nvPr>
        </p:nvSpPr>
        <p:spPr>
          <a:xfrm>
            <a:off x="5169024" y="4149080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/>
              <a:t>0000 1001</a:t>
            </a:r>
          </a:p>
        </p:txBody>
      </p:sp>
      <p:sp>
        <p:nvSpPr>
          <p:cNvPr id="37" name="TextBox 36"/>
          <p:cNvSpPr txBox="1"/>
          <p:nvPr>
            <p:custDataLst>
              <p:tags r:id="rId15"/>
            </p:custDataLst>
          </p:nvPr>
        </p:nvSpPr>
        <p:spPr>
          <a:xfrm>
            <a:off x="4880992" y="41490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b-NO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6" name="Group 45"/>
          <p:cNvGrpSpPr/>
          <p:nvPr>
            <p:custDataLst>
              <p:tags r:id="rId16"/>
            </p:custDataLst>
          </p:nvPr>
        </p:nvGrpSpPr>
        <p:grpSpPr>
          <a:xfrm>
            <a:off x="5071108" y="4672300"/>
            <a:ext cx="3862862" cy="1754209"/>
            <a:chOff x="5071108" y="4672300"/>
            <a:chExt cx="3862862" cy="1754209"/>
          </a:xfrm>
        </p:grpSpPr>
        <p:cxnSp>
          <p:nvCxnSpPr>
            <p:cNvPr id="39" name="Straight Arrow Connector 38"/>
            <p:cNvCxnSpPr>
              <a:endCxn id="37" idx="2"/>
            </p:cNvCxnSpPr>
            <p:nvPr/>
          </p:nvCxnSpPr>
          <p:spPr bwMode="auto">
            <a:xfrm rot="10800000">
              <a:off x="5071108" y="4672300"/>
              <a:ext cx="385948" cy="19686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57056" y="4869160"/>
              <a:ext cx="3476914" cy="1557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nb-NO" dirty="0" err="1">
                  <a:solidFill>
                    <a:srgbClr val="FF0000"/>
                  </a:solidFill>
                </a:rPr>
                <a:t>Overflow</a:t>
              </a:r>
              <a:r>
                <a:rPr lang="nb-NO" dirty="0"/>
                <a:t> (spillsiffer),</a:t>
              </a:r>
            </a:p>
            <a:p>
              <a:pPr>
                <a:buNone/>
              </a:pPr>
              <a:r>
                <a:rPr lang="nb-NO" dirty="0"/>
                <a:t>Det sløyfer vi!!</a:t>
              </a:r>
            </a:p>
            <a:p>
              <a:pPr>
                <a:buNone/>
              </a:pPr>
              <a:r>
                <a:rPr lang="nb-NO" dirty="0"/>
                <a:t>Pga 8 bit presisjon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17"/>
            </p:custDataLst>
          </p:nvPr>
        </p:nvGrpSpPr>
        <p:grpSpPr>
          <a:xfrm>
            <a:off x="5241032" y="4581128"/>
            <a:ext cx="1728192" cy="72008"/>
            <a:chOff x="928936" y="4733528"/>
            <a:chExt cx="648072" cy="72008"/>
          </a:xfrm>
        </p:grpSpPr>
        <p:cxnSp>
          <p:nvCxnSpPr>
            <p:cNvPr id="51" name="Straight Connector 50"/>
            <p:cNvCxnSpPr/>
            <p:nvPr/>
          </p:nvCxnSpPr>
          <p:spPr bwMode="auto">
            <a:xfrm>
              <a:off x="928936" y="4805536"/>
              <a:ext cx="64807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>
              <a:off x="928936" y="4733528"/>
              <a:ext cx="64807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36" grpId="0"/>
      <p:bldP spid="37" grpId="0"/>
      <p:bldP spid="37" grpId="1"/>
      <p:bldP spid="3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HEX og rekkefølge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Kunne konvertere mellom </a:t>
            </a:r>
            <a:r>
              <a:rPr lang="nb-NO" dirty="0" err="1"/>
              <a:t>hexadesimale</a:t>
            </a:r>
            <a:r>
              <a:rPr lang="nb-NO" dirty="0"/>
              <a:t> og binære sifre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Vite forskjellen på Little og Big </a:t>
            </a:r>
            <a:r>
              <a:rPr lang="nb-NO" dirty="0" err="1"/>
              <a:t>Endian</a:t>
            </a:r>
            <a:r>
              <a:rPr lang="nb-NO" dirty="0"/>
              <a:t>, og noen konsekvenser av dette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66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sz="4400" dirty="0" err="1"/>
              <a:t>Hexadesimale</a:t>
            </a:r>
            <a:r>
              <a:rPr lang="nb-NO" sz="4400" dirty="0"/>
              <a:t> tall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5216" y="1500174"/>
            <a:ext cx="9906000" cy="4881154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Bruker </a:t>
            </a:r>
            <a:r>
              <a:rPr lang="nb-NO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16</a:t>
            </a:r>
            <a:r>
              <a:rPr lang="nb-NO" dirty="0"/>
              <a:t> som base</a:t>
            </a:r>
            <a:br>
              <a:rPr lang="nb-NO" dirty="0"/>
            </a:br>
            <a:endParaRPr lang="nb-NO" dirty="0"/>
          </a:p>
          <a:p>
            <a:r>
              <a:rPr lang="nb-NO" dirty="0"/>
              <a:t>Må da finne opp 6 ”nye” sifre</a:t>
            </a:r>
          </a:p>
          <a:p>
            <a:pPr lvl="1"/>
            <a:r>
              <a:rPr lang="nb-NO" dirty="0">
                <a:latin typeface="Comic Sans MS" pitchFamily="66" charset="0"/>
              </a:rPr>
              <a:t>A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=10, B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=11, C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=12, D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=13, E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=14, F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=15</a:t>
            </a:r>
          </a:p>
          <a:p>
            <a:pPr lvl="1"/>
            <a:r>
              <a:rPr lang="nb-NO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0, 1, 2, 3, 4, 5, 6, 7, 8, 9, A, B, C, D, E, F</a:t>
            </a:r>
          </a:p>
          <a:p>
            <a:pPr lvl="1"/>
            <a:r>
              <a:rPr lang="nb-NO" dirty="0">
                <a:latin typeface="Comic Sans MS" pitchFamily="66" charset="0"/>
              </a:rPr>
              <a:t>11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 = 1*16 + 1*1 = 17</a:t>
            </a:r>
            <a:r>
              <a:rPr lang="nb-NO" baseline="-25000" dirty="0">
                <a:latin typeface="Comic Sans MS" pitchFamily="66" charset="0"/>
              </a:rPr>
              <a:t>10</a:t>
            </a:r>
            <a:r>
              <a:rPr lang="nb-NO" dirty="0">
                <a:latin typeface="Comic Sans MS" pitchFamily="66" charset="0"/>
              </a:rPr>
              <a:t>,</a:t>
            </a:r>
            <a:br>
              <a:rPr lang="nb-NO" dirty="0">
                <a:latin typeface="Comic Sans MS" pitchFamily="66" charset="0"/>
              </a:rPr>
            </a:br>
            <a:r>
              <a:rPr lang="nb-NO" dirty="0">
                <a:latin typeface="Comic Sans MS" pitchFamily="66" charset="0"/>
              </a:rPr>
              <a:t>  </a:t>
            </a:r>
            <a:br>
              <a:rPr lang="nb-NO" dirty="0">
                <a:latin typeface="Comic Sans MS" pitchFamily="66" charset="0"/>
              </a:rPr>
            </a:br>
            <a:r>
              <a:rPr lang="nb-NO" dirty="0">
                <a:latin typeface="Comic Sans MS" pitchFamily="66" charset="0"/>
              </a:rPr>
              <a:t>0A4C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 = 	0*16</a:t>
            </a:r>
            <a:r>
              <a:rPr lang="nb-NO" baseline="30000" dirty="0">
                <a:latin typeface="Comic Sans MS" pitchFamily="66" charset="0"/>
              </a:rPr>
              <a:t>3</a:t>
            </a:r>
            <a:r>
              <a:rPr lang="nb-NO" dirty="0">
                <a:latin typeface="Comic Sans MS" pitchFamily="66" charset="0"/>
              </a:rPr>
              <a:t> 	+ 10*16</a:t>
            </a:r>
            <a:r>
              <a:rPr lang="nb-NO" baseline="30000" dirty="0">
                <a:latin typeface="Comic Sans MS" pitchFamily="66" charset="0"/>
              </a:rPr>
              <a:t>2</a:t>
            </a:r>
            <a:r>
              <a:rPr lang="nb-NO" dirty="0">
                <a:latin typeface="Comic Sans MS" pitchFamily="66" charset="0"/>
              </a:rPr>
              <a:t> 	+ 4*16</a:t>
            </a:r>
            <a:r>
              <a:rPr lang="nb-NO" baseline="30000" dirty="0">
                <a:latin typeface="Comic Sans MS" pitchFamily="66" charset="0"/>
              </a:rPr>
              <a:t>1	</a:t>
            </a:r>
            <a:r>
              <a:rPr lang="nb-NO" dirty="0">
                <a:latin typeface="Comic Sans MS" pitchFamily="66" charset="0"/>
              </a:rPr>
              <a:t>+ 12*16</a:t>
            </a:r>
            <a:r>
              <a:rPr lang="nb-NO" baseline="30000" dirty="0">
                <a:latin typeface="Comic Sans MS" pitchFamily="66" charset="0"/>
              </a:rPr>
              <a:t>0</a:t>
            </a:r>
            <a:br>
              <a:rPr lang="nb-NO" dirty="0">
                <a:latin typeface="Comic Sans MS" pitchFamily="66" charset="0"/>
              </a:rPr>
            </a:br>
            <a:r>
              <a:rPr lang="nb-NO" dirty="0">
                <a:latin typeface="Comic Sans MS" pitchFamily="66" charset="0"/>
              </a:rPr>
              <a:t>		0*4096 	+ 10*256 + 4*16 	+ 12*1 	= 2636</a:t>
            </a:r>
            <a:r>
              <a:rPr lang="nb-NO" baseline="-25000" dirty="0">
                <a:latin typeface="Comic Sans MS" pitchFamily="66" charset="0"/>
              </a:rPr>
              <a:t>10</a:t>
            </a:r>
            <a:r>
              <a:rPr lang="nb-NO" dirty="0">
                <a:latin typeface="Comic Sans MS" pitchFamily="66" charset="0"/>
              </a:rPr>
              <a:t>  </a:t>
            </a:r>
            <a:br>
              <a:rPr lang="nb-NO" dirty="0">
                <a:latin typeface="Comic Sans MS" pitchFamily="66" charset="0"/>
              </a:rPr>
            </a:br>
            <a:endParaRPr lang="nb-NO" dirty="0"/>
          </a:p>
          <a:p>
            <a:r>
              <a:rPr lang="nb-NO" dirty="0"/>
              <a:t>Oversetter fra binær til </a:t>
            </a:r>
            <a:r>
              <a:rPr lang="nb-NO" dirty="0" err="1"/>
              <a:t>hex</a:t>
            </a:r>
            <a:r>
              <a:rPr lang="nb-NO" dirty="0"/>
              <a:t> ved å gruppere 4 og 4 binærtall sammen (”</a:t>
            </a:r>
            <a:r>
              <a:rPr lang="nb-NO" dirty="0" err="1"/>
              <a:t>nibbler</a:t>
            </a:r>
            <a:r>
              <a:rPr lang="nb-NO" dirty="0"/>
              <a:t>”)</a:t>
            </a:r>
          </a:p>
          <a:p>
            <a:pPr lvl="1"/>
            <a:r>
              <a:rPr lang="nb-NO" dirty="0">
                <a:solidFill>
                  <a:srgbClr val="00B050"/>
                </a:solidFill>
                <a:latin typeface="Comic Sans MS" pitchFamily="66" charset="0"/>
              </a:rPr>
              <a:t>1010</a:t>
            </a:r>
            <a:r>
              <a:rPr lang="nb-NO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nb-NO" dirty="0">
                <a:solidFill>
                  <a:srgbClr val="FF5050"/>
                </a:solidFill>
                <a:latin typeface="Comic Sans MS" pitchFamily="66" charset="0"/>
              </a:rPr>
              <a:t>0011 </a:t>
            </a:r>
            <a:r>
              <a:rPr lang="nb-NO" dirty="0">
                <a:solidFill>
                  <a:schemeClr val="accent2"/>
                </a:solidFill>
                <a:latin typeface="Comic Sans MS" pitchFamily="66" charset="0"/>
              </a:rPr>
              <a:t>1001 </a:t>
            </a:r>
            <a:r>
              <a:rPr lang="nb-NO" dirty="0">
                <a:solidFill>
                  <a:srgbClr val="D60093"/>
                </a:solidFill>
                <a:latin typeface="Comic Sans MS" pitchFamily="66" charset="0"/>
              </a:rPr>
              <a:t>1111</a:t>
            </a:r>
            <a:r>
              <a:rPr lang="nb-NO" baseline="-25000" dirty="0">
                <a:latin typeface="Comic Sans MS" pitchFamily="66" charset="0"/>
              </a:rPr>
              <a:t>2</a:t>
            </a:r>
            <a:r>
              <a:rPr lang="nb-NO" dirty="0">
                <a:latin typeface="Comic Sans MS" pitchFamily="66" charset="0"/>
              </a:rPr>
              <a:t> =0x</a:t>
            </a:r>
            <a:r>
              <a:rPr lang="nb-NO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nb-NO" dirty="0">
                <a:solidFill>
                  <a:srgbClr val="FF5050"/>
                </a:solidFill>
                <a:latin typeface="Comic Sans MS" pitchFamily="66" charset="0"/>
              </a:rPr>
              <a:t>3</a:t>
            </a:r>
            <a:r>
              <a:rPr lang="nb-NO" dirty="0">
                <a:solidFill>
                  <a:schemeClr val="accent6"/>
                </a:solidFill>
                <a:latin typeface="Comic Sans MS" pitchFamily="66" charset="0"/>
              </a:rPr>
              <a:t>9</a:t>
            </a:r>
            <a:r>
              <a:rPr lang="nb-NO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nb-NO" baseline="-25000" dirty="0">
                <a:latin typeface="Comic Sans MS" pitchFamily="66" charset="0"/>
              </a:rPr>
              <a:t>16</a:t>
            </a:r>
          </a:p>
          <a:p>
            <a:pPr lvl="1"/>
            <a:r>
              <a:rPr lang="nb-NO" dirty="0">
                <a:latin typeface="Comic Sans MS" pitchFamily="66" charset="0"/>
              </a:rPr>
              <a:t>1010</a:t>
            </a:r>
            <a:r>
              <a:rPr lang="nb-NO" baseline="-25000" dirty="0">
                <a:latin typeface="Comic Sans MS" pitchFamily="66" charset="0"/>
              </a:rPr>
              <a:t>2 </a:t>
            </a:r>
            <a:r>
              <a:rPr lang="nb-NO" dirty="0">
                <a:latin typeface="Comic Sans MS" pitchFamily="66" charset="0"/>
              </a:rPr>
              <a:t>= A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, 0011</a:t>
            </a:r>
            <a:r>
              <a:rPr lang="nb-NO" baseline="-25000" dirty="0">
                <a:latin typeface="Comic Sans MS" pitchFamily="66" charset="0"/>
              </a:rPr>
              <a:t>2</a:t>
            </a:r>
            <a:r>
              <a:rPr lang="nb-NO" dirty="0">
                <a:latin typeface="Comic Sans MS" pitchFamily="66" charset="0"/>
              </a:rPr>
              <a:t> = 3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, 1001</a:t>
            </a:r>
            <a:r>
              <a:rPr lang="nb-NO" baseline="-25000" dirty="0">
                <a:latin typeface="Comic Sans MS" pitchFamily="66" charset="0"/>
              </a:rPr>
              <a:t>2</a:t>
            </a:r>
            <a:r>
              <a:rPr lang="nb-NO" dirty="0">
                <a:latin typeface="Comic Sans MS" pitchFamily="66" charset="0"/>
              </a:rPr>
              <a:t> = 9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, 1111</a:t>
            </a:r>
            <a:r>
              <a:rPr lang="nb-NO" baseline="-25000" dirty="0">
                <a:latin typeface="Comic Sans MS" pitchFamily="66" charset="0"/>
              </a:rPr>
              <a:t>2</a:t>
            </a:r>
            <a:r>
              <a:rPr lang="nb-NO" dirty="0">
                <a:latin typeface="Comic Sans MS" pitchFamily="66" charset="0"/>
              </a:rPr>
              <a:t> = F</a:t>
            </a:r>
            <a:r>
              <a:rPr lang="nb-NO" baseline="-25000" dirty="0">
                <a:latin typeface="Comic Sans MS" pitchFamily="66" charset="0"/>
              </a:rPr>
              <a:t>16</a:t>
            </a:r>
            <a:br>
              <a:rPr lang="nb-NO" baseline="-25000" dirty="0">
                <a:latin typeface="Comic Sans MS" pitchFamily="66" charset="0"/>
              </a:rPr>
            </a:br>
            <a:endParaRPr lang="nb-NO" baseline="-25000" dirty="0">
              <a:latin typeface="Comic Sans MS" pitchFamily="66" charset="0"/>
            </a:endParaRPr>
          </a:p>
          <a:p>
            <a:endParaRPr 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400" dirty="0"/>
              <a:t>Hvorfor </a:t>
            </a:r>
            <a:r>
              <a:rPr lang="nb-NO" sz="4400" dirty="0" err="1"/>
              <a:t>Hex</a:t>
            </a:r>
            <a:r>
              <a:rPr lang="nb-NO" sz="44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Færre sifre– </a:t>
            </a:r>
            <a:r>
              <a:rPr lang="nb-NO" b="1" dirty="0">
                <a:solidFill>
                  <a:srgbClr val="0070C0"/>
                </a:solidFill>
              </a:rPr>
              <a:t>BRUKES FOR Å SKRIVE BINÆRTALL MER KOMPAKT</a:t>
            </a:r>
          </a:p>
          <a:p>
            <a:r>
              <a:rPr lang="nb-NO" b="1" dirty="0"/>
              <a:t>Noteres</a:t>
            </a:r>
            <a:r>
              <a:rPr lang="nb-NO" dirty="0"/>
              <a:t> i Java og mange andre sammenhenger med </a:t>
            </a:r>
            <a:r>
              <a:rPr lang="nb-NO" dirty="0" err="1"/>
              <a:t>prefix</a:t>
            </a:r>
            <a:r>
              <a:rPr lang="nb-NO" dirty="0"/>
              <a:t> </a:t>
            </a:r>
            <a:r>
              <a:rPr lang="nb-NO" b="1" dirty="0">
                <a:solidFill>
                  <a:srgbClr val="FF0000"/>
                </a:solidFill>
              </a:rPr>
              <a:t>0x</a:t>
            </a:r>
          </a:p>
          <a:p>
            <a:pPr lvl="1"/>
            <a:r>
              <a:rPr lang="nb-NO" dirty="0" err="1"/>
              <a:t>F.eks</a:t>
            </a:r>
            <a:r>
              <a:rPr lang="nb-NO" dirty="0"/>
              <a:t> </a:t>
            </a:r>
            <a:r>
              <a:rPr lang="nb-NO" b="1" dirty="0"/>
              <a:t>0x</a:t>
            </a:r>
            <a:r>
              <a:rPr lang="nb-NO" dirty="0"/>
              <a:t>7F = 127 = </a:t>
            </a:r>
            <a:r>
              <a:rPr lang="nb-NO" b="1" dirty="0"/>
              <a:t>0b</a:t>
            </a:r>
            <a:r>
              <a:rPr lang="nb-NO" dirty="0"/>
              <a:t>0111 1111</a:t>
            </a:r>
          </a:p>
          <a:p>
            <a:r>
              <a:rPr lang="nb-NO" dirty="0"/>
              <a:t>Se også D1.0</a:t>
            </a:r>
          </a:p>
          <a:p>
            <a:r>
              <a:rPr lang="nb-NO" dirty="0"/>
              <a:t>Det er lett å regne feil med </a:t>
            </a:r>
            <a:r>
              <a:rPr lang="nb-NO" dirty="0" err="1"/>
              <a:t>Hex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så vi går helst veien om binær!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Tx/>
              <a:buNone/>
            </a:pPr>
            <a:fld id="{76F64673-A794-4CA8-BE7E-28A7A63F6F81}" type="slidenum">
              <a:rPr lang="nb-NO" smtClean="0"/>
              <a:pPr>
                <a:buFontTx/>
                <a:buNone/>
              </a:pPr>
              <a:t>24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10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sz="4400" dirty="0"/>
              <a:t>Big </a:t>
            </a:r>
            <a:r>
              <a:rPr lang="nb-NO" sz="4400" dirty="0" err="1"/>
              <a:t>vs</a:t>
            </a:r>
            <a:r>
              <a:rPr lang="nb-NO" sz="4400" dirty="0"/>
              <a:t> </a:t>
            </a:r>
            <a:r>
              <a:rPr lang="nb-NO" sz="4400" dirty="0" err="1"/>
              <a:t>little</a:t>
            </a:r>
            <a:r>
              <a:rPr lang="nb-NO" sz="4400" dirty="0"/>
              <a:t> </a:t>
            </a:r>
            <a:r>
              <a:rPr lang="nb-NO" sz="4400" dirty="0" err="1"/>
              <a:t>Endian</a:t>
            </a:r>
            <a:endParaRPr lang="nb-N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9468544" cy="4709120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Hvilken rekkefølge skal bits og bytes lagres og overføres i?</a:t>
            </a:r>
          </a:p>
          <a:p>
            <a:r>
              <a:rPr lang="nb-NO" dirty="0"/>
              <a:t>For representasjoner som krever mer enn en byte har vi to muligheter</a:t>
            </a:r>
          </a:p>
          <a:p>
            <a:pPr lvl="1"/>
            <a:r>
              <a:rPr lang="nb-NO" dirty="0"/>
              <a:t>Starte med </a:t>
            </a:r>
            <a:r>
              <a:rPr lang="nb-NO" dirty="0">
                <a:solidFill>
                  <a:srgbClr val="FF0000"/>
                </a:solidFill>
              </a:rPr>
              <a:t>minst signifikante </a:t>
            </a:r>
            <a:r>
              <a:rPr lang="nb-NO" dirty="0"/>
              <a:t>byte (LSB på lavest adresse)</a:t>
            </a:r>
          </a:p>
          <a:p>
            <a:pPr lvl="1"/>
            <a:r>
              <a:rPr lang="nb-NO" dirty="0"/>
              <a:t>Starte med </a:t>
            </a:r>
            <a:r>
              <a:rPr lang="nb-NO" dirty="0">
                <a:solidFill>
                  <a:srgbClr val="00B0F0"/>
                </a:solidFill>
              </a:rPr>
              <a:t>mest signifikante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byte (MSB på lavest adresse).</a:t>
            </a:r>
          </a:p>
          <a:p>
            <a:r>
              <a:rPr lang="nb-NO" dirty="0"/>
              <a:t>I praksis betyr dette at i UTF-16 har f.eks ”A” to forskjellige representasjoner</a:t>
            </a:r>
          </a:p>
          <a:p>
            <a:pPr lvl="1"/>
            <a:r>
              <a:rPr lang="nb-NO" dirty="0">
                <a:solidFill>
                  <a:srgbClr val="00B0F0"/>
                </a:solidFill>
              </a:rPr>
              <a:t>Big </a:t>
            </a:r>
            <a:r>
              <a:rPr lang="nb-NO" dirty="0" err="1">
                <a:solidFill>
                  <a:srgbClr val="00B0F0"/>
                </a:solidFill>
              </a:rPr>
              <a:t>Endian</a:t>
            </a:r>
            <a:r>
              <a:rPr lang="nb-NO" dirty="0"/>
              <a:t>: 0x00 41 </a:t>
            </a:r>
            <a:br>
              <a:rPr lang="nb-NO" dirty="0"/>
            </a:br>
            <a:r>
              <a:rPr lang="nb-NO" dirty="0"/>
              <a:t>(IMB, Mac inntil Intel)</a:t>
            </a:r>
          </a:p>
          <a:p>
            <a:pPr lvl="1"/>
            <a:r>
              <a:rPr lang="nb-NO" dirty="0">
                <a:solidFill>
                  <a:srgbClr val="FF0000"/>
                </a:solidFill>
              </a:rPr>
              <a:t>Little </a:t>
            </a:r>
            <a:r>
              <a:rPr lang="nb-NO" dirty="0" err="1">
                <a:solidFill>
                  <a:srgbClr val="FF0000"/>
                </a:solidFill>
              </a:rPr>
              <a:t>Endian</a:t>
            </a:r>
            <a:r>
              <a:rPr lang="nb-NO" dirty="0"/>
              <a:t>: 0x41 00 </a:t>
            </a:r>
            <a:br>
              <a:rPr lang="nb-NO" dirty="0"/>
            </a:br>
            <a:r>
              <a:rPr lang="nb-NO" dirty="0"/>
              <a:t>(Dette var/er vanligst på Intel/AMD)</a:t>
            </a:r>
          </a:p>
          <a:p>
            <a:pPr lvl="1"/>
            <a:r>
              <a:rPr lang="nb-NO" dirty="0"/>
              <a:t>Misforståelse vil erstatte </a:t>
            </a:r>
            <a:r>
              <a:rPr lang="nb-NO" dirty="0">
                <a:solidFill>
                  <a:srgbClr val="FF0000"/>
                </a:solidFill>
              </a:rPr>
              <a:t>A</a:t>
            </a:r>
            <a:r>
              <a:rPr lang="nb-NO" dirty="0"/>
              <a:t> med </a:t>
            </a:r>
            <a:r>
              <a:rPr lang="ja-JP" altLang="nb-NO" dirty="0">
                <a:solidFill>
                  <a:srgbClr val="FF0000"/>
                </a:solidFill>
              </a:rPr>
              <a:t>䄀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11033"/>
              </p:ext>
            </p:extLst>
          </p:nvPr>
        </p:nvGraphicFramePr>
        <p:xfrm>
          <a:off x="6393160" y="4638251"/>
          <a:ext cx="3312367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429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RAM-adresse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00B0F0"/>
                          </a:solidFill>
                        </a:rPr>
                        <a:t>Big </a:t>
                      </a:r>
                      <a:r>
                        <a:rPr lang="nb-NO" dirty="0" err="1">
                          <a:solidFill>
                            <a:srgbClr val="00B0F0"/>
                          </a:solidFill>
                        </a:rPr>
                        <a:t>Endian</a:t>
                      </a:r>
                      <a:endParaRPr lang="nb-NO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Little </a:t>
                      </a:r>
                      <a:r>
                        <a:rPr lang="nb-NO" dirty="0" err="1">
                          <a:solidFill>
                            <a:srgbClr val="FF0000"/>
                          </a:solidFill>
                        </a:rPr>
                        <a:t>Endian</a:t>
                      </a:r>
                      <a:endParaRPr lang="nb-N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93">
                <a:tc>
                  <a:txBody>
                    <a:bodyPr/>
                    <a:lstStyle/>
                    <a:p>
                      <a:r>
                        <a:rPr lang="nb-NO" dirty="0"/>
                        <a:t>001A3BF7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001A3BF8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b="1" dirty="0">
                          <a:solidFill>
                            <a:srgbClr val="00B0F0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b="1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001A3BF9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b="1" dirty="0">
                          <a:solidFill>
                            <a:srgbClr val="00B0F0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b="1" dirty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001A3BFA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84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Flyttall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Vite hvordan flyttall i et </a:t>
            </a:r>
            <a:r>
              <a:rPr lang="nb-NO" dirty="0" err="1"/>
              <a:t>posisjontallsystem</a:t>
            </a:r>
            <a:r>
              <a:rPr lang="nb-NO" dirty="0"/>
              <a:t> fungerer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Kjenne til koding-standarden IEEE 754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Kjenne til avrundingsproblemene forbundet med bruk av flyttall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0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sz="3600"/>
              <a:t>Flyttall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Hvordan representerer man 5,625 binært?</a:t>
            </a:r>
          </a:p>
          <a:p>
            <a:r>
              <a:rPr lang="nb-NO" dirty="0"/>
              <a:t>Som i et hvilket som helst annet posisjons-tallsystem?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5.625</a:t>
            </a:r>
            <a:r>
              <a:rPr lang="en-US" sz="2000" baseline="30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= 5 5/8 = 4 + 1 + 1/2 + 1/8 =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1*2</a:t>
            </a:r>
            <a:r>
              <a:rPr lang="en-US" sz="2000" baseline="30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+ 0*2</a:t>
            </a:r>
            <a:r>
              <a:rPr lang="en-US" sz="2000" baseline="30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+ 1*2</a:t>
            </a:r>
            <a:r>
              <a:rPr lang="en-US" sz="2000" baseline="30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+ 1*2</a:t>
            </a:r>
            <a:r>
              <a:rPr lang="en-US" sz="2000" baseline="30000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en-US" sz="2000" dirty="0">
                <a:latin typeface="Courier New" pitchFamily="49" charset="0"/>
              </a:rPr>
              <a:t> + 0*2</a:t>
            </a:r>
            <a:r>
              <a:rPr lang="en-US" sz="2000" baseline="30000" dirty="0">
                <a:solidFill>
                  <a:srgbClr val="FF0000"/>
                </a:solidFill>
                <a:latin typeface="Courier New" pitchFamily="49" charset="0"/>
              </a:rPr>
              <a:t>-2</a:t>
            </a:r>
            <a:r>
              <a:rPr lang="en-US" sz="2000" dirty="0">
                <a:latin typeface="Courier New" pitchFamily="49" charset="0"/>
              </a:rPr>
              <a:t> + 1*2</a:t>
            </a:r>
            <a:r>
              <a:rPr lang="en-US" sz="2000" baseline="30000" dirty="0">
                <a:solidFill>
                  <a:srgbClr val="FF0000"/>
                </a:solidFill>
                <a:latin typeface="Courier New" pitchFamily="49" charset="0"/>
              </a:rPr>
              <a:t>-3</a:t>
            </a:r>
            <a:r>
              <a:rPr lang="en-US" sz="2000" dirty="0">
                <a:latin typeface="Courier New" pitchFamily="49" charset="0"/>
              </a:rPr>
              <a:t>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= 101,101</a:t>
            </a:r>
          </a:p>
          <a:p>
            <a:r>
              <a:rPr lang="nb-NO" dirty="0"/>
              <a:t>Dette er helt tilsvarende at 103,57 er en notasjon for:</a:t>
            </a:r>
            <a:br>
              <a:rPr lang="nb-NO" dirty="0"/>
            </a:br>
            <a:r>
              <a:rPr lang="nb-NO" dirty="0"/>
              <a:t> </a:t>
            </a:r>
            <a:r>
              <a:rPr lang="en-US" sz="2400" dirty="0">
                <a:latin typeface="Courier New" pitchFamily="49" charset="0"/>
              </a:rPr>
              <a:t>1*10</a:t>
            </a:r>
            <a:r>
              <a:rPr lang="en-US" sz="2400" baseline="30000" dirty="0">
                <a:latin typeface="Courier New" pitchFamily="49" charset="0"/>
              </a:rPr>
              <a:t>2 </a:t>
            </a:r>
            <a:r>
              <a:rPr lang="en-US" sz="2400" dirty="0">
                <a:latin typeface="Courier New" pitchFamily="49" charset="0"/>
              </a:rPr>
              <a:t>+ 0*10</a:t>
            </a:r>
            <a:r>
              <a:rPr lang="en-US" sz="2400" baseline="30000" dirty="0">
                <a:latin typeface="Courier New" pitchFamily="49" charset="0"/>
              </a:rPr>
              <a:t>1 </a:t>
            </a:r>
            <a:r>
              <a:rPr lang="en-US" sz="2400" dirty="0">
                <a:latin typeface="Courier New" pitchFamily="49" charset="0"/>
              </a:rPr>
              <a:t>+ 3*10</a:t>
            </a:r>
            <a:r>
              <a:rPr lang="en-US" sz="2400" baseline="30000" dirty="0">
                <a:latin typeface="Courier New" pitchFamily="49" charset="0"/>
              </a:rPr>
              <a:t>0 </a:t>
            </a:r>
            <a:r>
              <a:rPr lang="en-US" sz="2400" dirty="0">
                <a:latin typeface="Courier New" pitchFamily="49" charset="0"/>
              </a:rPr>
              <a:t>+ 5*10</a:t>
            </a:r>
            <a:r>
              <a:rPr lang="en-US" sz="2400" baseline="30000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en-US" sz="2400" baseline="30000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+ 7*10</a:t>
            </a:r>
            <a:r>
              <a:rPr lang="en-US" sz="2400" baseline="30000" dirty="0">
                <a:solidFill>
                  <a:srgbClr val="FF0000"/>
                </a:solidFill>
                <a:latin typeface="Courier New" pitchFamily="49" charset="0"/>
              </a:rPr>
              <a:t>-2</a:t>
            </a:r>
            <a:r>
              <a:rPr lang="en-US" sz="2400" baseline="30000" dirty="0"/>
              <a:t> </a:t>
            </a:r>
          </a:p>
          <a:p>
            <a:r>
              <a:rPr lang="nb-NO" dirty="0"/>
              <a:t>I.e. Å konvertere til ”kommatall” er helt tilsvarende hva vi gjør i desimaltallsystemet</a:t>
            </a:r>
            <a:endParaRPr lang="nb-NO" b="1" dirty="0"/>
          </a:p>
          <a:p>
            <a:pPr lvl="1">
              <a:buFontTx/>
              <a:buNone/>
            </a:pPr>
            <a:endParaRPr lang="nb-NO" sz="2000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90600" y="571480"/>
            <a:ext cx="8915400" cy="685800"/>
          </a:xfrm>
        </p:spPr>
        <p:txBody>
          <a:bodyPr/>
          <a:lstStyle/>
          <a:p>
            <a:r>
              <a:rPr lang="nb-NO" sz="3600" dirty="0"/>
              <a:t>Ex: Konvertere 0,6875 til bin</a:t>
            </a:r>
          </a:p>
        </p:txBody>
      </p:sp>
      <p:graphicFrame>
        <p:nvGraphicFramePr>
          <p:cNvPr id="171011" name="Group 3"/>
          <p:cNvGraphicFramePr>
            <a:graphicFrameLocks noGrp="1"/>
          </p:cNvGraphicFramePr>
          <p:nvPr>
            <p:ph type="tbl"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878817"/>
              </p:ext>
            </p:extLst>
          </p:nvPr>
        </p:nvGraphicFramePr>
        <p:xfrm>
          <a:off x="595282" y="1785926"/>
          <a:ext cx="8420100" cy="4127500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 tall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Doblet 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Resultat så langt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0.6875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1.375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kern="0"/>
              <a:t>blistog@westerdals.no</a:t>
            </a:r>
            <a:endParaRPr lang="en-US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086E1-95BD-4B08-A3B2-D7BACAA5E3F9}" type="slidenum">
              <a:rPr lang="nb-NO" smtClean="0"/>
              <a:pPr/>
              <a:t>28</a:t>
            </a:fld>
            <a:endParaRPr lang="nb-NO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sz="3600"/>
              <a:t>IEEE 754 og x87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9194800" cy="4781128"/>
          </a:xfrm>
        </p:spPr>
        <p:txBody>
          <a:bodyPr>
            <a:normAutofit fontScale="92500"/>
          </a:bodyPr>
          <a:lstStyle/>
          <a:p>
            <a:r>
              <a:rPr lang="nb-NO" sz="2800" dirty="0"/>
              <a:t>Standarden IEEE 754 ble utviklet av W. Kahn i  </a:t>
            </a:r>
            <a:r>
              <a:rPr lang="nb-NO" sz="2800" dirty="0" err="1"/>
              <a:t>samvikling</a:t>
            </a:r>
            <a:r>
              <a:rPr lang="nb-NO" sz="2800" dirty="0"/>
              <a:t> med </a:t>
            </a:r>
            <a:r>
              <a:rPr lang="nb-NO" sz="2800" dirty="0" err="1"/>
              <a:t>Intel’s</a:t>
            </a:r>
            <a:r>
              <a:rPr lang="nb-NO" sz="2800" dirty="0"/>
              <a:t> utvikling av 8087 </a:t>
            </a:r>
            <a:r>
              <a:rPr lang="nb-NO" sz="2800" dirty="0" err="1"/>
              <a:t>matte-koprosessoren</a:t>
            </a:r>
            <a:endParaRPr lang="nb-NO" sz="2800" dirty="0"/>
          </a:p>
          <a:p>
            <a:r>
              <a:rPr lang="en-US" sz="2800" dirty="0" err="1"/>
              <a:t>Brukt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de </a:t>
            </a:r>
            <a:r>
              <a:rPr lang="en-US" sz="2800" dirty="0" err="1"/>
              <a:t>aller</a:t>
            </a:r>
            <a:r>
              <a:rPr lang="en-US" sz="2800" dirty="0"/>
              <a:t> </a:t>
            </a:r>
            <a:r>
              <a:rPr lang="en-US" sz="2800" dirty="0" err="1"/>
              <a:t>fleste</a:t>
            </a:r>
            <a:r>
              <a:rPr lang="en-US" sz="2800" dirty="0"/>
              <a:t> </a:t>
            </a:r>
            <a:r>
              <a:rPr lang="en-US" sz="2800" dirty="0" err="1"/>
              <a:t>computere</a:t>
            </a:r>
            <a:r>
              <a:rPr lang="en-US" sz="2800" dirty="0"/>
              <a:t>. </a:t>
            </a:r>
            <a:r>
              <a:rPr lang="en-US" sz="2800" dirty="0" err="1"/>
              <a:t>Intels</a:t>
            </a:r>
            <a:r>
              <a:rPr lang="en-US" sz="2800" dirty="0"/>
              <a:t> matte </a:t>
            </a:r>
            <a:r>
              <a:rPr lang="en-US" sz="2800" dirty="0" err="1"/>
              <a:t>koprosessorer</a:t>
            </a:r>
            <a:r>
              <a:rPr lang="en-US" sz="2800" dirty="0"/>
              <a:t> (</a:t>
            </a:r>
            <a:r>
              <a:rPr lang="en-US" sz="2800" dirty="0" err="1"/>
              <a:t>innebygd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CPUer</a:t>
            </a:r>
            <a:r>
              <a:rPr lang="en-US" sz="2800" dirty="0"/>
              <a:t> </a:t>
            </a:r>
            <a:r>
              <a:rPr lang="en-US" sz="2800" dirty="0" err="1"/>
              <a:t>etter</a:t>
            </a:r>
            <a:r>
              <a:rPr lang="en-US" sz="2800" dirty="0"/>
              <a:t> Pentium). </a:t>
            </a:r>
          </a:p>
          <a:p>
            <a:r>
              <a:rPr lang="en-US" sz="2800" dirty="0"/>
              <a:t>IEEE </a:t>
            </a:r>
            <a:r>
              <a:rPr lang="en-US" sz="2800" dirty="0" err="1"/>
              <a:t>definerer</a:t>
            </a:r>
            <a:r>
              <a:rPr lang="en-US" sz="2800" dirty="0"/>
              <a:t> “single precision” (</a:t>
            </a:r>
            <a:r>
              <a:rPr lang="en-US" sz="2800" dirty="0" err="1"/>
              <a:t>brukt</a:t>
            </a:r>
            <a:r>
              <a:rPr lang="en-US" sz="2800" dirty="0"/>
              <a:t> </a:t>
            </a:r>
            <a:r>
              <a:rPr lang="en-US" sz="2800" dirty="0" err="1"/>
              <a:t>av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float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Java, 32 bit) </a:t>
            </a:r>
            <a:r>
              <a:rPr lang="en-US" sz="2800" dirty="0" err="1"/>
              <a:t>og</a:t>
            </a:r>
            <a:r>
              <a:rPr lang="en-US" sz="2800" dirty="0"/>
              <a:t> “double precision” (</a:t>
            </a:r>
            <a:r>
              <a:rPr lang="en-US" sz="2800" dirty="0">
                <a:latin typeface="Courier New" pitchFamily="49" charset="0"/>
              </a:rPr>
              <a:t>double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Java, 64 bit).</a:t>
            </a:r>
          </a:p>
          <a:p>
            <a:r>
              <a:rPr lang="en-US" sz="2800" dirty="0" err="1"/>
              <a:t>Intels</a:t>
            </a:r>
            <a:r>
              <a:rPr lang="en-US" sz="2800" dirty="0"/>
              <a:t> matte-”</a:t>
            </a:r>
            <a:r>
              <a:rPr lang="en-US" sz="2800" dirty="0" err="1"/>
              <a:t>koprosessor</a:t>
            </a:r>
            <a:r>
              <a:rPr lang="en-US" sz="2800" dirty="0"/>
              <a:t>” </a:t>
            </a:r>
            <a:r>
              <a:rPr lang="en-US" sz="2800" dirty="0" err="1"/>
              <a:t>har</a:t>
            </a:r>
            <a:r>
              <a:rPr lang="en-US" sz="2800" dirty="0"/>
              <a:t> </a:t>
            </a:r>
            <a:r>
              <a:rPr lang="en-US" sz="2800" dirty="0" err="1"/>
              <a:t>også</a:t>
            </a:r>
            <a:r>
              <a:rPr lang="en-US" sz="2800" dirty="0"/>
              <a:t> en </a:t>
            </a:r>
            <a:r>
              <a:rPr lang="en-US" sz="2800" dirty="0" err="1"/>
              <a:t>tredje</a:t>
            </a:r>
            <a:r>
              <a:rPr lang="en-US" sz="2800" dirty="0"/>
              <a:t>, </a:t>
            </a:r>
            <a:r>
              <a:rPr lang="en-US" sz="2800" dirty="0" err="1"/>
              <a:t>høyere</a:t>
            </a:r>
            <a:r>
              <a:rPr lang="en-US" sz="2800" dirty="0"/>
              <a:t> </a:t>
            </a:r>
            <a:r>
              <a:rPr lang="en-US" sz="2800" dirty="0" err="1"/>
              <a:t>presisisjon</a:t>
            </a:r>
            <a:r>
              <a:rPr lang="en-US" sz="2800" dirty="0"/>
              <a:t>: “extended precision” (80 bit, </a:t>
            </a:r>
            <a:r>
              <a:rPr lang="en-US" sz="2800" dirty="0" err="1"/>
              <a:t>brukes</a:t>
            </a:r>
            <a:r>
              <a:rPr lang="en-US" sz="2800" dirty="0"/>
              <a:t> </a:t>
            </a:r>
            <a:r>
              <a:rPr lang="en-US" sz="2800" dirty="0" err="1"/>
              <a:t>alltid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/>
              <a:t>mellomregning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flyttallsenheten</a:t>
            </a:r>
            <a:r>
              <a:rPr lang="en-US" sz="2800" dirty="0"/>
              <a:t> (FPU)).</a:t>
            </a:r>
          </a:p>
          <a:p>
            <a:r>
              <a:rPr lang="en-US" sz="2800" dirty="0" err="1"/>
              <a:t>Nyeste</a:t>
            </a:r>
            <a:r>
              <a:rPr lang="en-US" sz="2800" dirty="0"/>
              <a:t> </a:t>
            </a:r>
            <a:r>
              <a:rPr lang="en-US" sz="2800" dirty="0" err="1"/>
              <a:t>versjon</a:t>
            </a:r>
            <a:r>
              <a:rPr lang="en-US" sz="2800" dirty="0"/>
              <a:t> </a:t>
            </a:r>
            <a:r>
              <a:rPr lang="en-US" sz="2800" dirty="0" err="1"/>
              <a:t>av</a:t>
            </a:r>
            <a:r>
              <a:rPr lang="en-US" sz="2800" dirty="0"/>
              <a:t> </a:t>
            </a:r>
            <a:r>
              <a:rPr lang="en-US" sz="2800" dirty="0" err="1"/>
              <a:t>standarden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IEEE 754-2008</a:t>
            </a:r>
          </a:p>
          <a:p>
            <a:pPr lvl="1"/>
            <a:r>
              <a:rPr lang="en-US" sz="2400" dirty="0" err="1"/>
              <a:t>Tillater</a:t>
            </a:r>
            <a:r>
              <a:rPr lang="en-US" sz="2400" dirty="0"/>
              <a:t> </a:t>
            </a:r>
            <a:r>
              <a:rPr lang="en-US" sz="2400" dirty="0" err="1"/>
              <a:t>også</a:t>
            </a:r>
            <a:r>
              <a:rPr lang="en-US" sz="2400" dirty="0"/>
              <a:t> 128 bits </a:t>
            </a:r>
            <a:r>
              <a:rPr lang="en-US" sz="2400" dirty="0" err="1"/>
              <a:t>flyttall</a:t>
            </a:r>
            <a:r>
              <a:rPr lang="en-US" sz="2400" dirty="0"/>
              <a:t> (34 </a:t>
            </a:r>
            <a:r>
              <a:rPr lang="en-US" sz="2400" dirty="0" err="1"/>
              <a:t>desimaler</a:t>
            </a:r>
            <a:r>
              <a:rPr lang="en-US" sz="2400" dirty="0"/>
              <a:t>) </a:t>
            </a:r>
            <a:r>
              <a:rPr lang="en-US" sz="2400" dirty="0" err="1"/>
              <a:t>m.m.m</a:t>
            </a:r>
            <a:r>
              <a:rPr lang="en-US" sz="2400" dirty="0"/>
              <a:t>. </a:t>
            </a:r>
            <a:endParaRPr lang="nb-NO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Forrige gang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sz="2400" dirty="0" err="1"/>
              <a:t>Intro</a:t>
            </a:r>
            <a:endParaRPr lang="nb-NO" sz="2400" dirty="0"/>
          </a:p>
          <a:p>
            <a:r>
              <a:rPr lang="nb-NO" sz="2400" dirty="0"/>
              <a:t>Computer/Datamaskin</a:t>
            </a:r>
          </a:p>
          <a:p>
            <a:pPr lvl="1"/>
            <a:r>
              <a:rPr lang="nb-NO" sz="1600" i="1" dirty="0"/>
              <a:t>en menneskelaget innretning som mottar data i en form, behandler disse og produserer ny (og nyttigere) informasjon bygget på de opprinnelige data</a:t>
            </a:r>
          </a:p>
          <a:p>
            <a:pPr lvl="1"/>
            <a:r>
              <a:rPr lang="nb-NO" sz="1600" dirty="0"/>
              <a:t>TYPER: Analog </a:t>
            </a:r>
            <a:r>
              <a:rPr lang="nb-NO" sz="1600" dirty="0" err="1"/>
              <a:t>vs</a:t>
            </a:r>
            <a:r>
              <a:rPr lang="nb-NO" sz="1600" dirty="0"/>
              <a:t> Digital, Spesialisert </a:t>
            </a:r>
            <a:r>
              <a:rPr lang="nb-NO" sz="1600" dirty="0" err="1"/>
              <a:t>vs</a:t>
            </a:r>
            <a:r>
              <a:rPr lang="nb-NO" sz="1600" dirty="0"/>
              <a:t> Generell, Elektronisk </a:t>
            </a:r>
            <a:r>
              <a:rPr lang="nb-NO" sz="1600" dirty="0" err="1"/>
              <a:t>vs</a:t>
            </a:r>
            <a:r>
              <a:rPr lang="nb-NO" sz="1600" dirty="0"/>
              <a:t> Mekanisk</a:t>
            </a:r>
          </a:p>
          <a:p>
            <a:r>
              <a:rPr lang="nb-NO" sz="2400" dirty="0"/>
              <a:t>Tallsystemer ~ informasjonskoding</a:t>
            </a:r>
          </a:p>
          <a:p>
            <a:r>
              <a:rPr lang="nb-NO" sz="2400" dirty="0"/>
              <a:t>Enheter: </a:t>
            </a:r>
            <a:r>
              <a:rPr lang="nb-NO" sz="2400" dirty="0">
                <a:solidFill>
                  <a:srgbClr val="FF0000"/>
                </a:solidFill>
              </a:rPr>
              <a:t>b</a:t>
            </a:r>
            <a:r>
              <a:rPr lang="nb-NO" sz="2400" dirty="0"/>
              <a:t>it, </a:t>
            </a:r>
            <a:r>
              <a:rPr lang="nb-NO" sz="2400" dirty="0">
                <a:solidFill>
                  <a:srgbClr val="FF0000"/>
                </a:solidFill>
              </a:rPr>
              <a:t>B</a:t>
            </a:r>
            <a:r>
              <a:rPr lang="nb-NO" sz="2400" dirty="0"/>
              <a:t>yte, </a:t>
            </a:r>
            <a:r>
              <a:rPr lang="nb-NO" sz="2400" dirty="0">
                <a:solidFill>
                  <a:srgbClr val="FF0000"/>
                </a:solidFill>
              </a:rPr>
              <a:t>H</a:t>
            </a:r>
            <a:r>
              <a:rPr lang="nb-NO" sz="2400" dirty="0"/>
              <a:t>z </a:t>
            </a:r>
          </a:p>
          <a:p>
            <a:pPr lvl="1"/>
            <a:r>
              <a:rPr lang="nb-NO" sz="2000" dirty="0" err="1"/>
              <a:t>Prefixer</a:t>
            </a:r>
            <a:r>
              <a:rPr lang="nb-NO" sz="2000" dirty="0"/>
              <a:t>: </a:t>
            </a:r>
            <a:r>
              <a:rPr lang="nb-NO" sz="2000" dirty="0" err="1">
                <a:solidFill>
                  <a:srgbClr val="FF0000"/>
                </a:solidFill>
              </a:rPr>
              <a:t>K</a:t>
            </a:r>
            <a:r>
              <a:rPr lang="nb-NO" sz="2000" dirty="0" err="1"/>
              <a:t>ibi</a:t>
            </a:r>
            <a:r>
              <a:rPr lang="nb-NO" sz="2000" dirty="0"/>
              <a:t> (2</a:t>
            </a:r>
            <a:r>
              <a:rPr lang="nb-NO" sz="2000" baseline="30000" dirty="0"/>
              <a:t>10</a:t>
            </a:r>
            <a:r>
              <a:rPr lang="nb-NO" sz="2000" dirty="0"/>
              <a:t>=1024), </a:t>
            </a:r>
            <a:r>
              <a:rPr lang="nb-NO" sz="2000" dirty="0" err="1">
                <a:solidFill>
                  <a:srgbClr val="FF0000"/>
                </a:solidFill>
              </a:rPr>
              <a:t>M</a:t>
            </a:r>
            <a:r>
              <a:rPr lang="nb-NO" sz="2000" dirty="0" err="1"/>
              <a:t>ibi</a:t>
            </a:r>
            <a:r>
              <a:rPr lang="nb-NO" sz="2000" dirty="0"/>
              <a:t> (2</a:t>
            </a:r>
            <a:r>
              <a:rPr lang="nb-NO" sz="2000" baseline="30000" dirty="0"/>
              <a:t>20</a:t>
            </a:r>
            <a:r>
              <a:rPr lang="nb-NO" sz="2000" dirty="0"/>
              <a:t>), </a:t>
            </a:r>
            <a:r>
              <a:rPr lang="nb-NO" sz="2000" dirty="0" err="1">
                <a:solidFill>
                  <a:srgbClr val="FF0000"/>
                </a:solidFill>
              </a:rPr>
              <a:t>G</a:t>
            </a:r>
            <a:r>
              <a:rPr lang="nb-NO" sz="2000" dirty="0" err="1"/>
              <a:t>ibi</a:t>
            </a:r>
            <a:r>
              <a:rPr lang="nb-NO" sz="2000" dirty="0"/>
              <a:t> (2</a:t>
            </a:r>
            <a:r>
              <a:rPr lang="nb-NO" sz="2000" baseline="30000" dirty="0"/>
              <a:t>30</a:t>
            </a:r>
            <a:r>
              <a:rPr lang="nb-NO" sz="2000" dirty="0"/>
              <a:t>)</a:t>
            </a:r>
          </a:p>
          <a:p>
            <a:r>
              <a:rPr lang="nb-NO" sz="2400" dirty="0"/>
              <a:t>Historikk: </a:t>
            </a:r>
          </a:p>
          <a:p>
            <a:pPr lvl="1"/>
            <a:r>
              <a:rPr lang="nb-NO" sz="2000" dirty="0"/>
              <a:t>4 generasjoner HW</a:t>
            </a:r>
          </a:p>
          <a:p>
            <a:pPr lvl="1"/>
            <a:r>
              <a:rPr lang="nb-NO" sz="2000" dirty="0"/>
              <a:t>3 behov (beregning, massedata, regulering)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IEEE </a:t>
            </a:r>
            <a:r>
              <a:rPr lang="en-US" dirty="0">
                <a:solidFill>
                  <a:srgbClr val="FF0000"/>
                </a:solidFill>
              </a:rPr>
              <a:t>single precision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741363" y="2420938"/>
            <a:ext cx="842010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Nøyaktig</a:t>
            </a:r>
            <a:r>
              <a:rPr lang="en-US" sz="2800" dirty="0"/>
              <a:t> </a:t>
            </a:r>
            <a:r>
              <a:rPr lang="en-US" sz="2800" dirty="0" err="1"/>
              <a:t>inntil</a:t>
            </a:r>
            <a:r>
              <a:rPr lang="en-US" sz="2800" dirty="0"/>
              <a:t> ca 7 </a:t>
            </a:r>
            <a:r>
              <a:rPr lang="en-US" sz="2800" dirty="0" err="1"/>
              <a:t>desimalplasser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s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tegn</a:t>
            </a:r>
            <a:r>
              <a:rPr lang="en-US" sz="2800" dirty="0"/>
              <a:t>-bit. 0 for </a:t>
            </a:r>
            <a:r>
              <a:rPr lang="en-US" sz="2800" dirty="0" err="1"/>
              <a:t>positiv</a:t>
            </a:r>
            <a:r>
              <a:rPr lang="en-US" sz="2800" dirty="0"/>
              <a:t>, 1 for </a:t>
            </a:r>
            <a:r>
              <a:rPr lang="en-US" sz="2800" dirty="0" err="1"/>
              <a:t>negativ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</a:rPr>
              <a:t>e</a:t>
            </a:r>
            <a:r>
              <a:rPr lang="en-US" sz="2800" dirty="0" err="1"/>
              <a:t>xp</a:t>
            </a:r>
            <a:r>
              <a:rPr lang="en-US" sz="2800" dirty="0"/>
              <a:t> (8 bit) </a:t>
            </a:r>
            <a:r>
              <a:rPr lang="en-US" sz="2800" dirty="0" err="1"/>
              <a:t>er</a:t>
            </a:r>
            <a:r>
              <a:rPr lang="en-US" sz="2800" dirty="0"/>
              <a:t> “biased” = </a:t>
            </a:r>
            <a:r>
              <a:rPr lang="en-US" sz="2800" dirty="0" err="1"/>
              <a:t>virkelig</a:t>
            </a:r>
            <a:r>
              <a:rPr lang="en-US" sz="2800" dirty="0"/>
              <a:t> </a:t>
            </a:r>
            <a:r>
              <a:rPr lang="en-US" sz="2800" dirty="0" err="1"/>
              <a:t>eksponent</a:t>
            </a:r>
            <a:r>
              <a:rPr lang="en-US" sz="2800" dirty="0"/>
              <a:t> + 7Fh. </a:t>
            </a:r>
            <a:r>
              <a:rPr lang="en-US" sz="2800" dirty="0" err="1"/>
              <a:t>Verdiene</a:t>
            </a:r>
            <a:r>
              <a:rPr lang="en-US" sz="2800" dirty="0"/>
              <a:t> 00h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FFh</a:t>
            </a:r>
            <a:r>
              <a:rPr lang="en-US" sz="2800" dirty="0"/>
              <a:t> </a:t>
            </a:r>
            <a:r>
              <a:rPr lang="en-US" sz="2800" dirty="0" err="1"/>
              <a:t>har</a:t>
            </a:r>
            <a:r>
              <a:rPr lang="en-US" sz="2800" dirty="0"/>
              <a:t> </a:t>
            </a:r>
            <a:r>
              <a:rPr lang="en-US" sz="2800" dirty="0" err="1"/>
              <a:t>spesielle</a:t>
            </a:r>
            <a:r>
              <a:rPr lang="en-US" sz="2800" dirty="0"/>
              <a:t> </a:t>
            </a:r>
            <a:r>
              <a:rPr lang="en-US" sz="2800" dirty="0" err="1"/>
              <a:t>betydninger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70C0"/>
                </a:solidFill>
              </a:rPr>
              <a:t>M</a:t>
            </a:r>
            <a:r>
              <a:rPr lang="en-US" sz="2800" dirty="0" err="1"/>
              <a:t>antissen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23 bit – de </a:t>
            </a:r>
            <a:r>
              <a:rPr lang="en-US" sz="2800" dirty="0" err="1"/>
              <a:t>første</a:t>
            </a:r>
            <a:r>
              <a:rPr lang="en-US" sz="2800" dirty="0"/>
              <a:t> 23 bit </a:t>
            </a:r>
            <a:r>
              <a:rPr lang="en-US" sz="2800" dirty="0" err="1"/>
              <a:t>etter</a:t>
            </a:r>
            <a:r>
              <a:rPr lang="en-US" sz="2800" dirty="0"/>
              <a:t> 1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signifikanden</a:t>
            </a:r>
            <a:r>
              <a:rPr lang="en-US" sz="2800" dirty="0"/>
              <a:t>.</a:t>
            </a:r>
          </a:p>
        </p:txBody>
      </p:sp>
      <p:graphicFrame>
        <p:nvGraphicFramePr>
          <p:cNvPr id="178180" name="Group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130300" y="1341438"/>
          <a:ext cx="7181850" cy="9144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antisse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Ex: 5,8 </a:t>
            </a:r>
            <a:r>
              <a:rPr lang="en-US" dirty="0" err="1"/>
              <a:t>i</a:t>
            </a:r>
            <a:r>
              <a:rPr lang="en-US" dirty="0"/>
              <a:t> IEEE single precision?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9194800" cy="478112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5,8 = 101,1100 1100 1100 1100 1100 1100 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Med 23 tall </a:t>
            </a:r>
            <a:r>
              <a:rPr lang="en-US" sz="2800" dirty="0" err="1"/>
              <a:t>etter</a:t>
            </a:r>
            <a:r>
              <a:rPr lang="en-US" sz="2800" dirty="0"/>
              <a:t> </a:t>
            </a:r>
            <a:r>
              <a:rPr lang="en-US" sz="2800" dirty="0" err="1"/>
              <a:t>desimaltegnet</a:t>
            </a:r>
            <a:r>
              <a:rPr lang="en-US" sz="2800" dirty="0"/>
              <a:t>, </a:t>
            </a:r>
            <a:r>
              <a:rPr lang="en-US" sz="2800" dirty="0" err="1"/>
              <a:t>har</a:t>
            </a:r>
            <a:r>
              <a:rPr lang="en-US" sz="2800" dirty="0"/>
              <a:t> vi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.0111 0011 0011 0011 0011 001 *2</a:t>
            </a:r>
            <a:r>
              <a:rPr lang="en-US" sz="2800" baseline="30000" dirty="0"/>
              <a:t>10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Tegn</a:t>
            </a:r>
            <a:r>
              <a:rPr lang="en-US" sz="2800" dirty="0"/>
              <a:t> </a:t>
            </a:r>
            <a:r>
              <a:rPr lang="en-US" sz="2800" dirty="0" err="1"/>
              <a:t>bit’en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positiv</a:t>
            </a:r>
            <a:r>
              <a:rPr lang="en-US" sz="2800" dirty="0"/>
              <a:t> = 0.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Justert</a:t>
            </a:r>
            <a:r>
              <a:rPr lang="en-US" dirty="0"/>
              <a:t> e</a:t>
            </a:r>
            <a:r>
              <a:rPr lang="en-US" sz="2800" dirty="0"/>
              <a:t>xponent </a:t>
            </a:r>
            <a:r>
              <a:rPr lang="en-US" sz="2800" dirty="0" err="1"/>
              <a:t>er</a:t>
            </a:r>
            <a:r>
              <a:rPr lang="en-US" sz="2800" dirty="0"/>
              <a:t> 0x7F + 0x02 = 0x81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Vi </a:t>
            </a:r>
            <a:r>
              <a:rPr lang="en-US" sz="2800" dirty="0" err="1"/>
              <a:t>får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u="sng" dirty="0">
                <a:solidFill>
                  <a:schemeClr val="accent2"/>
                </a:solidFill>
              </a:rPr>
              <a:t>0</a:t>
            </a:r>
            <a:r>
              <a:rPr lang="en-US" sz="2800" dirty="0"/>
              <a:t>100 0000 1</a:t>
            </a:r>
            <a:r>
              <a:rPr lang="en-US" sz="2800" u="sng" dirty="0">
                <a:solidFill>
                  <a:schemeClr val="accent2"/>
                </a:solidFill>
              </a:rPr>
              <a:t>011 1001 1001 1001 1001 1001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fortegn</a:t>
            </a:r>
            <a:r>
              <a:rPr lang="en-US" sz="2800" dirty="0"/>
              <a:t> </a:t>
            </a:r>
            <a:r>
              <a:rPr lang="en-US" sz="2800" dirty="0" err="1"/>
              <a:t>og</a:t>
            </a:r>
            <a:r>
              <a:rPr lang="en-US" sz="2800" dirty="0"/>
              <a:t> </a:t>
            </a:r>
            <a:r>
              <a:rPr lang="en-US" sz="2800" dirty="0" err="1"/>
              <a:t>mantisse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understreket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 err="1"/>
              <a:t>eller</a:t>
            </a:r>
            <a:r>
              <a:rPr lang="en-US" sz="2800" dirty="0"/>
              <a:t> 40B99999h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Merk</a:t>
            </a:r>
            <a:r>
              <a:rPr lang="en-US" sz="2800" dirty="0"/>
              <a:t>:  I C </a:t>
            </a:r>
            <a:r>
              <a:rPr lang="en-US" sz="2800" dirty="0" err="1"/>
              <a:t>blir</a:t>
            </a:r>
            <a:r>
              <a:rPr lang="en-US" sz="2800" dirty="0"/>
              <a:t> 5.8 </a:t>
            </a:r>
            <a:r>
              <a:rPr lang="en-US" sz="2800" dirty="0" err="1"/>
              <a:t>representert</a:t>
            </a:r>
            <a:r>
              <a:rPr lang="en-US" sz="2800" dirty="0"/>
              <a:t> </a:t>
            </a:r>
            <a:r>
              <a:rPr lang="en-US" sz="2800" dirty="0" err="1"/>
              <a:t>som</a:t>
            </a:r>
            <a:r>
              <a:rPr lang="en-US" sz="2800" dirty="0"/>
              <a:t> 40B9999A, </a:t>
            </a:r>
            <a:r>
              <a:rPr lang="en-US" sz="2800" dirty="0" err="1"/>
              <a:t>fordi</a:t>
            </a:r>
            <a:r>
              <a:rPr lang="en-US" sz="2800" dirty="0"/>
              <a:t> vi </a:t>
            </a:r>
            <a:r>
              <a:rPr lang="en-US" sz="2800" dirty="0" err="1"/>
              <a:t>droppet</a:t>
            </a:r>
            <a:r>
              <a:rPr lang="en-US" sz="2800" dirty="0"/>
              <a:t> en LSB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 en 1. </a:t>
            </a:r>
            <a:r>
              <a:rPr lang="en-US" sz="2800" dirty="0" err="1"/>
              <a:t>Det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en </a:t>
            </a:r>
            <a:r>
              <a:rPr lang="en-US" sz="2800" dirty="0" err="1"/>
              <a:t>bedre</a:t>
            </a:r>
            <a:r>
              <a:rPr lang="en-US" sz="2800" dirty="0"/>
              <a:t> </a:t>
            </a:r>
            <a:r>
              <a:rPr lang="en-US" sz="2800" dirty="0" err="1"/>
              <a:t>tilnærming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5,8</a:t>
            </a:r>
          </a:p>
        </p:txBody>
      </p:sp>
      <p:sp>
        <p:nvSpPr>
          <p:cNvPr id="17920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160912" y="381000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b-NO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Ex: Hva er -0.5?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0.5</a:t>
            </a:r>
            <a:r>
              <a:rPr lang="en-US" baseline="-25000" dirty="0"/>
              <a:t>10</a:t>
            </a:r>
            <a:r>
              <a:rPr lang="en-US" dirty="0"/>
              <a:t> = 0.1</a:t>
            </a:r>
            <a:r>
              <a:rPr lang="en-US" baseline="-25000" dirty="0"/>
              <a:t>2</a:t>
            </a:r>
          </a:p>
          <a:p>
            <a:pPr>
              <a:lnSpc>
                <a:spcPct val="90000"/>
              </a:lnSpc>
            </a:pPr>
            <a:r>
              <a:rPr lang="en-US" dirty="0"/>
              <a:t>Med 23 </a:t>
            </a:r>
            <a:r>
              <a:rPr lang="en-US" dirty="0" err="1"/>
              <a:t>siffer</a:t>
            </a:r>
            <a:r>
              <a:rPr lang="en-US" dirty="0"/>
              <a:t>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desimaltegnet</a:t>
            </a:r>
            <a:r>
              <a:rPr lang="en-US" dirty="0"/>
              <a:t>, </a:t>
            </a:r>
            <a:r>
              <a:rPr lang="en-US" dirty="0" err="1"/>
              <a:t>har</a:t>
            </a:r>
            <a:r>
              <a:rPr lang="en-US" dirty="0"/>
              <a:t> vi 1.00000000000000000000000*2</a:t>
            </a:r>
            <a:r>
              <a:rPr lang="en-US" baseline="30000" dirty="0"/>
              <a:t>-1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Fortegnsbit’en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= 1.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Exponenten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7Fh + -1h = 7Eh</a:t>
            </a:r>
          </a:p>
          <a:p>
            <a:pPr>
              <a:lnSpc>
                <a:spcPct val="90000"/>
              </a:lnSpc>
            </a:pPr>
            <a:r>
              <a:rPr lang="en-US" u="sng" dirty="0">
                <a:solidFill>
                  <a:schemeClr val="accent2"/>
                </a:solidFill>
              </a:rPr>
              <a:t>1</a:t>
            </a:r>
            <a:r>
              <a:rPr lang="en-US" dirty="0"/>
              <a:t>011 1111 0</a:t>
            </a:r>
            <a:r>
              <a:rPr lang="en-US" u="sng" dirty="0">
                <a:solidFill>
                  <a:schemeClr val="accent2"/>
                </a:solidFill>
              </a:rPr>
              <a:t>000 0000 0000 0000 0000 0000 </a:t>
            </a:r>
            <a:r>
              <a:rPr lang="en-US" dirty="0"/>
              <a:t>(BF000000h)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6000" dirty="0">
                <a:solidFill>
                  <a:srgbClr val="FF0000"/>
                </a:solidFill>
              </a:rPr>
              <a:t>N</a:t>
            </a:r>
            <a:r>
              <a:rPr lang="nb-NO" sz="6000" dirty="0"/>
              <a:t>ot </a:t>
            </a:r>
            <a:r>
              <a:rPr lang="nb-NO" sz="6000" dirty="0">
                <a:solidFill>
                  <a:srgbClr val="FF0000"/>
                </a:solidFill>
              </a:rPr>
              <a:t>a</a:t>
            </a:r>
            <a:r>
              <a:rPr lang="nb-NO" sz="6000" dirty="0"/>
              <a:t> </a:t>
            </a:r>
            <a:r>
              <a:rPr lang="nb-NO" sz="6000" dirty="0" err="1">
                <a:solidFill>
                  <a:srgbClr val="FF0000"/>
                </a:solidFill>
              </a:rPr>
              <a:t>N</a:t>
            </a:r>
            <a:r>
              <a:rPr lang="nb-NO" sz="6000" dirty="0" err="1"/>
              <a:t>umber</a:t>
            </a:r>
            <a:endParaRPr lang="nb-NO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4864"/>
            <a:ext cx="9194800" cy="4032448"/>
          </a:xfrm>
        </p:spPr>
        <p:txBody>
          <a:bodyPr/>
          <a:lstStyle/>
          <a:p>
            <a:r>
              <a:rPr lang="nb-NO" dirty="0"/>
              <a:t>IEEE754 har en egen koder for resultater som ikke vanlige er tall (</a:t>
            </a:r>
            <a:r>
              <a:rPr lang="nb-NO" dirty="0">
                <a:solidFill>
                  <a:srgbClr val="FF0000"/>
                </a:solidFill>
              </a:rPr>
              <a:t>f</a:t>
            </a:r>
            <a:r>
              <a:rPr lang="nb-NO" dirty="0"/>
              <a:t>111 1111 1</a:t>
            </a:r>
            <a:r>
              <a:rPr lang="nb-NO" dirty="0">
                <a:solidFill>
                  <a:srgbClr val="FF0000"/>
                </a:solidFill>
              </a:rPr>
              <a:t>k</a:t>
            </a:r>
            <a:r>
              <a:rPr lang="nb-NO" dirty="0"/>
              <a:t>xxx …): </a:t>
            </a:r>
            <a:r>
              <a:rPr lang="nb-NO" dirty="0" err="1"/>
              <a:t>NaN</a:t>
            </a:r>
            <a:endParaRPr lang="nb-NO" dirty="0"/>
          </a:p>
          <a:p>
            <a:r>
              <a:rPr lang="nb-NO" dirty="0"/>
              <a:t>Denne finnes i flere formater:</a:t>
            </a:r>
          </a:p>
          <a:p>
            <a:pPr lvl="1"/>
            <a:r>
              <a:rPr lang="nb-NO" dirty="0"/>
              <a:t>Avhengig av om koden skal brukes videre eller ikke (</a:t>
            </a:r>
            <a:r>
              <a:rPr lang="nb-NO" dirty="0">
                <a:solidFill>
                  <a:srgbClr val="FF0000"/>
                </a:solidFill>
              </a:rPr>
              <a:t>k</a:t>
            </a:r>
            <a:r>
              <a:rPr lang="nb-NO" dirty="0"/>
              <a:t>=1 er «</a:t>
            </a:r>
            <a:r>
              <a:rPr lang="nb-NO" dirty="0" err="1"/>
              <a:t>quiet</a:t>
            </a:r>
            <a:r>
              <a:rPr lang="nb-NO" dirty="0"/>
              <a:t> </a:t>
            </a:r>
            <a:r>
              <a:rPr lang="nb-NO" dirty="0" err="1"/>
              <a:t>NaN</a:t>
            </a:r>
            <a:r>
              <a:rPr lang="nb-NO" dirty="0"/>
              <a:t>»)</a:t>
            </a:r>
          </a:p>
          <a:p>
            <a:pPr lvl="1"/>
            <a:r>
              <a:rPr lang="nb-NO" dirty="0"/>
              <a:t>Avhengig av type (feil-)beregning som forårsaket </a:t>
            </a:r>
            <a:r>
              <a:rPr lang="nb-NO" dirty="0" err="1"/>
              <a:t>NaN</a:t>
            </a:r>
            <a:endParaRPr lang="nb-NO" dirty="0"/>
          </a:p>
          <a:p>
            <a:r>
              <a:rPr lang="nb-NO" dirty="0"/>
              <a:t>Det finnes også egne koder for positiv og negativ </a:t>
            </a:r>
            <a:r>
              <a:rPr lang="nb-NO" dirty="0">
                <a:solidFill>
                  <a:srgbClr val="FF0000"/>
                </a:solidFill>
              </a:rPr>
              <a:t>uendelig</a:t>
            </a:r>
            <a:r>
              <a:rPr lang="nb-NO" dirty="0"/>
              <a:t> m.fl.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blistog@westerdals.no</a:t>
            </a:r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Tx/>
              <a:buNone/>
            </a:pPr>
            <a:fld id="{76F64673-A794-4CA8-BE7E-28A7A63F6F81}" type="slidenum">
              <a:rPr lang="nb-NO" smtClean="0"/>
              <a:pPr>
                <a:buFontTx/>
                <a:buNone/>
              </a:pPr>
              <a:t>33</a:t>
            </a:fld>
            <a:endParaRPr lang="nb-N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73" y="1556791"/>
            <a:ext cx="4264965" cy="5826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177136" y="863718"/>
            <a:ext cx="1152128" cy="96360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105401"/>
            <a:ext cx="2792760" cy="112475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5889104" y="794866"/>
            <a:ext cx="1512168" cy="1121966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57" y="5483507"/>
            <a:ext cx="3295595" cy="5958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216" y="5799604"/>
            <a:ext cx="2675749" cy="1025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Straight Arrow Connector 20"/>
          <p:cNvCxnSpPr/>
          <p:nvPr/>
        </p:nvCxnSpPr>
        <p:spPr bwMode="auto">
          <a:xfrm>
            <a:off x="5889104" y="5877272"/>
            <a:ext cx="1080120" cy="35983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40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52600" y="381000"/>
            <a:ext cx="8424936" cy="914400"/>
          </a:xfrm>
        </p:spPr>
        <p:txBody>
          <a:bodyPr/>
          <a:lstStyle/>
          <a:p>
            <a:r>
              <a:rPr lang="nb-NO" sz="4000" dirty="0"/>
              <a:t>Flyttall </a:t>
            </a:r>
            <a:r>
              <a:rPr lang="nb-NO" sz="4000" b="0" dirty="0">
                <a:solidFill>
                  <a:srgbClr val="FF0000"/>
                </a:solidFill>
              </a:rPr>
              <a:t>kan</a:t>
            </a:r>
            <a:r>
              <a:rPr lang="nb-NO" sz="4000" dirty="0"/>
              <a:t> være </a:t>
            </a:r>
            <a:r>
              <a:rPr lang="nb-NO" sz="4000" b="0" dirty="0">
                <a:solidFill>
                  <a:srgbClr val="FF0000"/>
                </a:solidFill>
              </a:rPr>
              <a:t>farlige</a:t>
            </a:r>
            <a:r>
              <a:rPr lang="nb-NO" sz="4000" dirty="0"/>
              <a:t>!!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9194800" cy="4709120"/>
          </a:xfrm>
        </p:spPr>
        <p:txBody>
          <a:bodyPr/>
          <a:lstStyle/>
          <a:p>
            <a:r>
              <a:rPr lang="nb-NO" dirty="0"/>
              <a:t>En Ariadne-rakett styrtet pga av en flyttallsfeil</a:t>
            </a:r>
            <a:br>
              <a:rPr lang="nb-NO" dirty="0"/>
            </a:br>
            <a:endParaRPr lang="nb-NO" dirty="0"/>
          </a:p>
          <a:p>
            <a:r>
              <a:rPr lang="nb-NO" dirty="0"/>
              <a:t>F.eks. 10% = 0,1 i desimaltallsystemet</a:t>
            </a:r>
          </a:p>
          <a:p>
            <a:pPr lvl="1"/>
            <a:r>
              <a:rPr lang="nb-NO" dirty="0"/>
              <a:t>Binært  er det </a:t>
            </a:r>
            <a:r>
              <a:rPr lang="nb-NO" u="sng" dirty="0"/>
              <a:t>ikke mulig</a:t>
            </a:r>
            <a:r>
              <a:rPr lang="nb-NO" dirty="0"/>
              <a:t> å skrive 1/10 med et endelig antall siffer, det blir 0,000110011001100110011001100…</a:t>
            </a:r>
          </a:p>
          <a:p>
            <a:pPr lvl="1"/>
            <a:r>
              <a:rPr lang="nb-NO" dirty="0"/>
              <a:t>Konverterer vi tilbake til desimaltall kan vi ende opp med 1/10=0,099999994</a:t>
            </a:r>
          </a:p>
          <a:p>
            <a:pPr lvl="1"/>
            <a:r>
              <a:rPr lang="nb-NO" dirty="0"/>
              <a:t>I IEEE754 kan du angi hva slags avrunding som skal gjøres i hvilken retning, men må likevel alltid forholde deg til hvor mange siffer du faktisk kan stole på.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sz="6600" dirty="0">
                <a:solidFill>
                  <a:srgbClr val="FF0000"/>
                </a:solidFill>
              </a:rPr>
              <a:t>BCD</a:t>
            </a:r>
            <a:br>
              <a:rPr lang="nb-NO" dirty="0"/>
            </a:br>
            <a:r>
              <a:rPr lang="nb-NO" dirty="0"/>
              <a:t>og andre kode-tabeller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7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sz="6600" dirty="0"/>
              <a:t>Kodetabeller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b="1" dirty="0">
                <a:solidFill>
                  <a:srgbClr val="0070C0"/>
                </a:solidFill>
              </a:rPr>
              <a:t>BCD</a:t>
            </a:r>
            <a:r>
              <a:rPr lang="nb-NO" dirty="0"/>
              <a:t> – kode (</a:t>
            </a:r>
            <a:r>
              <a:rPr lang="nb-NO" dirty="0" err="1"/>
              <a:t>Binary</a:t>
            </a:r>
            <a:r>
              <a:rPr lang="nb-NO" dirty="0"/>
              <a:t> </a:t>
            </a:r>
            <a:r>
              <a:rPr lang="nb-NO" dirty="0" err="1"/>
              <a:t>Coded</a:t>
            </a:r>
            <a:r>
              <a:rPr lang="nb-NO" dirty="0"/>
              <a:t> </a:t>
            </a:r>
            <a:r>
              <a:rPr lang="nb-NO" dirty="0" err="1"/>
              <a:t>Decimals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Hvert siffer i desimaltallet får sin 4 bits binærkode</a:t>
            </a:r>
          </a:p>
          <a:p>
            <a:pPr lvl="1"/>
            <a:r>
              <a:rPr lang="nb-NO" dirty="0">
                <a:latin typeface="Comic Sans MS" pitchFamily="66" charset="0"/>
              </a:rPr>
              <a:t>529</a:t>
            </a:r>
            <a:r>
              <a:rPr lang="nb-NO" baseline="-25000" dirty="0">
                <a:latin typeface="Comic Sans MS" pitchFamily="66" charset="0"/>
              </a:rPr>
              <a:t>10</a:t>
            </a:r>
            <a:r>
              <a:rPr lang="nb-NO" dirty="0">
                <a:latin typeface="Comic Sans MS" pitchFamily="66" charset="0"/>
              </a:rPr>
              <a:t> = </a:t>
            </a:r>
            <a:r>
              <a:rPr lang="nb-NO" dirty="0">
                <a:solidFill>
                  <a:schemeClr val="accent1"/>
                </a:solidFill>
                <a:latin typeface="Comic Sans MS" pitchFamily="66" charset="0"/>
              </a:rPr>
              <a:t>0101</a:t>
            </a:r>
            <a:r>
              <a:rPr lang="nb-NO" dirty="0">
                <a:solidFill>
                  <a:srgbClr val="FF0000"/>
                </a:solidFill>
                <a:latin typeface="Comic Sans MS" pitchFamily="66" charset="0"/>
              </a:rPr>
              <a:t>0010</a:t>
            </a:r>
            <a:r>
              <a:rPr lang="nb-NO" dirty="0">
                <a:solidFill>
                  <a:schemeClr val="accent2"/>
                </a:solidFill>
                <a:latin typeface="Comic Sans MS" pitchFamily="66" charset="0"/>
              </a:rPr>
              <a:t>1001</a:t>
            </a:r>
            <a:r>
              <a:rPr lang="nb-NO" baseline="-25000" dirty="0">
                <a:latin typeface="Comic Sans MS" pitchFamily="66" charset="0"/>
              </a:rPr>
              <a:t>BCD</a:t>
            </a:r>
          </a:p>
          <a:p>
            <a:pPr lvl="1"/>
            <a:r>
              <a:rPr lang="nb-NO" dirty="0"/>
              <a:t>Har også andre varianter der vi bruker 8 bit pr desimalsiffer, f.eks.</a:t>
            </a:r>
          </a:p>
          <a:p>
            <a:pPr lvl="1"/>
            <a:r>
              <a:rPr lang="nb-NO" dirty="0">
                <a:latin typeface="Comic Sans MS" pitchFamily="66" charset="0"/>
              </a:rPr>
              <a:t>529</a:t>
            </a:r>
            <a:r>
              <a:rPr lang="nb-NO" baseline="-25000" dirty="0">
                <a:latin typeface="Comic Sans MS" pitchFamily="66" charset="0"/>
              </a:rPr>
              <a:t>10</a:t>
            </a:r>
            <a:r>
              <a:rPr lang="nb-NO" dirty="0">
                <a:latin typeface="Comic Sans MS" pitchFamily="66" charset="0"/>
              </a:rPr>
              <a:t> = </a:t>
            </a:r>
            <a:r>
              <a:rPr lang="nb-NO" dirty="0">
                <a:solidFill>
                  <a:schemeClr val="accent1"/>
                </a:solidFill>
                <a:latin typeface="Comic Sans MS" pitchFamily="66" charset="0"/>
              </a:rPr>
              <a:t>0000101 </a:t>
            </a:r>
            <a:r>
              <a:rPr lang="nb-NO" dirty="0">
                <a:solidFill>
                  <a:srgbClr val="FF0000"/>
                </a:solidFill>
                <a:latin typeface="Comic Sans MS" pitchFamily="66" charset="0"/>
              </a:rPr>
              <a:t>00000010</a:t>
            </a:r>
            <a:r>
              <a:rPr lang="nb-NO" dirty="0">
                <a:solidFill>
                  <a:schemeClr val="accent2"/>
                </a:solidFill>
                <a:latin typeface="Comic Sans MS" pitchFamily="66" charset="0"/>
              </a:rPr>
              <a:t> 00001001</a:t>
            </a:r>
            <a:r>
              <a:rPr lang="nb-NO" baseline="-25000" dirty="0">
                <a:latin typeface="Comic Sans MS" pitchFamily="66" charset="0"/>
              </a:rPr>
              <a:t>PBCD</a:t>
            </a:r>
            <a:endParaRPr lang="nb-NO" dirty="0"/>
          </a:p>
          <a:p>
            <a:pPr lvl="1"/>
            <a:r>
              <a:rPr lang="nb-NO" dirty="0"/>
              <a:t>Intel/AMD-prosessorer har fremdeles egne instruksjoner for BCD-beregninger</a:t>
            </a:r>
          </a:p>
          <a:p>
            <a:r>
              <a:rPr lang="nb-NO" dirty="0"/>
              <a:t>Ligner dermed på </a:t>
            </a:r>
            <a:r>
              <a:rPr lang="nb-NO" dirty="0">
                <a:solidFill>
                  <a:srgbClr val="0070C0"/>
                </a:solidFill>
              </a:rPr>
              <a:t>alfanumerisk</a:t>
            </a:r>
            <a:r>
              <a:rPr lang="nb-NO" dirty="0"/>
              <a:t> koding</a:t>
            </a:r>
          </a:p>
          <a:p>
            <a:pPr lvl="1"/>
            <a:r>
              <a:rPr lang="nb-NO" dirty="0"/>
              <a:t>Alle sifre, bokstaver (små og store) og spesialtegn nummereres</a:t>
            </a:r>
          </a:p>
          <a:p>
            <a:pPr lvl="1"/>
            <a:r>
              <a:rPr lang="nb-NO" dirty="0"/>
              <a:t>EBCDIC, ASCII, ISO, </a:t>
            </a:r>
            <a:r>
              <a:rPr lang="nb-NO" dirty="0" err="1"/>
              <a:t>Unicode</a:t>
            </a:r>
            <a:endParaRPr lang="nb-NO" dirty="0"/>
          </a:p>
          <a:p>
            <a:pPr lvl="1"/>
            <a:r>
              <a:rPr lang="nb-NO" dirty="0">
                <a:latin typeface="Comic Sans MS" pitchFamily="66" charset="0"/>
              </a:rPr>
              <a:t>M = 77</a:t>
            </a:r>
            <a:r>
              <a:rPr lang="nb-NO" baseline="-25000" dirty="0">
                <a:latin typeface="Comic Sans MS" pitchFamily="66" charset="0"/>
              </a:rPr>
              <a:t>ASCII  </a:t>
            </a:r>
            <a:r>
              <a:rPr lang="nb-NO" dirty="0">
                <a:latin typeface="Comic Sans MS" pitchFamily="66" charset="0"/>
              </a:rPr>
              <a:t>, </a:t>
            </a:r>
            <a:r>
              <a:rPr lang="nb-NO" baseline="-25000" dirty="0">
                <a:latin typeface="Comic Sans MS" pitchFamily="66" charset="0"/>
              </a:rPr>
              <a:t>  </a:t>
            </a:r>
            <a:r>
              <a:rPr lang="nb-NO" dirty="0">
                <a:latin typeface="Comic Sans MS" pitchFamily="66" charset="0"/>
              </a:rPr>
              <a:t> : = 94</a:t>
            </a:r>
            <a:r>
              <a:rPr lang="nb-NO" baseline="-25000" dirty="0">
                <a:latin typeface="Comic Sans MS" pitchFamily="66" charset="0"/>
              </a:rPr>
              <a:t>EBCDIC</a:t>
            </a:r>
            <a:r>
              <a:rPr lang="nb-NO" dirty="0">
                <a:latin typeface="Comic Sans MS" pitchFamily="66" charset="0"/>
              </a:rPr>
              <a:t>(5E</a:t>
            </a:r>
            <a:r>
              <a:rPr lang="nb-NO" baseline="-25000" dirty="0">
                <a:latin typeface="Comic Sans MS" pitchFamily="66" charset="0"/>
              </a:rPr>
              <a:t>16</a:t>
            </a:r>
            <a:r>
              <a:rPr lang="nb-NO" dirty="0">
                <a:latin typeface="Comic Sans MS" pitchFamily="66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04493" y="10769"/>
            <a:ext cx="7924800" cy="914400"/>
          </a:xfrm>
        </p:spPr>
        <p:txBody>
          <a:bodyPr>
            <a:normAutofit/>
          </a:bodyPr>
          <a:lstStyle/>
          <a:p>
            <a:r>
              <a:rPr lang="nb-NO" dirty="0"/>
              <a:t>ASCII Tabellen (7 bit)</a:t>
            </a:r>
            <a:endParaRPr lang="en-US" dirty="0"/>
          </a:p>
        </p:txBody>
      </p:sp>
      <p:pic>
        <p:nvPicPr>
          <p:cNvPr id="174081" name="Picture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5970" y="836712"/>
            <a:ext cx="8804650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53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nb-NO" dirty="0"/>
              <a:t>ASCII (merk!)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”A” = 0x41 -&gt; 0100 0001 </a:t>
            </a:r>
            <a:br>
              <a:rPr lang="nb-NO" dirty="0"/>
            </a:br>
            <a:r>
              <a:rPr lang="nb-NO" dirty="0"/>
              <a:t>”a” = 0x61 -&gt; 01</a:t>
            </a:r>
            <a:r>
              <a:rPr lang="nb-NO" dirty="0">
                <a:solidFill>
                  <a:srgbClr val="FF0000"/>
                </a:solidFill>
              </a:rPr>
              <a:t>1</a:t>
            </a:r>
            <a:r>
              <a:rPr lang="nb-NO" dirty="0"/>
              <a:t>0 0001</a:t>
            </a:r>
          </a:p>
          <a:p>
            <a:pPr lvl="1"/>
            <a:r>
              <a:rPr lang="nb-NO" dirty="0"/>
              <a:t>En bit forskjell mellom store og små bokstaver</a:t>
            </a:r>
          </a:p>
          <a:p>
            <a:r>
              <a:rPr lang="nb-NO" dirty="0"/>
              <a:t>Tallene </a:t>
            </a:r>
            <a:r>
              <a:rPr lang="nb-NO" dirty="0">
                <a:solidFill>
                  <a:srgbClr val="FF0000"/>
                </a:solidFill>
              </a:rPr>
              <a:t>kodes</a:t>
            </a:r>
            <a:r>
              <a:rPr lang="nb-NO" dirty="0"/>
              <a:t> med: 0x30-0x39</a:t>
            </a:r>
          </a:p>
          <a:p>
            <a:pPr lvl="1"/>
            <a:r>
              <a:rPr lang="nb-NO" dirty="0"/>
              <a:t>Binærtallet  0000 0000 har ASCII-kode 0011 0000</a:t>
            </a:r>
          </a:p>
          <a:p>
            <a:r>
              <a:rPr lang="nb-NO" dirty="0"/>
              <a:t>Mellomrom er 0x20</a:t>
            </a:r>
          </a:p>
          <a:p>
            <a:r>
              <a:rPr lang="nb-NO" dirty="0"/>
              <a:t>Linjeskift er (i Windows) </a:t>
            </a:r>
            <a:r>
              <a:rPr lang="nb-NO" dirty="0" err="1"/>
              <a:t>CarrigeReturn</a:t>
            </a:r>
            <a:r>
              <a:rPr lang="nb-NO" dirty="0"/>
              <a:t> </a:t>
            </a:r>
            <a:r>
              <a:rPr lang="nb-NO" dirty="0" err="1"/>
              <a:t>LineFeed</a:t>
            </a:r>
            <a:r>
              <a:rPr lang="nb-NO" dirty="0"/>
              <a:t> (0x0D 0x0A), i UNIX/Linux bare </a:t>
            </a:r>
            <a:r>
              <a:rPr lang="nb-NO" dirty="0" err="1"/>
              <a:t>LineFeed</a:t>
            </a:r>
            <a:r>
              <a:rPr lang="nb-NO" dirty="0"/>
              <a:t>, Mac OS brukte bare CR, mens OSX bruker LF (hovedsakelig)</a:t>
            </a:r>
          </a:p>
          <a:p>
            <a:pPr marL="342900" lvl="1" indent="-342900">
              <a:buFontTx/>
              <a:buChar char="•"/>
            </a:pPr>
            <a:r>
              <a:rPr lang="nb-NO" dirty="0">
                <a:solidFill>
                  <a:srgbClr val="FF0000"/>
                </a:solidFill>
                <a:latin typeface="Comic Sans MS" pitchFamily="66" charset="0"/>
              </a:rPr>
              <a:t>Mer om dette og andre formater i neste forelesning</a:t>
            </a:r>
            <a:endParaRPr lang="nb-NO" dirty="0">
              <a:solidFill>
                <a:srgbClr val="FF0000"/>
              </a:solidFill>
            </a:endParaRPr>
          </a:p>
          <a:p>
            <a:endParaRPr lang="nb-NO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9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4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/>
              <a:t>Gjennomgås i dag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Data-</a:t>
            </a:r>
            <a:r>
              <a:rPr lang="en-US" dirty="0" err="1"/>
              <a:t>representasjon</a:t>
            </a:r>
            <a:endParaRPr lang="en-US" dirty="0"/>
          </a:p>
          <a:p>
            <a:r>
              <a:rPr lang="en-US" dirty="0"/>
              <a:t>Tall-</a:t>
            </a:r>
            <a:r>
              <a:rPr lang="en-US" dirty="0" err="1"/>
              <a:t>systemer</a:t>
            </a:r>
            <a:r>
              <a:rPr lang="en-US" dirty="0"/>
              <a:t>: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binær</a:t>
            </a:r>
            <a:r>
              <a:rPr lang="en-US" dirty="0"/>
              <a:t>, </a:t>
            </a:r>
            <a:r>
              <a:rPr lang="en-US" dirty="0" err="1"/>
              <a:t>hexadesimal</a:t>
            </a:r>
            <a:r>
              <a:rPr lang="en-US" dirty="0"/>
              <a:t> (</a:t>
            </a:r>
            <a:r>
              <a:rPr lang="en-US" dirty="0" err="1"/>
              <a:t>oktal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beregninger</a:t>
            </a:r>
            <a:endParaRPr lang="en-US" dirty="0"/>
          </a:p>
          <a:p>
            <a:pPr lvl="1"/>
            <a:r>
              <a:rPr lang="en-US" dirty="0" err="1"/>
              <a:t>Presisjon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negative tall</a:t>
            </a:r>
          </a:p>
          <a:p>
            <a:pPr lvl="1"/>
            <a:r>
              <a:rPr lang="en-US" dirty="0" err="1"/>
              <a:t>Enkle</a:t>
            </a:r>
            <a:r>
              <a:rPr lang="en-US" dirty="0"/>
              <a:t> </a:t>
            </a:r>
            <a:r>
              <a:rPr lang="en-US" dirty="0" err="1"/>
              <a:t>beregninger</a:t>
            </a:r>
            <a:endParaRPr lang="en-US" dirty="0"/>
          </a:p>
          <a:p>
            <a:r>
              <a:rPr lang="en-US" dirty="0" err="1"/>
              <a:t>Flyttall</a:t>
            </a:r>
            <a:r>
              <a:rPr lang="en-US" dirty="0"/>
              <a:t> (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Koding</a:t>
            </a:r>
            <a:r>
              <a:rPr lang="en-US" dirty="0"/>
              <a:t>/</a:t>
            </a:r>
            <a:r>
              <a:rPr lang="en-US" dirty="0" err="1"/>
              <a:t>dekoding</a:t>
            </a:r>
            <a:r>
              <a:rPr lang="en-US" dirty="0"/>
              <a:t> (</a:t>
            </a:r>
            <a:r>
              <a:rPr lang="en-US" dirty="0" err="1"/>
              <a:t>begynner</a:t>
            </a:r>
            <a:r>
              <a:rPr lang="en-US" dirty="0"/>
              <a:t>, vi </a:t>
            </a:r>
            <a:r>
              <a:rPr lang="en-US" dirty="0" err="1"/>
              <a:t>skal</a:t>
            </a:r>
            <a:r>
              <a:rPr lang="en-US" dirty="0"/>
              <a:t> ha </a:t>
            </a:r>
            <a:r>
              <a:rPr lang="en-US" dirty="0" err="1"/>
              <a:t>mer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ØVING!!!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78" y="4221088"/>
            <a:ext cx="2792760" cy="1124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Hva skal vi kunne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Hvordan et posisjonstallsystem er bygd opp</a:t>
            </a:r>
          </a:p>
          <a:p>
            <a:r>
              <a:rPr lang="nb-NO" dirty="0"/>
              <a:t>Hvordan binærtallsystemet fungerer </a:t>
            </a:r>
            <a:br>
              <a:rPr lang="nb-NO" dirty="0"/>
            </a:br>
            <a:r>
              <a:rPr lang="nb-NO" dirty="0"/>
              <a:t>og hvorfor vi foretrekker det i datamaskiner</a:t>
            </a:r>
          </a:p>
          <a:p>
            <a:r>
              <a:rPr lang="nb-NO" dirty="0"/>
              <a:t>Konvertere desimal &lt;-&gt; binær &lt;-&gt; </a:t>
            </a:r>
            <a:r>
              <a:rPr lang="nb-NO" dirty="0" err="1"/>
              <a:t>hexadesimal</a:t>
            </a:r>
            <a:endParaRPr lang="nb-NO" dirty="0"/>
          </a:p>
          <a:p>
            <a:r>
              <a:rPr lang="nb-NO" dirty="0"/>
              <a:t>Addere binærtall</a:t>
            </a:r>
          </a:p>
          <a:p>
            <a:r>
              <a:rPr lang="nb-NO" dirty="0"/>
              <a:t>Finne toerkomplementet, og bruke det</a:t>
            </a:r>
          </a:p>
          <a:p>
            <a:r>
              <a:rPr lang="nb-NO" dirty="0"/>
              <a:t>Vite at flyttall er annerledes!</a:t>
            </a:r>
          </a:p>
          <a:p>
            <a:pPr lvl="1"/>
            <a:r>
              <a:rPr lang="nb-NO" dirty="0"/>
              <a:t>Ikke aktuelt å gjøre for hånd…</a:t>
            </a:r>
          </a:p>
          <a:p>
            <a:pPr lvl="1"/>
            <a:r>
              <a:rPr lang="nb-NO" dirty="0"/>
              <a:t>IEEE 754-2008 er mer omfattende enn vi har omtalt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6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Det finnes 10 typer mennesker i verden,</a:t>
            </a:r>
          </a:p>
          <a:p>
            <a:pPr marL="0" indent="0">
              <a:buNone/>
            </a:pPr>
            <a:r>
              <a:rPr lang="nb-NO" dirty="0"/>
              <a:t>de som kan binært og de som ikke kan det.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4048-963A-4DDD-B1A1-9FB2654C82C8}" type="slidenum">
              <a:rPr lang="nb-NO" smtClean="0"/>
              <a:pPr/>
              <a:t>41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41984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Neste gang?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Mer om tegnsett</a:t>
            </a:r>
          </a:p>
          <a:p>
            <a:pPr lvl="1"/>
            <a:r>
              <a:rPr lang="nb-NO" dirty="0"/>
              <a:t>ASCII, ISO 8859-1, Windows 1252,..</a:t>
            </a:r>
          </a:p>
          <a:p>
            <a:pPr lvl="1"/>
            <a:r>
              <a:rPr lang="nb-NO" dirty="0"/>
              <a:t>Unicode</a:t>
            </a:r>
          </a:p>
          <a:p>
            <a:pPr lvl="2"/>
            <a:r>
              <a:rPr lang="nb-NO" dirty="0"/>
              <a:t>UTF-16 og UTF-8</a:t>
            </a:r>
          </a:p>
          <a:p>
            <a:r>
              <a:rPr lang="nb-NO" dirty="0"/>
              <a:t>Koding av lyd og bilder</a:t>
            </a:r>
          </a:p>
          <a:p>
            <a:r>
              <a:rPr lang="nb-NO" dirty="0"/>
              <a:t>Ulike filformater </a:t>
            </a:r>
          </a:p>
          <a:p>
            <a:r>
              <a:rPr lang="nb-NO" dirty="0"/>
              <a:t>Komprimering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0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700" dirty="0"/>
              <a:t>0x3F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6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Poeng!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Poenget er ikke i og for seg å regne…</a:t>
            </a:r>
          </a:p>
          <a:p>
            <a:r>
              <a:rPr lang="nb-NO" dirty="0"/>
              <a:t>Vi vil forstå computere bedre…</a:t>
            </a:r>
          </a:p>
          <a:p>
            <a:r>
              <a:rPr lang="nb-NO" dirty="0"/>
              <a:t>Computere er regnemaskiner</a:t>
            </a:r>
          </a:p>
          <a:p>
            <a:r>
              <a:rPr lang="nb-NO" dirty="0"/>
              <a:t>Binæraritmetikk er dermed «computer-psykologi»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blistog@westerdals.no</a:t>
            </a:r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FontTx/>
              <a:buNone/>
            </a:pPr>
            <a:fld id="{76F64673-A794-4CA8-BE7E-28A7A63F6F81}" type="slidenum">
              <a:rPr lang="nb-NO" smtClean="0"/>
              <a:pPr>
                <a:buFontTx/>
                <a:buNone/>
              </a:pPr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60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Binær koding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6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/>
              <a:t>Data - informasjon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600200"/>
            <a:ext cx="9525000" cy="4709120"/>
          </a:xfrm>
        </p:spPr>
        <p:txBody>
          <a:bodyPr>
            <a:normAutofit lnSpcReduction="10000"/>
          </a:bodyPr>
          <a:lstStyle/>
          <a:p>
            <a:r>
              <a:rPr lang="nb-NO" dirty="0"/>
              <a:t>Data er bare en serie med tegn, som kan ligge lagret eller bli fremvist</a:t>
            </a:r>
          </a:p>
          <a:p>
            <a:r>
              <a:rPr lang="nb-NO" dirty="0"/>
              <a:t>Informasjon har oftest med den tolkning og bruken som f.eks. mennesker gjør av disse tegnene og kombinasjonene av dem</a:t>
            </a:r>
          </a:p>
          <a:p>
            <a:pPr lvl="1"/>
            <a:r>
              <a:rPr lang="nb-NO" dirty="0"/>
              <a:t>Det er 29 forskjellige norske bokstaver (tegn) som kan settes sammen til ord og setninger med mening i. I tillegg benyttes ekstra hjelpetegn (,:!...), formatering (store og små bokstaver) og sifre (0,1,....,9)</a:t>
            </a:r>
          </a:p>
          <a:p>
            <a:pPr lvl="1"/>
            <a:r>
              <a:rPr lang="nb-NO" dirty="0"/>
              <a:t>Til sammen bruker vi ca. 200 tegn i vår språk-krets</a:t>
            </a:r>
          </a:p>
          <a:p>
            <a:pPr lvl="1"/>
            <a:r>
              <a:rPr lang="nb-NO" dirty="0"/>
              <a:t>Hvert av disse tegnene kan få et nummer og settes i en tabell, den vanligste slike tabellen er ASCII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04493" y="10769"/>
            <a:ext cx="7924800" cy="914400"/>
          </a:xfrm>
        </p:spPr>
        <p:txBody>
          <a:bodyPr>
            <a:normAutofit/>
          </a:bodyPr>
          <a:lstStyle/>
          <a:p>
            <a:r>
              <a:rPr lang="nb-NO" dirty="0"/>
              <a:t>ASCII Tabellen (7 bit)</a:t>
            </a:r>
            <a:endParaRPr lang="en-US" dirty="0"/>
          </a:p>
        </p:txBody>
      </p:sp>
      <p:pic>
        <p:nvPicPr>
          <p:cNvPr id="174081" name="Picture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5970" y="836712"/>
            <a:ext cx="8804650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1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/>
              <a:t>Typer av data/informasjon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557338"/>
            <a:ext cx="9194800" cy="4679950"/>
          </a:xfrm>
        </p:spPr>
        <p:txBody>
          <a:bodyPr/>
          <a:lstStyle/>
          <a:p>
            <a:r>
              <a:rPr lang="nb-NO" sz="2400" dirty="0"/>
              <a:t>En (generell) datamaskin behandler </a:t>
            </a:r>
            <a:r>
              <a:rPr lang="nb-NO" sz="2400" dirty="0">
                <a:solidFill>
                  <a:schemeClr val="accent2"/>
                </a:solidFill>
              </a:rPr>
              <a:t>5 hovedtyper</a:t>
            </a:r>
            <a:r>
              <a:rPr lang="nb-NO" sz="2400" dirty="0"/>
              <a:t> informasjon</a:t>
            </a:r>
          </a:p>
          <a:p>
            <a:r>
              <a:rPr lang="nb-NO" sz="2400" dirty="0">
                <a:solidFill>
                  <a:schemeClr val="accent2"/>
                </a:solidFill>
              </a:rPr>
              <a:t>Numerisk</a:t>
            </a:r>
          </a:p>
          <a:p>
            <a:pPr lvl="1"/>
            <a:r>
              <a:rPr lang="nb-NO" sz="1600" dirty="0"/>
              <a:t>Tall-beregninger</a:t>
            </a:r>
          </a:p>
          <a:p>
            <a:r>
              <a:rPr lang="nb-NO" sz="2400" dirty="0">
                <a:solidFill>
                  <a:schemeClr val="accent2"/>
                </a:solidFill>
              </a:rPr>
              <a:t>Karakterbasert (</a:t>
            </a:r>
            <a:r>
              <a:rPr lang="nb-NO" sz="2400" dirty="0" err="1">
                <a:solidFill>
                  <a:schemeClr val="accent2"/>
                </a:solidFill>
              </a:rPr>
              <a:t>alfanummerisk</a:t>
            </a:r>
            <a:r>
              <a:rPr lang="nb-NO" sz="2400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nb-NO" sz="1600" dirty="0"/>
              <a:t>Tekstmanipulasjon</a:t>
            </a:r>
          </a:p>
          <a:p>
            <a:r>
              <a:rPr lang="nb-NO" sz="2400" dirty="0">
                <a:solidFill>
                  <a:schemeClr val="accent2"/>
                </a:solidFill>
              </a:rPr>
              <a:t>Visuell</a:t>
            </a:r>
          </a:p>
          <a:p>
            <a:pPr lvl="1"/>
            <a:r>
              <a:rPr lang="nb-NO" sz="1600" dirty="0"/>
              <a:t>Bilder</a:t>
            </a:r>
          </a:p>
          <a:p>
            <a:r>
              <a:rPr lang="nb-NO" sz="2400" dirty="0" err="1">
                <a:solidFill>
                  <a:schemeClr val="accent2"/>
                </a:solidFill>
              </a:rPr>
              <a:t>Audio</a:t>
            </a:r>
            <a:endParaRPr lang="nb-NO" sz="2400" dirty="0">
              <a:solidFill>
                <a:schemeClr val="accent2"/>
              </a:solidFill>
            </a:endParaRPr>
          </a:p>
          <a:p>
            <a:pPr lvl="1"/>
            <a:r>
              <a:rPr lang="nb-NO" sz="1600" dirty="0"/>
              <a:t>Lyd</a:t>
            </a:r>
          </a:p>
          <a:p>
            <a:r>
              <a:rPr lang="nb-NO" sz="2400" dirty="0">
                <a:solidFill>
                  <a:schemeClr val="accent2"/>
                </a:solidFill>
              </a:rPr>
              <a:t>Instruksjoner</a:t>
            </a:r>
          </a:p>
          <a:p>
            <a:pPr lvl="1"/>
            <a:r>
              <a:rPr lang="nb-NO" sz="1600" dirty="0"/>
              <a:t>Interne ordre til datamaskinen (</a:t>
            </a:r>
            <a:r>
              <a:rPr lang="nb-NO" sz="1600" dirty="0" err="1"/>
              <a:t>CPU’en</a:t>
            </a:r>
            <a:r>
              <a:rPr lang="nb-NO" sz="1600" dirty="0"/>
              <a:t>) om hva den skal gjøre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724150" y="6477001"/>
            <a:ext cx="3136900" cy="36512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blistog@westerdals.no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889104" y="6492875"/>
            <a:ext cx="2311400" cy="365125"/>
          </a:xfr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1AEAE-AED4-4655-9A75-BC34AD92A4BB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VLKtKR0skbVH8EPBSe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F5YfHvr7aTXjJ4tMEuz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2paP90K35NInZsavQsus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7R4d946j0bqy8fa28Wd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dKl0isGV6Kf6AdyedX1k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LYyHkXuOoI6KYJCL7dTyX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0mnJds2uV4YcEtmgyF4V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pPfRZI4hEWhuadQCQIk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9GpQwNjHHTINXyultkqD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1Vai9pVOmBWUBFys8cgXX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nLmfi8uf0MDn7LeynnoSk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pXUX6bEmx1zeEbhrFMz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FPNqvMB8UL1lvEldaupZ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srtYGAIdJwjkdzpYkCY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lQN64X8zlPwsLn8vz0P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iM6zeMYE9Rc25CbAvK4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NLN2QO2XHGtey0ZvJmAH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hetrT5lgyDQMyANnRja2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1RQHsCEyIyLRyj9Xhui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CLTkRmFZxxtQIaM14NM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H2GjbnZPPbFCIloYh1y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H2GjbnZPPbFCIloYh1y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H2GjbnZPPbFCIloYh1y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Uj1MvtTQHSJtq9sg0Fw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H2GjbnZPPbFCIloYh1yY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bK5qtFy7ZHBpFFuFhz0g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w5kMiy4qa3fvB1gXChfj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4fa5ihz5FDh0noNECCV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q5mXUHdcjcJd04CdfMR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oSCGDhVg5lPd3JlsBFIr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aZdY1kkDVEgzpNtuVrI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zIrOx7jhqyF2pgkvT5Fy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SK5HWrkOxY9QquwdMck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TnodapyCn0jXPGIQaRW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hoyOqrj47OugUtpIh7e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SyQPYFjsdmoaQIiJgVfU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xtEQuV2sHBHcuPmkrSjU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yFQ0yqA1m57J1nb8anqK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sEdtmWtmBFmAUZ0unBS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4KOZ9iHVu1iMcbM44ExZ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nqsb8G0OSYxQztEmMbFF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i8MOHixd9e7DmowXa0VF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emCjqHRmkOg27kpjYIh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jIW6gQP0EKvbYUpcoSQm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nkhcxR2douuUDFcaR1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9C1ecLTuKtFqJ2DeG2rx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R8qZ7APri2opyMZDh9Cx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uZLwbIYkqdeCs8LyJrn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we6qadKc4xDaErdAo7sX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bWjQSJpaaav1sxpLxLA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Ziukk82fueQl3a6kl1N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ECYGbDAGno0tW1mypg8V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b7ueEdqypgkwDRlDXpE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kze5XNBxLrMorQbWYngO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8pnvcLiIgSpJNV0ygDWS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Kfpus0qhx2tAqOIrAQe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Z9eYRiooMU68MxAeGqA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YH3gWq7CR5efF75Hiii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gdubQO26EsHQhIrc40aU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9U8Tb1B2UAfldOM1gbIB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pyYsIjRpdI22xb6FGURX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WhGJwsx70h7bfICXB70U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xAMySWKMzqZDBGMYNoR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UlVn3IjKXczIK5XXABm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cB7VbCjB26wMGqCvS1tO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4TWG0QOgJt2d8kg8xGq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bYpwk5IkKTeqxeZuCtN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PbrMuB4NwsnG14YM1cl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JsiieKuMo7CCHXguvIxo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YHM2824Xyo58eWe1QYQ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OVw1d7X4eYkAuAwcBrH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wzJkfuSzyKDQTRv7OWZ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NDsDvDmog4yAoXiTSt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WDGEHuDKq53qL5SBZfd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iitxOV4whvGdHOXQWRL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xYcc1gtXrg6nloa9FIFU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Jyo4E8jloWVPLvlCTO2k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q6jtzGMb3QJDZfDOXBlE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CURG5OL62oAak3x5ONjZ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rvCFO3ORRutis4B5swak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cMfHNWdHGZyWSXW0Y8fZ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9wWbKmvT7Ux3gjQp6fRE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KvcD9sy256j2gjw3AHO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1SCE6ARSnlJl2bFxImqy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XgA6AbhWlfpIDAY2SG9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Hd7QvRln0cAVEnwthG6o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Ds2XKjyRIIbnzmYJFpBX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E960WueKp3poEKhPXP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zsCKkPYkx2gfHtMvoJeuj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K5vwfToo1eWjzwVNvg1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M9ltvYfEFdKT6RocBTp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H2lpnphAObfoaBXtCjkv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w4wUYFgywmv3si76BPm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EIGMe8h5SLhbwhTtrCk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T79FmwIv9m6WqOdcr8g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nrsI5mVhRqHghVvgJNV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5zQ4geacZep9lSTwjA7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1GZDzSmv266RbcZ8R9zx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kEdKFfsNfdh8xa5CFiQu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2tHHxaIXP5NllkqOc62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5RKUfWnyMS8XaLbzyS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A2EO2ftgGFv1BJ3XIh5h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lcOKbR5KrVr9TE3I8su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QkIGLeoLazvpHrZh4Cb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zsQoUZ9CNOMdmu2v6Ql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EuXBIQoRnsUgKgPmkoCx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Cu5vfywkAxOHNmqjgieV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i5KLFJwW3e6XRtwdAPl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s2ssV18jiQfjbZKuSMOD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MgLPc7oKJ9UKOzDzLLnm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cRotYzGcYZ35hIEhQ7i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3j0SF7XtjowgaE2mb9Ao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e0t0a0h2YXfKZELkDs0s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CNn7DOEsfVxVzsv8RbDH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2KhFgPgI81ZRE1arVhzV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9e6vZhYw0rfIHdBLvpa2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lfiF57GascMTwaagxhb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9XNyGpSoSiyBLgGCSojh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Uk5Al8CKUs2A6kSxrgi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kUpUAVpMOjXD3ss64JL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za9lKlX3YJbrZbaqyHl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Cshp4lbyhc5fkfKea3P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sBshVDa4MfrQyG3khC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aBm9BWH9ILCJDJrfMnhJ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mKQVGjwhiSoo0GWNpynd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NuH3bPMdUUMsfIq0XRxu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raGnoucj1ezwXmeD8Hu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Z6wl0wRru6WEPPmcb9G5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0C6YeSgbeSn0f31L44nAN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kvucHP8rGHIE6cJ1sY1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HLTkZfS2RCy3OhAiN7AN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EFZE9k2wbrRXVd94L8c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yJdeJml5JNcf3KhCD5Cc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RTmiM9nnsfXY6fqUAFb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bIpMxNdefDUTaQRE1pklO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KFaoM9u7u2OrRkSqzbI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i4E2bIuX1LpN8G8oneTk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9En62a6ZnlJNn5KKXMDx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324bbibOts0bnVZE5FkQ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3lj2DCh6HeS6CiVRSUbU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BZaL5S6iGZFZ1PRfxbc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uPnl9OrWPuakJkSSwp0o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rDh5ZCm0HxqEuloKIhRJ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PG6wnFENkToBnK43OPz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T5QwuMGJxOJfNAZsfH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8f12ToGDbJ9YTWm49tV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fSXEFEs1akodN1GQbS6B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S7Wt4lzSuRomPXzP62gv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RANYMovsOBaFZPHcz6si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ZVCGLE0t0hMEpLsGwBzrf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UWyikw3bkjwSrraLnYC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QL8LhyWP75x8BBNd90dK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5L05CSmyuYSfMXHitd2nC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NovnngjK9HUOkl2X5eR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KeLUum02GB4sG7uGcuo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9RPQ7BZd0bFPRGG277r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QsSzBKXWn5WfhwwLjPz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WQaa2vqmfiTNfKntejjE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fh5USKq0BNjaqi32dh5M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L9YuYe7loRHOuQeM2eXv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uZD61KeeMUfMYwM1cuD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RczRFaXhg3TCXnwYAZeI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478QCNbVgautoIQm9nRRB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4q1s21kUeZcP5J9oMuK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dOrI1JduXzoRKO4ZnSQx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X1mPsf4Sth2T5Rl7BkatB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dwNnTfIeehIGk5JsP2Y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0SYHEkbSTNkqoy9kNVF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dEimpl3iC6iRG53AaDxC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0svWG5ADTgK96tNlWQnH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vhixrTDO316jBzaSuIex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taknnqzNlOEnXtm4J9mo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rvCY01LxH8HqImmWioNSD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SWLluPwdWQnDbj0KaGhuU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nqSdijCCTkK0fTDsonKY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Yzaq6K4c26bwnUBBdTkd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ClIfEOYeDeP5zXTXF4P6b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iMabcXFHomFk2dgydNb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32EEQyn96S7YGs0AT6CKv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EkmDVptcWFpeZF8o9IMZ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8aZ6xOTa6RLh8QOy2fdc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2Io7qpDrzOzhShgLnXysu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K3YrVVhdfU6o2oEYFr8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GQRlTfPuQw8foADtisf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ACNp3lIJ3wXuiZQwnzBbF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VczFJNgOCyPNDKQOiqgK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IRd8zlCXiFJCj1WeYCXu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vh5BGUHSxIDz7Lk1mhIQ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OFI6xy8GzJkiCuhDf4gJ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UR8XBZ1EluOXPj2OMOIM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biv0d0gfcFB08RwGPPU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knZhUQzZRiNz6vjsEO2bZ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ecvBY5BKDzTwuQ21sXV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VcaKEsbFXgAbhbAtipap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RJR4cmdjtOgtXHBpZQiy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b8UAMxJQRFVThBW8Wzw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gtJzfTCMxNlWcI5mOu9i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LyFOHTCTOz35wgqQDcMyP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INN4GFulmicXgYB67lsN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XX44nVEOhCnY7LRifXj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sI68KUO2uPQTKNIALa4d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qZ2qK8TT78gKzKBPyYaSn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KacUcRCytpii1TwBX65F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POzJM9QnjYHjQzExZ75Df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ZT0Xvq9BtHZMKaYtMHCo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DA5kftU6gCjp9GzaagB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86VIEKQrCSP40IOsrUYX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dpdKWckwmuDgZ9qMDtJv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j2i0X74XtDhmk9qAxDUBm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p8iwdvw5CDYQBcXO6N1Q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yPXcTaBwsXhMaA54IGl7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SvbhQiQVNpdGoqRte7Pi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OpJsPEbDTWPs0sW53IW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0nmVDQvPNrcSrKB4K2Y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6Vze6c2yIHrYPBXt3wc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F3piIiVXottTofHBcDT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fqAgvL3j6rWFfvPOuKC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vWcILrkyFNJ8OZHrN9T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2XJZcMo88CWehUD4M0BY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V6HQ63WsRdBtZsIzFW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Uw44m09h6OgONSuVh5c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0FrEB3rW28fX7caM2GWi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daFQ4KEkk0JUQCpLWIl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RFGj8fpfRtTSeuWdmcn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qX0MfG5xGFIpZuibkDNz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oikaCU0Af36cjZ9KBoU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1XnVOIl8GS5UhoZYCuf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L2bX3CBZTQN9hmMH6he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7oILKCLpPS0bblKREJx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787DcVoY28sxVMeiRYd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85aqXeCuyGfRhzE7pQ1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IEqXCmSytvecZ1sLYalx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h3vFEJzms95gnw00BfC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C4zCFESRviiVmmrXI8Z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56JDWKYy6VzAxqr514Uu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XLACA4Pmpj6BXoURAOK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Xr9DyExt04HxXQYITUi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lPW0SG45DrsjMbM6pUy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PTtf2l0zidqd6jHxLQpV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4E3MVNuoQVbP02xDDI4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Ty5toR8H1C4zPObgpd4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2hjF08dHRn6QLvHsoDg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KrdIrniRYgRowNaJRZuj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sZ3GyWPrCezswRshGPp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YmYUiFMhDBO3YeFLPl1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O3gihziFUKiC0GHEE9F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aSQvTqYoKRtHOP33b5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EtSdCUZ3YRclyVD0ocY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LmdZ4bHSRi2QpNp3WnF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qpF8L0DLsmChzIv0DQOm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iHvQAkgBiQikXyQia36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zP4U2jxRuFpvmqg93rcK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hnyrMxDi0CWS8GLGhW4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Urcp210Ebc68yHlBwZd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ytizon9gGS6Ds6emvCi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M074kGp4d8Y6SJ7sCCvV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2UeemauBTjnOGirj2sQ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qhTomGrdXjhRoJLgJiti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Flevf2ZFPvfzXdP5kfA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J42O1iA35Ty4eS0QVsB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y7keuX8B22I1B9sq0G5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0SYW4tk700aRvVtMOCV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mdgRourU8Irc6rfxSEgU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RKDwXeRsQWuvwLFd5QG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pjP1xhKgdWuFmwdRwd2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IBVuRFzqeVPpkkHVHAI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9iZYLnRoDLUaCmrnMJF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N0qR4ctgZh3GAJKtWgX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rtdttl8ec7UY1715h7t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ubP3048EmhEDqJvlgk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VsP2S0MfHegEwf10bp7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aTBceU25R7B2fvZzJQTo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FtR4cCdSuDYEDMAbJlI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sqtX9xffkNBNqctzP1j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He0DRafKsb6T64l1YEQ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ar5Vlek6GSuDmBcfEsVg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WOib3jUuBPR0zVJsZTR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AkpSCZWxIBASXhJKK0eo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PTgWNOVvcQEDSexhAZL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pyNAtWfmXUenSOY9LT3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PqGnUtIxUpR8xzSmt8N9u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YwtkirIH7OQx7UBKfajdJ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s0pfqC4R6EsSR5f8cBx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VsKlEdyC0M936omFOPSF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w09MBgdEB2M8lTphGuO1u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k1IqZgj8fMTV3Oxml2Pb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OE7CGJxnstERQiGKJBI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RJR4cmdjtOgtXHBpZQiy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b8UAMxJQRFVThBW8Wzw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gtJzfTCMxNlWcI5mOu9i"/>
</p:tagLst>
</file>

<file path=ppt/theme/theme1.xml><?xml version="1.0" encoding="utf-8"?>
<a:theme xmlns:a="http://schemas.openxmlformats.org/drawingml/2006/main" name="NITH TK110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Comic Sans MS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ITH2010">
  <a:themeElements>
    <a:clrScheme name="Custom 17">
      <a:dk1>
        <a:srgbClr val="262827"/>
      </a:dk1>
      <a:lt1>
        <a:sysClr val="window" lastClr="FFFFFF"/>
      </a:lt1>
      <a:dk2>
        <a:srgbClr val="0093D3"/>
      </a:dk2>
      <a:lt2>
        <a:srgbClr val="EEECE1"/>
      </a:lt2>
      <a:accent1>
        <a:srgbClr val="0092D1"/>
      </a:accent1>
      <a:accent2>
        <a:srgbClr val="CC006B"/>
      </a:accent2>
      <a:accent3>
        <a:srgbClr val="008839"/>
      </a:accent3>
      <a:accent4>
        <a:srgbClr val="3A3C3C"/>
      </a:accent4>
      <a:accent5>
        <a:srgbClr val="4F5151"/>
      </a:accent5>
      <a:accent6>
        <a:srgbClr val="626464"/>
      </a:accent6>
      <a:hlink>
        <a:srgbClr val="00B0F0"/>
      </a:hlink>
      <a:folHlink>
        <a:srgbClr val="0049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6515</TotalTime>
  <Words>2068</Words>
  <Application>Microsoft Office PowerPoint</Application>
  <PresentationFormat>A4 Paper (210x297 mm)</PresentationFormat>
  <Paragraphs>528</Paragraphs>
  <Slides>43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ＭＳ Ｐゴシック</vt:lpstr>
      <vt:lpstr>Arial</vt:lpstr>
      <vt:lpstr>Comic Sans MS</vt:lpstr>
      <vt:lpstr>Copperplate Gothic Bold</vt:lpstr>
      <vt:lpstr>Courier</vt:lpstr>
      <vt:lpstr>Courier New</vt:lpstr>
      <vt:lpstr>Georgia</vt:lpstr>
      <vt:lpstr>Showcard Gothic</vt:lpstr>
      <vt:lpstr>Tahoma</vt:lpstr>
      <vt:lpstr>Times New Roman</vt:lpstr>
      <vt:lpstr>NITH TK110</vt:lpstr>
      <vt:lpstr>NITH2010</vt:lpstr>
      <vt:lpstr>Microsoft ClipArt Gallery</vt:lpstr>
      <vt:lpstr>Clip</vt:lpstr>
      <vt:lpstr>PowerPoint Presentation</vt:lpstr>
      <vt:lpstr>Eksamen</vt:lpstr>
      <vt:lpstr>Forrige gang</vt:lpstr>
      <vt:lpstr>Gjennomgås i dag</vt:lpstr>
      <vt:lpstr>Poeng!</vt:lpstr>
      <vt:lpstr>Binær koding</vt:lpstr>
      <vt:lpstr>Data - informasjon</vt:lpstr>
      <vt:lpstr>ASCII Tabellen (7 bit)</vt:lpstr>
      <vt:lpstr>Typer av data/informasjon</vt:lpstr>
      <vt:lpstr>Tolking av binære koder (noen få)</vt:lpstr>
      <vt:lpstr>Representasjon i en datamaskin</vt:lpstr>
      <vt:lpstr>Binær tall-representasjon</vt:lpstr>
      <vt:lpstr>Desimale tall - posisjontall</vt:lpstr>
      <vt:lpstr>Tallsystemer</vt:lpstr>
      <vt:lpstr>Konvertering fra desimal til binær</vt:lpstr>
      <vt:lpstr>Konvertering fra binær til desimal</vt:lpstr>
      <vt:lpstr>PRESISJON</vt:lpstr>
      <vt:lpstr>Regneoperasjoner - binærtall</vt:lpstr>
      <vt:lpstr>Negative tall = toerkomplement</vt:lpstr>
      <vt:lpstr>Toerkomplement</vt:lpstr>
      <vt:lpstr>Subtraksjon</vt:lpstr>
      <vt:lpstr>HEX og rekkefølge</vt:lpstr>
      <vt:lpstr>Hexadesimale tall</vt:lpstr>
      <vt:lpstr>Hvorfor Hex?</vt:lpstr>
      <vt:lpstr>Big vs little Endian</vt:lpstr>
      <vt:lpstr>Flyttall</vt:lpstr>
      <vt:lpstr>Flyttall</vt:lpstr>
      <vt:lpstr>Ex: Konvertere 0,6875 til bin</vt:lpstr>
      <vt:lpstr>IEEE 754 og x87</vt:lpstr>
      <vt:lpstr>IEEE single precision</vt:lpstr>
      <vt:lpstr>Ex: 5,8 i IEEE single precision?</vt:lpstr>
      <vt:lpstr>Ex: Hva er -0.5?</vt:lpstr>
      <vt:lpstr>Not a Number</vt:lpstr>
      <vt:lpstr>Flyttall kan være farlige!!</vt:lpstr>
      <vt:lpstr>BCD og andre kode-tabeller</vt:lpstr>
      <vt:lpstr>Kodetabeller</vt:lpstr>
      <vt:lpstr>ASCII Tabellen (7 bit)</vt:lpstr>
      <vt:lpstr>ASCII (merk!)</vt:lpstr>
      <vt:lpstr>Oppsummering</vt:lpstr>
      <vt:lpstr>Hva skal vi kunne</vt:lpstr>
      <vt:lpstr>PowerPoint Presentation</vt:lpstr>
      <vt:lpstr>Neste gang?</vt:lpstr>
      <vt:lpstr>PowerPoint Presentation</vt:lpstr>
    </vt:vector>
  </TitlesOfParts>
  <Company>NITH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TK1100: Binært, Hex, Boolsk</dc:title>
  <dc:creator>Bjørn Olav Listog</dc:creator>
  <cp:keywords>TK1100</cp:keywords>
  <cp:lastModifiedBy>Ostby, Bengt</cp:lastModifiedBy>
  <cp:revision>294</cp:revision>
  <dcterms:created xsi:type="dcterms:W3CDTF">2000-08-14T07:31:37Z</dcterms:created>
  <dcterms:modified xsi:type="dcterms:W3CDTF">2018-10-01T09:22:49Z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1U70cqYIeHLE3zpTKYjNe9xZfWWZkd6YrmQVhIyNU7GI</vt:lpwstr>
  </property>
  <property fmtid="{D5CDD505-2E9C-101B-9397-08002B2CF9AE}" pid="4" name="Google.Documents.RevisionId">
    <vt:lpwstr>15236026945901200127</vt:lpwstr>
  </property>
  <property fmtid="{D5CDD505-2E9C-101B-9397-08002B2CF9AE}" pid="5" name="Google.Documents.PreviousRevisionId">
    <vt:lpwstr>15148895095800106006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