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4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5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8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9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1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2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4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5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6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17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8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9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20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21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2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23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24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25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2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27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28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29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30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31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32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33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4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35.xml" ContentType="application/vnd.openxmlformats-officedocument.presentationml.notesSlide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36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75"/>
  </p:notesMasterIdLst>
  <p:handoutMasterIdLst>
    <p:handoutMasterId r:id="rId76"/>
  </p:handoutMasterIdLst>
  <p:sldIdLst>
    <p:sldId id="368" r:id="rId2"/>
    <p:sldId id="297" r:id="rId3"/>
    <p:sldId id="310" r:id="rId4"/>
    <p:sldId id="357" r:id="rId5"/>
    <p:sldId id="257" r:id="rId6"/>
    <p:sldId id="260" r:id="rId7"/>
    <p:sldId id="307" r:id="rId8"/>
    <p:sldId id="308" r:id="rId9"/>
    <p:sldId id="261" r:id="rId10"/>
    <p:sldId id="262" r:id="rId11"/>
    <p:sldId id="263" r:id="rId12"/>
    <p:sldId id="361" r:id="rId13"/>
    <p:sldId id="264" r:id="rId14"/>
    <p:sldId id="265" r:id="rId15"/>
    <p:sldId id="356" r:id="rId16"/>
    <p:sldId id="327" r:id="rId17"/>
    <p:sldId id="339" r:id="rId18"/>
    <p:sldId id="371" r:id="rId19"/>
    <p:sldId id="328" r:id="rId20"/>
    <p:sldId id="329" r:id="rId21"/>
    <p:sldId id="372" r:id="rId22"/>
    <p:sldId id="340" r:id="rId23"/>
    <p:sldId id="330" r:id="rId24"/>
    <p:sldId id="341" r:id="rId25"/>
    <p:sldId id="334" r:id="rId26"/>
    <p:sldId id="332" r:id="rId27"/>
    <p:sldId id="333" r:id="rId28"/>
    <p:sldId id="336" r:id="rId29"/>
    <p:sldId id="342" r:id="rId30"/>
    <p:sldId id="344" r:id="rId31"/>
    <p:sldId id="337" r:id="rId32"/>
    <p:sldId id="338" r:id="rId33"/>
    <p:sldId id="355" r:id="rId34"/>
    <p:sldId id="312" r:id="rId35"/>
    <p:sldId id="313" r:id="rId36"/>
    <p:sldId id="314" r:id="rId37"/>
    <p:sldId id="315" r:id="rId38"/>
    <p:sldId id="317" r:id="rId39"/>
    <p:sldId id="318" r:id="rId40"/>
    <p:sldId id="319" r:id="rId41"/>
    <p:sldId id="373" r:id="rId42"/>
    <p:sldId id="320" r:id="rId43"/>
    <p:sldId id="321" r:id="rId44"/>
    <p:sldId id="322" r:id="rId45"/>
    <p:sldId id="323" r:id="rId46"/>
    <p:sldId id="324" r:id="rId47"/>
    <p:sldId id="325" r:id="rId48"/>
    <p:sldId id="352" r:id="rId49"/>
    <p:sldId id="267" r:id="rId50"/>
    <p:sldId id="270" r:id="rId51"/>
    <p:sldId id="362" r:id="rId52"/>
    <p:sldId id="363" r:id="rId53"/>
    <p:sldId id="305" r:id="rId54"/>
    <p:sldId id="364" r:id="rId55"/>
    <p:sldId id="300" r:id="rId56"/>
    <p:sldId id="301" r:id="rId57"/>
    <p:sldId id="365" r:id="rId58"/>
    <p:sldId id="353" r:id="rId59"/>
    <p:sldId id="277" r:id="rId60"/>
    <p:sldId id="278" r:id="rId61"/>
    <p:sldId id="279" r:id="rId62"/>
    <p:sldId id="306" r:id="rId63"/>
    <p:sldId id="366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8" r:id="rId72"/>
    <p:sldId id="359" r:id="rId73"/>
    <p:sldId id="360" r:id="rId74"/>
  </p:sldIdLst>
  <p:sldSz cx="9144000" cy="6858000" type="screen4x3"/>
  <p:notesSz cx="6784975" cy="99234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nledning" id="{8A598B6B-53A1-4DFD-A2E8-9CAA58E8F899}">
          <p14:sldIdLst>
            <p14:sldId id="368"/>
            <p14:sldId id="297"/>
            <p14:sldId id="310"/>
          </p14:sldIdLst>
        </p14:section>
        <p14:section name="App-laget" id="{6446F684-3B08-45EA-BE5B-F673F2ADDCD6}">
          <p14:sldIdLst>
            <p14:sldId id="357"/>
            <p14:sldId id="257"/>
            <p14:sldId id="260"/>
            <p14:sldId id="307"/>
            <p14:sldId id="308"/>
            <p14:sldId id="261"/>
            <p14:sldId id="262"/>
            <p14:sldId id="263"/>
            <p14:sldId id="361"/>
            <p14:sldId id="264"/>
            <p14:sldId id="265"/>
          </p14:sldIdLst>
        </p14:section>
        <p14:section name="DNS" id="{F51423CF-FA44-47AB-B8ED-1306F123FCCA}">
          <p14:sldIdLst>
            <p14:sldId id="356"/>
            <p14:sldId id="327"/>
            <p14:sldId id="339"/>
            <p14:sldId id="371"/>
            <p14:sldId id="328"/>
            <p14:sldId id="329"/>
            <p14:sldId id="372"/>
            <p14:sldId id="340"/>
            <p14:sldId id="330"/>
            <p14:sldId id="341"/>
            <p14:sldId id="334"/>
            <p14:sldId id="332"/>
            <p14:sldId id="333"/>
            <p14:sldId id="336"/>
            <p14:sldId id="342"/>
            <p14:sldId id="344"/>
            <p14:sldId id="337"/>
            <p14:sldId id="338"/>
          </p14:sldIdLst>
        </p14:section>
        <p14:section name="EPOST" id="{BD9A71D3-0FDE-490A-9599-CCC0E7C55853}">
          <p14:sldIdLst>
            <p14:sldId id="355"/>
            <p14:sldId id="312"/>
            <p14:sldId id="313"/>
            <p14:sldId id="314"/>
            <p14:sldId id="315"/>
            <p14:sldId id="317"/>
            <p14:sldId id="318"/>
            <p14:sldId id="319"/>
            <p14:sldId id="373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HTTP" id="{887062A4-D4E6-46DE-A9C1-7629012500AC}">
          <p14:sldIdLst>
            <p14:sldId id="352"/>
            <p14:sldId id="267"/>
            <p14:sldId id="270"/>
            <p14:sldId id="362"/>
            <p14:sldId id="363"/>
            <p14:sldId id="305"/>
            <p14:sldId id="364"/>
            <p14:sldId id="300"/>
            <p14:sldId id="301"/>
            <p14:sldId id="365"/>
          </p14:sldIdLst>
        </p14:section>
        <p14:section name="FTP" id="{42255941-3E02-413B-A5BC-4ECB1152144A}">
          <p14:sldIdLst>
            <p14:sldId id="353"/>
            <p14:sldId id="277"/>
            <p14:sldId id="278"/>
            <p14:sldId id="279"/>
            <p14:sldId id="306"/>
            <p14:sldId id="366"/>
          </p14:sldIdLst>
        </p14:section>
        <p14:section name="P2P" id="{7205DE8A-96BB-4B1D-B459-187A474FC2D2}">
          <p14:sldIdLst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Oppsummering" id="{D37C2534-B331-47CC-99EB-A09BF4D6FA0D}">
          <p14:sldIdLst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1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6575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10F35-1A3F-46A1-A745-80B7CB94B920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944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3288"/>
            <a:ext cx="49752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6575"/>
            <a:ext cx="29400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9822B6-6B20-4878-A766-2540092F6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8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CEFDB1-574C-4A45-A596-3C5B2485290F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0345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38B6A8-DF5C-4147-810C-B22F3C27AB12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9040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CFB16A-3953-4B90-B0D5-CB5081EDEF1E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230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701D3B-630E-4D55-A13E-50312D05FCC4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061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60EEBF-4385-46CE-A222-28A32C8C5EC6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2280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8120E9-7DA8-4766-8FD7-06E0DA29FE62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0952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0BFBBB-D9DF-4F3A-AB40-AE432EFDBC2A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4192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04CF6-71D9-4C14-9C0B-4758E60CCDA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1280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FD57AC-8AE4-46D3-A8C5-BCD1C252FB44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664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71064B-0F26-4EF3-8D2B-2D8BEE6823C2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6572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EDF068-3462-4CC8-98A9-E18590401392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251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FEA45E-6670-44C2-A6A8-063CFE0B25E3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9119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3A82C9-6224-42AC-83A6-B3D127876178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682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57C15E-8332-4EE0-9FD9-5168C3A820C0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347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B2B751-61D3-40A1-9B8B-8FF3210C7C0C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3725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EC53F3-3536-4FCF-AC97-2E8D26ECDE22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427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F69C98-8ACB-4F2B-9980-333D5C84F6D8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819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35814B-B04F-4473-A327-34B1DA497046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38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B5C368-188E-4F1E-A7AD-FA4F0CAFE1AF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068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53AD9C9-6418-4DC0-98FA-35D970E3E51B}" type="slidenum">
              <a:rPr lang="en-US" sz="1200" smtClean="0"/>
              <a:pPr eaLnBrk="1" hangingPunct="1"/>
              <a:t>49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4926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72FDA6-7046-47EE-A195-6AC781DF7206}" type="slidenum">
              <a:rPr lang="en-US" sz="1200" smtClean="0"/>
              <a:pPr eaLnBrk="1" hangingPunct="1"/>
              <a:t>50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9254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D765B-6A19-443A-8EEC-AB3BBB46666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455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CE6BA3-B580-444E-9593-CAA41356765E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4538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55EB-9915-4D00-B4E3-C88530EE985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3396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530345-C22B-4587-9CAB-B065572922EB}" type="slidenum">
              <a:rPr lang="en-US" sz="1200" smtClean="0"/>
              <a:pPr eaLnBrk="1" hangingPunct="1"/>
              <a:t>55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1711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7B1A60-764C-4FF8-A527-73A2D97A7FD1}" type="slidenum">
              <a:rPr lang="en-US" sz="1200" smtClean="0"/>
              <a:pPr eaLnBrk="1" hangingPunct="1"/>
              <a:t>56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4360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5B1F3F-499D-4E4E-9A05-5731EAB36B4B}" type="slidenum">
              <a:rPr lang="en-US" sz="1200" smtClean="0"/>
              <a:pPr eaLnBrk="1" hangingPunct="1"/>
              <a:t>59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7658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F42343-D6AE-4D4B-8652-3E3AE378F663}" type="slidenum">
              <a:rPr lang="en-US" sz="1200" smtClean="0"/>
              <a:pPr eaLnBrk="1" hangingPunct="1"/>
              <a:t>60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4141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F9CE79-7B11-4395-8262-66994ED39591}" type="slidenum">
              <a:rPr lang="en-US" sz="1200" smtClean="0"/>
              <a:pPr eaLnBrk="1" hangingPunct="1"/>
              <a:t>61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617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9822B6-6B20-4878-A766-2540092F683C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DDA576-756A-4331-B385-B54E5AB48774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47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279F29-184B-4624-8D2D-96ADCE724165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74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2DBFFFF-805B-41E5-AE27-7AA95431E851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321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58D612-8862-4C21-B6F2-22094A2024CD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247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EF2D17-AA91-451A-8984-2675B50AFEA6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084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DF18F2-940C-4164-9DF8-D85FE8504DB6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7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758" y="2044055"/>
            <a:ext cx="7791102" cy="2359037"/>
          </a:xfrm>
        </p:spPr>
        <p:txBody>
          <a:bodyPr anchor="t">
            <a:noAutofit/>
          </a:bodyPr>
          <a:lstStyle>
            <a:lvl1pPr algn="l">
              <a:defRPr sz="6980"/>
            </a:lvl1pPr>
          </a:lstStyle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C147-E5C9-4E5A-BFDA-02BE385E1D0E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"/>
            <a:ext cx="802278" cy="959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06546"/>
            <a:ext cx="9142831" cy="12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cxnSp>
        <p:nvCxnSpPr>
          <p:cNvPr id="8" name="Straight Connector 7"/>
          <p:cNvCxnSpPr/>
          <p:nvPr>
            <p:custDataLst>
              <p:tags r:id="rId2"/>
            </p:custDataLst>
          </p:nvPr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532440" y="6450787"/>
            <a:ext cx="40540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24744"/>
            <a:ext cx="4040188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124744"/>
            <a:ext cx="4041775" cy="10501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980728"/>
            <a:ext cx="3008313" cy="1152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827584" y="116632"/>
            <a:ext cx="785921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 bwMode="auto">
          <a:xfrm>
            <a:off x="457200" y="1124744"/>
            <a:ext cx="8229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858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3491880" y="6475781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FFFFFF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532440" y="6450787"/>
            <a:ext cx="40540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>
            <p:custDataLst>
              <p:tags r:id="rId21"/>
            </p:custDataLst>
          </p:nvPr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751108" cy="898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eorgia"/>
          <a:ea typeface="ＭＳ Ｐゴシック" pitchFamily="-65" charset="-128"/>
          <a:cs typeface="Georgi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  <a:cs typeface="Georgia" pitchFamily="-65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eorgia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15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audio" Target="../media/audio2.wav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tags" Target="../tags/tag12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image" Target="../media/image18.png"/><Relationship Id="rId4" Type="http://schemas.openxmlformats.org/officeDocument/2006/relationships/tags" Target="../tags/tag125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30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22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image" Target="../media/image29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4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33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34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image" Target="../media/image35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67.xml"/><Relationship Id="rId7" Type="http://schemas.openxmlformats.org/officeDocument/2006/relationships/image" Target="../media/image36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hyperlink" Target="mailto:blistog@westerdals.no" TargetMode="Externa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10" Type="http://schemas.openxmlformats.org/officeDocument/2006/relationships/image" Target="../media/image38.png"/><Relationship Id="rId4" Type="http://schemas.openxmlformats.org/officeDocument/2006/relationships/tags" Target="../tags/tag175.xml"/><Relationship Id="rId9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hyperlink" Target="http://tools.ietf.org/rfc/rfc2821.txt" TargetMode="External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87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image" Target="../media/image45.png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44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03.xml"/><Relationship Id="rId10" Type="http://schemas.openxmlformats.org/officeDocument/2006/relationships/tags" Target="../tags/tag208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7" Type="http://schemas.openxmlformats.org/officeDocument/2006/relationships/image" Target="../media/image4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audio" Target="../media/audio2.wav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26.xml"/><Relationship Id="rId7" Type="http://schemas.openxmlformats.org/officeDocument/2006/relationships/image" Target="../media/image50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image" Target="../media/image51.png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5" Type="http://schemas.openxmlformats.org/officeDocument/2006/relationships/tags" Target="../tags/tag235.xml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244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24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9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55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7" Type="http://schemas.openxmlformats.org/officeDocument/2006/relationships/image" Target="../media/image56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57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7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7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image" Target="../media/image59.png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image" Target="../media/image58.png"/><Relationship Id="rId2" Type="http://schemas.openxmlformats.org/officeDocument/2006/relationships/tags" Target="../tags/tag276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10" Type="http://schemas.openxmlformats.org/officeDocument/2006/relationships/tags" Target="../tags/tag284.xml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12" Type="http://schemas.openxmlformats.org/officeDocument/2006/relationships/image" Target="../media/image61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image" Target="../media/image60.png"/><Relationship Id="rId5" Type="http://schemas.openxmlformats.org/officeDocument/2006/relationships/tags" Target="../tags/tag294.xml"/><Relationship Id="rId10" Type="http://schemas.openxmlformats.org/officeDocument/2006/relationships/notesSlide" Target="../notesSlides/notesSlide30.xml"/><Relationship Id="rId4" Type="http://schemas.openxmlformats.org/officeDocument/2006/relationships/tags" Target="../tags/tag293.xml"/><Relationship Id="rId9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tags" Target="../tags/tag313.xml"/><Relationship Id="rId18" Type="http://schemas.openxmlformats.org/officeDocument/2006/relationships/tags" Target="../tags/tag318.xml"/><Relationship Id="rId26" Type="http://schemas.openxmlformats.org/officeDocument/2006/relationships/tags" Target="../tags/tag326.xml"/><Relationship Id="rId3" Type="http://schemas.openxmlformats.org/officeDocument/2006/relationships/tags" Target="../tags/tag303.xml"/><Relationship Id="rId21" Type="http://schemas.openxmlformats.org/officeDocument/2006/relationships/tags" Target="../tags/tag321.xml"/><Relationship Id="rId7" Type="http://schemas.openxmlformats.org/officeDocument/2006/relationships/tags" Target="../tags/tag307.xml"/><Relationship Id="rId12" Type="http://schemas.openxmlformats.org/officeDocument/2006/relationships/tags" Target="../tags/tag312.xml"/><Relationship Id="rId17" Type="http://schemas.openxmlformats.org/officeDocument/2006/relationships/tags" Target="../tags/tag317.xml"/><Relationship Id="rId25" Type="http://schemas.openxmlformats.org/officeDocument/2006/relationships/tags" Target="../tags/tag325.xml"/><Relationship Id="rId2" Type="http://schemas.openxmlformats.org/officeDocument/2006/relationships/tags" Target="../tags/tag302.xml"/><Relationship Id="rId16" Type="http://schemas.openxmlformats.org/officeDocument/2006/relationships/tags" Target="../tags/tag316.xml"/><Relationship Id="rId20" Type="http://schemas.openxmlformats.org/officeDocument/2006/relationships/tags" Target="../tags/tag320.xml"/><Relationship Id="rId29" Type="http://schemas.openxmlformats.org/officeDocument/2006/relationships/tags" Target="../tags/tag329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tags" Target="../tags/tag311.xml"/><Relationship Id="rId24" Type="http://schemas.openxmlformats.org/officeDocument/2006/relationships/tags" Target="../tags/tag324.xml"/><Relationship Id="rId32" Type="http://schemas.openxmlformats.org/officeDocument/2006/relationships/notesSlide" Target="../notesSlides/notesSlide32.xml"/><Relationship Id="rId5" Type="http://schemas.openxmlformats.org/officeDocument/2006/relationships/tags" Target="../tags/tag305.xml"/><Relationship Id="rId15" Type="http://schemas.openxmlformats.org/officeDocument/2006/relationships/tags" Target="../tags/tag315.xml"/><Relationship Id="rId23" Type="http://schemas.openxmlformats.org/officeDocument/2006/relationships/tags" Target="../tags/tag323.xml"/><Relationship Id="rId28" Type="http://schemas.openxmlformats.org/officeDocument/2006/relationships/tags" Target="../tags/tag328.xml"/><Relationship Id="rId10" Type="http://schemas.openxmlformats.org/officeDocument/2006/relationships/tags" Target="../tags/tag310.xml"/><Relationship Id="rId19" Type="http://schemas.openxmlformats.org/officeDocument/2006/relationships/tags" Target="../tags/tag319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tags" Target="../tags/tag314.xml"/><Relationship Id="rId22" Type="http://schemas.openxmlformats.org/officeDocument/2006/relationships/tags" Target="../tags/tag322.xml"/><Relationship Id="rId27" Type="http://schemas.openxmlformats.org/officeDocument/2006/relationships/tags" Target="../tags/tag327.xml"/><Relationship Id="rId30" Type="http://schemas.openxmlformats.org/officeDocument/2006/relationships/tags" Target="../tags/tag33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7" Type="http://schemas.microsoft.com/office/2007/relationships/hdphoto" Target="../media/hdphoto1.wdp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5" Type="http://schemas.openxmlformats.org/officeDocument/2006/relationships/hyperlink" Target="https://www.ietf.org/rfc/rfc959.txt" TargetMode="External"/><Relationship Id="rId4" Type="http://schemas.openxmlformats.org/officeDocument/2006/relationships/image" Target="../media/image63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7" Type="http://schemas.openxmlformats.org/officeDocument/2006/relationships/image" Target="../media/image64.png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7" Type="http://schemas.openxmlformats.org/officeDocument/2006/relationships/image" Target="../media/image65.png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4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13" Type="http://schemas.openxmlformats.org/officeDocument/2006/relationships/image" Target="../media/image68.png"/><Relationship Id="rId3" Type="http://schemas.openxmlformats.org/officeDocument/2006/relationships/tags" Target="../tags/tag353.xml"/><Relationship Id="rId7" Type="http://schemas.openxmlformats.org/officeDocument/2006/relationships/tags" Target="../tags/tag357.xml"/><Relationship Id="rId12" Type="http://schemas.openxmlformats.org/officeDocument/2006/relationships/image" Target="../media/image67.png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image" Target="../media/image66.png"/><Relationship Id="rId5" Type="http://schemas.openxmlformats.org/officeDocument/2006/relationships/tags" Target="../tags/tag355.xml"/><Relationship Id="rId15" Type="http://schemas.openxmlformats.org/officeDocument/2006/relationships/image" Target="../media/image70.png"/><Relationship Id="rId10" Type="http://schemas.openxmlformats.org/officeDocument/2006/relationships/hyperlink" Target="http://filezilla-project.org/" TargetMode="External"/><Relationship Id="rId4" Type="http://schemas.openxmlformats.org/officeDocument/2006/relationships/tags" Target="../tags/tag354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tags" Target="../tags/tag363.xml"/><Relationship Id="rId7" Type="http://schemas.openxmlformats.org/officeDocument/2006/relationships/oleObject" Target="../embeddings/oleObject14.bin"/><Relationship Id="rId2" Type="http://schemas.openxmlformats.org/officeDocument/2006/relationships/tags" Target="../tags/tag362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65.xml"/><Relationship Id="rId4" Type="http://schemas.openxmlformats.org/officeDocument/2006/relationships/tags" Target="../tags/tag364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20.bin"/><Relationship Id="rId3" Type="http://schemas.openxmlformats.org/officeDocument/2006/relationships/tags" Target="../tags/tag367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73.png"/><Relationship Id="rId2" Type="http://schemas.openxmlformats.org/officeDocument/2006/relationships/tags" Target="../tags/tag366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3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369.xml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7.bin"/><Relationship Id="rId4" Type="http://schemas.openxmlformats.org/officeDocument/2006/relationships/tags" Target="../tags/tag368.xml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29.bin"/><Relationship Id="rId3" Type="http://schemas.openxmlformats.org/officeDocument/2006/relationships/tags" Target="../tags/tag371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73.png"/><Relationship Id="rId2" Type="http://schemas.openxmlformats.org/officeDocument/2006/relationships/tags" Target="../tags/tag370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4.xml"/><Relationship Id="rId11" Type="http://schemas.openxmlformats.org/officeDocument/2006/relationships/oleObject" Target="../embeddings/oleObject27.bin"/><Relationship Id="rId5" Type="http://schemas.openxmlformats.org/officeDocument/2006/relationships/tags" Target="../tags/tag373.xml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6.bin"/><Relationship Id="rId4" Type="http://schemas.openxmlformats.org/officeDocument/2006/relationships/tags" Target="../tags/tag372.xml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3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7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13" Type="http://schemas.openxmlformats.org/officeDocument/2006/relationships/tags" Target="../tags/tag389.xml"/><Relationship Id="rId18" Type="http://schemas.openxmlformats.org/officeDocument/2006/relationships/tags" Target="../tags/tag394.xml"/><Relationship Id="rId26" Type="http://schemas.openxmlformats.org/officeDocument/2006/relationships/tags" Target="../tags/tag402.xml"/><Relationship Id="rId39" Type="http://schemas.openxmlformats.org/officeDocument/2006/relationships/oleObject" Target="../embeddings/oleObject39.bin"/><Relationship Id="rId3" Type="http://schemas.openxmlformats.org/officeDocument/2006/relationships/tags" Target="../tags/tag379.xml"/><Relationship Id="rId21" Type="http://schemas.openxmlformats.org/officeDocument/2006/relationships/tags" Target="../tags/tag397.xml"/><Relationship Id="rId34" Type="http://schemas.openxmlformats.org/officeDocument/2006/relationships/oleObject" Target="../embeddings/oleObject34.bin"/><Relationship Id="rId42" Type="http://schemas.openxmlformats.org/officeDocument/2006/relationships/oleObject" Target="../embeddings/oleObject42.bin"/><Relationship Id="rId7" Type="http://schemas.openxmlformats.org/officeDocument/2006/relationships/tags" Target="../tags/tag383.xml"/><Relationship Id="rId12" Type="http://schemas.openxmlformats.org/officeDocument/2006/relationships/tags" Target="../tags/tag388.xml"/><Relationship Id="rId17" Type="http://schemas.openxmlformats.org/officeDocument/2006/relationships/tags" Target="../tags/tag393.xml"/><Relationship Id="rId25" Type="http://schemas.openxmlformats.org/officeDocument/2006/relationships/tags" Target="../tags/tag401.xml"/><Relationship Id="rId33" Type="http://schemas.openxmlformats.org/officeDocument/2006/relationships/image" Target="../media/image72.wmf"/><Relationship Id="rId38" Type="http://schemas.openxmlformats.org/officeDocument/2006/relationships/oleObject" Target="../embeddings/oleObject38.bin"/><Relationship Id="rId2" Type="http://schemas.openxmlformats.org/officeDocument/2006/relationships/tags" Target="../tags/tag378.xml"/><Relationship Id="rId16" Type="http://schemas.openxmlformats.org/officeDocument/2006/relationships/tags" Target="../tags/tag392.xml"/><Relationship Id="rId20" Type="http://schemas.openxmlformats.org/officeDocument/2006/relationships/tags" Target="../tags/tag396.xml"/><Relationship Id="rId29" Type="http://schemas.openxmlformats.org/officeDocument/2006/relationships/tags" Target="../tags/tag405.xml"/><Relationship Id="rId41" Type="http://schemas.openxmlformats.org/officeDocument/2006/relationships/oleObject" Target="../embeddings/oleObject41.bin"/><Relationship Id="rId1" Type="http://schemas.openxmlformats.org/officeDocument/2006/relationships/vmlDrawing" Target="../drawings/vmlDrawing5.vml"/><Relationship Id="rId6" Type="http://schemas.openxmlformats.org/officeDocument/2006/relationships/tags" Target="../tags/tag382.xml"/><Relationship Id="rId11" Type="http://schemas.openxmlformats.org/officeDocument/2006/relationships/tags" Target="../tags/tag387.xml"/><Relationship Id="rId24" Type="http://schemas.openxmlformats.org/officeDocument/2006/relationships/tags" Target="../tags/tag400.xml"/><Relationship Id="rId32" Type="http://schemas.openxmlformats.org/officeDocument/2006/relationships/oleObject" Target="../embeddings/oleObject33.bin"/><Relationship Id="rId37" Type="http://schemas.openxmlformats.org/officeDocument/2006/relationships/oleObject" Target="../embeddings/oleObject37.bin"/><Relationship Id="rId40" Type="http://schemas.openxmlformats.org/officeDocument/2006/relationships/oleObject" Target="../embeddings/oleObject40.bin"/><Relationship Id="rId5" Type="http://schemas.openxmlformats.org/officeDocument/2006/relationships/tags" Target="../tags/tag381.xml"/><Relationship Id="rId15" Type="http://schemas.openxmlformats.org/officeDocument/2006/relationships/tags" Target="../tags/tag391.xml"/><Relationship Id="rId23" Type="http://schemas.openxmlformats.org/officeDocument/2006/relationships/tags" Target="../tags/tag399.xml"/><Relationship Id="rId28" Type="http://schemas.openxmlformats.org/officeDocument/2006/relationships/tags" Target="../tags/tag404.xml"/><Relationship Id="rId36" Type="http://schemas.openxmlformats.org/officeDocument/2006/relationships/oleObject" Target="../embeddings/oleObject36.bin"/><Relationship Id="rId10" Type="http://schemas.openxmlformats.org/officeDocument/2006/relationships/tags" Target="../tags/tag386.xml"/><Relationship Id="rId19" Type="http://schemas.openxmlformats.org/officeDocument/2006/relationships/tags" Target="../tags/tag395.xml"/><Relationship Id="rId31" Type="http://schemas.openxmlformats.org/officeDocument/2006/relationships/slideLayout" Target="../slideLayouts/slideLayout6.xml"/><Relationship Id="rId44" Type="http://schemas.openxmlformats.org/officeDocument/2006/relationships/image" Target="../media/image74.png"/><Relationship Id="rId4" Type="http://schemas.openxmlformats.org/officeDocument/2006/relationships/tags" Target="../tags/tag380.xml"/><Relationship Id="rId9" Type="http://schemas.openxmlformats.org/officeDocument/2006/relationships/tags" Target="../tags/tag385.xml"/><Relationship Id="rId14" Type="http://schemas.openxmlformats.org/officeDocument/2006/relationships/tags" Target="../tags/tag390.xml"/><Relationship Id="rId22" Type="http://schemas.openxmlformats.org/officeDocument/2006/relationships/tags" Target="../tags/tag398.xml"/><Relationship Id="rId27" Type="http://schemas.openxmlformats.org/officeDocument/2006/relationships/tags" Target="../tags/tag403.xml"/><Relationship Id="rId30" Type="http://schemas.openxmlformats.org/officeDocument/2006/relationships/tags" Target="../tags/tag406.xml"/><Relationship Id="rId35" Type="http://schemas.openxmlformats.org/officeDocument/2006/relationships/oleObject" Target="../embeddings/oleObject35.bin"/><Relationship Id="rId43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oleObject" Target="../embeddings/oleObject3.bin"/><Relationship Id="rId18" Type="http://schemas.openxmlformats.org/officeDocument/2006/relationships/oleObject" Target="../embeddings/oleObject7.bin"/><Relationship Id="rId3" Type="http://schemas.openxmlformats.org/officeDocument/2006/relationships/tags" Target="../tags/tag91.xml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10.wmf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6.bin"/><Relationship Id="rId25" Type="http://schemas.openxmlformats.org/officeDocument/2006/relationships/image" Target="../media/image12.png"/><Relationship Id="rId2" Type="http://schemas.openxmlformats.org/officeDocument/2006/relationships/tags" Target="../tags/tag90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11" Type="http://schemas.openxmlformats.org/officeDocument/2006/relationships/oleObject" Target="../embeddings/oleObject2.bin"/><Relationship Id="rId24" Type="http://schemas.openxmlformats.org/officeDocument/2006/relationships/oleObject" Target="../embeddings/oleObject13.bin"/><Relationship Id="rId5" Type="http://schemas.openxmlformats.org/officeDocument/2006/relationships/tags" Target="../tags/tag93.xml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8.bin"/><Relationship Id="rId4" Type="http://schemas.openxmlformats.org/officeDocument/2006/relationships/tags" Target="../tags/tag92.xml"/><Relationship Id="rId9" Type="http://schemas.openxmlformats.org/officeDocument/2006/relationships/oleObject" Target="../embeddings/oleObject1.bin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1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409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1.xml"/><Relationship Id="rId1" Type="http://schemas.openxmlformats.org/officeDocument/2006/relationships/tags" Target="../tags/tag4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" Type="http://schemas.openxmlformats.org/officeDocument/2006/relationships/tags" Target="../tags/tag412.xml"/><Relationship Id="rId4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image" Target="../media/image13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620688"/>
            <a:ext cx="8928992" cy="489654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9600" dirty="0">
                <a:latin typeface="Old English Text MT" panose="03040902040508030806" pitchFamily="66" charset="0"/>
              </a:rPr>
              <a:t>TK1100</a:t>
            </a:r>
            <a:br>
              <a:rPr lang="en-US" sz="9600" dirty="0">
                <a:latin typeface="Old English Text MT" panose="03040902040508030806" pitchFamily="66" charset="0"/>
              </a:rPr>
            </a:br>
            <a:r>
              <a:rPr lang="en-US" sz="9600" dirty="0">
                <a:latin typeface="Old English Text MT" panose="03040902040508030806" pitchFamily="66" charset="0"/>
              </a:rPr>
              <a:t>Digital </a:t>
            </a:r>
            <a:r>
              <a:rPr lang="en-US" sz="9600" dirty="0" err="1">
                <a:latin typeface="Old English Text MT" panose="03040902040508030806" pitchFamily="66" charset="0"/>
              </a:rPr>
              <a:t>teknologi</a:t>
            </a:r>
            <a:br>
              <a:rPr lang="en-US" sz="9600" dirty="0">
                <a:latin typeface="Old English Text MT" panose="03040902040508030806" pitchFamily="66" charset="0"/>
              </a:rPr>
            </a:br>
            <a:br>
              <a:rPr lang="en-US" sz="9600" dirty="0">
                <a:latin typeface="Old English Text MT" panose="03040902040508030806" pitchFamily="66" charset="0"/>
              </a:rPr>
            </a:br>
            <a:r>
              <a:rPr lang="en-US" sz="4000" dirty="0"/>
              <a:t>7. </a:t>
            </a:r>
            <a:r>
              <a:rPr lang="en-US" sz="4000" dirty="0" err="1"/>
              <a:t>Forelesning</a:t>
            </a:r>
            <a:r>
              <a:rPr lang="en-US" sz="4000" dirty="0"/>
              <a:t>: </a:t>
            </a:r>
            <a:r>
              <a:rPr lang="en-US" sz="4800" dirty="0" err="1">
                <a:solidFill>
                  <a:srgbClr val="FF0000"/>
                </a:solidFill>
              </a:rPr>
              <a:t>Applikasjonslaget</a:t>
            </a:r>
            <a:endParaRPr lang="nb-NO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C147-E5C9-4E5A-BFDA-02BE385E1D0E}" type="slidenum">
              <a:rPr lang="nb-NO" smtClean="0"/>
              <a:pPr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79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Kritiske tjenestenivåer for applikasjoner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04800" y="1066800"/>
            <a:ext cx="8458200" cy="49545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b-NO" sz="2800" dirty="0"/>
              <a:t>Tap av data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Noen applikasjoner </a:t>
            </a:r>
            <a:r>
              <a:rPr lang="nb-NO" sz="2000" dirty="0">
                <a:solidFill>
                  <a:schemeClr val="accent2"/>
                </a:solidFill>
              </a:rPr>
              <a:t>tåler litt</a:t>
            </a:r>
            <a:r>
              <a:rPr lang="nb-NO" sz="2000" dirty="0"/>
              <a:t> tap av data</a:t>
            </a:r>
          </a:p>
          <a:p>
            <a:pPr lvl="3">
              <a:lnSpc>
                <a:spcPct val="90000"/>
              </a:lnSpc>
            </a:pPr>
            <a:r>
              <a:rPr lang="nb-NO" sz="1800" dirty="0" err="1"/>
              <a:t>Audio</a:t>
            </a:r>
            <a:r>
              <a:rPr lang="nb-NO" sz="1800" dirty="0"/>
              <a:t>, video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Andre må ha 100% pålitelig dataoverføring</a:t>
            </a:r>
          </a:p>
          <a:p>
            <a:pPr lvl="3">
              <a:lnSpc>
                <a:spcPct val="90000"/>
              </a:lnSpc>
            </a:pPr>
            <a:r>
              <a:rPr lang="nb-NO" sz="1800" dirty="0"/>
              <a:t>Filoverføring</a:t>
            </a:r>
          </a:p>
          <a:p>
            <a:pPr>
              <a:lnSpc>
                <a:spcPct val="90000"/>
              </a:lnSpc>
            </a:pPr>
            <a:r>
              <a:rPr lang="nb-NO" sz="2800" dirty="0"/>
              <a:t>Båndbredde/bit-rate (bps)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Noen applikasjoner må ha en viss båndbredde</a:t>
            </a:r>
          </a:p>
          <a:p>
            <a:pPr lvl="3">
              <a:lnSpc>
                <a:spcPct val="90000"/>
              </a:lnSpc>
            </a:pPr>
            <a:r>
              <a:rPr lang="nb-NO" sz="1800" dirty="0"/>
              <a:t>Multimedia, </a:t>
            </a:r>
            <a:r>
              <a:rPr lang="nb-NO" sz="1800" dirty="0" err="1"/>
              <a:t>streaming</a:t>
            </a:r>
            <a:endParaRPr lang="nb-NO" sz="1800" dirty="0"/>
          </a:p>
          <a:p>
            <a:pPr lvl="3">
              <a:lnSpc>
                <a:spcPct val="90000"/>
              </a:lnSpc>
            </a:pPr>
            <a:r>
              <a:rPr lang="nb-NO" sz="1800" dirty="0" err="1"/>
              <a:t>Caching</a:t>
            </a:r>
            <a:r>
              <a:rPr lang="nb-NO" sz="1800" dirty="0"/>
              <a:t> kan forbedre brukeropplevelsen, men kun dersom man ikke har sanntidskrav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Andre kan bruke båndbredden dynamisk</a:t>
            </a:r>
          </a:p>
          <a:p>
            <a:pPr lvl="3">
              <a:lnSpc>
                <a:spcPct val="90000"/>
              </a:lnSpc>
            </a:pPr>
            <a:r>
              <a:rPr lang="nb-NO" sz="1800" dirty="0"/>
              <a:t>Filoverføring</a:t>
            </a:r>
          </a:p>
          <a:p>
            <a:pPr>
              <a:lnSpc>
                <a:spcPct val="90000"/>
              </a:lnSpc>
            </a:pPr>
            <a:r>
              <a:rPr lang="nb-NO" sz="2800" dirty="0"/>
              <a:t>Timing</a:t>
            </a:r>
          </a:p>
          <a:p>
            <a:pPr lvl="2">
              <a:lnSpc>
                <a:spcPct val="90000"/>
              </a:lnSpc>
            </a:pPr>
            <a:r>
              <a:rPr lang="nb-NO" sz="2000" dirty="0"/>
              <a:t>Noen applikasjoner tåler ikke mye tidsforsinkelse («</a:t>
            </a:r>
            <a:r>
              <a:rPr lang="nb-NO" sz="2000" dirty="0" err="1"/>
              <a:t>latency</a:t>
            </a:r>
            <a:r>
              <a:rPr lang="nb-NO" sz="2000" dirty="0"/>
              <a:t>»)</a:t>
            </a:r>
          </a:p>
          <a:p>
            <a:pPr lvl="3">
              <a:lnSpc>
                <a:spcPct val="90000"/>
              </a:lnSpc>
            </a:pPr>
            <a:r>
              <a:rPr lang="nb-NO" sz="1800" dirty="0"/>
              <a:t>Sanntidsprosesser, spill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  <p:bldP spid="10244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71600" y="188640"/>
            <a:ext cx="7653536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Service-eksempler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89154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67" y="847086"/>
            <a:ext cx="707617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Forsinkelse-typer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70670" y="3347236"/>
            <a:ext cx="8229600" cy="3658664"/>
          </a:xfrm>
        </p:spPr>
        <p:txBody>
          <a:bodyPr>
            <a:normAutofit fontScale="32500" lnSpcReduction="20000"/>
          </a:bodyPr>
          <a:lstStyle/>
          <a:p>
            <a:r>
              <a:rPr lang="nb-NO" sz="8000" dirty="0">
                <a:solidFill>
                  <a:srgbClr val="FF0000"/>
                </a:solidFill>
              </a:rPr>
              <a:t>Utsendelse</a:t>
            </a:r>
          </a:p>
          <a:p>
            <a:pPr lvl="1"/>
            <a:r>
              <a:rPr lang="nb-NO" sz="4900" dirty="0"/>
              <a:t>Bestemt av </a:t>
            </a:r>
            <a:r>
              <a:rPr lang="nb-NO" sz="4900" b="1" dirty="0"/>
              <a:t>nettverkskort</a:t>
            </a:r>
            <a:r>
              <a:rPr lang="nb-NO" sz="4900" dirty="0"/>
              <a:t>, medium og protokoll (F.eks. 54 </a:t>
            </a:r>
            <a:r>
              <a:rPr lang="nb-NO" sz="4900" dirty="0" err="1"/>
              <a:t>Mbps</a:t>
            </a:r>
            <a:r>
              <a:rPr lang="nb-NO" sz="4900" dirty="0"/>
              <a:t> i trådløst)</a:t>
            </a:r>
          </a:p>
          <a:p>
            <a:r>
              <a:rPr lang="nb-NO" sz="8000" dirty="0">
                <a:solidFill>
                  <a:srgbClr val="FF0000"/>
                </a:solidFill>
              </a:rPr>
              <a:t>Overføring</a:t>
            </a:r>
          </a:p>
          <a:p>
            <a:pPr lvl="1"/>
            <a:r>
              <a:rPr lang="nb-NO" sz="4900" dirty="0"/>
              <a:t>Bestemt av </a:t>
            </a:r>
            <a:r>
              <a:rPr lang="nb-NO" sz="4900" b="1" dirty="0"/>
              <a:t>fysisk avstand</a:t>
            </a:r>
            <a:r>
              <a:rPr lang="nb-NO" sz="4900" dirty="0"/>
              <a:t> og signal-hastigheten</a:t>
            </a:r>
          </a:p>
          <a:p>
            <a:pPr lvl="1"/>
            <a:r>
              <a:rPr lang="nb-NO" sz="4900" dirty="0" err="1"/>
              <a:t>Ca</a:t>
            </a:r>
            <a:r>
              <a:rPr lang="nb-NO" sz="4900" dirty="0"/>
              <a:t> 2/3 av lyshastigheten (200 000 000 m/s) i kobber/fiber, nesten lyshastigheten i luft</a:t>
            </a:r>
          </a:p>
          <a:p>
            <a:r>
              <a:rPr lang="nb-NO" sz="8000" dirty="0">
                <a:solidFill>
                  <a:srgbClr val="FF0000"/>
                </a:solidFill>
              </a:rPr>
              <a:t>Prosessering</a:t>
            </a:r>
          </a:p>
          <a:p>
            <a:pPr lvl="1"/>
            <a:r>
              <a:rPr lang="nb-NO" sz="4900" dirty="0"/>
              <a:t>Tiden det tar å lese/endre </a:t>
            </a:r>
            <a:r>
              <a:rPr lang="nb-NO" sz="4900" dirty="0" err="1"/>
              <a:t>headere</a:t>
            </a:r>
            <a:r>
              <a:rPr lang="nb-NO" sz="4900" dirty="0"/>
              <a:t> avhenger av hastigheten på </a:t>
            </a:r>
            <a:r>
              <a:rPr lang="nb-NO" sz="4900" b="1" dirty="0"/>
              <a:t>hardware i </a:t>
            </a:r>
            <a:r>
              <a:rPr lang="nb-NO" sz="4900" b="1" dirty="0" err="1"/>
              <a:t>router</a:t>
            </a:r>
            <a:r>
              <a:rPr lang="nb-NO" sz="4900" b="1" dirty="0"/>
              <a:t>/</a:t>
            </a:r>
            <a:r>
              <a:rPr lang="nb-NO" sz="4900" b="1" dirty="0" err="1"/>
              <a:t>switch</a:t>
            </a:r>
            <a:endParaRPr lang="nb-NO" sz="4900" b="1" dirty="0"/>
          </a:p>
          <a:p>
            <a:r>
              <a:rPr lang="nb-NO" sz="8000" dirty="0" err="1">
                <a:solidFill>
                  <a:srgbClr val="FF0000"/>
                </a:solidFill>
              </a:rPr>
              <a:t>Køing</a:t>
            </a:r>
            <a:endParaRPr lang="nb-NO" sz="8000" dirty="0">
              <a:solidFill>
                <a:srgbClr val="FF0000"/>
              </a:solidFill>
            </a:endParaRPr>
          </a:p>
          <a:p>
            <a:pPr lvl="1"/>
            <a:r>
              <a:rPr lang="nb-NO" sz="4900" dirty="0"/>
              <a:t>Tiden en pakke må vente før den videresendes fra hver </a:t>
            </a:r>
            <a:r>
              <a:rPr lang="nb-NO" sz="4900" dirty="0" err="1"/>
              <a:t>router</a:t>
            </a:r>
            <a:r>
              <a:rPr lang="nb-NO" sz="4900" dirty="0"/>
              <a:t>, avhenger av </a:t>
            </a:r>
            <a:r>
              <a:rPr lang="nb-NO" sz="4900" b="1" dirty="0"/>
              <a:t>trafikken</a:t>
            </a:r>
            <a:endParaRPr lang="nb-NO" sz="4300" b="1" dirty="0"/>
          </a:p>
          <a:p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 rot="2752459">
            <a:off x="7071219" y="381492"/>
            <a:ext cx="265810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8800" dirty="0">
                <a:solidFill>
                  <a:schemeClr val="accent1"/>
                </a:solidFill>
              </a:rPr>
              <a:t>NB!</a:t>
            </a:r>
          </a:p>
          <a:p>
            <a:r>
              <a:rPr lang="nb-NO" sz="1600" dirty="0">
                <a:solidFill>
                  <a:schemeClr val="accent1"/>
                </a:solidFill>
              </a:rPr>
              <a:t>(kommer på 2 av 3 </a:t>
            </a:r>
            <a:r>
              <a:rPr lang="nb-NO" sz="1600" dirty="0" err="1">
                <a:solidFill>
                  <a:schemeClr val="accent1"/>
                </a:solidFill>
              </a:rPr>
              <a:t>examener</a:t>
            </a:r>
            <a:r>
              <a:rPr lang="nb-NO" sz="16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3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71600" y="304800"/>
            <a:ext cx="7486600" cy="579438"/>
          </a:xfrm>
        </p:spPr>
        <p:txBody>
          <a:bodyPr>
            <a:normAutofit fontScale="90000"/>
          </a:bodyPr>
          <a:lstStyle/>
          <a:p>
            <a:r>
              <a:rPr lang="nb-NO" dirty="0"/>
              <a:t>Service i </a:t>
            </a:r>
            <a:r>
              <a:rPr lang="nb-NO" dirty="0">
                <a:solidFill>
                  <a:srgbClr val="FF0000"/>
                </a:solidFill>
              </a:rPr>
              <a:t>transport</a:t>
            </a:r>
            <a:r>
              <a:rPr lang="nb-NO" dirty="0"/>
              <a:t> protokoller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nb-NO" dirty="0"/>
              <a:t>Forbindelsesorientert</a:t>
            </a:r>
          </a:p>
          <a:p>
            <a:pPr lvl="1"/>
            <a:r>
              <a:rPr lang="nb-NO" dirty="0"/>
              <a:t>Pålitelig transport</a:t>
            </a:r>
          </a:p>
          <a:p>
            <a:pPr lvl="1"/>
            <a:r>
              <a:rPr lang="nb-NO" dirty="0"/>
              <a:t>Flytkontroll</a:t>
            </a:r>
          </a:p>
          <a:p>
            <a:pPr lvl="1"/>
            <a:r>
              <a:rPr lang="nb-NO" dirty="0"/>
              <a:t>Trafikkork-kontroll</a:t>
            </a:r>
          </a:p>
          <a:p>
            <a:pPr lvl="1"/>
            <a:r>
              <a:rPr lang="nb-NO" dirty="0"/>
              <a:t>Ikke timing kontroll eller minimumsgaranti for båndbredde</a:t>
            </a:r>
          </a:p>
          <a:p>
            <a:r>
              <a:rPr lang="nb-NO" dirty="0">
                <a:solidFill>
                  <a:srgbClr val="FF0000"/>
                </a:solidFill>
              </a:rPr>
              <a:t>UDP</a:t>
            </a:r>
          </a:p>
          <a:p>
            <a:pPr lvl="1"/>
            <a:r>
              <a:rPr lang="nb-NO" dirty="0"/>
              <a:t>Lettvekts-protokoll uten garantier</a:t>
            </a:r>
          </a:p>
          <a:p>
            <a:pPr lvl="1"/>
            <a:r>
              <a:rPr lang="nb-NO" dirty="0"/>
              <a:t>Brukes der applikasjonen selv kan sørge for pålitelighet, der det er små meldinger og korte avstander mm</a:t>
            </a:r>
          </a:p>
          <a:p>
            <a:r>
              <a:rPr lang="nb-NO" dirty="0"/>
              <a:t>Dette skal vi se mye nærmere på i </a:t>
            </a:r>
            <a:r>
              <a:rPr lang="nb-NO" u="sng" dirty="0"/>
              <a:t>neste forelesning</a:t>
            </a:r>
            <a:r>
              <a:rPr lang="nb-NO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  <p:bldP spid="13316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71600" y="188640"/>
            <a:ext cx="7653536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Applikasjoner og </a:t>
            </a:r>
            <a:r>
              <a:rPr lang="nb-NO" dirty="0" err="1"/>
              <a:t>tr</a:t>
            </a:r>
            <a:r>
              <a:rPr lang="nb-NO" dirty="0"/>
              <a:t>-protokoller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3568" y="1067086"/>
            <a:ext cx="7772400" cy="5805264"/>
          </a:xfrm>
        </p:spPr>
        <p:txBody>
          <a:bodyPr>
            <a:noAutofit/>
          </a:bodyPr>
          <a:lstStyle/>
          <a:p>
            <a:r>
              <a:rPr lang="nb-NO" sz="11500" dirty="0" err="1">
                <a:solidFill>
                  <a:srgbClr val="FF0000"/>
                </a:solidFill>
              </a:rPr>
              <a:t>D</a:t>
            </a:r>
            <a:r>
              <a:rPr lang="nb-NO" sz="8000" dirty="0" err="1"/>
              <a:t>omain</a:t>
            </a:r>
            <a:r>
              <a:rPr lang="nb-NO" sz="8000" dirty="0"/>
              <a:t> </a:t>
            </a:r>
            <a:br>
              <a:rPr lang="nb-NO" sz="8000" dirty="0"/>
            </a:br>
            <a:r>
              <a:rPr lang="nb-NO" sz="8000" dirty="0"/>
              <a:t>		 </a:t>
            </a:r>
            <a:r>
              <a:rPr lang="nb-NO" sz="11500" dirty="0" err="1">
                <a:solidFill>
                  <a:srgbClr val="FF0000"/>
                </a:solidFill>
              </a:rPr>
              <a:t>N</a:t>
            </a:r>
            <a:r>
              <a:rPr lang="nb-NO" sz="8000" dirty="0" err="1"/>
              <a:t>ame</a:t>
            </a:r>
            <a:r>
              <a:rPr lang="nb-NO" sz="8000" dirty="0"/>
              <a:t> </a:t>
            </a:r>
            <a:br>
              <a:rPr lang="nb-NO" sz="8000" dirty="0"/>
            </a:br>
            <a:r>
              <a:rPr lang="nb-NO" sz="8000" dirty="0"/>
              <a:t>					</a:t>
            </a:r>
            <a:r>
              <a:rPr lang="nb-NO" sz="11500" dirty="0">
                <a:solidFill>
                  <a:srgbClr val="FF0000"/>
                </a:solidFill>
              </a:rPr>
              <a:t>S</a:t>
            </a:r>
            <a:r>
              <a:rPr lang="nb-NO" sz="8000" dirty="0"/>
              <a:t>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75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DNS (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 System)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Mennesker</a:t>
            </a:r>
          </a:p>
          <a:p>
            <a:pPr lvl="1"/>
            <a:r>
              <a:rPr lang="nb-NO" dirty="0"/>
              <a:t>Navn, </a:t>
            </a:r>
            <a:r>
              <a:rPr lang="nb-NO" b="1" dirty="0"/>
              <a:t>person-nummer</a:t>
            </a:r>
          </a:p>
          <a:p>
            <a:pPr lvl="1"/>
            <a:r>
              <a:rPr lang="nb-NO" dirty="0"/>
              <a:t>”Ola Nordmann”, </a:t>
            </a:r>
            <a:r>
              <a:rPr lang="nb-NO" b="1" dirty="0"/>
              <a:t>161165 42796</a:t>
            </a:r>
          </a:p>
          <a:p>
            <a:r>
              <a:rPr lang="nb-NO" dirty="0"/>
              <a:t>Internett</a:t>
            </a:r>
          </a:p>
          <a:p>
            <a:pPr lvl="2"/>
            <a:r>
              <a:rPr lang="nb-NO" b="1" dirty="0"/>
              <a:t>IP-adresse</a:t>
            </a:r>
            <a:r>
              <a:rPr lang="nb-NO" dirty="0"/>
              <a:t>, Navn</a:t>
            </a:r>
          </a:p>
          <a:p>
            <a:pPr lvl="2"/>
            <a:r>
              <a:rPr lang="nb-NO" b="1" dirty="0"/>
              <a:t>54.221.226.116</a:t>
            </a:r>
            <a:r>
              <a:rPr lang="nb-NO" dirty="0"/>
              <a:t>, www2.nith.no</a:t>
            </a:r>
          </a:p>
          <a:p>
            <a:r>
              <a:rPr lang="nb-NO" dirty="0"/>
              <a:t>Løser dette på Internett med DNS</a:t>
            </a:r>
          </a:p>
          <a:p>
            <a:pPr lvl="2"/>
            <a:r>
              <a:rPr lang="nb-NO" dirty="0"/>
              <a:t>Distribuert «database» på mange navne-tjenere</a:t>
            </a:r>
          </a:p>
          <a:p>
            <a:pPr lvl="2"/>
            <a:r>
              <a:rPr lang="nb-NO" dirty="0"/>
              <a:t>Protokoll i applikasjons-laget for å knytte navn og IP-adresser</a:t>
            </a:r>
          </a:p>
          <a:p>
            <a:pPr lvl="1"/>
            <a:endParaRPr lang="nb-N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544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uiExpand="1" build="p"/>
      <p:bldP spid="24580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Hosts (før DNS, </a:t>
            </a:r>
            <a:r>
              <a:rPr lang="nb-NO" dirty="0" err="1"/>
              <a:t>ca</a:t>
            </a:r>
            <a:r>
              <a:rPr lang="nb-NO" dirty="0"/>
              <a:t> 1982)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3529" y="945166"/>
            <a:ext cx="8064896" cy="5508169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På NT og Linux/OSX finner du en </a:t>
            </a:r>
            <a:r>
              <a:rPr lang="nb-NO" b="1" dirty="0"/>
              <a:t>fil</a:t>
            </a:r>
            <a:r>
              <a:rPr lang="nb-NO" dirty="0"/>
              <a:t> som </a:t>
            </a:r>
            <a:br>
              <a:rPr lang="nb-NO" dirty="0"/>
            </a:br>
            <a:r>
              <a:rPr lang="nb-NO" dirty="0"/>
              <a:t>heter </a:t>
            </a:r>
            <a:r>
              <a:rPr lang="nb-NO" sz="4100" dirty="0">
                <a:latin typeface="Courier New" pitchFamily="49" charset="0"/>
                <a:cs typeface="Courier New" pitchFamily="49" charset="0"/>
              </a:rPr>
              <a:t>hosts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b-NO" sz="2400" dirty="0">
                <a:latin typeface="Courier New" pitchFamily="49" charset="0"/>
                <a:cs typeface="Courier New" pitchFamily="49" charset="0"/>
              </a:rPr>
              <a:t>C:\Windows\System32\Drivers\etc\hosts</a:t>
            </a:r>
          </a:p>
          <a:p>
            <a:pPr lvl="1"/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b-NO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b-NO" dirty="0">
                <a:latin typeface="Courier New" pitchFamily="49" charset="0"/>
                <a:cs typeface="Courier New" pitchFamily="49" charset="0"/>
              </a:rPr>
              <a:t>Linux: /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/hosts</a:t>
            </a:r>
          </a:p>
          <a:p>
            <a:pPr lvl="1"/>
            <a:r>
              <a:rPr lang="nb-NO" dirty="0">
                <a:latin typeface="Courier New" pitchFamily="49" charset="0"/>
                <a:cs typeface="Courier New" pitchFamily="49" charset="0"/>
              </a:rPr>
              <a:t>OSX:/private/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etc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/hosts</a:t>
            </a:r>
            <a:br>
              <a:rPr lang="nb-NO" dirty="0">
                <a:latin typeface="Courier New" pitchFamily="49" charset="0"/>
                <a:cs typeface="Courier New" pitchFamily="49" charset="0"/>
              </a:rPr>
            </a:b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r>
              <a:rPr lang="nb-NO" dirty="0">
                <a:cs typeface="Courier New" pitchFamily="49" charset="0"/>
              </a:rPr>
              <a:t>Denne filen var, og benyttes fremdeles, til å oversette mellom «bokstavnavn» og IP-adresser</a:t>
            </a:r>
          </a:p>
          <a:p>
            <a:pPr lvl="1"/>
            <a:r>
              <a:rPr lang="nb-NO" dirty="0">
                <a:cs typeface="Courier New" pitchFamily="49" charset="0"/>
              </a:rPr>
              <a:t>Overstyrer DNS-oppslag</a:t>
            </a:r>
          </a:p>
          <a:p>
            <a:pPr lvl="1"/>
            <a:r>
              <a:rPr lang="nb-NO" dirty="0">
                <a:cs typeface="Courier New" pitchFamily="49" charset="0"/>
              </a:rPr>
              <a:t>Krever </a:t>
            </a:r>
            <a:r>
              <a:rPr lang="nb-NO" dirty="0" err="1">
                <a:cs typeface="Courier New" pitchFamily="49" charset="0"/>
              </a:rPr>
              <a:t>admin</a:t>
            </a:r>
            <a:r>
              <a:rPr lang="nb-NO" dirty="0">
                <a:cs typeface="Courier New" pitchFamily="49" charset="0"/>
              </a:rPr>
              <a:t>-/</a:t>
            </a:r>
            <a:r>
              <a:rPr lang="nb-NO" dirty="0" err="1">
                <a:cs typeface="Courier New" pitchFamily="49" charset="0"/>
              </a:rPr>
              <a:t>root</a:t>
            </a:r>
            <a:r>
              <a:rPr lang="nb-NO" dirty="0">
                <a:cs typeface="Courier New" pitchFamily="49" charset="0"/>
              </a:rPr>
              <a:t>-privilegier for å endre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43608" y="2034348"/>
            <a:ext cx="5400600" cy="1694821"/>
            <a:chOff x="4716015" y="2348880"/>
            <a:chExt cx="4270471" cy="1299220"/>
          </a:xfrm>
        </p:grpSpPr>
        <p:pic>
          <p:nvPicPr>
            <p:cNvPr id="7" name="Picture 2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348880"/>
              <a:ext cx="4270470" cy="1299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>
              <p:custDataLst>
                <p:tags r:id="rId5"/>
              </p:custDataLst>
            </p:nvPr>
          </p:nvSpPr>
          <p:spPr>
            <a:xfrm>
              <a:off x="4716015" y="2348880"/>
              <a:ext cx="2098121" cy="1853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Rectangle 8"/>
            <p:cNvSpPr/>
            <p:nvPr>
              <p:custDataLst>
                <p:tags r:id="rId6"/>
              </p:custDataLst>
            </p:nvPr>
          </p:nvSpPr>
          <p:spPr>
            <a:xfrm>
              <a:off x="5454070" y="2889383"/>
              <a:ext cx="272173" cy="2859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3360" y="0"/>
            <a:ext cx="2580640" cy="278092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3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Demo av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3432" y="1777334"/>
            <a:ext cx="2088232" cy="364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cxnSp>
        <p:nvCxnSpPr>
          <p:cNvPr id="10" name="Straight Arrow Connector 9"/>
          <p:cNvCxnSpPr>
            <a:cxnSpLocks/>
            <a:stCxn id="7" idx="3"/>
          </p:cNvCxnSpPr>
          <p:nvPr/>
        </p:nvCxnSpPr>
        <p:spPr>
          <a:xfrm>
            <a:off x="2611664" y="1959741"/>
            <a:ext cx="1888328" cy="1109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5476" y="2832553"/>
            <a:ext cx="3744416" cy="1912975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Tenk gjennom hvordan dette kan 		  brukes!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10" y="378904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200" dirty="0">
                <a:solidFill>
                  <a:srgbClr val="262827"/>
                </a:solidFill>
                <a:latin typeface="Arial"/>
                <a:ea typeface="ＭＳ Ｐゴシック" pitchFamily="-65" charset="-128"/>
              </a:rPr>
              <a:t>(</a:t>
            </a:r>
            <a:r>
              <a:rPr lang="nb-NO" sz="3200" dirty="0" err="1">
                <a:solidFill>
                  <a:srgbClr val="262827"/>
                </a:solidFill>
                <a:latin typeface="Arial"/>
                <a:ea typeface="ＭＳ Ｐゴシック" pitchFamily="-65" charset="-128"/>
              </a:rPr>
              <a:t>mis</a:t>
            </a:r>
            <a:r>
              <a:rPr lang="nb-NO" sz="3200" dirty="0">
                <a:solidFill>
                  <a:srgbClr val="262827"/>
                </a:solidFill>
                <a:latin typeface="Arial"/>
                <a:ea typeface="ＭＳ Ｐゴシック" pitchFamily="-65" charset="-128"/>
              </a:rPr>
              <a:t>-)</a:t>
            </a:r>
            <a:endParaRPr lang="nb-NO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C4EC0-3073-4B37-A52D-6F707874751E}"/>
              </a:ext>
            </a:extLst>
          </p:cNvPr>
          <p:cNvSpPr txBox="1"/>
          <p:nvPr/>
        </p:nvSpPr>
        <p:spPr>
          <a:xfrm>
            <a:off x="539552" y="1772816"/>
            <a:ext cx="45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195.88.54.16         www.dnb.no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1E6DA-53B7-4721-8C44-DB52ED8E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74" y="3239478"/>
            <a:ext cx="5311106" cy="2536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1F7802-BA23-423F-88A3-532F9C1CFBBE}"/>
              </a:ext>
            </a:extLst>
          </p:cNvPr>
          <p:cNvSpPr txBox="1"/>
          <p:nvPr/>
        </p:nvSpPr>
        <p:spPr>
          <a:xfrm>
            <a:off x="827584" y="5157192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Gjør det samme mot www.nordea.no, hva er HSTS?</a:t>
            </a:r>
          </a:p>
        </p:txBody>
      </p:sp>
    </p:spTree>
    <p:extLst>
      <p:ext uri="{BB962C8B-B14F-4D97-AF65-F5344CB8AC3E}">
        <p14:creationId xmlns:p14="http://schemas.microsoft.com/office/powerpoint/2010/main" val="18284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build="p"/>
      <p:bldP spid="15" grpId="0"/>
      <p:bldP spid="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71600" y="188640"/>
            <a:ext cx="7653536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DNS navne-tjenere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52400" y="1143000"/>
            <a:ext cx="5181600" cy="5410200"/>
          </a:xfrm>
        </p:spPr>
        <p:txBody>
          <a:bodyPr/>
          <a:lstStyle/>
          <a:p>
            <a:r>
              <a:rPr lang="nb-NO" dirty="0"/>
              <a:t>Ikke sentralisert! </a:t>
            </a:r>
          </a:p>
          <a:p>
            <a:pPr lvl="2"/>
            <a:r>
              <a:rPr lang="nb-NO" dirty="0"/>
              <a:t>Unngå at hele nettet går ned med navne-tjeneren</a:t>
            </a:r>
          </a:p>
          <a:p>
            <a:pPr lvl="2"/>
            <a:r>
              <a:rPr lang="nb-NO" dirty="0"/>
              <a:t>Unngå opphopning av trafikk</a:t>
            </a:r>
          </a:p>
          <a:p>
            <a:pPr lvl="2"/>
            <a:r>
              <a:rPr lang="nb-NO" dirty="0"/>
              <a:t>Sentralisert database ligger alltid ”langt” vekk</a:t>
            </a:r>
          </a:p>
          <a:p>
            <a:pPr lvl="2"/>
            <a:r>
              <a:rPr lang="nb-NO" dirty="0"/>
              <a:t>Kan skaleres</a:t>
            </a:r>
          </a:p>
          <a:p>
            <a:r>
              <a:rPr lang="nb-NO" dirty="0"/>
              <a:t>Navne-tjenere fordeles hierarkisk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43434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96523"/>
            <a:ext cx="3702496" cy="239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50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  <p:bldP spid="25604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Sist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179512" y="1059338"/>
            <a:ext cx="4326632" cy="27363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 err="1"/>
              <a:t>Generelt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err="1"/>
              <a:t>Internett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infrastruktur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Linje</a:t>
            </a:r>
            <a:r>
              <a:rPr lang="en-US" sz="2800" dirty="0"/>
              <a:t>- </a:t>
            </a:r>
            <a:r>
              <a:rPr lang="en-US" sz="2800" dirty="0" err="1"/>
              <a:t>vs</a:t>
            </a:r>
            <a:r>
              <a:rPr lang="en-US" sz="2800" dirty="0"/>
              <a:t> </a:t>
            </a:r>
            <a:r>
              <a:rPr lang="en-US" sz="2800" dirty="0" err="1"/>
              <a:t>Pakke-svitsjing</a:t>
            </a:r>
            <a:endParaRPr lang="en-US" sz="2800" dirty="0"/>
          </a:p>
          <a:p>
            <a:pPr lvl="2">
              <a:lnSpc>
                <a:spcPct val="80000"/>
              </a:lnSpc>
            </a:pPr>
            <a:r>
              <a:rPr lang="en-US" sz="2000" dirty="0" err="1"/>
              <a:t>Forsinkelser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rgbClr val="FF0000"/>
                </a:solidFill>
              </a:rPr>
              <a:t>Lagdelt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			  </a:t>
            </a:r>
            <a:r>
              <a:rPr lang="en-US" sz="2800" dirty="0" err="1"/>
              <a:t>protokoll</a:t>
            </a:r>
            <a:br>
              <a:rPr lang="en-US" sz="2800" dirty="0"/>
            </a:br>
            <a:r>
              <a:rPr lang="en-US" sz="2800" dirty="0"/>
              <a:t>						-stack: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283968" y="1052736"/>
            <a:ext cx="4402832" cy="2985863"/>
          </a:xfrm>
        </p:spPr>
        <p:txBody>
          <a:bodyPr>
            <a:normAutofit fontScale="92500" lnSpcReduction="20000"/>
          </a:bodyPr>
          <a:lstStyle/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2400" dirty="0" err="1">
                <a:latin typeface="Arial" charset="0"/>
              </a:rPr>
              <a:t>Protokoller</a:t>
            </a:r>
            <a:endParaRPr lang="en-US" sz="2400" dirty="0">
              <a:latin typeface="Arial" charset="0"/>
            </a:endParaRPr>
          </a:p>
          <a:p>
            <a:pPr lvl="1" eaLnBrk="0" hangingPunct="0">
              <a:lnSpc>
                <a:spcPct val="90000"/>
              </a:lnSpc>
              <a:buFontTx/>
              <a:buChar char="•"/>
            </a:pPr>
            <a:r>
              <a:rPr lang="en-US" sz="1600" dirty="0" err="1">
                <a:latin typeface="Arial" charset="0"/>
              </a:rPr>
              <a:t>Regelverket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som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aktive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nettverkskomponenter</a:t>
            </a:r>
            <a:r>
              <a:rPr lang="en-US" sz="1600" dirty="0">
                <a:latin typeface="Arial" charset="0"/>
              </a:rPr>
              <a:t> (</a:t>
            </a:r>
            <a:r>
              <a:rPr lang="en-US" sz="1600" dirty="0" err="1">
                <a:latin typeface="Arial" charset="0"/>
              </a:rPr>
              <a:t>applikasjoner</a:t>
            </a:r>
            <a:r>
              <a:rPr lang="en-US" sz="1600" dirty="0">
                <a:latin typeface="Arial" charset="0"/>
              </a:rPr>
              <a:t>, </a:t>
            </a:r>
            <a:r>
              <a:rPr lang="en-US" sz="1600" dirty="0" err="1">
                <a:latin typeface="Arial" charset="0"/>
              </a:rPr>
              <a:t>vertsmaskiner</a:t>
            </a:r>
            <a:r>
              <a:rPr lang="en-US" sz="1600" dirty="0">
                <a:latin typeface="Arial" charset="0"/>
              </a:rPr>
              <a:t>, </a:t>
            </a:r>
            <a:r>
              <a:rPr lang="en-US" sz="1600" dirty="0" err="1">
                <a:latin typeface="Arial" charset="0"/>
              </a:rPr>
              <a:t>routere</a:t>
            </a:r>
            <a:r>
              <a:rPr lang="en-US" sz="1600" dirty="0">
                <a:latin typeface="Arial" charset="0"/>
              </a:rPr>
              <a:t>) </a:t>
            </a:r>
            <a:r>
              <a:rPr lang="en-US" sz="1600" dirty="0" err="1">
                <a:latin typeface="Arial" charset="0"/>
              </a:rPr>
              <a:t>benytter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når</a:t>
            </a:r>
            <a:r>
              <a:rPr lang="en-US" sz="1600" dirty="0">
                <a:latin typeface="Arial" charset="0"/>
              </a:rPr>
              <a:t> de </a:t>
            </a:r>
            <a:r>
              <a:rPr lang="en-US" sz="1600" dirty="0" err="1">
                <a:latin typeface="Arial" charset="0"/>
              </a:rPr>
              <a:t>kommuniserer</a:t>
            </a:r>
            <a:endParaRPr lang="en-US" sz="1600" dirty="0">
              <a:latin typeface="Arial" charset="0"/>
            </a:endParaRPr>
          </a:p>
          <a:p>
            <a:pPr lvl="1" eaLnBrk="0" hangingPunct="0">
              <a:lnSpc>
                <a:spcPct val="90000"/>
              </a:lnSpc>
              <a:buFontTx/>
              <a:buChar char="•"/>
            </a:pPr>
            <a:r>
              <a:rPr lang="en-US" dirty="0" err="1">
                <a:latin typeface="Arial" charset="0"/>
              </a:rPr>
              <a:t>Definerer</a:t>
            </a:r>
            <a:endParaRPr lang="en-US" dirty="0">
              <a:latin typeface="Arial" charset="0"/>
            </a:endParaRPr>
          </a:p>
          <a:p>
            <a:pPr lvl="2" eaLnBrk="0" hangingPunct="0">
              <a:lnSpc>
                <a:spcPct val="90000"/>
              </a:lnSpc>
              <a:buFontTx/>
              <a:buChar char="•"/>
            </a:pPr>
            <a:r>
              <a:rPr lang="en-US" sz="1800" dirty="0">
                <a:latin typeface="Arial" charset="0"/>
              </a:rPr>
              <a:t>Syntax: Format/</a:t>
            </a:r>
            <a:r>
              <a:rPr lang="en-US" sz="1800" dirty="0" err="1">
                <a:latin typeface="Arial" charset="0"/>
              </a:rPr>
              <a:t>rekkefølger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på</a:t>
            </a:r>
            <a:r>
              <a:rPr lang="en-US" sz="1800" dirty="0">
                <a:latin typeface="Arial" charset="0"/>
              </a:rPr>
              <a:t> data/</a:t>
            </a:r>
            <a:r>
              <a:rPr lang="en-US" sz="1800" dirty="0" err="1">
                <a:latin typeface="Arial" charset="0"/>
              </a:rPr>
              <a:t>meldinger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som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utveksles</a:t>
            </a:r>
            <a:r>
              <a:rPr lang="en-US" sz="1800" dirty="0">
                <a:latin typeface="Arial" charset="0"/>
              </a:rPr>
              <a:t> (</a:t>
            </a:r>
            <a:r>
              <a:rPr lang="en-US" sz="1800" dirty="0" err="1">
                <a:latin typeface="Arial" charset="0"/>
              </a:rPr>
              <a:t>når</a:t>
            </a:r>
            <a:r>
              <a:rPr lang="en-US" sz="1800" dirty="0">
                <a:latin typeface="Arial" charset="0"/>
              </a:rPr>
              <a:t>)</a:t>
            </a:r>
          </a:p>
          <a:p>
            <a:pPr lvl="2" eaLnBrk="0" hangingPunct="0">
              <a:lnSpc>
                <a:spcPct val="90000"/>
              </a:lnSpc>
              <a:buFontTx/>
              <a:buChar char="•"/>
            </a:pPr>
            <a:r>
              <a:rPr lang="en-US" sz="1800" dirty="0" err="1">
                <a:latin typeface="Arial" charset="0"/>
              </a:rPr>
              <a:t>Semantikk</a:t>
            </a:r>
            <a:r>
              <a:rPr lang="en-US" sz="1800" dirty="0">
                <a:latin typeface="Arial" charset="0"/>
              </a:rPr>
              <a:t>: </a:t>
            </a:r>
            <a:r>
              <a:rPr lang="en-US" sz="1800" dirty="0" err="1">
                <a:latin typeface="Arial" charset="0"/>
              </a:rPr>
              <a:t>Hvilke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handlinger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som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skal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foretas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når</a:t>
            </a:r>
            <a:r>
              <a:rPr lang="en-US" sz="1800" dirty="0">
                <a:latin typeface="Arial" charset="0"/>
              </a:rPr>
              <a:t> en </a:t>
            </a:r>
            <a:r>
              <a:rPr lang="en-US" sz="1800" dirty="0" err="1">
                <a:latin typeface="Arial" charset="0"/>
              </a:rPr>
              <a:t>gitt</a:t>
            </a:r>
            <a:r>
              <a:rPr lang="en-US" sz="1800" dirty="0">
                <a:latin typeface="Arial" charset="0"/>
              </a:rPr>
              <a:t> melding </a:t>
            </a:r>
            <a:r>
              <a:rPr lang="en-US" sz="1800" dirty="0" err="1">
                <a:latin typeface="Arial" charset="0"/>
              </a:rPr>
              <a:t>mottas</a:t>
            </a:r>
            <a:endParaRPr lang="nb-NO" dirty="0"/>
          </a:p>
          <a:p>
            <a:pPr lvl="2" eaLnBrk="0" hangingPunct="0">
              <a:lnSpc>
                <a:spcPct val="90000"/>
              </a:lnSpc>
              <a:buFontTx/>
              <a:buChar char="•"/>
            </a:pPr>
            <a:r>
              <a:rPr lang="nb-NO" sz="1800" dirty="0">
                <a:latin typeface="Arial" charset="0"/>
              </a:rPr>
              <a:t>Timing</a:t>
            </a:r>
          </a:p>
          <a:p>
            <a:pPr lvl="2" eaLnBrk="0" hangingPunct="0">
              <a:lnSpc>
                <a:spcPct val="90000"/>
              </a:lnSpc>
              <a:buFontTx/>
              <a:buChar char="•"/>
            </a:pPr>
            <a:r>
              <a:rPr lang="nb-NO" sz="1800" dirty="0">
                <a:latin typeface="Arial" charset="0"/>
              </a:rPr>
              <a:t>Se </a:t>
            </a:r>
            <a:r>
              <a:rPr lang="nb-NO" sz="1800" b="1" dirty="0">
                <a:latin typeface="Arial" charset="0"/>
              </a:rPr>
              <a:t>RFC</a:t>
            </a:r>
            <a:endParaRPr lang="en-US" sz="1800" b="1" dirty="0">
              <a:latin typeface="Arial" charset="0"/>
            </a:endParaRPr>
          </a:p>
        </p:txBody>
      </p:sp>
      <p:pic>
        <p:nvPicPr>
          <p:cNvPr id="4101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38600"/>
            <a:ext cx="734536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  <p:bldP spid="4100" grpId="1" uiExpand="1" build="p"/>
      <p:bldP spid="4" grpId="0" uiExpand="1" build="p"/>
      <p:bldP spid="4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Hoved (</a:t>
            </a:r>
            <a:r>
              <a:rPr lang="nb-NO" dirty="0" err="1"/>
              <a:t>root</a:t>
            </a:r>
            <a:r>
              <a:rPr lang="nb-NO" dirty="0"/>
              <a:t>) navne-tjenere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74300" y="1003739"/>
            <a:ext cx="7772400" cy="1231900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Kontaktes av lokale tjenere ved behov</a:t>
            </a:r>
          </a:p>
          <a:p>
            <a:pPr lvl="1"/>
            <a:r>
              <a:rPr lang="nb-NO" dirty="0"/>
              <a:t>Har kun oversikt over TLD (toppnivådomenene)</a:t>
            </a:r>
          </a:p>
          <a:p>
            <a:r>
              <a:rPr lang="nb-NO" dirty="0"/>
              <a:t>13 hoved navne-tjenere</a:t>
            </a:r>
          </a:p>
        </p:txBody>
      </p:sp>
      <p:grpSp>
        <p:nvGrpSpPr>
          <p:cNvPr id="26629" name="Group 2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51520" y="2580129"/>
            <a:ext cx="7993063" cy="4248150"/>
            <a:chOff x="960" y="480"/>
            <a:chExt cx="4176" cy="2147"/>
          </a:xfrm>
        </p:grpSpPr>
        <p:sp>
          <p:nvSpPr>
            <p:cNvPr id="26630" name="AutoShape 21"/>
            <p:cNvSpPr>
              <a:spLocks noChangeAspect="1" noChangeArrowheads="1"/>
            </p:cNvSpPr>
            <p:nvPr/>
          </p:nvSpPr>
          <p:spPr bwMode="auto">
            <a:xfrm>
              <a:off x="960" y="624"/>
              <a:ext cx="3799" cy="2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pic>
          <p:nvPicPr>
            <p:cNvPr id="26631" name="Picture 22" descr="world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" y="1161"/>
              <a:ext cx="2837" cy="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23"/>
            <p:cNvSpPr>
              <a:spLocks/>
            </p:cNvSpPr>
            <p:nvPr/>
          </p:nvSpPr>
          <p:spPr bwMode="auto">
            <a:xfrm>
              <a:off x="2075" y="721"/>
              <a:ext cx="423" cy="832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930 h 1893"/>
                <a:gd name="T4" fmla="*/ 963 w 963"/>
                <a:gd name="T5" fmla="*/ 1893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633" name="Text Box 24"/>
            <p:cNvSpPr txBox="1">
              <a:spLocks noChangeArrowheads="1"/>
            </p:cNvSpPr>
            <p:nvPr/>
          </p:nvSpPr>
          <p:spPr bwMode="auto">
            <a:xfrm>
              <a:off x="1105" y="2020"/>
              <a:ext cx="132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 USC-ISI Marina del Rey, CA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  ICANN Los Angeles, CA</a:t>
              </a:r>
            </a:p>
            <a:p>
              <a:pPr algn="ctr"/>
              <a:endParaRPr lang="en-US" sz="2400"/>
            </a:p>
          </p:txBody>
        </p:sp>
        <p:sp>
          <p:nvSpPr>
            <p:cNvPr id="26634" name="Freeform 25"/>
            <p:cNvSpPr>
              <a:spLocks/>
            </p:cNvSpPr>
            <p:nvPr/>
          </p:nvSpPr>
          <p:spPr bwMode="auto">
            <a:xfrm>
              <a:off x="1647" y="1656"/>
              <a:ext cx="500" cy="367"/>
            </a:xfrm>
            <a:custGeom>
              <a:avLst/>
              <a:gdLst>
                <a:gd name="T0" fmla="*/ 0 w 582"/>
                <a:gd name="T1" fmla="*/ 426 h 426"/>
                <a:gd name="T2" fmla="*/ 582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635" name="Text Box 26"/>
            <p:cNvSpPr txBox="1">
              <a:spLocks noChangeArrowheads="1"/>
            </p:cNvSpPr>
            <p:nvPr/>
          </p:nvSpPr>
          <p:spPr bwMode="auto">
            <a:xfrm>
              <a:off x="960" y="1265"/>
              <a:ext cx="128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 NASA Mt View, CA</a:t>
              </a:r>
            </a:p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  Internet Software C. Palo</a:t>
              </a: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Alto, CA (and 17 other locations)</a:t>
              </a:r>
            </a:p>
            <a:p>
              <a:pPr algn="ctr"/>
              <a:endParaRPr lang="en-US" sz="2400"/>
            </a:p>
          </p:txBody>
        </p:sp>
        <p:sp>
          <p:nvSpPr>
            <p:cNvPr id="26636" name="Freeform 27"/>
            <p:cNvSpPr>
              <a:spLocks/>
            </p:cNvSpPr>
            <p:nvPr/>
          </p:nvSpPr>
          <p:spPr bwMode="auto">
            <a:xfrm flipV="1">
              <a:off x="1579" y="1491"/>
              <a:ext cx="537" cy="124"/>
            </a:xfrm>
            <a:custGeom>
              <a:avLst/>
              <a:gdLst>
                <a:gd name="T0" fmla="*/ 0 w 582"/>
                <a:gd name="T1" fmla="*/ 426 h 426"/>
                <a:gd name="T2" fmla="*/ 582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637" name="Text Box 28"/>
            <p:cNvSpPr txBox="1">
              <a:spLocks noChangeArrowheads="1"/>
            </p:cNvSpPr>
            <p:nvPr/>
          </p:nvSpPr>
          <p:spPr bwMode="auto">
            <a:xfrm>
              <a:off x="3408" y="864"/>
              <a:ext cx="131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 </a:t>
              </a:r>
              <a:r>
                <a:rPr lang="en-US" sz="1000">
                  <a:latin typeface="Arial" charset="0"/>
                </a:rPr>
                <a:t>Autonomica,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Stockholm (plus 3 other locations)</a:t>
              </a:r>
            </a:p>
          </p:txBody>
        </p:sp>
        <p:sp>
          <p:nvSpPr>
            <p:cNvPr id="26638" name="Freeform 29"/>
            <p:cNvSpPr>
              <a:spLocks/>
            </p:cNvSpPr>
            <p:nvPr/>
          </p:nvSpPr>
          <p:spPr bwMode="auto">
            <a:xfrm>
              <a:off x="3226" y="952"/>
              <a:ext cx="293" cy="441"/>
            </a:xfrm>
            <a:custGeom>
              <a:avLst/>
              <a:gdLst>
                <a:gd name="T0" fmla="*/ 666 w 666"/>
                <a:gd name="T1" fmla="*/ 0 h 1005"/>
                <a:gd name="T2" fmla="*/ 0 w 666"/>
                <a:gd name="T3" fmla="*/ 1005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639" name="Text Box 30"/>
            <p:cNvSpPr txBox="1">
              <a:spLocks noChangeArrowheads="1"/>
            </p:cNvSpPr>
            <p:nvPr/>
          </p:nvSpPr>
          <p:spPr bwMode="auto">
            <a:xfrm>
              <a:off x="3482" y="728"/>
              <a:ext cx="16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k RIPE London (also Amsterdam, Frankfurt)</a:t>
              </a:r>
              <a:endParaRPr lang="en-US" sz="2400"/>
            </a:p>
          </p:txBody>
        </p:sp>
        <p:sp>
          <p:nvSpPr>
            <p:cNvPr id="26640" name="Freeform 31"/>
            <p:cNvSpPr>
              <a:spLocks/>
            </p:cNvSpPr>
            <p:nvPr/>
          </p:nvSpPr>
          <p:spPr bwMode="auto">
            <a:xfrm>
              <a:off x="3107" y="813"/>
              <a:ext cx="405" cy="637"/>
            </a:xfrm>
            <a:custGeom>
              <a:avLst/>
              <a:gdLst>
                <a:gd name="T0" fmla="*/ 922 w 922"/>
                <a:gd name="T1" fmla="*/ 0 h 1448"/>
                <a:gd name="T2" fmla="*/ 0 w 922"/>
                <a:gd name="T3" fmla="*/ 1448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641" name="Text Box 32"/>
            <p:cNvSpPr txBox="1">
              <a:spLocks noChangeArrowheads="1"/>
            </p:cNvSpPr>
            <p:nvPr/>
          </p:nvSpPr>
          <p:spPr bwMode="auto">
            <a:xfrm>
              <a:off x="4224" y="1152"/>
              <a:ext cx="82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 WIDE Tokyo</a:t>
              </a:r>
              <a:endParaRPr lang="en-US" sz="2400"/>
            </a:p>
          </p:txBody>
        </p:sp>
        <p:sp>
          <p:nvSpPr>
            <p:cNvPr id="26642" name="Freeform 33"/>
            <p:cNvSpPr>
              <a:spLocks/>
            </p:cNvSpPr>
            <p:nvPr/>
          </p:nvSpPr>
          <p:spPr bwMode="auto">
            <a:xfrm>
              <a:off x="4305" y="1296"/>
              <a:ext cx="207" cy="304"/>
            </a:xfrm>
            <a:custGeom>
              <a:avLst/>
              <a:gdLst>
                <a:gd name="T0" fmla="*/ 252 w 252"/>
                <a:gd name="T1" fmla="*/ 0 h 462"/>
                <a:gd name="T2" fmla="*/ 0 w 252"/>
                <a:gd name="T3" fmla="*/ 462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643" name="Text Box 34"/>
            <p:cNvSpPr txBox="1">
              <a:spLocks noChangeArrowheads="1"/>
            </p:cNvSpPr>
            <p:nvPr/>
          </p:nvSpPr>
          <p:spPr bwMode="auto">
            <a:xfrm>
              <a:off x="2064" y="480"/>
              <a:ext cx="1706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a Verisign, Dulles, VA</a:t>
              </a:r>
            </a:p>
            <a:p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c Cogent, Herndon, VA (also Los Angeles)</a:t>
              </a:r>
            </a:p>
            <a:p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d U Maryland College Park, MD</a:t>
              </a:r>
            </a:p>
            <a:p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g US </a:t>
              </a:r>
              <a:r>
                <a:rPr lang="en-US" sz="1000" dirty="0" err="1">
                  <a:solidFill>
                    <a:srgbClr val="000000"/>
                  </a:solidFill>
                  <a:latin typeface="Arial" charset="0"/>
                </a:rPr>
                <a:t>DoD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 Vienna, VA</a:t>
              </a:r>
            </a:p>
            <a:p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h ARL Aberdeen, MD</a:t>
              </a:r>
            </a:p>
            <a:p>
              <a:r>
                <a:rPr lang="en-US" sz="900" dirty="0">
                  <a:solidFill>
                    <a:srgbClr val="000000"/>
                  </a:solidFill>
                  <a:latin typeface="Arial" charset="0"/>
                </a:rPr>
                <a:t>j  Verisign, ( 11 locations)</a:t>
              </a:r>
            </a:p>
            <a:p>
              <a:pPr algn="ctr"/>
              <a:endParaRPr lang="en-US" sz="24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2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571"/>
            <a:ext cx="3504762" cy="44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6632"/>
            <a:ext cx="3476190" cy="16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2060848"/>
            <a:ext cx="4857143" cy="634285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-4071" y="1916832"/>
            <a:ext cx="1407719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95936" y="116632"/>
            <a:ext cx="1800200" cy="4242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95936" y="2060848"/>
            <a:ext cx="1800200" cy="4242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4072" y="4581128"/>
            <a:ext cx="3351935" cy="288032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95936" y="1082450"/>
            <a:ext cx="2376264" cy="546349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49608" y="3008914"/>
            <a:ext cx="3522517" cy="27607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noFill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8280920" cy="634082"/>
          </a:xfrm>
        </p:spPr>
        <p:txBody>
          <a:bodyPr>
            <a:noAutofit/>
          </a:bodyPr>
          <a:lstStyle/>
          <a:p>
            <a:r>
              <a:rPr lang="nb-NO" sz="3600" dirty="0" err="1"/>
              <a:t>Top</a:t>
            </a:r>
            <a:r>
              <a:rPr lang="nb-NO" sz="3600" dirty="0"/>
              <a:t> Level </a:t>
            </a:r>
            <a:r>
              <a:rPr lang="nb-NO" sz="3600" dirty="0" err="1"/>
              <a:t>Domain</a:t>
            </a:r>
            <a:r>
              <a:rPr lang="nb-NO" sz="3600" dirty="0"/>
              <a:t> (</a:t>
            </a:r>
            <a:r>
              <a:rPr lang="nb-NO" sz="3600" dirty="0">
                <a:solidFill>
                  <a:srgbClr val="FF0000"/>
                </a:solidFill>
              </a:rPr>
              <a:t>TLD</a:t>
            </a:r>
            <a:r>
              <a:rPr lang="nb-NO" sz="3600" dirty="0"/>
              <a:t>-) navnetjenere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24744"/>
            <a:ext cx="8229600" cy="1152128"/>
          </a:xfrm>
        </p:spPr>
        <p:txBody>
          <a:bodyPr/>
          <a:lstStyle/>
          <a:p>
            <a:r>
              <a:rPr lang="nb-NO" dirty="0" err="1"/>
              <a:t>com</a:t>
            </a:r>
            <a:r>
              <a:rPr lang="nb-NO" dirty="0"/>
              <a:t>., no., se., </a:t>
            </a:r>
            <a:r>
              <a:rPr lang="nb-NO" dirty="0" err="1"/>
              <a:t>uk</a:t>
            </a:r>
            <a:r>
              <a:rPr lang="nb-NO" dirty="0"/>
              <a:t>., gov., </a:t>
            </a:r>
            <a:r>
              <a:rPr lang="nb-NO" dirty="0" err="1"/>
              <a:t>net</a:t>
            </a:r>
            <a:r>
              <a:rPr lang="nb-NO" dirty="0"/>
              <a:t>. </a:t>
            </a:r>
            <a:r>
              <a:rPr lang="nb-NO" dirty="0" err="1"/>
              <a:t>osv</a:t>
            </a:r>
            <a:r>
              <a:rPr lang="nb-NO" dirty="0"/>
              <a:t> har alle (flere) egne TLD-navnetjenere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77724"/>
            <a:ext cx="6389687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2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 err="1">
                <a:latin typeface="Courier New" pitchFamily="49" charset="0"/>
                <a:cs typeface="Courier New" pitchFamily="49" charset="0"/>
              </a:rPr>
              <a:t>nslookup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04048" y="1124744"/>
            <a:ext cx="3682752" cy="5256584"/>
          </a:xfrm>
        </p:spPr>
        <p:txBody>
          <a:bodyPr>
            <a:normAutofit fontScale="92500"/>
          </a:bodyPr>
          <a:lstStyle/>
          <a:p>
            <a:r>
              <a:rPr lang="nb-NO" sz="4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nb-NO" dirty="0"/>
              <a:t> er rot-</a:t>
            </a:r>
            <a:r>
              <a:rPr lang="nb-NO" dirty="0" err="1"/>
              <a:t>navntjenerne</a:t>
            </a:r>
            <a:endParaRPr lang="nb-NO" dirty="0"/>
          </a:p>
          <a:p>
            <a:r>
              <a:rPr lang="nb-NO" dirty="0"/>
              <a:t>no. er </a:t>
            </a:r>
            <a:r>
              <a:rPr lang="nb-NO" dirty="0" err="1"/>
              <a:t>no</a:t>
            </a:r>
            <a:r>
              <a:rPr lang="nb-NO" dirty="0"/>
              <a:t>-domenets TLD-navnetjener</a:t>
            </a:r>
          </a:p>
          <a:p>
            <a:pPr lvl="1"/>
            <a:r>
              <a:rPr lang="nb-NO" dirty="0"/>
              <a:t>Det er disse vi må spørre dersom vi vil vite hva som er </a:t>
            </a:r>
            <a:r>
              <a:rPr lang="nb-NO" b="1" dirty="0"/>
              <a:t>navnetjener</a:t>
            </a:r>
            <a:r>
              <a:rPr lang="nb-NO" dirty="0"/>
              <a:t> for kristiania.no, google.no, </a:t>
            </a:r>
            <a:r>
              <a:rPr lang="nb-NO" dirty="0" err="1"/>
              <a:t>osv</a:t>
            </a:r>
            <a:endParaRPr lang="nb-NO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17" y="980728"/>
            <a:ext cx="4985757" cy="63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17" y="1623955"/>
            <a:ext cx="4985757" cy="222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71" y="3850353"/>
            <a:ext cx="4981011" cy="259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6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Autoritative</a:t>
            </a:r>
            <a:r>
              <a:rPr lang="nb-NO" dirty="0"/>
              <a:t> navnetjenere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Det er </a:t>
            </a:r>
            <a:r>
              <a:rPr lang="nb-NO" dirty="0">
                <a:solidFill>
                  <a:srgbClr val="FF0000"/>
                </a:solidFill>
              </a:rPr>
              <a:t>sone-filene</a:t>
            </a:r>
            <a:r>
              <a:rPr lang="nb-NO" dirty="0"/>
              <a:t> som kopler sammen ulike typer IP-adresser og DNS-navnene deres</a:t>
            </a:r>
          </a:p>
          <a:p>
            <a:r>
              <a:rPr lang="nb-NO" dirty="0"/>
              <a:t>F.eks.</a:t>
            </a:r>
          </a:p>
          <a:p>
            <a:pPr lvl="1"/>
            <a:r>
              <a:rPr lang="nb-NO" dirty="0">
                <a:latin typeface="Courier New" pitchFamily="49" charset="0"/>
                <a:cs typeface="Courier New" pitchFamily="49" charset="0"/>
              </a:rPr>
              <a:t>nith.no</a:t>
            </a:r>
            <a:r>
              <a:rPr lang="nb-NO" dirty="0"/>
              <a:t> domenet har autoritative navnetjenere: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marL="457200" lvl="1" indent="0">
              <a:buNone/>
            </a:pPr>
            <a:br>
              <a:rPr lang="nb-NO" dirty="0"/>
            </a:br>
            <a:endParaRPr lang="nb-NO" dirty="0"/>
          </a:p>
          <a:p>
            <a:pPr lvl="2"/>
            <a:endParaRPr lang="nb-NO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6904037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0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1600" y="188640"/>
            <a:ext cx="7653536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Autoritativ navnetjener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Den navnetjeneren der sonefilene med navn og IP-adresser befinner seg er </a:t>
            </a:r>
            <a:r>
              <a:rPr lang="nb-NO" dirty="0">
                <a:solidFill>
                  <a:srgbClr val="FF0000"/>
                </a:solidFill>
              </a:rPr>
              <a:t>autoritativ</a:t>
            </a:r>
            <a:r>
              <a:rPr lang="nb-NO" dirty="0"/>
              <a:t> for et domene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4" y="2934444"/>
            <a:ext cx="4176464" cy="338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-29834" y="5219507"/>
            <a:ext cx="28083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171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41042"/>
            <a:ext cx="5346922" cy="275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5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7869560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Gjentatte spørringer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52400" y="1066800"/>
            <a:ext cx="4953000" cy="5562600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Vanligvis er spørringene </a:t>
            </a:r>
            <a:r>
              <a:rPr lang="nb-NO" dirty="0">
                <a:solidFill>
                  <a:schemeClr val="accent2"/>
                </a:solidFill>
              </a:rPr>
              <a:t>rekursive</a:t>
            </a:r>
          </a:p>
          <a:p>
            <a:pPr lvl="2"/>
            <a:r>
              <a:rPr lang="nb-NO" dirty="0"/>
              <a:t>A spør på vegne av B og returnerer svaret til B</a:t>
            </a:r>
          </a:p>
          <a:p>
            <a:pPr lvl="2"/>
            <a:r>
              <a:rPr lang="nb-NO" dirty="0"/>
              <a:t>til lokal (autoritativ) navnetjener</a:t>
            </a:r>
          </a:p>
          <a:p>
            <a:pPr lvl="2"/>
            <a:r>
              <a:rPr lang="nb-NO" dirty="0"/>
              <a:t>Typisk fra bruker</a:t>
            </a:r>
          </a:p>
          <a:p>
            <a:r>
              <a:rPr lang="nb-NO" dirty="0"/>
              <a:t>Spørringene kan også være </a:t>
            </a:r>
            <a:r>
              <a:rPr lang="nb-NO" dirty="0">
                <a:solidFill>
                  <a:schemeClr val="accent2"/>
                </a:solidFill>
              </a:rPr>
              <a:t>iterative</a:t>
            </a:r>
          </a:p>
          <a:p>
            <a:pPr lvl="2"/>
            <a:r>
              <a:rPr lang="nb-NO" dirty="0"/>
              <a:t>A spør på vegne av B og returnerer neste tjeners adresse til A, som deretter spør denne selv</a:t>
            </a:r>
          </a:p>
          <a:p>
            <a:pPr lvl="2"/>
            <a:r>
              <a:rPr lang="nb-NO" dirty="0"/>
              <a:t>typisk fra lokal </a:t>
            </a:r>
            <a:r>
              <a:rPr lang="nb-NO" dirty="0" err="1"/>
              <a:t>navntjener</a:t>
            </a:r>
            <a:r>
              <a:rPr lang="nb-NO" dirty="0"/>
              <a:t> til rot-, TLD (Top Level </a:t>
            </a:r>
            <a:r>
              <a:rPr lang="nb-NO" dirty="0" err="1"/>
              <a:t>Domain</a:t>
            </a:r>
            <a:r>
              <a:rPr lang="nb-NO" dirty="0"/>
              <a:t>) og andre lokale </a:t>
            </a:r>
            <a:r>
              <a:rPr lang="nb-NO" dirty="0" err="1"/>
              <a:t>navntjenere</a:t>
            </a:r>
            <a:endParaRPr lang="nb-NO" dirty="0"/>
          </a:p>
        </p:txBody>
      </p:sp>
      <p:pic>
        <p:nvPicPr>
          <p:cNvPr id="28677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143000"/>
            <a:ext cx="381635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8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uiExpand="1" build="p"/>
      <p:bldP spid="28676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7869560" cy="634082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Caching</a:t>
            </a:r>
            <a:r>
              <a:rPr lang="nb-NO" dirty="0"/>
              <a:t> og oppdatering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04800" y="1143000"/>
            <a:ext cx="4123184" cy="5526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nb-NO" dirty="0">
                <a:solidFill>
                  <a:schemeClr val="accent1"/>
                </a:solidFill>
              </a:rPr>
              <a:t>Navne-tjenere</a:t>
            </a:r>
            <a:r>
              <a:rPr lang="nb-NO" dirty="0"/>
              <a:t> cacher DNS kartlegging</a:t>
            </a:r>
          </a:p>
          <a:p>
            <a:pPr>
              <a:lnSpc>
                <a:spcPct val="90000"/>
              </a:lnSpc>
            </a:pPr>
            <a:r>
              <a:rPr lang="nb-NO" dirty="0"/>
              <a:t>Lagring i </a:t>
            </a:r>
            <a:r>
              <a:rPr lang="nb-NO" dirty="0" err="1"/>
              <a:t>cache</a:t>
            </a:r>
            <a:r>
              <a:rPr lang="nb-NO" dirty="0"/>
              <a:t> forsvinner etter en tid (</a:t>
            </a:r>
            <a:r>
              <a:rPr lang="nb-NO" dirty="0">
                <a:solidFill>
                  <a:schemeClr val="accent1"/>
                </a:solidFill>
              </a:rPr>
              <a:t>TTL</a:t>
            </a:r>
            <a:r>
              <a:rPr lang="nb-NO" dirty="0"/>
              <a:t> </a:t>
            </a:r>
            <a:r>
              <a:rPr lang="nb-NO" dirty="0" err="1"/>
              <a:t>timeout</a:t>
            </a:r>
            <a:r>
              <a:rPr lang="nb-NO" dirty="0"/>
              <a:t>)</a:t>
            </a:r>
          </a:p>
          <a:p>
            <a:pPr>
              <a:lnSpc>
                <a:spcPct val="90000"/>
              </a:lnSpc>
            </a:pPr>
            <a:r>
              <a:rPr lang="nb-NO" dirty="0">
                <a:solidFill>
                  <a:schemeClr val="accent1"/>
                </a:solidFill>
              </a:rPr>
              <a:t>DNS </a:t>
            </a:r>
            <a:r>
              <a:rPr lang="nb-NO" dirty="0" err="1">
                <a:solidFill>
                  <a:schemeClr val="accent1"/>
                </a:solidFill>
              </a:rPr>
              <a:t>resolveren</a:t>
            </a:r>
            <a:r>
              <a:rPr lang="nb-NO" dirty="0">
                <a:solidFill>
                  <a:schemeClr val="accent1"/>
                </a:solidFill>
              </a:rPr>
              <a:t> </a:t>
            </a:r>
            <a:r>
              <a:rPr lang="nb-NO" dirty="0"/>
              <a:t>på eget OS cacher også..</a:t>
            </a:r>
          </a:p>
          <a:p>
            <a:pPr>
              <a:lnSpc>
                <a:spcPct val="90000"/>
              </a:lnSpc>
            </a:pPr>
            <a:endParaRPr lang="nb-NO" dirty="0"/>
          </a:p>
          <a:p>
            <a:pPr>
              <a:lnSpc>
                <a:spcPct val="90000"/>
              </a:lnSpc>
            </a:pPr>
            <a:r>
              <a:rPr lang="nb-NO" dirty="0"/>
              <a:t>Mekanismer for innmelding og oppdatering er under utvikling hos IETF (Internet Engineering </a:t>
            </a:r>
            <a:r>
              <a:rPr lang="nb-NO" dirty="0" err="1"/>
              <a:t>Task</a:t>
            </a:r>
            <a:r>
              <a:rPr lang="nb-NO" dirty="0"/>
              <a:t> Force)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Dynamisk oppdatering</a:t>
            </a:r>
          </a:p>
          <a:p>
            <a:pPr lvl="1">
              <a:lnSpc>
                <a:spcPct val="90000"/>
              </a:lnSpc>
            </a:pPr>
            <a:r>
              <a:rPr lang="nb-NO" dirty="0">
                <a:solidFill>
                  <a:schemeClr val="accent1"/>
                </a:solidFill>
              </a:rPr>
              <a:t>Sikkerhet</a:t>
            </a:r>
          </a:p>
          <a:p>
            <a:pPr lvl="1">
              <a:lnSpc>
                <a:spcPct val="90000"/>
              </a:lnSpc>
            </a:pPr>
            <a:r>
              <a:rPr lang="nb-NO" dirty="0"/>
              <a:t>mmm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24744"/>
            <a:ext cx="4541887" cy="419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66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uiExpand="1" build="p"/>
      <p:bldP spid="29700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7869560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DNS </a:t>
            </a:r>
            <a:r>
              <a:rPr lang="nb-NO" dirty="0" err="1"/>
              <a:t>records</a:t>
            </a:r>
            <a:endParaRPr lang="nb-NO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1430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nb-NO" dirty="0"/>
              <a:t>Distribuert database lagrer RR (</a:t>
            </a:r>
            <a:r>
              <a:rPr lang="nb-NO" dirty="0" err="1"/>
              <a:t>resource</a:t>
            </a:r>
            <a:r>
              <a:rPr lang="nb-NO" dirty="0"/>
              <a:t> </a:t>
            </a:r>
            <a:r>
              <a:rPr lang="nb-NO" dirty="0" err="1"/>
              <a:t>records</a:t>
            </a:r>
            <a:r>
              <a:rPr lang="nb-NO" dirty="0"/>
              <a:t>)</a:t>
            </a:r>
          </a:p>
          <a:p>
            <a:pPr>
              <a:buFontTx/>
              <a:buNone/>
            </a:pPr>
            <a:endParaRPr lang="nb-NO" dirty="0"/>
          </a:p>
          <a:p>
            <a:pPr>
              <a:lnSpc>
                <a:spcPct val="90000"/>
              </a:lnSpc>
            </a:pPr>
            <a:r>
              <a:rPr lang="nb-NO" dirty="0"/>
              <a:t>Type=</a:t>
            </a:r>
            <a:r>
              <a:rPr lang="nb-NO" dirty="0">
                <a:solidFill>
                  <a:schemeClr val="accent1"/>
                </a:solidFill>
              </a:rPr>
              <a:t>A</a:t>
            </a:r>
          </a:p>
          <a:p>
            <a:pPr lvl="2">
              <a:lnSpc>
                <a:spcPct val="90000"/>
              </a:lnSpc>
            </a:pPr>
            <a:r>
              <a:rPr lang="nb-NO" dirty="0"/>
              <a:t>Navn=vertsnavn, verdi=IPv4-adresse</a:t>
            </a:r>
          </a:p>
          <a:p>
            <a:pPr lvl="2">
              <a:lnSpc>
                <a:spcPct val="90000"/>
              </a:lnSpc>
            </a:pPr>
            <a:r>
              <a:rPr lang="nb-NO" b="1" dirty="0"/>
              <a:t>AAAA</a:t>
            </a:r>
            <a:r>
              <a:rPr lang="nb-NO" dirty="0"/>
              <a:t>-typen er IPv6-adresser</a:t>
            </a:r>
          </a:p>
          <a:p>
            <a:pPr>
              <a:lnSpc>
                <a:spcPct val="90000"/>
              </a:lnSpc>
            </a:pPr>
            <a:r>
              <a:rPr lang="nb-NO" dirty="0"/>
              <a:t>Type=</a:t>
            </a:r>
            <a:r>
              <a:rPr lang="nb-NO" dirty="0">
                <a:solidFill>
                  <a:schemeClr val="accent1"/>
                </a:solidFill>
              </a:rPr>
              <a:t>NS</a:t>
            </a:r>
          </a:p>
          <a:p>
            <a:pPr lvl="2">
              <a:lnSpc>
                <a:spcPct val="90000"/>
              </a:lnSpc>
            </a:pPr>
            <a:r>
              <a:rPr lang="nb-NO" dirty="0"/>
              <a:t>Navn=domene, verdi=IP-adresse til navne-tjener</a:t>
            </a:r>
          </a:p>
          <a:p>
            <a:pPr>
              <a:lnSpc>
                <a:spcPct val="90000"/>
              </a:lnSpc>
            </a:pPr>
            <a:r>
              <a:rPr lang="nb-NO" dirty="0"/>
              <a:t>Type=</a:t>
            </a:r>
            <a:r>
              <a:rPr lang="nb-NO" dirty="0">
                <a:solidFill>
                  <a:schemeClr val="accent1"/>
                </a:solidFill>
              </a:rPr>
              <a:t>CNAME</a:t>
            </a:r>
          </a:p>
          <a:p>
            <a:pPr lvl="2">
              <a:lnSpc>
                <a:spcPct val="90000"/>
              </a:lnSpc>
            </a:pPr>
            <a:r>
              <a:rPr lang="nb-NO" dirty="0"/>
              <a:t>Navn=alias, verdi=virkelig navn</a:t>
            </a:r>
          </a:p>
          <a:p>
            <a:pPr>
              <a:lnSpc>
                <a:spcPct val="90000"/>
              </a:lnSpc>
            </a:pPr>
            <a:r>
              <a:rPr lang="nb-NO" dirty="0"/>
              <a:t>Type=</a:t>
            </a:r>
            <a:r>
              <a:rPr lang="nb-NO" dirty="0">
                <a:solidFill>
                  <a:schemeClr val="accent1"/>
                </a:solidFill>
              </a:rPr>
              <a:t>MX</a:t>
            </a:r>
          </a:p>
          <a:p>
            <a:pPr lvl="2">
              <a:lnSpc>
                <a:spcPct val="90000"/>
              </a:lnSpc>
            </a:pPr>
            <a:r>
              <a:rPr lang="nb-NO" dirty="0"/>
              <a:t>Navn=alias, verdi=post tjener</a:t>
            </a:r>
          </a:p>
        </p:txBody>
      </p:sp>
      <p:pic>
        <p:nvPicPr>
          <p:cNvPr id="30725" name="Picture 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6629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97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4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DNS </a:t>
            </a:r>
            <a:r>
              <a:rPr lang="nb-NO" dirty="0" err="1"/>
              <a:t>Records</a:t>
            </a:r>
            <a:r>
              <a:rPr lang="nb-NO" dirty="0"/>
              <a:t>: MX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24744"/>
            <a:ext cx="8229600" cy="1008112"/>
          </a:xfrm>
        </p:spPr>
        <p:txBody>
          <a:bodyPr>
            <a:normAutofit lnSpcReduction="10000"/>
          </a:bodyPr>
          <a:lstStyle/>
          <a:p>
            <a:r>
              <a:rPr lang="nb-NO" dirty="0">
                <a:solidFill>
                  <a:schemeClr val="accent1"/>
                </a:solidFill>
              </a:rPr>
              <a:t>MX</a:t>
            </a:r>
            <a:r>
              <a:rPr lang="nb-NO" dirty="0"/>
              <a:t>-oppslag utføres for å finner hvilken SMTP-tjener epost skal sendes til:</a:t>
            </a:r>
          </a:p>
        </p:txBody>
      </p:sp>
      <p:sp>
        <p:nvSpPr>
          <p:cNvPr id="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395536" y="5157192"/>
            <a:ext cx="82296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Når noen skal sende epost til </a:t>
            </a:r>
            <a:r>
              <a:rPr lang="nb-NO" dirty="0">
                <a:hlinkClick r:id="rId6"/>
              </a:rPr>
              <a:t>bengt@westerdals.no</a:t>
            </a:r>
            <a:r>
              <a:rPr lang="nb-NO" dirty="0"/>
              <a:t> må MX-oppslag for westerdals.no foregå i forkant.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2088200"/>
            <a:ext cx="6783651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167" y="3487058"/>
            <a:ext cx="3380952" cy="151428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15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7869560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Sist 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nb-NO" dirty="0"/>
              <a:t>HTTP</a:t>
            </a:r>
          </a:p>
          <a:p>
            <a:pPr lvl="1"/>
            <a:r>
              <a:rPr lang="nb-NO" dirty="0" err="1"/>
              <a:t>request</a:t>
            </a:r>
            <a:r>
              <a:rPr lang="nb-NO" dirty="0"/>
              <a:t>/</a:t>
            </a:r>
            <a:r>
              <a:rPr lang="nb-NO" dirty="0" err="1"/>
              <a:t>response</a:t>
            </a:r>
            <a:endParaRPr lang="nb-NO" dirty="0"/>
          </a:p>
          <a:p>
            <a:pPr lvl="1"/>
            <a:r>
              <a:rPr lang="nb-NO" dirty="0"/>
              <a:t>format, header</a:t>
            </a:r>
          </a:p>
          <a:p>
            <a:pPr lvl="1"/>
            <a:r>
              <a:rPr lang="nb-NO" dirty="0"/>
              <a:t>GET, POST, …</a:t>
            </a:r>
          </a:p>
          <a:p>
            <a:pPr lvl="1"/>
            <a:r>
              <a:rPr lang="nb-NO" dirty="0"/>
              <a:t>200 OK, 404 …</a:t>
            </a:r>
          </a:p>
          <a:p>
            <a:pPr lvl="1"/>
            <a:r>
              <a:rPr lang="nb-NO" dirty="0"/>
              <a:t>betinget GET og </a:t>
            </a:r>
            <a:r>
              <a:rPr lang="nb-NO" dirty="0" err="1"/>
              <a:t>cacheing</a:t>
            </a:r>
            <a:r>
              <a:rPr lang="nb-NO" dirty="0"/>
              <a:t> (304)</a:t>
            </a:r>
          </a:p>
          <a:p>
            <a:pPr lvl="1"/>
            <a:r>
              <a:rPr lang="nb-NO" dirty="0"/>
              <a:t>tilstandsløs</a:t>
            </a:r>
          </a:p>
          <a:p>
            <a:pPr lvl="2"/>
            <a:r>
              <a:rPr lang="nb-NO" dirty="0"/>
              <a:t>Autentisering/autorisering </a:t>
            </a:r>
            <a:r>
              <a:rPr lang="nb-NO" b="1" dirty="0"/>
              <a:t>må</a:t>
            </a:r>
            <a:r>
              <a:rPr lang="nb-NO" dirty="0"/>
              <a:t> følge med i header</a:t>
            </a:r>
          </a:p>
          <a:p>
            <a:pPr lvl="2"/>
            <a:r>
              <a:rPr lang="nb-NO" b="1" dirty="0" err="1"/>
              <a:t>Cookies</a:t>
            </a:r>
            <a:r>
              <a:rPr lang="nb-NO" dirty="0"/>
              <a:t> for å lage </a:t>
            </a:r>
            <a:r>
              <a:rPr lang="nb-NO" dirty="0" err="1"/>
              <a:t>ID’er</a:t>
            </a:r>
            <a:r>
              <a:rPr lang="nb-NO" dirty="0"/>
              <a:t> som følger med i header</a:t>
            </a:r>
          </a:p>
          <a:p>
            <a:pPr marL="914400" lvl="2" indent="0">
              <a:buNone/>
            </a:pP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40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DNS-</a:t>
            </a:r>
            <a:r>
              <a:rPr lang="nb-NO" dirty="0" err="1"/>
              <a:t>records</a:t>
            </a:r>
            <a:r>
              <a:rPr lang="nb-NO" dirty="0"/>
              <a:t>: A, AAAA, PTR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nb-NO" dirty="0">
                <a:solidFill>
                  <a:schemeClr val="accent1"/>
                </a:solidFill>
              </a:rPr>
              <a:t>PTR</a:t>
            </a:r>
            <a:r>
              <a:rPr lang="nb-NO" dirty="0"/>
              <a:t>-</a:t>
            </a:r>
            <a:r>
              <a:rPr lang="nb-NO" dirty="0" err="1"/>
              <a:t>records</a:t>
            </a:r>
            <a:r>
              <a:rPr lang="nb-NO" dirty="0"/>
              <a:t> benyttes for å finne navnet som tilhører en bestemt IP-adresse</a:t>
            </a:r>
          </a:p>
          <a:p>
            <a:pPr marL="0" indent="0">
              <a:buNone/>
            </a:pPr>
            <a:r>
              <a:rPr lang="nb-NO" sz="2000" dirty="0">
                <a:latin typeface="Courier New" pitchFamily="49" charset="0"/>
                <a:cs typeface="Courier New" pitchFamily="49" charset="0"/>
              </a:rPr>
              <a:t>51.131.36.158.in-addr.arpa	PTR test.kristiania.no.</a:t>
            </a:r>
          </a:p>
          <a:p>
            <a:r>
              <a:rPr lang="nb-NO" dirty="0">
                <a:solidFill>
                  <a:schemeClr val="accent1"/>
                </a:solidFill>
              </a:rPr>
              <a:t>A</a:t>
            </a:r>
            <a:r>
              <a:rPr lang="nb-NO" dirty="0"/>
              <a:t>-</a:t>
            </a:r>
            <a:r>
              <a:rPr lang="nb-NO" dirty="0" err="1"/>
              <a:t>records</a:t>
            </a:r>
            <a:r>
              <a:rPr lang="nb-NO" dirty="0"/>
              <a:t> kopler navn med IPv4</a:t>
            </a:r>
          </a:p>
          <a:p>
            <a:pPr marL="0" indent="0">
              <a:buNone/>
            </a:pPr>
            <a:r>
              <a:rPr lang="nb-NO" sz="2800" dirty="0">
                <a:latin typeface="Courier New" pitchFamily="49" charset="0"/>
                <a:cs typeface="Courier New" pitchFamily="49" charset="0"/>
              </a:rPr>
              <a:t>test.kristiania.no. A 158.36.131.51</a:t>
            </a:r>
            <a:endParaRPr lang="nb-NO" sz="2800" dirty="0"/>
          </a:p>
          <a:p>
            <a:r>
              <a:rPr lang="nb-NO" dirty="0">
                <a:solidFill>
                  <a:schemeClr val="accent1"/>
                </a:solidFill>
              </a:rPr>
              <a:t>AAAA</a:t>
            </a:r>
            <a:r>
              <a:rPr lang="nb-NO" dirty="0"/>
              <a:t>-</a:t>
            </a:r>
            <a:r>
              <a:rPr lang="nb-NO" dirty="0" err="1"/>
              <a:t>records</a:t>
            </a:r>
            <a:r>
              <a:rPr lang="nb-NO" dirty="0"/>
              <a:t> kopler navn med IPv6</a:t>
            </a:r>
          </a:p>
          <a:p>
            <a:pPr marL="0" indent="0">
              <a:buNone/>
            </a:pPr>
            <a:r>
              <a:rPr lang="nb-NO" sz="2400" dirty="0">
                <a:latin typeface="Courier New" pitchFamily="49" charset="0"/>
                <a:cs typeface="Courier New" pitchFamily="49" charset="0"/>
              </a:rPr>
              <a:t>test.kristiania.no. AAAA 2001:700:2e00::51</a:t>
            </a:r>
          </a:p>
          <a:p>
            <a:r>
              <a:rPr lang="nb-NO" dirty="0">
                <a:solidFill>
                  <a:schemeClr val="accent1"/>
                </a:solidFill>
              </a:rPr>
              <a:t>CNAME</a:t>
            </a:r>
          </a:p>
          <a:p>
            <a:pPr lvl="1"/>
            <a:r>
              <a:rPr lang="nb-NO" dirty="0"/>
              <a:t>Lar samme IP-adresse tilsvare flere ulike navn under domenet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7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DNS: </a:t>
            </a:r>
            <a:r>
              <a:rPr lang="nb-NO" dirty="0" err="1"/>
              <a:t>Headerformat</a:t>
            </a:r>
            <a:endParaRPr lang="nb-NO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1430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nb-NO" dirty="0"/>
              <a:t>Spørring og svar har samme format</a:t>
            </a:r>
          </a:p>
          <a:p>
            <a:r>
              <a:rPr lang="nb-NO" dirty="0">
                <a:solidFill>
                  <a:schemeClr val="accent2"/>
                </a:solidFill>
              </a:rPr>
              <a:t>Header</a:t>
            </a:r>
            <a:endParaRPr lang="nb-NO" dirty="0"/>
          </a:p>
          <a:p>
            <a:pPr lvl="1"/>
            <a:r>
              <a:rPr lang="nb-NO" dirty="0"/>
              <a:t>Identifisering</a:t>
            </a:r>
          </a:p>
          <a:p>
            <a:pPr lvl="2"/>
            <a:r>
              <a:rPr lang="nb-NO" dirty="0"/>
              <a:t>16 bit nummer</a:t>
            </a:r>
          </a:p>
          <a:p>
            <a:pPr lvl="2"/>
            <a:r>
              <a:rPr lang="nb-NO" dirty="0"/>
              <a:t>Samme i spørring og svar</a:t>
            </a:r>
          </a:p>
          <a:p>
            <a:pPr lvl="1"/>
            <a:r>
              <a:rPr lang="nb-NO" dirty="0"/>
              <a:t>Flagg</a:t>
            </a:r>
          </a:p>
          <a:p>
            <a:pPr lvl="2"/>
            <a:r>
              <a:rPr lang="nb-NO" dirty="0"/>
              <a:t>Spørring eller svar</a:t>
            </a:r>
          </a:p>
          <a:p>
            <a:pPr lvl="2"/>
            <a:r>
              <a:rPr lang="nb-NO" dirty="0"/>
              <a:t>Rekursjon ønsket</a:t>
            </a:r>
          </a:p>
          <a:p>
            <a:pPr lvl="2"/>
            <a:r>
              <a:rPr lang="nb-NO" dirty="0"/>
              <a:t>Rekursjon tilgjengelig</a:t>
            </a:r>
          </a:p>
          <a:p>
            <a:pPr lvl="2"/>
            <a:r>
              <a:rPr lang="nb-NO" dirty="0"/>
              <a:t>Autoritativ tjener</a:t>
            </a:r>
          </a:p>
          <a:p>
            <a:pPr lvl="1"/>
            <a:r>
              <a:rPr lang="nb-NO" dirty="0"/>
              <a:t>Antall spørringer og svar</a:t>
            </a:r>
          </a:p>
          <a:p>
            <a:pPr lvl="2"/>
            <a:endParaRPr lang="nb-NO" dirty="0"/>
          </a:p>
          <a:p>
            <a:pPr lvl="2"/>
            <a:endParaRPr lang="nb-NO" dirty="0"/>
          </a:p>
          <a:p>
            <a:endParaRPr lang="nb-NO" dirty="0"/>
          </a:p>
        </p:txBody>
      </p:sp>
      <p:pic>
        <p:nvPicPr>
          <p:cNvPr id="31749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886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276600" y="1981200"/>
            <a:ext cx="23622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751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209800" y="2057400"/>
            <a:ext cx="48768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752" name="Line 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5076056" y="2492896"/>
            <a:ext cx="1752600" cy="30270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6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  <p:bldP spid="31750" grpId="0" animBg="1"/>
      <p:bldP spid="31751" grpId="0" animBg="1"/>
      <p:bldP spid="317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Norske bokstaver?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For å støtte andre bokstav-sett enn ASCII benytter DNS nå </a:t>
            </a:r>
            <a:r>
              <a:rPr lang="nb-NO" i="1" dirty="0" err="1"/>
              <a:t>Punycode</a:t>
            </a:r>
            <a:r>
              <a:rPr lang="nb-NO" dirty="0"/>
              <a:t>: </a:t>
            </a:r>
            <a:r>
              <a:rPr lang="nb-NO" dirty="0">
                <a:latin typeface="Courier New" pitchFamily="49" charset="0"/>
                <a:cs typeface="Courier New" pitchFamily="49" charset="0"/>
              </a:rPr>
              <a:t>øl.no</a:t>
            </a:r>
            <a:r>
              <a:rPr lang="nb-NO" dirty="0"/>
              <a:t> er i sonefilen notert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--l-4ga.no</a:t>
            </a:r>
            <a:r>
              <a:rPr lang="nb-NO" dirty="0"/>
              <a:t>: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b="1" dirty="0" err="1">
                <a:solidFill>
                  <a:schemeClr val="accent1"/>
                </a:solidFill>
              </a:rPr>
              <a:t>Punycode</a:t>
            </a:r>
            <a:r>
              <a:rPr lang="nb-NO" dirty="0"/>
              <a:t> (RFC 3492) er ikke pensum, men greit å vite at finnes..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0968"/>
            <a:ext cx="538494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29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180528" y="980728"/>
            <a:ext cx="7772400" cy="648072"/>
          </a:xfrm>
        </p:spPr>
        <p:txBody>
          <a:bodyPr>
            <a:noAutofit/>
          </a:bodyPr>
          <a:lstStyle/>
          <a:p>
            <a:r>
              <a:rPr lang="nb-NO" sz="41300" dirty="0"/>
              <a:t>E</a:t>
            </a:r>
            <a:r>
              <a:rPr lang="nb-NO" sz="7200" dirty="0"/>
              <a:t>post</a:t>
            </a:r>
          </a:p>
        </p:txBody>
      </p:sp>
      <p:pic>
        <p:nvPicPr>
          <p:cNvPr id="89090" name="Picture 2" descr="https://encrypted-tbn0.gstatic.com/images?q=tbn:ANd9GcQQbqw9S4EdP9MTfEIXh9MAgaHy2BA1_qwvW9FrBgbzufHykM5UMCXperg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672" y="1196752"/>
            <a:ext cx="326673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48555" y="2996952"/>
            <a:ext cx="20954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RFC  821</a:t>
            </a:r>
          </a:p>
          <a:p>
            <a:r>
              <a:rPr lang="nb-NO" dirty="0"/>
              <a:t>RFC  974</a:t>
            </a:r>
            <a:br>
              <a:rPr lang="nb-NO" dirty="0"/>
            </a:br>
            <a:r>
              <a:rPr lang="nb-NO" dirty="0"/>
              <a:t>RFC 1123</a:t>
            </a:r>
          </a:p>
          <a:p>
            <a:r>
              <a:rPr lang="nb-NO" dirty="0"/>
              <a:t>RFC 1869</a:t>
            </a:r>
          </a:p>
          <a:p>
            <a:r>
              <a:rPr lang="nb-NO" dirty="0">
                <a:hlinkClick r:id="rId5"/>
              </a:rPr>
              <a:t>RFC 2821</a:t>
            </a:r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15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097216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Elektronisk post</a:t>
            </a: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23850" y="1052513"/>
            <a:ext cx="52578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nb-NO" dirty="0"/>
              <a:t>Tre hovedkomponenter</a:t>
            </a:r>
          </a:p>
          <a:p>
            <a:pPr lvl="2">
              <a:lnSpc>
                <a:spcPct val="80000"/>
              </a:lnSpc>
            </a:pPr>
            <a:r>
              <a:rPr lang="nb-NO" dirty="0"/>
              <a:t>Bruker agent</a:t>
            </a:r>
          </a:p>
          <a:p>
            <a:pPr lvl="2">
              <a:lnSpc>
                <a:spcPct val="80000"/>
              </a:lnSpc>
            </a:pPr>
            <a:r>
              <a:rPr lang="nb-NO" dirty="0"/>
              <a:t>Post tjener (SMTP-tjener)</a:t>
            </a:r>
          </a:p>
          <a:p>
            <a:pPr lvl="2">
              <a:lnSpc>
                <a:spcPct val="80000"/>
              </a:lnSpc>
            </a:pPr>
            <a:r>
              <a:rPr lang="nb-NO" dirty="0"/>
              <a:t>SMTP (Simple Mail Transfer </a:t>
            </a:r>
            <a:r>
              <a:rPr lang="nb-NO" dirty="0" err="1"/>
              <a:t>Protocol</a:t>
            </a:r>
            <a:r>
              <a:rPr lang="nb-NO" dirty="0"/>
              <a:t>)</a:t>
            </a:r>
          </a:p>
          <a:p>
            <a:pPr>
              <a:lnSpc>
                <a:spcPct val="80000"/>
              </a:lnSpc>
            </a:pPr>
            <a:endParaRPr lang="nb-NO" dirty="0"/>
          </a:p>
          <a:p>
            <a:pPr>
              <a:lnSpc>
                <a:spcPct val="80000"/>
              </a:lnSpc>
            </a:pPr>
            <a:r>
              <a:rPr lang="nb-NO" dirty="0"/>
              <a:t>Bruker agent</a:t>
            </a:r>
          </a:p>
          <a:p>
            <a:pPr lvl="2">
              <a:lnSpc>
                <a:spcPct val="80000"/>
              </a:lnSpc>
            </a:pPr>
            <a:r>
              <a:rPr lang="nb-NO" dirty="0"/>
              <a:t>Eget program (mail </a:t>
            </a:r>
            <a:r>
              <a:rPr lang="nb-NO" dirty="0" err="1"/>
              <a:t>reader</a:t>
            </a:r>
            <a:r>
              <a:rPr lang="nb-NO" dirty="0"/>
              <a:t>)</a:t>
            </a:r>
          </a:p>
          <a:p>
            <a:pPr lvl="2">
              <a:lnSpc>
                <a:spcPct val="80000"/>
              </a:lnSpc>
            </a:pPr>
            <a:r>
              <a:rPr lang="nb-NO" dirty="0"/>
              <a:t>Les, skriv, sett sammen mail</a:t>
            </a:r>
          </a:p>
          <a:p>
            <a:pPr lvl="2">
              <a:lnSpc>
                <a:spcPct val="80000"/>
              </a:lnSpc>
            </a:pPr>
            <a:r>
              <a:rPr lang="nb-NO" dirty="0"/>
              <a:t>Post lagres i utgangspunktet på tjeneren og hentes med POP3 eller IMAP</a:t>
            </a:r>
          </a:p>
          <a:p>
            <a:pPr lvl="2">
              <a:lnSpc>
                <a:spcPct val="80000"/>
              </a:lnSpc>
            </a:pPr>
            <a:r>
              <a:rPr lang="nb-NO" dirty="0"/>
              <a:t>Eudora, Outlook, Messenger</a:t>
            </a:r>
          </a:p>
          <a:p>
            <a:pPr lvl="2">
              <a:lnSpc>
                <a:spcPct val="80000"/>
              </a:lnSpc>
            </a:pPr>
            <a:endParaRPr lang="nb-NO" dirty="0"/>
          </a:p>
          <a:p>
            <a:pPr lvl="2">
              <a:lnSpc>
                <a:spcPct val="80000"/>
              </a:lnSpc>
            </a:pPr>
            <a:r>
              <a:rPr lang="nb-NO" dirty="0"/>
              <a:t>(Etter hvert) svært vanlig å bruke web-grensesnitt.</a:t>
            </a:r>
          </a:p>
        </p:txBody>
      </p:sp>
      <p:pic>
        <p:nvPicPr>
          <p:cNvPr id="11269" name="Picture 102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276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02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0"/>
            <a:ext cx="936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08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Post tjener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Postboks (hus) som inneholder ulest post for brukeren</a:t>
            </a:r>
          </a:p>
          <a:p>
            <a:r>
              <a:rPr lang="nb-NO" dirty="0"/>
              <a:t>Kø for post som skal sendes</a:t>
            </a:r>
          </a:p>
          <a:p>
            <a:r>
              <a:rPr lang="nb-NO" dirty="0"/>
              <a:t>SMTP protokoll mellom tjenere for å </a:t>
            </a:r>
            <a:r>
              <a:rPr lang="nb-NO" dirty="0">
                <a:solidFill>
                  <a:srgbClr val="FF0000"/>
                </a:solidFill>
              </a:rPr>
              <a:t>sende</a:t>
            </a:r>
            <a:r>
              <a:rPr lang="nb-NO" dirty="0"/>
              <a:t> posten</a:t>
            </a:r>
          </a:p>
          <a:p>
            <a:r>
              <a:rPr lang="nb-NO" dirty="0"/>
              <a:t>Klienten virker som en avsender-tjener til SMTP-tjeneren den er satt opp til å bruke.</a:t>
            </a:r>
          </a:p>
          <a:p>
            <a:endParaRPr lang="nb-NO" dirty="0"/>
          </a:p>
          <a:p>
            <a:r>
              <a:rPr lang="nb-NO" dirty="0"/>
              <a:t>For å motta epost brukes f.eks. POP3 eller IMAP</a:t>
            </a:r>
          </a:p>
          <a:p>
            <a:endParaRPr lang="nb-N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1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sz="5300" dirty="0">
                <a:solidFill>
                  <a:srgbClr val="FF0000"/>
                </a:solidFill>
              </a:rPr>
              <a:t>S</a:t>
            </a:r>
            <a:r>
              <a:rPr lang="nb-NO" sz="3100" dirty="0"/>
              <a:t>imple</a:t>
            </a:r>
            <a:r>
              <a:rPr lang="nb-NO" dirty="0"/>
              <a:t> </a:t>
            </a:r>
            <a:r>
              <a:rPr lang="nb-NO" sz="5300" dirty="0">
                <a:solidFill>
                  <a:srgbClr val="FF0000"/>
                </a:solidFill>
              </a:rPr>
              <a:t>M</a:t>
            </a:r>
            <a:r>
              <a:rPr lang="nb-NO" sz="3100" dirty="0"/>
              <a:t>ail</a:t>
            </a:r>
            <a:r>
              <a:rPr lang="nb-NO" dirty="0"/>
              <a:t> </a:t>
            </a:r>
            <a:r>
              <a:rPr lang="nb-NO" sz="5300" dirty="0">
                <a:solidFill>
                  <a:srgbClr val="FF0000"/>
                </a:solidFill>
              </a:rPr>
              <a:t>T</a:t>
            </a:r>
            <a:r>
              <a:rPr lang="nb-NO" sz="3100" dirty="0"/>
              <a:t>ransfer</a:t>
            </a:r>
            <a:r>
              <a:rPr lang="nb-NO" dirty="0"/>
              <a:t> </a:t>
            </a:r>
            <a:r>
              <a:rPr lang="nb-NO" sz="5300" dirty="0" err="1">
                <a:solidFill>
                  <a:srgbClr val="FF0000"/>
                </a:solidFill>
              </a:rPr>
              <a:t>P</a:t>
            </a:r>
            <a:r>
              <a:rPr lang="nb-NO" sz="3100" dirty="0" err="1"/>
              <a:t>rotocol</a:t>
            </a:r>
            <a:endParaRPr lang="nb-NO" dirty="0"/>
          </a:p>
        </p:txBody>
      </p:sp>
      <p:sp>
        <p:nvSpPr>
          <p:cNvPr id="13316" name="Rectangle 1027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Bruker TCP for å overføre post fra klient til tjener, port </a:t>
            </a:r>
            <a:r>
              <a:rPr lang="nb-NO" dirty="0">
                <a:solidFill>
                  <a:srgbClr val="FF0000"/>
                </a:solidFill>
              </a:rPr>
              <a:t>25</a:t>
            </a:r>
          </a:p>
          <a:p>
            <a:pPr lvl="1"/>
            <a:r>
              <a:rPr lang="nb-NO" dirty="0"/>
              <a:t>Port 587 </a:t>
            </a:r>
          </a:p>
          <a:p>
            <a:r>
              <a:rPr lang="nb-NO" dirty="0"/>
              <a:t>Direkte overføring fra tjener til tjener</a:t>
            </a:r>
          </a:p>
          <a:p>
            <a:r>
              <a:rPr lang="nb-NO" dirty="0"/>
              <a:t>3 overføringsfaser</a:t>
            </a:r>
          </a:p>
          <a:p>
            <a:pPr lvl="1"/>
            <a:r>
              <a:rPr lang="nb-NO" dirty="0"/>
              <a:t>Handshake</a:t>
            </a:r>
          </a:p>
          <a:p>
            <a:pPr lvl="1"/>
            <a:r>
              <a:rPr lang="nb-NO" dirty="0"/>
              <a:t>Overføring</a:t>
            </a:r>
          </a:p>
          <a:p>
            <a:pPr lvl="1"/>
            <a:r>
              <a:rPr lang="nb-NO" dirty="0"/>
              <a:t>Avslutning</a:t>
            </a:r>
          </a:p>
          <a:p>
            <a:r>
              <a:rPr lang="nb-NO" dirty="0"/>
              <a:t>Overføring i ASCII tekst</a:t>
            </a:r>
          </a:p>
          <a:p>
            <a:pPr lvl="1"/>
            <a:r>
              <a:rPr lang="nb-NO" dirty="0"/>
              <a:t>Kommandoer og statuskoder</a:t>
            </a:r>
          </a:p>
          <a:p>
            <a:r>
              <a:rPr lang="nb-NO" dirty="0"/>
              <a:t>Meldingsdelen er i 7-bits ASCII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39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Sende</a:t>
            </a:r>
            <a:br>
              <a:rPr lang="nb-NO" sz="3600" dirty="0"/>
            </a:br>
            <a:r>
              <a:rPr lang="nb-NO" sz="3600" dirty="0"/>
              <a:t> epost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8100"/>
            <a:ext cx="7164387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99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tel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 (2010) - PuTTY</a:t>
            </a:r>
          </a:p>
        </p:txBody>
      </p:sp>
      <p:pic>
        <p:nvPicPr>
          <p:cNvPr id="16391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" y="1124744"/>
            <a:ext cx="704691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35" y="692696"/>
            <a:ext cx="325216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149080"/>
            <a:ext cx="54483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>
            <p:custDataLst>
              <p:tags r:id="rId6"/>
            </p:custDataLst>
          </p:nvPr>
        </p:nvSpPr>
        <p:spPr>
          <a:xfrm>
            <a:off x="18479" y="1628800"/>
            <a:ext cx="1368152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ounded Rectangle 11"/>
          <p:cNvSpPr/>
          <p:nvPr>
            <p:custDataLst>
              <p:tags r:id="rId7"/>
            </p:custDataLst>
          </p:nvPr>
        </p:nvSpPr>
        <p:spPr>
          <a:xfrm>
            <a:off x="51844" y="2011501"/>
            <a:ext cx="2791964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ounded Rectangle 12"/>
          <p:cNvSpPr/>
          <p:nvPr>
            <p:custDataLst>
              <p:tags r:id="rId8"/>
            </p:custDataLst>
          </p:nvPr>
        </p:nvSpPr>
        <p:spPr>
          <a:xfrm>
            <a:off x="43106" y="2420888"/>
            <a:ext cx="2584677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ounded Rectangle 13"/>
          <p:cNvSpPr/>
          <p:nvPr>
            <p:custDataLst>
              <p:tags r:id="rId9"/>
            </p:custDataLst>
          </p:nvPr>
        </p:nvSpPr>
        <p:spPr>
          <a:xfrm>
            <a:off x="14891" y="2772188"/>
            <a:ext cx="666289" cy="22476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ounded Rectangle 15"/>
          <p:cNvSpPr/>
          <p:nvPr>
            <p:custDataLst>
              <p:tags r:id="rId10"/>
            </p:custDataLst>
          </p:nvPr>
        </p:nvSpPr>
        <p:spPr>
          <a:xfrm>
            <a:off x="43106" y="3212976"/>
            <a:ext cx="3232750" cy="12241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8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SMTP kontra HTTP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0" y="1143000"/>
            <a:ext cx="9108504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nb-NO" dirty="0">
                <a:solidFill>
                  <a:schemeClr val="accent2"/>
                </a:solidFill>
              </a:rPr>
              <a:t>SMTP</a:t>
            </a:r>
            <a:r>
              <a:rPr lang="nb-NO" dirty="0"/>
              <a:t> bruker vedholdende forbindelse</a:t>
            </a:r>
          </a:p>
          <a:p>
            <a:pPr>
              <a:lnSpc>
                <a:spcPct val="80000"/>
              </a:lnSpc>
            </a:pPr>
            <a:r>
              <a:rPr lang="nb-NO" dirty="0"/>
              <a:t>Noen karakterstrenger er ulovlige i meldinger</a:t>
            </a:r>
          </a:p>
          <a:p>
            <a:pPr>
              <a:lnSpc>
                <a:spcPct val="80000"/>
              </a:lnSpc>
            </a:pPr>
            <a:r>
              <a:rPr lang="nb-NO" dirty="0"/>
              <a:t>Alt går i ASCII kode</a:t>
            </a:r>
          </a:p>
          <a:p>
            <a:pPr lvl="2">
              <a:lnSpc>
                <a:spcPct val="80000"/>
              </a:lnSpc>
            </a:pPr>
            <a:r>
              <a:rPr lang="nb-NO" dirty="0" err="1"/>
              <a:t>Bl.a</a:t>
            </a:r>
            <a:r>
              <a:rPr lang="nb-NO" dirty="0"/>
              <a:t> derfor omkodes meldingen (base64,Uuencode, hex64  ...)</a:t>
            </a:r>
            <a:br>
              <a:rPr lang="nb-NO" dirty="0"/>
            </a:br>
            <a:endParaRPr lang="nb-NO" dirty="0"/>
          </a:p>
          <a:p>
            <a:pPr lvl="2">
              <a:lnSpc>
                <a:spcPct val="80000"/>
              </a:lnSpc>
            </a:pPr>
            <a:r>
              <a:rPr lang="nb-NO" dirty="0"/>
              <a:t>CRLF</a:t>
            </a:r>
            <a:br>
              <a:rPr lang="nb-NO" b="1" dirty="0"/>
            </a:br>
            <a:r>
              <a:rPr lang="nb-NO" dirty="0"/>
              <a:t>.</a:t>
            </a:r>
            <a:br>
              <a:rPr lang="nb-NO" b="1" dirty="0"/>
            </a:br>
            <a:r>
              <a:rPr lang="nb-NO" dirty="0"/>
              <a:t>CRLF </a:t>
            </a:r>
            <a:br>
              <a:rPr lang="nb-NO" dirty="0"/>
            </a:br>
            <a:r>
              <a:rPr lang="nb-NO" dirty="0"/>
              <a:t>avslutter en melding</a:t>
            </a:r>
          </a:p>
          <a:p>
            <a:pPr>
              <a:lnSpc>
                <a:spcPct val="80000"/>
              </a:lnSpc>
            </a:pPr>
            <a:r>
              <a:rPr lang="nb-NO" dirty="0">
                <a:solidFill>
                  <a:schemeClr val="accent2"/>
                </a:solidFill>
              </a:rPr>
              <a:t>HTTP</a:t>
            </a:r>
            <a:r>
              <a:rPr lang="nb-NO" dirty="0"/>
              <a:t> henter data (pull), epost skyver data (push)</a:t>
            </a:r>
          </a:p>
          <a:p>
            <a:pPr>
              <a:lnSpc>
                <a:spcPct val="80000"/>
              </a:lnSpc>
            </a:pPr>
            <a:r>
              <a:rPr lang="nb-NO" dirty="0">
                <a:solidFill>
                  <a:schemeClr val="accent2"/>
                </a:solidFill>
              </a:rPr>
              <a:t>HTTP</a:t>
            </a:r>
            <a:r>
              <a:rPr lang="nb-NO" dirty="0"/>
              <a:t> overfører (vanligvis) ett objekt pr melding</a:t>
            </a:r>
          </a:p>
          <a:p>
            <a:pPr>
              <a:lnSpc>
                <a:spcPct val="80000"/>
              </a:lnSpc>
            </a:pPr>
            <a:r>
              <a:rPr lang="nb-NO" dirty="0">
                <a:solidFill>
                  <a:schemeClr val="accent2"/>
                </a:solidFill>
              </a:rPr>
              <a:t>SMTP</a:t>
            </a:r>
            <a:r>
              <a:rPr lang="nb-NO" dirty="0"/>
              <a:t> kan overføre mange (omkodet til ASCII) objekter pr enkeltmelding («vedlegg»)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08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84" y="0"/>
            <a:ext cx="8174284" cy="5483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>
            <p:custDataLst>
              <p:tags r:id="rId3"/>
            </p:custDataLst>
          </p:nvPr>
        </p:nvSpPr>
        <p:spPr>
          <a:xfrm>
            <a:off x="956284" y="692696"/>
            <a:ext cx="6856076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07504" y="4581129"/>
            <a:ext cx="7772400" cy="2234784"/>
          </a:xfrm>
        </p:spPr>
        <p:txBody>
          <a:bodyPr>
            <a:normAutofit/>
          </a:bodyPr>
          <a:lstStyle/>
          <a:p>
            <a:r>
              <a:rPr lang="nb-NO" sz="6600" dirty="0"/>
              <a:t>Applikasjons-</a:t>
            </a:r>
            <a:br>
              <a:rPr lang="nb-NO" sz="6600" dirty="0"/>
            </a:br>
            <a:r>
              <a:rPr lang="nb-NO" sz="6600" dirty="0"/>
              <a:t>laget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7869560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Post format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0"/>
            <a:ext cx="5810250" cy="50117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nb-NO" sz="2800" dirty="0"/>
              <a:t>SMTP konversasjon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HELO</a:t>
            </a:r>
          </a:p>
          <a:p>
            <a:pPr>
              <a:lnSpc>
                <a:spcPct val="90000"/>
              </a:lnSpc>
            </a:pPr>
            <a:r>
              <a:rPr lang="nb-NO" sz="2800" dirty="0"/>
              <a:t>SMTP header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MAIL FROM: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RCPT TO:</a:t>
            </a:r>
          </a:p>
          <a:p>
            <a:pPr lvl="1">
              <a:lnSpc>
                <a:spcPct val="90000"/>
              </a:lnSpc>
            </a:pPr>
            <a:r>
              <a:rPr lang="nb-NO" sz="2400" dirty="0"/>
              <a:t>DATA</a:t>
            </a:r>
          </a:p>
          <a:p>
            <a:pPr>
              <a:lnSpc>
                <a:spcPct val="90000"/>
              </a:lnSpc>
            </a:pPr>
            <a:r>
              <a:rPr lang="nb-NO" sz="2800" dirty="0"/>
              <a:t>Mail header</a:t>
            </a:r>
          </a:p>
          <a:p>
            <a:pPr marL="819150" lvl="1">
              <a:lnSpc>
                <a:spcPct val="90000"/>
              </a:lnSpc>
            </a:pPr>
            <a:r>
              <a:rPr lang="nb-NO" sz="2400" dirty="0"/>
              <a:t>From:</a:t>
            </a:r>
          </a:p>
          <a:p>
            <a:pPr marL="819150" lvl="1">
              <a:lnSpc>
                <a:spcPct val="90000"/>
              </a:lnSpc>
            </a:pPr>
            <a:r>
              <a:rPr lang="nb-NO" sz="2400" dirty="0"/>
              <a:t>To:</a:t>
            </a:r>
          </a:p>
          <a:p>
            <a:pPr marL="819150" lvl="1">
              <a:lnSpc>
                <a:spcPct val="90000"/>
              </a:lnSpc>
            </a:pPr>
            <a:r>
              <a:rPr lang="nb-NO" sz="2400" dirty="0" err="1"/>
              <a:t>Subject</a:t>
            </a:r>
            <a:r>
              <a:rPr lang="nb-NO" sz="2400" dirty="0"/>
              <a:t>:</a:t>
            </a:r>
          </a:p>
          <a:p>
            <a:pPr marL="819150" lvl="1">
              <a:lnSpc>
                <a:spcPct val="90000"/>
              </a:lnSpc>
            </a:pPr>
            <a:r>
              <a:rPr lang="nb-NO" sz="2400" dirty="0"/>
              <a:t>Dette er </a:t>
            </a:r>
            <a:r>
              <a:rPr lang="nb-NO" sz="2400" b="1" dirty="0"/>
              <a:t>ikke SMTP </a:t>
            </a:r>
            <a:r>
              <a:rPr lang="nb-NO" sz="2400" dirty="0"/>
              <a:t>kommandoene!</a:t>
            </a:r>
          </a:p>
          <a:p>
            <a:pPr>
              <a:lnSpc>
                <a:spcPct val="90000"/>
              </a:lnSpc>
            </a:pPr>
            <a:r>
              <a:rPr lang="nb-NO" sz="2800" dirty="0"/>
              <a:t>Blank linje (To CRLF)</a:t>
            </a:r>
          </a:p>
          <a:p>
            <a:pPr>
              <a:lnSpc>
                <a:spcPct val="90000"/>
              </a:lnSpc>
            </a:pPr>
            <a:r>
              <a:rPr lang="nb-NO" sz="2800" dirty="0"/>
              <a:t>Body</a:t>
            </a:r>
          </a:p>
          <a:p>
            <a:pPr marL="819150" lvl="1">
              <a:lnSpc>
                <a:spcPct val="90000"/>
              </a:lnSpc>
            </a:pPr>
            <a:r>
              <a:rPr lang="nb-NO" sz="2400" dirty="0"/>
              <a:t>Bare 7 bit ASCII tekst</a:t>
            </a:r>
          </a:p>
          <a:p>
            <a:pPr marL="819150" lvl="1">
              <a:lnSpc>
                <a:spcPct val="90000"/>
              </a:lnSpc>
            </a:pPr>
            <a:r>
              <a:rPr lang="nb-NO" sz="2400" dirty="0"/>
              <a:t>Sendes med ett punktum på starten av en linje fulgt av linjeskift</a:t>
            </a:r>
          </a:p>
          <a:p>
            <a:pPr marL="419100">
              <a:lnSpc>
                <a:spcPct val="90000"/>
              </a:lnSpc>
            </a:pPr>
            <a:r>
              <a:rPr lang="nb-NO" dirty="0"/>
              <a:t>QUIT</a:t>
            </a:r>
          </a:p>
        </p:txBody>
      </p:sp>
      <p:sp>
        <p:nvSpPr>
          <p:cNvPr id="14951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72300" y="2744788"/>
            <a:ext cx="2000250" cy="469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Mail header</a:t>
            </a:r>
          </a:p>
        </p:txBody>
      </p:sp>
      <p:sp>
        <p:nvSpPr>
          <p:cNvPr id="14951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91350" y="3359150"/>
            <a:ext cx="2000250" cy="18986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Mail body</a:t>
            </a:r>
          </a:p>
        </p:txBody>
      </p:sp>
      <p:sp>
        <p:nvSpPr>
          <p:cNvPr id="149514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29425" y="2638425"/>
            <a:ext cx="2286000" cy="273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49515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80238" y="2019300"/>
            <a:ext cx="2000250" cy="4699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mic Sans MS" pitchFamily="66" charset="0"/>
              </a:rPr>
              <a:t>SMTP header</a:t>
            </a:r>
          </a:p>
        </p:txBody>
      </p:sp>
      <p:sp>
        <p:nvSpPr>
          <p:cNvPr id="149516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26250" y="1912938"/>
            <a:ext cx="2286000" cy="720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49517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80238" y="1231900"/>
            <a:ext cx="2000250" cy="469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SMTP start</a:t>
            </a:r>
          </a:p>
        </p:txBody>
      </p:sp>
      <p:sp>
        <p:nvSpPr>
          <p:cNvPr id="149518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11963" y="1125538"/>
            <a:ext cx="2286000" cy="720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49519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008813" y="5553075"/>
            <a:ext cx="2000250" cy="469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SMTP avslutt</a:t>
            </a:r>
          </a:p>
        </p:txBody>
      </p:sp>
      <p:sp>
        <p:nvSpPr>
          <p:cNvPr id="149520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26250" y="5446713"/>
            <a:ext cx="2286000" cy="720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08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  <p:bldP spid="149512" grpId="0" animBg="1"/>
      <p:bldP spid="149513" grpId="0" animBg="1"/>
      <p:bldP spid="149514" grpId="0" animBg="1"/>
      <p:bldP spid="149515" grpId="0" animBg="1"/>
      <p:bldP spid="149516" grpId="0" animBg="1"/>
      <p:bldP spid="149517" grpId="0" animBg="1"/>
      <p:bldP spid="149518" grpId="0" animBg="1"/>
      <p:bldP spid="149519" grpId="0" animBg="1"/>
      <p:bldP spid="1495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1818692"/>
            <a:ext cx="60841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 WILL BE GIVING A PRODUCT PRESENTATION OF THE NEWEST MEMBERS OF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DECSYSTEM-20 FAMILY; THE DECSYSTEM-2020, 2020T, 2060, AND 2060T.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DECSYSTEM-20 FAMILY OF COMPUTERS HAS EVOLVED FROM THE TENEX OPERATING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THE DECSYSTEM-10 &lt;PDP-10&gt; COMPUTER ARCHITECTURE. BOTH THE DECSYSTEM-2060T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2020T OFFER FULL ARPANET SUPPORT UNDER THE TOPS-20 OPERATING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DECSYSTEM-2060 IS AN UPWARD EXTENSION OF THE CURRENT DECSYSTEM 2040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2050 FAMILY. THE DECSYSTEM-2020 IS A NEW LOW END MEMBER OF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DECSYSTEM-20 FAMILY AND FULLY SOFTWARE COMPATIBLE WITH ALL OF THE OTHER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DECSYSTEM-20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 INVITE YOU TO COME SEE THE 2020 AND HEAR ABOUT THE DECSYSTEM-20 FAMILY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 THE TWO PRODUCT PRESENTATIONS WE WILL BE GIVING IN CALIFORNIA THIS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MONTH. THE LOCATIONS WILL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TUESDAY, MAY 9, 1978 – 2 PM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HYATT HOUSE (NEAR THE L.A. AIRPORT)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 ANGELES, 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THURSDAY, MAY 11, 1978 – 2 PM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DUNFEY’S ROYAL COACH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SAN MATEO, 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 MILES SOUTH OF S.F. AIRPORT AT BAYSHORE, RT 101 AND RT 92)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2020 WILL BE THERE FOR YOU TO VIEW. ALSO TERMINALS ON-LINE TO OTHER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DECSYSTEM-20 SYSTEMS THROUGH THE ARPANET. IF YOU ARE UNABLE TO ATTEND,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PLEASE FEEL FREE TO CONTACT THE NEAREST DEC OFFICE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MORE INFORMATION ABOUT THE EXCITING DECSYSTEM-20 FAMILY.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47263" y="3429000"/>
            <a:ext cx="2285177" cy="3327459"/>
            <a:chOff x="6948264" y="0"/>
            <a:chExt cx="2285177" cy="3327459"/>
          </a:xfrm>
        </p:grpSpPr>
        <p:pic>
          <p:nvPicPr>
            <p:cNvPr id="89090" name="Picture 2" descr="http://core0.staticworld.net/images/idge/imported/article/ctw/2007/12/03/thuerk_then-100400592-orig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0"/>
              <a:ext cx="2195736" cy="2891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948264" y="2742684"/>
              <a:ext cx="22851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3200" dirty="0"/>
                <a:t>Gary </a:t>
              </a:r>
              <a:r>
                <a:rPr lang="nb-NO" sz="3200" dirty="0" err="1"/>
                <a:t>Thuerk</a:t>
              </a:r>
              <a:endParaRPr lang="nb-NO" sz="32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0685" y="969007"/>
            <a:ext cx="4298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0" dirty="0">
                <a:latin typeface="Snap ITC" panose="04040A07060A02020202" pitchFamily="82" charset="0"/>
              </a:rPr>
              <a:t>3. Mai 1978: </a:t>
            </a:r>
          </a:p>
        </p:txBody>
      </p:sp>
      <p:pic>
        <p:nvPicPr>
          <p:cNvPr id="89095" name="Picture 7" descr="http://static02.mediaite.com/themarysue/uploads/2010/05/decsystem_20-e127289056696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0" y="1903312"/>
            <a:ext cx="3630149" cy="378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983981" y="0"/>
            <a:ext cx="4452293" cy="2871681"/>
            <a:chOff x="4858780" y="4369895"/>
            <a:chExt cx="3601651" cy="2373493"/>
          </a:xfrm>
        </p:grpSpPr>
        <p:pic>
          <p:nvPicPr>
            <p:cNvPr id="89092" name="Picture 4" descr="http://static02.mediaite.com/themarysue/uploads/2010/05/spam-cake-550x389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780" y="4369895"/>
              <a:ext cx="3355839" cy="237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027629" y="4485045"/>
              <a:ext cx="3432802" cy="78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8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</a:t>
              </a:r>
              <a:r>
                <a:rPr lang="nb-NO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b-NO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140</a:t>
              </a:r>
              <a:r>
                <a:rPr lang="nb-NO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b-NO" sz="28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Gspam</a:t>
              </a:r>
              <a:r>
                <a:rPr lang="nb-NO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/dag,</a:t>
              </a:r>
            </a:p>
            <a:p>
              <a:r>
                <a:rPr lang="nb-NO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49.7% av all epost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202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202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202"/>
                            </p:stCondLst>
                            <p:childTnLst>
                              <p:par>
                                <p:cTn id="32" presetID="21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0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nb-NO" dirty="0"/>
              <a:t>MIME (</a:t>
            </a:r>
            <a:r>
              <a:rPr lang="nb-NO" sz="2800" dirty="0" err="1">
                <a:solidFill>
                  <a:srgbClr val="FF0000"/>
                </a:solidFill>
              </a:rPr>
              <a:t>M</a:t>
            </a:r>
            <a:r>
              <a:rPr lang="nb-NO" sz="2800" dirty="0" err="1"/>
              <a:t>ultipurpose</a:t>
            </a:r>
            <a:r>
              <a:rPr lang="nb-NO" sz="2800" dirty="0"/>
              <a:t> </a:t>
            </a:r>
            <a:r>
              <a:rPr lang="nb-NO" sz="2800" dirty="0" err="1">
                <a:solidFill>
                  <a:srgbClr val="FF0000"/>
                </a:solidFill>
              </a:rPr>
              <a:t>I</a:t>
            </a:r>
            <a:r>
              <a:rPr lang="nb-NO" sz="2800" dirty="0" err="1"/>
              <a:t>nternet</a:t>
            </a:r>
            <a:r>
              <a:rPr lang="nb-NO" sz="2800" dirty="0"/>
              <a:t> </a:t>
            </a:r>
            <a:r>
              <a:rPr lang="nb-NO" sz="2800" dirty="0">
                <a:solidFill>
                  <a:srgbClr val="FF0000"/>
                </a:solidFill>
              </a:rPr>
              <a:t>M</a:t>
            </a:r>
            <a:r>
              <a:rPr lang="nb-NO" sz="2800" dirty="0"/>
              <a:t>ail </a:t>
            </a:r>
            <a:r>
              <a:rPr lang="nb-NO" sz="2800" dirty="0">
                <a:solidFill>
                  <a:srgbClr val="FF0000"/>
                </a:solidFill>
              </a:rPr>
              <a:t>E</a:t>
            </a:r>
            <a:r>
              <a:rPr lang="nb-NO" sz="2800" dirty="0"/>
              <a:t>xtensions</a:t>
            </a:r>
            <a:r>
              <a:rPr lang="nb-NO" dirty="0"/>
              <a:t>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0"/>
            <a:ext cx="7772400" cy="1068388"/>
          </a:xfrm>
        </p:spPr>
        <p:txBody>
          <a:bodyPr>
            <a:normAutofit lnSpcReduction="10000"/>
          </a:bodyPr>
          <a:lstStyle/>
          <a:p>
            <a:r>
              <a:rPr lang="nb-NO"/>
              <a:t>Tilleggslinjer i header for MIME innhold</a:t>
            </a:r>
          </a:p>
          <a:p>
            <a:pPr lvl="1"/>
            <a:r>
              <a:rPr lang="nb-NO"/>
              <a:t>Tekst, bilde, audio, video, applikasjon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78486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MIME: multipart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" y="1219200"/>
            <a:ext cx="73469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</a:rPr>
              <a:t>From: alice@crepes.fr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To: bob@hamburger.edu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Subject: Picture of yummy crepe.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MIME-Version: 1.0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Content-Type: multipart/mixed; boundary=98766789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--98766789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Content-Transfer-Encoding: quoted-printable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Content-Type: text/plain</a:t>
            </a:r>
          </a:p>
          <a:p>
            <a:pPr eaLnBrk="1" hangingPunct="1"/>
            <a:endParaRPr lang="en-US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Dear Bob,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Please find a picture of a crepe.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--98766789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Content-Transfer-Encoding: base64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Content-Type: image/jpeg</a:t>
            </a:r>
          </a:p>
          <a:p>
            <a:pPr eaLnBrk="1" hangingPunct="1"/>
            <a:endParaRPr lang="en-US" sz="1600" b="1">
              <a:latin typeface="Courier New" pitchFamily="49" charset="0"/>
            </a:endParaRPr>
          </a:p>
          <a:p>
            <a:pPr eaLnBrk="1" hangingPunct="1"/>
            <a:r>
              <a:rPr lang="en-US" sz="1600" b="1">
                <a:latin typeface="Courier New" pitchFamily="49" charset="0"/>
              </a:rPr>
              <a:t>base64 encoded data .....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.........................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......base64 encoded data </a:t>
            </a:r>
          </a:p>
          <a:p>
            <a:pPr eaLnBrk="1" hangingPunct="1"/>
            <a:r>
              <a:rPr lang="en-US" sz="1600" b="1">
                <a:latin typeface="Courier New" pitchFamily="49" charset="0"/>
              </a:rPr>
              <a:t>--98766789--</a:t>
            </a:r>
          </a:p>
          <a:p>
            <a:pPr eaLnBrk="1" hangingPunct="1"/>
            <a:endParaRPr lang="en-US" sz="1800" b="1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76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3772" y="188640"/>
            <a:ext cx="780136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Eksempel: gmail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980728"/>
            <a:ext cx="8229600" cy="936104"/>
          </a:xfrm>
        </p:spPr>
        <p:txBody>
          <a:bodyPr>
            <a:normAutofit fontScale="55000" lnSpcReduction="20000"/>
          </a:bodyPr>
          <a:lstStyle/>
          <a:p>
            <a:r>
              <a:rPr lang="nb-NO" dirty="0" err="1"/>
              <a:t>Subject</a:t>
            </a:r>
            <a:r>
              <a:rPr lang="nb-NO" dirty="0"/>
              <a:t>-feltet sendes som UTF-8 omkodet til base64</a:t>
            </a:r>
          </a:p>
          <a:p>
            <a:r>
              <a:rPr lang="nb-NO" dirty="0"/>
              <a:t>Bokstavene sendes som ASCII-representasjon av de numeriske verdiene</a:t>
            </a:r>
            <a:br>
              <a:rPr lang="nb-NO" dirty="0"/>
            </a:br>
            <a:r>
              <a:rPr lang="nb-NO" dirty="0"/>
              <a:t>i UTF-8, innledet med =-tegn..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2195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1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01008"/>
            <a:ext cx="58864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>
            <p:custDataLst>
              <p:tags r:id="rId6"/>
            </p:custDataLst>
          </p:nvPr>
        </p:nvSpPr>
        <p:spPr>
          <a:xfrm>
            <a:off x="250877" y="3573016"/>
            <a:ext cx="576064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ed Rectangle 9"/>
          <p:cNvSpPr/>
          <p:nvPr>
            <p:custDataLst>
              <p:tags r:id="rId7"/>
            </p:custDataLst>
          </p:nvPr>
        </p:nvSpPr>
        <p:spPr>
          <a:xfrm>
            <a:off x="2987824" y="5877272"/>
            <a:ext cx="1584176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Arrow Connector 8"/>
          <p:cNvCxnSpPr>
            <a:stCxn id="7" idx="2"/>
            <a:endCxn id="10" idx="1"/>
          </p:cNvCxnSpPr>
          <p:nvPr>
            <p:custDataLst>
              <p:tags r:id="rId8"/>
            </p:custDataLst>
          </p:nvPr>
        </p:nvCxnSpPr>
        <p:spPr>
          <a:xfrm>
            <a:off x="538909" y="4077072"/>
            <a:ext cx="2448915" cy="20522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>
            <p:custDataLst>
              <p:tags r:id="rId9"/>
            </p:custDataLst>
          </p:nvPr>
        </p:nvSpPr>
        <p:spPr>
          <a:xfrm>
            <a:off x="823772" y="2852936"/>
            <a:ext cx="1011923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ounded Rectangle 15"/>
          <p:cNvSpPr/>
          <p:nvPr>
            <p:custDataLst>
              <p:tags r:id="rId10"/>
            </p:custDataLst>
          </p:nvPr>
        </p:nvSpPr>
        <p:spPr>
          <a:xfrm>
            <a:off x="3059832" y="4509120"/>
            <a:ext cx="302433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Straight Arrow Connector 16"/>
          <p:cNvCxnSpPr/>
          <p:nvPr>
            <p:custDataLst>
              <p:tags r:id="rId11"/>
            </p:custDataLst>
          </p:nvPr>
        </p:nvCxnSpPr>
        <p:spPr>
          <a:xfrm>
            <a:off x="1835695" y="2996778"/>
            <a:ext cx="1224137" cy="16563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6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  <p:bldP spid="13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971600" y="188640"/>
            <a:ext cx="7653536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Post </a:t>
            </a:r>
            <a:r>
              <a:rPr lang="nb-NO" dirty="0">
                <a:solidFill>
                  <a:srgbClr val="FF0000"/>
                </a:solidFill>
              </a:rPr>
              <a:t>tilgangs</a:t>
            </a:r>
            <a:r>
              <a:rPr lang="nb-NO" dirty="0"/>
              <a:t>-protokoller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8600" y="2971800"/>
            <a:ext cx="8229600" cy="3614738"/>
          </a:xfrm>
        </p:spPr>
        <p:txBody>
          <a:bodyPr/>
          <a:lstStyle/>
          <a:p>
            <a:r>
              <a:rPr lang="nb-NO" dirty="0">
                <a:solidFill>
                  <a:schemeClr val="accent1"/>
                </a:solidFill>
              </a:rPr>
              <a:t>POP3</a:t>
            </a:r>
            <a:r>
              <a:rPr lang="nb-NO" dirty="0"/>
              <a:t> (Post Office </a:t>
            </a:r>
            <a:r>
              <a:rPr lang="nb-NO" dirty="0" err="1"/>
              <a:t>Protocol</a:t>
            </a:r>
            <a:r>
              <a:rPr lang="nb-NO" dirty="0"/>
              <a:t>) #2!</a:t>
            </a:r>
          </a:p>
          <a:p>
            <a:pPr lvl="2"/>
            <a:r>
              <a:rPr lang="nb-NO" dirty="0"/>
              <a:t>Enkel protokoll, autorisasjon og overføring til klient</a:t>
            </a:r>
          </a:p>
          <a:p>
            <a:r>
              <a:rPr lang="nb-NO" dirty="0">
                <a:solidFill>
                  <a:schemeClr val="accent1"/>
                </a:solidFill>
              </a:rPr>
              <a:t>IMAP</a:t>
            </a:r>
            <a:r>
              <a:rPr lang="nb-NO" dirty="0"/>
              <a:t> (</a:t>
            </a:r>
            <a:r>
              <a:rPr lang="nb-NO" dirty="0" err="1"/>
              <a:t>Internet</a:t>
            </a:r>
            <a:r>
              <a:rPr lang="nb-NO" dirty="0"/>
              <a:t> Message Access </a:t>
            </a:r>
            <a:r>
              <a:rPr lang="nb-NO" dirty="0" err="1"/>
              <a:t>Protocol</a:t>
            </a:r>
            <a:r>
              <a:rPr lang="nb-NO" dirty="0"/>
              <a:t>)</a:t>
            </a:r>
          </a:p>
          <a:p>
            <a:pPr lvl="2"/>
            <a:r>
              <a:rPr lang="nb-NO" dirty="0"/>
              <a:t>Kompleks protokoll, håndteringsmulighet på tjener </a:t>
            </a:r>
          </a:p>
          <a:p>
            <a:r>
              <a:rPr lang="nb-NO" dirty="0"/>
              <a:t>HTTP</a:t>
            </a:r>
          </a:p>
          <a:p>
            <a:pPr lvl="1"/>
            <a:r>
              <a:rPr lang="nb-NO" dirty="0"/>
              <a:t>Mail på web, Hotmail (1995) ..........</a:t>
            </a:r>
          </a:p>
          <a:p>
            <a:pPr lvl="1"/>
            <a:endParaRPr lang="nb-NO" dirty="0"/>
          </a:p>
        </p:txBody>
      </p:sp>
      <p:pic>
        <p:nvPicPr>
          <p:cNvPr id="21509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867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>
            <p:custDataLst>
              <p:tags r:id="rId5"/>
            </p:custDataLst>
          </p:nvPr>
        </p:nvSpPr>
        <p:spPr>
          <a:xfrm>
            <a:off x="5940152" y="998984"/>
            <a:ext cx="2994298" cy="1133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87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POP3 protokoll</a:t>
            </a:r>
            <a:endParaRPr lang="en-GB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0"/>
            <a:ext cx="5130800" cy="5257800"/>
          </a:xfrm>
        </p:spPr>
        <p:txBody>
          <a:bodyPr>
            <a:normAutofit lnSpcReduction="10000"/>
          </a:bodyPr>
          <a:lstStyle/>
          <a:p>
            <a:r>
              <a:rPr lang="nb-NO" dirty="0"/>
              <a:t>Autorisasjons-fase</a:t>
            </a:r>
          </a:p>
          <a:p>
            <a:pPr lvl="1"/>
            <a:r>
              <a:rPr lang="nb-NO" dirty="0" err="1">
                <a:solidFill>
                  <a:schemeClr val="accent2"/>
                </a:solidFill>
              </a:rPr>
              <a:t>user</a:t>
            </a:r>
            <a:r>
              <a:rPr lang="nb-NO" dirty="0"/>
              <a:t>: Bruker ID</a:t>
            </a:r>
          </a:p>
          <a:p>
            <a:pPr lvl="1"/>
            <a:r>
              <a:rPr lang="nb-NO" dirty="0">
                <a:solidFill>
                  <a:schemeClr val="accent2"/>
                </a:solidFill>
              </a:rPr>
              <a:t>pass</a:t>
            </a:r>
            <a:r>
              <a:rPr lang="nb-NO" dirty="0"/>
              <a:t>: Passord</a:t>
            </a:r>
          </a:p>
          <a:p>
            <a:r>
              <a:rPr lang="nb-NO" dirty="0"/>
              <a:t>Transaksjons-fase</a:t>
            </a:r>
          </a:p>
          <a:p>
            <a:pPr lvl="1"/>
            <a:r>
              <a:rPr lang="nb-NO" dirty="0">
                <a:solidFill>
                  <a:schemeClr val="accent2"/>
                </a:solidFill>
              </a:rPr>
              <a:t>list</a:t>
            </a:r>
            <a:r>
              <a:rPr lang="nb-NO" dirty="0"/>
              <a:t>: Liste av meldings-nummer</a:t>
            </a:r>
          </a:p>
          <a:p>
            <a:pPr lvl="1"/>
            <a:r>
              <a:rPr lang="nb-NO" dirty="0" err="1">
                <a:solidFill>
                  <a:schemeClr val="accent2"/>
                </a:solidFill>
              </a:rPr>
              <a:t>retr</a:t>
            </a:r>
            <a:r>
              <a:rPr lang="nb-NO" dirty="0"/>
              <a:t>: Hent meldings-nummer</a:t>
            </a:r>
          </a:p>
          <a:p>
            <a:pPr lvl="1"/>
            <a:r>
              <a:rPr lang="nb-NO" dirty="0">
                <a:solidFill>
                  <a:schemeClr val="accent2"/>
                </a:solidFill>
              </a:rPr>
              <a:t>dele</a:t>
            </a:r>
            <a:r>
              <a:rPr lang="nb-NO" dirty="0"/>
              <a:t>: Fjern meldings-nummer</a:t>
            </a:r>
          </a:p>
          <a:p>
            <a:pPr lvl="1"/>
            <a:r>
              <a:rPr lang="nb-NO" dirty="0" err="1">
                <a:solidFill>
                  <a:schemeClr val="accent2"/>
                </a:solidFill>
              </a:rPr>
              <a:t>quit</a:t>
            </a:r>
            <a:r>
              <a:rPr lang="nb-NO" dirty="0"/>
              <a:t>: Avslutt</a:t>
            </a:r>
            <a:endParaRPr lang="en-GB" dirty="0"/>
          </a:p>
        </p:txBody>
      </p:sp>
      <p:pic>
        <p:nvPicPr>
          <p:cNvPr id="22533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2971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572000" y="15240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22535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0" y="30480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nb-N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 (POP3)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50825" y="981075"/>
            <a:ext cx="8567738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+OK mail.oslo.dph.no POP3 server (Netscape Messaging Server - Version 3.6)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ready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Wed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, 5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Feb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2006 15:42:30 +0100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rgbClr val="FF0000"/>
                </a:solidFill>
                <a:latin typeface="Courier New" pitchFamily="49" charset="0"/>
              </a:rPr>
              <a:t>C: </a:t>
            </a:r>
            <a:r>
              <a:rPr lang="nb-NO" sz="1800" dirty="0" err="1">
                <a:solidFill>
                  <a:srgbClr val="FF0000"/>
                </a:solidFill>
                <a:latin typeface="Courier New" pitchFamily="49" charset="0"/>
              </a:rPr>
              <a:t>user</a:t>
            </a:r>
            <a:r>
              <a:rPr lang="nb-NO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b-NO" sz="1800" dirty="0" err="1">
                <a:solidFill>
                  <a:srgbClr val="FF0000"/>
                </a:solidFill>
                <a:latin typeface="Courier New" pitchFamily="49" charset="0"/>
              </a:rPr>
              <a:t>blistog</a:t>
            </a:r>
            <a:endParaRPr lang="nb-N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+OK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Password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required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for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blistog</a:t>
            </a:r>
            <a:endParaRPr lang="nb-NO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rgbClr val="FF0000"/>
                </a:solidFill>
                <a:latin typeface="Courier New" pitchFamily="49" charset="0"/>
              </a:rPr>
              <a:t>C: pass passord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+OK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blistog's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maildrop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has 206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messages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(17625186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octets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rgbClr val="FF0000"/>
                </a:solidFill>
                <a:latin typeface="Courier New" pitchFamily="49" charset="0"/>
              </a:rPr>
              <a:t>C: </a:t>
            </a:r>
            <a:r>
              <a:rPr lang="nb-NO" sz="1800" dirty="0" err="1">
                <a:solidFill>
                  <a:srgbClr val="FF0000"/>
                </a:solidFill>
                <a:latin typeface="Courier New" pitchFamily="49" charset="0"/>
              </a:rPr>
              <a:t>retr</a:t>
            </a:r>
            <a:r>
              <a:rPr lang="nb-NO" sz="1800" dirty="0">
                <a:solidFill>
                  <a:srgbClr val="FF0000"/>
                </a:solidFill>
                <a:latin typeface="Courier New" pitchFamily="49" charset="0"/>
              </a:rPr>
              <a:t> 206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+OK 366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octets</a:t>
            </a:r>
            <a:endParaRPr lang="nb-NO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Status: 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Return-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Path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: &lt;bol@dill.no&gt;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Received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: from [10.21.11.65] by mail.oslo.dph.no (Netscape Messaging Server 3.6) 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with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SMTP id AAA5D for &lt;blistog@nith.no&gt;;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Wed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, 5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Feb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2006 15:41:54 +0100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Date: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Wed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, 5 </a:t>
            </a:r>
            <a:r>
              <a:rPr lang="nb-NO" sz="1800" dirty="0" err="1">
                <a:solidFill>
                  <a:schemeClr val="accent2"/>
                </a:solidFill>
                <a:latin typeface="Courier New" pitchFamily="49" charset="0"/>
              </a:rPr>
              <a:t>Feb</a:t>
            </a: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 2006 15:41:54 +0100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Message-ID: &lt;7763AAE2100D.AAA5D@mail.oslo.dph.no&gt;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From: &lt;bol@dill.no&gt;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Hei!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Dette er ikke noe å spare på!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chemeClr val="accent2"/>
                </a:solidFill>
                <a:latin typeface="Courier New" pitchFamily="49" charset="0"/>
              </a:rPr>
              <a:t>S: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b-NO" sz="1800" dirty="0">
                <a:solidFill>
                  <a:srgbClr val="FF0000"/>
                </a:solidFill>
                <a:latin typeface="Courier New" pitchFamily="49" charset="0"/>
              </a:rPr>
              <a:t>C: </a:t>
            </a:r>
            <a:r>
              <a:rPr lang="nb-NO" sz="1800" dirty="0" err="1">
                <a:solidFill>
                  <a:srgbClr val="FF0000"/>
                </a:solidFill>
                <a:latin typeface="Courier New" pitchFamily="49" charset="0"/>
              </a:rPr>
              <a:t>quit</a:t>
            </a:r>
            <a:endParaRPr lang="nb-N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nb-NO" sz="1400" dirty="0">
                <a:solidFill>
                  <a:schemeClr val="accent2"/>
                </a:solidFill>
                <a:latin typeface="Courier New" pitchFamily="49" charset="0"/>
              </a:rPr>
              <a:t>S: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+OK mail.oslo.dph.no POP3 server closing connection</a:t>
            </a:r>
            <a:endParaRPr lang="nb-NO" sz="14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5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5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5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5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5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2313" y="4005064"/>
            <a:ext cx="7772400" cy="1763911"/>
          </a:xfrm>
        </p:spPr>
        <p:txBody>
          <a:bodyPr>
            <a:normAutofit fontScale="90000"/>
          </a:bodyPr>
          <a:lstStyle/>
          <a:p>
            <a:r>
              <a:rPr lang="nb-NO" sz="6000" dirty="0" err="1">
                <a:solidFill>
                  <a:srgbClr val="FF0000"/>
                </a:solidFill>
              </a:rPr>
              <a:t>H</a:t>
            </a:r>
            <a:r>
              <a:rPr lang="nb-NO" dirty="0" err="1"/>
              <a:t>yper</a:t>
            </a:r>
            <a:r>
              <a:rPr lang="nb-NO" sz="6000" dirty="0" err="1">
                <a:solidFill>
                  <a:srgbClr val="FF0000"/>
                </a:solidFill>
              </a:rPr>
              <a:t>t</a:t>
            </a:r>
            <a:r>
              <a:rPr lang="nb-NO" dirty="0" err="1"/>
              <a:t>ext</a:t>
            </a:r>
            <a:r>
              <a:rPr lang="nb-NO" dirty="0"/>
              <a:t> </a:t>
            </a:r>
            <a:r>
              <a:rPr lang="nb-NO" sz="6000" dirty="0">
                <a:solidFill>
                  <a:srgbClr val="FF0000"/>
                </a:solidFill>
              </a:rPr>
              <a:t>t</a:t>
            </a:r>
            <a:r>
              <a:rPr lang="nb-NO" dirty="0"/>
              <a:t>ransfer </a:t>
            </a:r>
            <a:r>
              <a:rPr lang="nb-NO" sz="6000" dirty="0" err="1">
                <a:solidFill>
                  <a:srgbClr val="FF0000"/>
                </a:solidFill>
              </a:rPr>
              <a:t>p</a:t>
            </a:r>
            <a:r>
              <a:rPr lang="nb-NO" dirty="0" err="1"/>
              <a:t>rotocol</a:t>
            </a:r>
            <a:r>
              <a:rPr lang="nb-NO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3568" y="2492896"/>
            <a:ext cx="7772400" cy="1500187"/>
          </a:xfrm>
        </p:spPr>
        <p:txBody>
          <a:bodyPr/>
          <a:lstStyle/>
          <a:p>
            <a:r>
              <a:rPr lang="nb-NO" dirty="0"/>
              <a:t>http://www.w3.org/History/19921103-hypertext/hypertext/WWW/TheProject.html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8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HTTP (</a:t>
            </a:r>
            <a:r>
              <a:rPr lang="nb-NO" sz="3200" dirty="0" err="1"/>
              <a:t>HyperText</a:t>
            </a:r>
            <a:r>
              <a:rPr lang="nb-NO" sz="3200" dirty="0"/>
              <a:t> Transfer </a:t>
            </a:r>
            <a:r>
              <a:rPr lang="nb-NO" sz="3200" dirty="0" err="1"/>
              <a:t>Protocol</a:t>
            </a:r>
            <a:r>
              <a:rPr lang="nb-NO" dirty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50825" y="1143000"/>
            <a:ext cx="8893175" cy="1971675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Webens applikasjons-protokoll</a:t>
            </a:r>
          </a:p>
          <a:p>
            <a:pPr lvl="1"/>
            <a:r>
              <a:rPr lang="nb-NO" dirty="0"/>
              <a:t>En </a:t>
            </a:r>
            <a:r>
              <a:rPr lang="nb-NO" i="1" dirty="0"/>
              <a:t>enkel</a:t>
            </a:r>
            <a:r>
              <a:rPr lang="nb-NO" dirty="0"/>
              <a:t> filoverføringsprotokoll…</a:t>
            </a:r>
          </a:p>
          <a:p>
            <a:r>
              <a:rPr lang="nb-NO" dirty="0"/>
              <a:t>Klient/tjener modell</a:t>
            </a:r>
          </a:p>
          <a:p>
            <a:pPr lvl="1"/>
            <a:r>
              <a:rPr lang="nb-NO" dirty="0"/>
              <a:t>Klienten spør etter, mottar og viser web ”objekter”</a:t>
            </a:r>
          </a:p>
          <a:p>
            <a:pPr lvl="1"/>
            <a:r>
              <a:rPr lang="nb-NO" dirty="0"/>
              <a:t>Tjeneren sender objekter på etterspørsel 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77" y="3284984"/>
            <a:ext cx="37369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7869560" cy="634082"/>
          </a:xfrm>
        </p:spPr>
        <p:txBody>
          <a:bodyPr>
            <a:noAutofit/>
          </a:bodyPr>
          <a:lstStyle/>
          <a:p>
            <a:r>
              <a:rPr lang="nb-NO" sz="3600" dirty="0"/>
              <a:t>Applikasjonslaget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Harrington" panose="04040505050A02020702" pitchFamily="82" charset="0"/>
              </a:rPr>
              <a:t>Hensikten med nettverket er å kjøre applikasjoner som fysisk er lokalisert på flere steder (distribuert)</a:t>
            </a:r>
          </a:p>
          <a:p>
            <a:r>
              <a:rPr lang="nb-NO" dirty="0"/>
              <a:t>Vi skal se på nettverks</a:t>
            </a:r>
            <a:r>
              <a:rPr lang="nb-NO" dirty="0">
                <a:solidFill>
                  <a:schemeClr val="accent2"/>
                </a:solidFill>
              </a:rPr>
              <a:t>konsepter</a:t>
            </a:r>
          </a:p>
          <a:p>
            <a:pPr lvl="1"/>
            <a:r>
              <a:rPr lang="nb-NO" dirty="0"/>
              <a:t>Klient/tjener</a:t>
            </a:r>
          </a:p>
          <a:p>
            <a:pPr lvl="1"/>
            <a:r>
              <a:rPr lang="nb-NO" dirty="0"/>
              <a:t>Service modeller (</a:t>
            </a:r>
            <a:r>
              <a:rPr lang="nb-NO" dirty="0" err="1">
                <a:solidFill>
                  <a:srgbClr val="FF0000"/>
                </a:solidFill>
              </a:rPr>
              <a:t>ToS</a:t>
            </a:r>
            <a:r>
              <a:rPr lang="nb-NO" dirty="0"/>
              <a:t>/</a:t>
            </a:r>
            <a:r>
              <a:rPr lang="nb-NO" dirty="0" err="1">
                <a:solidFill>
                  <a:srgbClr val="0070C0"/>
                </a:solidFill>
              </a:rPr>
              <a:t>QoS</a:t>
            </a:r>
            <a:r>
              <a:rPr lang="nb-NO" dirty="0"/>
              <a:t>)</a:t>
            </a:r>
          </a:p>
          <a:p>
            <a:pPr lvl="2"/>
            <a:r>
              <a:rPr lang="nb-NO" dirty="0">
                <a:solidFill>
                  <a:srgbClr val="FF0000"/>
                </a:solidFill>
              </a:rPr>
              <a:t>Tjeneste Typer</a:t>
            </a:r>
            <a:r>
              <a:rPr lang="nb-NO" dirty="0"/>
              <a:t>, </a:t>
            </a:r>
            <a:r>
              <a:rPr lang="nb-NO" dirty="0">
                <a:solidFill>
                  <a:srgbClr val="0070C0"/>
                </a:solidFill>
              </a:rPr>
              <a:t>Tjeneste Kvalitet</a:t>
            </a:r>
          </a:p>
          <a:p>
            <a:r>
              <a:rPr lang="nb-NO" dirty="0"/>
              <a:t> </a:t>
            </a:r>
            <a:r>
              <a:rPr lang="nb-NO" dirty="0">
                <a:latin typeface="Bradley Hand ITC" panose="03070402050302030203" pitchFamily="66" charset="0"/>
              </a:rPr>
              <a:t>Se nærmere på noen </a:t>
            </a:r>
            <a:r>
              <a:rPr lang="nb-NO" u="sng" dirty="0">
                <a:solidFill>
                  <a:schemeClr val="accent2"/>
                </a:solidFill>
                <a:latin typeface="Bradley Hand ITC" panose="03070402050302030203" pitchFamily="66" charset="0"/>
              </a:rPr>
              <a:t>protokoller</a:t>
            </a:r>
          </a:p>
          <a:p>
            <a:pPr lvl="1"/>
            <a:r>
              <a:rPr lang="nb-NO" b="1" dirty="0">
                <a:latin typeface="Bradley Hand ITC" panose="03070402050302030203" pitchFamily="66" charset="0"/>
              </a:rPr>
              <a:t>HTTP</a:t>
            </a:r>
            <a:r>
              <a:rPr lang="nb-NO" dirty="0">
                <a:latin typeface="Bradley Hand ITC" panose="03070402050302030203" pitchFamily="66" charset="0"/>
              </a:rPr>
              <a:t>, (FTP), </a:t>
            </a:r>
            <a:r>
              <a:rPr lang="nb-NO" b="1" dirty="0">
                <a:latin typeface="Bradley Hand ITC" panose="03070402050302030203" pitchFamily="66" charset="0"/>
              </a:rPr>
              <a:t>DNS</a:t>
            </a:r>
            <a:r>
              <a:rPr lang="nb-NO" dirty="0">
                <a:latin typeface="Bradley Hand ITC" panose="03070402050302030203" pitchFamily="66" charset="0"/>
              </a:rPr>
              <a:t>, </a:t>
            </a:r>
            <a:r>
              <a:rPr lang="nb-NO" b="1" dirty="0">
                <a:latin typeface="Bradley Hand ITC" panose="03070402050302030203" pitchFamily="66" charset="0"/>
              </a:rPr>
              <a:t>SMTP</a:t>
            </a:r>
            <a:r>
              <a:rPr lang="nb-NO" dirty="0">
                <a:latin typeface="Bradley Hand ITC" panose="03070402050302030203" pitchFamily="66" charset="0"/>
              </a:rPr>
              <a:t> og (POP3/IMAP)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  <p:bldP spid="5124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HTTP meldingsformat: spørring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50825" y="1125538"/>
            <a:ext cx="8713788" cy="492125"/>
          </a:xfrm>
        </p:spPr>
        <p:txBody>
          <a:bodyPr>
            <a:normAutofit fontScale="92500" lnSpcReduction="20000"/>
          </a:bodyPr>
          <a:lstStyle/>
          <a:p>
            <a:r>
              <a:rPr lang="nb-NO" dirty="0" err="1"/>
              <a:t>Meldingsheaderen</a:t>
            </a:r>
            <a:r>
              <a:rPr lang="nb-NO" dirty="0"/>
              <a:t> er kodet i </a:t>
            </a:r>
            <a:r>
              <a:rPr lang="nb-NO" dirty="0">
                <a:solidFill>
                  <a:schemeClr val="accent2"/>
                </a:solidFill>
              </a:rPr>
              <a:t>7 bit ASCII</a:t>
            </a:r>
            <a:r>
              <a:rPr lang="nb-NO" dirty="0"/>
              <a:t>-format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800"/>
            <a:ext cx="79248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HTTP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14282" y="3000372"/>
            <a:ext cx="8243918" cy="3400428"/>
          </a:xfrm>
        </p:spPr>
        <p:txBody>
          <a:bodyPr>
            <a:normAutofit fontScale="92500"/>
          </a:bodyPr>
          <a:lstStyle/>
          <a:p>
            <a:r>
              <a:rPr lang="nb-NO" dirty="0" err="1"/>
              <a:t>Browseren</a:t>
            </a:r>
            <a:r>
              <a:rPr lang="nb-NO" dirty="0"/>
              <a:t> foretar et DNS-oppslag og oppretter en </a:t>
            </a:r>
            <a:r>
              <a:rPr lang="nb-NO" dirty="0" err="1"/>
              <a:t>TCP-forbindelse</a:t>
            </a:r>
            <a:r>
              <a:rPr lang="nb-NO" dirty="0"/>
              <a:t> til ”</a:t>
            </a:r>
            <a:r>
              <a:rPr lang="nb-NO" dirty="0" err="1"/>
              <a:t>authority</a:t>
            </a:r>
            <a:r>
              <a:rPr lang="nb-NO" dirty="0"/>
              <a:t>”.</a:t>
            </a:r>
          </a:p>
          <a:p>
            <a:r>
              <a:rPr lang="nb-NO" dirty="0"/>
              <a:t>Så følger ”</a:t>
            </a:r>
            <a:r>
              <a:rPr lang="nb-NO" dirty="0" err="1"/>
              <a:t>filsti</a:t>
            </a:r>
            <a:r>
              <a:rPr lang="nb-NO" dirty="0"/>
              <a:t>” på server (ressurs-ID)</a:t>
            </a:r>
          </a:p>
          <a:p>
            <a:r>
              <a:rPr lang="nb-NO" dirty="0"/>
              <a:t>Etter ? Følger argumenter til script/program</a:t>
            </a:r>
          </a:p>
          <a:p>
            <a:r>
              <a:rPr lang="nb-NO" dirty="0"/>
              <a:t>Etter # typisk et anker/posisjon innenfor ressurs (”dokument”)</a:t>
            </a:r>
          </a:p>
          <a:p>
            <a:endParaRPr lang="nb-NO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1000108"/>
            <a:ext cx="8358246" cy="184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0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Typer metoder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u="sng" dirty="0">
                <a:solidFill>
                  <a:srgbClr val="FF0000"/>
                </a:solidFill>
              </a:rPr>
              <a:t>HTTP/1.0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US" dirty="0" err="1"/>
              <a:t>Spør</a:t>
            </a:r>
            <a:r>
              <a:rPr lang="en-US" dirty="0"/>
              <a:t> bare server 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metainformasjon</a:t>
            </a:r>
            <a:r>
              <a:rPr lang="en-US" dirty="0"/>
              <a:t> = </a:t>
            </a:r>
            <a:r>
              <a:rPr lang="en-US" dirty="0" err="1"/>
              <a:t>headere</a:t>
            </a:r>
            <a:endParaRPr lang="en-US" dirty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u="sng" dirty="0">
                <a:solidFill>
                  <a:srgbClr val="FF0000"/>
                </a:solidFill>
              </a:rPr>
              <a:t>HTTP/1.1</a:t>
            </a:r>
            <a:endParaRPr lang="en-US" dirty="0"/>
          </a:p>
          <a:p>
            <a:r>
              <a:rPr lang="en-US" dirty="0"/>
              <a:t>GET, POST, HEAD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 err="1"/>
              <a:t>Laster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en </a:t>
            </a:r>
            <a:r>
              <a:rPr lang="en-US" dirty="0" err="1"/>
              <a:t>fil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adressen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spesifisert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URL-</a:t>
            </a:r>
            <a:r>
              <a:rPr lang="en-US" dirty="0" err="1"/>
              <a:t>feltet</a:t>
            </a:r>
            <a:endParaRPr lang="en-US" dirty="0"/>
          </a:p>
          <a:p>
            <a:r>
              <a:rPr lang="en-US" dirty="0"/>
              <a:t>DELETE</a:t>
            </a:r>
          </a:p>
          <a:p>
            <a:pPr lvl="1"/>
            <a:r>
              <a:rPr lang="en-US" dirty="0" err="1"/>
              <a:t>Sletter</a:t>
            </a:r>
            <a:r>
              <a:rPr lang="en-US" dirty="0"/>
              <a:t> </a:t>
            </a:r>
            <a:r>
              <a:rPr lang="en-US" dirty="0" err="1"/>
              <a:t>filen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spesifisert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URL-</a:t>
            </a:r>
            <a:r>
              <a:rPr lang="en-US" dirty="0" err="1"/>
              <a:t>feltet</a:t>
            </a:r>
            <a:endParaRPr lang="en-US" dirty="0"/>
          </a:p>
          <a:p>
            <a:r>
              <a:rPr lang="en-US" dirty="0"/>
              <a:t>OPTION</a:t>
            </a:r>
          </a:p>
          <a:p>
            <a:r>
              <a:rPr lang="en-US" dirty="0"/>
              <a:t>TRACE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5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2150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3568" y="188640"/>
            <a:ext cx="8280920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«Manuell» spørring 2 (Windows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124744"/>
            <a:ext cx="8219256" cy="864096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Kan bruke </a:t>
            </a:r>
            <a:r>
              <a:rPr lang="nb-NO" dirty="0" err="1"/>
              <a:t>PuTTY</a:t>
            </a:r>
            <a:r>
              <a:rPr lang="nb-NO" dirty="0"/>
              <a:t> til å opprette en TCP-forbindelse mot web-tjeneren (port 80)</a:t>
            </a:r>
          </a:p>
        </p:txBody>
      </p:sp>
      <p:grpSp>
        <p:nvGrpSpPr>
          <p:cNvPr id="7" name="Group 6"/>
          <p:cNvGrpSpPr/>
          <p:nvPr>
            <p:custDataLst>
              <p:tags r:id="rId4"/>
            </p:custDataLst>
          </p:nvPr>
        </p:nvGrpSpPr>
        <p:grpSpPr>
          <a:xfrm>
            <a:off x="251520" y="2060848"/>
            <a:ext cx="2800350" cy="3590925"/>
            <a:chOff x="251520" y="2060848"/>
            <a:chExt cx="2800350" cy="3590925"/>
          </a:xfrm>
        </p:grpSpPr>
        <p:pic>
          <p:nvPicPr>
            <p:cNvPr id="80898" name="Picture 2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060848"/>
              <a:ext cx="2800350" cy="359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ounded Rectangle 8"/>
            <p:cNvSpPr/>
            <p:nvPr>
              <p:custDataLst>
                <p:tags r:id="rId12"/>
              </p:custDataLst>
            </p:nvPr>
          </p:nvSpPr>
          <p:spPr>
            <a:xfrm>
              <a:off x="367672" y="2852935"/>
              <a:ext cx="747944" cy="211117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Rounded Rectangle 9"/>
            <p:cNvSpPr/>
            <p:nvPr>
              <p:custDataLst>
                <p:tags r:id="rId13"/>
              </p:custDataLst>
            </p:nvPr>
          </p:nvSpPr>
          <p:spPr>
            <a:xfrm>
              <a:off x="2267744" y="2780928"/>
              <a:ext cx="432048" cy="288032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Rounded Rectangle 10"/>
            <p:cNvSpPr/>
            <p:nvPr>
              <p:custDataLst>
                <p:tags r:id="rId14"/>
              </p:custDataLst>
            </p:nvPr>
          </p:nvSpPr>
          <p:spPr>
            <a:xfrm>
              <a:off x="971600" y="5157192"/>
              <a:ext cx="576064" cy="288032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Rounded Rectangle 11"/>
            <p:cNvSpPr/>
            <p:nvPr>
              <p:custDataLst>
                <p:tags r:id="rId15"/>
              </p:custDataLst>
            </p:nvPr>
          </p:nvSpPr>
          <p:spPr>
            <a:xfrm>
              <a:off x="251520" y="3166120"/>
              <a:ext cx="576064" cy="190872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80899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87348"/>
            <a:ext cx="53149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>
            <p:custDataLst>
              <p:tags r:id="rId6"/>
            </p:custDataLst>
          </p:nvPr>
        </p:nvGrpSpPr>
        <p:grpSpPr>
          <a:xfrm>
            <a:off x="3497744" y="2387348"/>
            <a:ext cx="3594536" cy="584775"/>
            <a:chOff x="3497744" y="2387348"/>
            <a:chExt cx="3594536" cy="584775"/>
          </a:xfrm>
        </p:grpSpPr>
        <p:sp>
          <p:nvSpPr>
            <p:cNvPr id="14" name="Rounded Rectangle 13"/>
            <p:cNvSpPr/>
            <p:nvPr>
              <p:custDataLst>
                <p:tags r:id="rId9"/>
              </p:custDataLst>
            </p:nvPr>
          </p:nvSpPr>
          <p:spPr>
            <a:xfrm>
              <a:off x="3497744" y="2387348"/>
              <a:ext cx="3594536" cy="537596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extBox 7"/>
            <p:cNvSpPr txBox="1"/>
            <p:nvPr>
              <p:custDataLst>
                <p:tags r:id="rId10"/>
              </p:custDataLst>
            </p:nvPr>
          </p:nvSpPr>
          <p:spPr>
            <a:xfrm>
              <a:off x="5439628" y="2387348"/>
              <a:ext cx="16193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3200" dirty="0">
                  <a:solidFill>
                    <a:schemeClr val="tx2"/>
                  </a:solidFill>
                </a:rPr>
                <a:t>Spørring</a:t>
              </a:r>
            </a:p>
          </p:txBody>
        </p:sp>
      </p:grpSp>
      <p:grpSp>
        <p:nvGrpSpPr>
          <p:cNvPr id="17" name="Group 16"/>
          <p:cNvGrpSpPr/>
          <p:nvPr>
            <p:custDataLst>
              <p:tags r:id="rId7"/>
            </p:custDataLst>
          </p:nvPr>
        </p:nvGrpSpPr>
        <p:grpSpPr>
          <a:xfrm>
            <a:off x="3497744" y="2972123"/>
            <a:ext cx="5394736" cy="2833141"/>
            <a:chOff x="3497744" y="2972123"/>
            <a:chExt cx="5394736" cy="2833141"/>
          </a:xfrm>
        </p:grpSpPr>
        <p:sp>
          <p:nvSpPr>
            <p:cNvPr id="13" name="Rectangle 12"/>
            <p:cNvSpPr/>
            <p:nvPr>
              <p:custDataLst>
                <p:tags r:id="rId8"/>
              </p:custDataLst>
            </p:nvPr>
          </p:nvSpPr>
          <p:spPr>
            <a:xfrm>
              <a:off x="5220072" y="3870488"/>
              <a:ext cx="341082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perspectiveContrastingRightFacing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sz="8800" b="1" cap="all" spc="0" dirty="0" err="1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SVar</a:t>
              </a:r>
              <a:endParaRPr lang="en-US" sz="88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97744" y="2972123"/>
              <a:ext cx="5394736" cy="2833141"/>
            </a:xfrm>
            <a:prstGeom prst="round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51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3568" y="188640"/>
            <a:ext cx="7941568" cy="634082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Klient-tjener</a:t>
            </a:r>
            <a:r>
              <a:rPr lang="nb-NO" dirty="0"/>
              <a:t> kommunikasjon (Ex)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23528" y="1143000"/>
            <a:ext cx="4597358" cy="5257800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Betinget GET</a:t>
            </a:r>
          </a:p>
          <a:p>
            <a:pPr lvl="1"/>
            <a:r>
              <a:rPr lang="nb-NO" dirty="0"/>
              <a:t>If-modified-since:	</a:t>
            </a:r>
          </a:p>
          <a:p>
            <a:pPr lvl="1"/>
            <a:r>
              <a:rPr lang="nb-NO" dirty="0"/>
              <a:t>Ikke send svar hvis klient har oppdatert versjon </a:t>
            </a:r>
          </a:p>
          <a:p>
            <a:pPr lvl="1"/>
            <a:r>
              <a:rPr lang="nb-NO" dirty="0"/>
              <a:t>Sjekker tidsstempelet på filen</a:t>
            </a:r>
          </a:p>
          <a:p>
            <a:r>
              <a:rPr lang="nb-NO" dirty="0"/>
              <a:t>Klient</a:t>
            </a:r>
          </a:p>
          <a:p>
            <a:pPr lvl="1"/>
            <a:r>
              <a:rPr lang="nb-NO" dirty="0"/>
              <a:t>Spesifiser dato for </a:t>
            </a:r>
            <a:r>
              <a:rPr lang="nb-NO" b="1" dirty="0"/>
              <a:t>cachet</a:t>
            </a:r>
            <a:r>
              <a:rPr lang="nb-NO" dirty="0"/>
              <a:t> fil</a:t>
            </a:r>
          </a:p>
          <a:p>
            <a:r>
              <a:rPr lang="nb-NO" dirty="0"/>
              <a:t>Tjener</a:t>
            </a:r>
          </a:p>
          <a:p>
            <a:pPr lvl="1"/>
            <a:r>
              <a:rPr lang="nb-NO" dirty="0"/>
              <a:t>Statuskode 304 dersom ikke oppdatert</a:t>
            </a:r>
          </a:p>
          <a:p>
            <a:pPr lvl="1"/>
            <a:r>
              <a:rPr lang="nb-NO" dirty="0"/>
              <a:t>Dersom endret kommer en vanlig «200 OK» og det oppdaterte </a:t>
            </a:r>
            <a:r>
              <a:rPr lang="nb-NO" dirty="0" err="1"/>
              <a:t>filinnholdet</a:t>
            </a:r>
            <a:endParaRPr lang="nb-NO" dirty="0"/>
          </a:p>
          <a:p>
            <a:endParaRPr lang="nb-NO" dirty="0"/>
          </a:p>
        </p:txBody>
      </p:sp>
      <p:pic>
        <p:nvPicPr>
          <p:cNvPr id="22937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86" y="4077072"/>
            <a:ext cx="4223114" cy="225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379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86" y="1503878"/>
            <a:ext cx="4223114" cy="257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>
            <p:custDataLst>
              <p:tags r:id="rId6"/>
            </p:custDataLst>
          </p:nvPr>
        </p:nvSpPr>
        <p:spPr>
          <a:xfrm>
            <a:off x="5508104" y="2348880"/>
            <a:ext cx="2088232" cy="2880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ed Rectangle 9"/>
          <p:cNvSpPr/>
          <p:nvPr>
            <p:custDataLst>
              <p:tags r:id="rId7"/>
            </p:custDataLst>
          </p:nvPr>
        </p:nvSpPr>
        <p:spPr>
          <a:xfrm>
            <a:off x="5580111" y="3501008"/>
            <a:ext cx="1872209" cy="21602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ounded Rectangle 10"/>
          <p:cNvSpPr/>
          <p:nvPr>
            <p:custDataLst>
              <p:tags r:id="rId8"/>
            </p:custDataLst>
          </p:nvPr>
        </p:nvSpPr>
        <p:spPr>
          <a:xfrm>
            <a:off x="5733566" y="5517232"/>
            <a:ext cx="1872209" cy="2880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80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  <p:bldP spid="9" grpId="0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7869560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Beholde tilstanden med </a:t>
            </a:r>
            <a:r>
              <a:rPr lang="nb-NO" dirty="0" err="1"/>
              <a:t>cookie</a:t>
            </a:r>
            <a:endParaRPr lang="nb-NO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Mange Web-steder benytter </a:t>
            </a:r>
            <a:r>
              <a:rPr lang="nb-NO" dirty="0" err="1"/>
              <a:t>cookies</a:t>
            </a:r>
            <a:endParaRPr lang="nb-NO" dirty="0"/>
          </a:p>
          <a:p>
            <a:r>
              <a:rPr lang="nb-NO" dirty="0"/>
              <a:t>En </a:t>
            </a:r>
            <a:r>
              <a:rPr lang="nb-NO" dirty="0" err="1"/>
              <a:t>cookie</a:t>
            </a:r>
            <a:r>
              <a:rPr lang="nb-NO" dirty="0"/>
              <a:t> har «4» hoved-elementer</a:t>
            </a:r>
          </a:p>
          <a:p>
            <a:pPr lvl="1"/>
            <a:r>
              <a:rPr lang="nb-NO" dirty="0" err="1"/>
              <a:t>Cookie</a:t>
            </a:r>
            <a:r>
              <a:rPr lang="nb-NO" dirty="0"/>
              <a:t> header linje i http-</a:t>
            </a:r>
            <a:r>
              <a:rPr lang="nb-NO" dirty="0">
                <a:solidFill>
                  <a:schemeClr val="accent2"/>
                </a:solidFill>
              </a:rPr>
              <a:t>responsen</a:t>
            </a:r>
          </a:p>
          <a:p>
            <a:pPr lvl="1"/>
            <a:r>
              <a:rPr lang="nb-NO" dirty="0" err="1"/>
              <a:t>Cookie</a:t>
            </a:r>
            <a:r>
              <a:rPr lang="nb-NO" dirty="0"/>
              <a:t> header linje i http-</a:t>
            </a:r>
            <a:r>
              <a:rPr lang="nb-NO" dirty="0">
                <a:solidFill>
                  <a:schemeClr val="accent2"/>
                </a:solidFill>
              </a:rPr>
              <a:t>forespørselen</a:t>
            </a:r>
          </a:p>
          <a:p>
            <a:pPr lvl="1"/>
            <a:r>
              <a:rPr lang="nb-NO" dirty="0" err="1"/>
              <a:t>Cookie</a:t>
            </a:r>
            <a:r>
              <a:rPr lang="nb-NO" dirty="0"/>
              <a:t>(-fil) som kan ligge hos klienten</a:t>
            </a:r>
          </a:p>
          <a:p>
            <a:pPr lvl="1"/>
            <a:r>
              <a:rPr lang="nb-NO" dirty="0"/>
              <a:t>«Database» over </a:t>
            </a:r>
            <a:r>
              <a:rPr lang="nb-NO" dirty="0" err="1"/>
              <a:t>cookies</a:t>
            </a:r>
            <a:r>
              <a:rPr lang="nb-NO" dirty="0"/>
              <a:t> hos tjeneren</a:t>
            </a:r>
          </a:p>
          <a:p>
            <a:r>
              <a:rPr lang="nb-NO" dirty="0" err="1"/>
              <a:t>Cookie</a:t>
            </a:r>
            <a:r>
              <a:rPr lang="nb-NO" dirty="0"/>
              <a:t> kan</a:t>
            </a:r>
          </a:p>
          <a:p>
            <a:pPr lvl="1"/>
            <a:r>
              <a:rPr lang="nb-NO" dirty="0"/>
              <a:t>Bevare tilstand</a:t>
            </a:r>
          </a:p>
          <a:p>
            <a:pPr lvl="1"/>
            <a:r>
              <a:rPr lang="nb-NO" dirty="0"/>
              <a:t>”Huske” autorisasjoner og settinger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95250"/>
            <a:ext cx="7702624" cy="819150"/>
          </a:xfrm>
        </p:spPr>
        <p:txBody>
          <a:bodyPr/>
          <a:lstStyle/>
          <a:p>
            <a:r>
              <a:rPr lang="nb-NO" sz="3600" dirty="0"/>
              <a:t>Beholde tilstanden med </a:t>
            </a:r>
            <a:r>
              <a:rPr lang="nb-NO" sz="3600" dirty="0" err="1"/>
              <a:t>cookie</a:t>
            </a:r>
            <a:r>
              <a:rPr lang="nb-NO" sz="3600" dirty="0"/>
              <a:t> (1)</a:t>
            </a:r>
            <a:endParaRPr lang="en-US" sz="3600" dirty="0"/>
          </a:p>
        </p:txBody>
      </p:sp>
      <p:sp>
        <p:nvSpPr>
          <p:cNvPr id="2870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44750" y="1079668"/>
            <a:ext cx="989013" cy="49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u="sng" dirty="0" err="1">
                <a:latin typeface="Comic Sans MS" pitchFamily="66" charset="0"/>
              </a:rPr>
              <a:t>klient</a:t>
            </a:r>
            <a:endParaRPr lang="en-US" sz="2400" dirty="0"/>
          </a:p>
        </p:txBody>
      </p:sp>
      <p:sp>
        <p:nvSpPr>
          <p:cNvPr id="2870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81688" y="980728"/>
            <a:ext cx="1747838" cy="89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u="sng" dirty="0" err="1">
                <a:latin typeface="Comic Sans MS" pitchFamily="66" charset="0"/>
              </a:rPr>
              <a:t>Tjener</a:t>
            </a:r>
            <a:r>
              <a:rPr lang="en-US" sz="2400" u="sng" dirty="0">
                <a:latin typeface="Comic Sans MS" pitchFamily="66" charset="0"/>
              </a:rPr>
              <a:t> (Amazon)</a:t>
            </a:r>
            <a:endParaRPr lang="en-US" sz="2400" dirty="0"/>
          </a:p>
        </p:txBody>
      </p:sp>
      <p:grpSp>
        <p:nvGrpSpPr>
          <p:cNvPr id="6" name="Group 5"/>
          <p:cNvGrpSpPr/>
          <p:nvPr>
            <p:custDataLst>
              <p:tags r:id="rId5"/>
            </p:custDataLst>
          </p:nvPr>
        </p:nvGrpSpPr>
        <p:grpSpPr>
          <a:xfrm>
            <a:off x="2840038" y="1690367"/>
            <a:ext cx="3305175" cy="426466"/>
            <a:chOff x="2840038" y="1690367"/>
            <a:chExt cx="3305175" cy="426466"/>
          </a:xfrm>
        </p:grpSpPr>
        <p:grpSp>
          <p:nvGrpSpPr>
            <p:cNvPr id="5" name="Group 4"/>
            <p:cNvGrpSpPr/>
            <p:nvPr/>
          </p:nvGrpSpPr>
          <p:grpSpPr>
            <a:xfrm>
              <a:off x="2840038" y="1707426"/>
              <a:ext cx="3305175" cy="409407"/>
              <a:chOff x="2840038" y="1707426"/>
              <a:chExt cx="3305175" cy="409407"/>
            </a:xfrm>
          </p:grpSpPr>
          <p:sp>
            <p:nvSpPr>
              <p:cNvPr id="28704" name="Line 4"/>
              <p:cNvSpPr>
                <a:spLocks noChangeShapeType="1"/>
              </p:cNvSpPr>
              <p:nvPr/>
            </p:nvSpPr>
            <p:spPr bwMode="auto">
              <a:xfrm>
                <a:off x="2840038" y="1707426"/>
                <a:ext cx="3305175" cy="4094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8707" name="Rectangle 7"/>
              <p:cNvSpPr>
                <a:spLocks noChangeArrowheads="1"/>
              </p:cNvSpPr>
              <p:nvPr/>
            </p:nvSpPr>
            <p:spPr bwMode="auto">
              <a:xfrm>
                <a:off x="3078163" y="1707426"/>
                <a:ext cx="2686050" cy="33776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sp>
          <p:nvSpPr>
            <p:cNvPr id="28708" name="Text Box 8"/>
            <p:cNvSpPr txBox="1">
              <a:spLocks noChangeArrowheads="1"/>
            </p:cNvSpPr>
            <p:nvPr/>
          </p:nvSpPr>
          <p:spPr bwMode="auto">
            <a:xfrm>
              <a:off x="3084513" y="1690367"/>
              <a:ext cx="2681288" cy="4042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 err="1">
                  <a:latin typeface="Comic Sans MS" pitchFamily="66" charset="0"/>
                </a:rPr>
                <a:t>vanlig</a:t>
              </a:r>
              <a:r>
                <a:rPr lang="en-US" sz="1800" dirty="0">
                  <a:latin typeface="Comic Sans MS" pitchFamily="66" charset="0"/>
                </a:rPr>
                <a:t> http </a:t>
              </a:r>
              <a:r>
                <a:rPr lang="en-US" sz="1800" dirty="0" err="1">
                  <a:latin typeface="Comic Sans MS" pitchFamily="66" charset="0"/>
                </a:rPr>
                <a:t>forespørsel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>
            <p:custDataLst>
              <p:tags r:id="rId6"/>
            </p:custDataLst>
          </p:nvPr>
        </p:nvGrpSpPr>
        <p:grpSpPr>
          <a:xfrm>
            <a:off x="2840038" y="2293719"/>
            <a:ext cx="3305175" cy="731815"/>
            <a:chOff x="2868613" y="2120245"/>
            <a:chExt cx="3305175" cy="731815"/>
          </a:xfrm>
        </p:grpSpPr>
        <p:sp>
          <p:nvSpPr>
            <p:cNvPr id="28709" name="Line 9"/>
            <p:cNvSpPr>
              <a:spLocks noChangeShapeType="1"/>
            </p:cNvSpPr>
            <p:nvPr/>
          </p:nvSpPr>
          <p:spPr bwMode="auto">
            <a:xfrm flipH="1">
              <a:off x="2868613" y="2188479"/>
              <a:ext cx="3305175" cy="409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8711" name="Text Box 11"/>
            <p:cNvSpPr txBox="1">
              <a:spLocks noChangeArrowheads="1"/>
            </p:cNvSpPr>
            <p:nvPr/>
          </p:nvSpPr>
          <p:spPr bwMode="auto">
            <a:xfrm>
              <a:off x="3122613" y="2120245"/>
              <a:ext cx="2643188" cy="7318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 err="1">
                  <a:latin typeface="Comic Sans MS" pitchFamily="66" charset="0"/>
                </a:rPr>
                <a:t>vanlig</a:t>
              </a:r>
              <a:r>
                <a:rPr lang="en-US" sz="1800" dirty="0">
                  <a:latin typeface="Comic Sans MS" pitchFamily="66" charset="0"/>
                </a:rPr>
                <a:t> http </a:t>
              </a:r>
              <a:r>
                <a:rPr lang="en-US" sz="1800" dirty="0" err="1">
                  <a:latin typeface="Comic Sans MS" pitchFamily="66" charset="0"/>
                </a:rPr>
                <a:t>svar</a:t>
              </a:r>
              <a:r>
                <a:rPr lang="en-US" sz="1800" dirty="0">
                  <a:latin typeface="Comic Sans MS" pitchFamily="66" charset="0"/>
                </a:rPr>
                <a:t> +</a:t>
              </a:r>
            </a:p>
            <a:p>
              <a:pPr algn="ctr"/>
              <a:r>
                <a:rPr lang="en-US" sz="2000" b="1" dirty="0">
                  <a:latin typeface="Courier New" pitchFamily="49" charset="0"/>
                </a:rPr>
                <a:t>Set-cookie: 1678 </a:t>
              </a:r>
            </a:p>
          </p:txBody>
        </p:sp>
      </p:grpSp>
      <p:grpSp>
        <p:nvGrpSpPr>
          <p:cNvPr id="9" name="Group 8"/>
          <p:cNvGrpSpPr/>
          <p:nvPr>
            <p:custDataLst>
              <p:tags r:id="rId7"/>
            </p:custDataLst>
          </p:nvPr>
        </p:nvGrpSpPr>
        <p:grpSpPr>
          <a:xfrm>
            <a:off x="2849563" y="3205174"/>
            <a:ext cx="3305175" cy="731815"/>
            <a:chOff x="2849563" y="3205174"/>
            <a:chExt cx="3305175" cy="731815"/>
          </a:xfrm>
        </p:grpSpPr>
        <p:sp>
          <p:nvSpPr>
            <p:cNvPr id="28712" name="Line 12"/>
            <p:cNvSpPr>
              <a:spLocks noChangeShapeType="1"/>
            </p:cNvSpPr>
            <p:nvPr/>
          </p:nvSpPr>
          <p:spPr bwMode="auto">
            <a:xfrm>
              <a:off x="2849563" y="3416701"/>
              <a:ext cx="3305175" cy="409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grpSp>
          <p:nvGrpSpPr>
            <p:cNvPr id="28713" name="Group 13"/>
            <p:cNvGrpSpPr>
              <a:grpSpLocks/>
            </p:cNvGrpSpPr>
            <p:nvPr/>
          </p:nvGrpSpPr>
          <p:grpSpPr bwMode="auto">
            <a:xfrm>
              <a:off x="3113088" y="3205174"/>
              <a:ext cx="2681288" cy="731815"/>
              <a:chOff x="3124" y="2762"/>
              <a:chExt cx="1689" cy="429"/>
            </a:xfrm>
          </p:grpSpPr>
          <p:sp>
            <p:nvSpPr>
              <p:cNvPr id="28728" name="Rectangle 14"/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28729" name="Text Box 15"/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1800">
                    <a:latin typeface="Comic Sans MS" pitchFamily="66" charset="0"/>
                  </a:rPr>
                  <a:t>vanlig http forespørsel</a:t>
                </a:r>
              </a:p>
              <a:p>
                <a:pPr algn="ctr"/>
                <a:r>
                  <a:rPr lang="en-US" sz="2000" b="1">
                    <a:latin typeface="Courier New" pitchFamily="49" charset="0"/>
                  </a:rPr>
                  <a:t>cookie: 1678</a:t>
                </a:r>
              </a:p>
            </p:txBody>
          </p:sp>
        </p:grpSp>
      </p:grpSp>
      <p:sp>
        <p:nvSpPr>
          <p:cNvPr id="28714" name="Line 16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2840038" y="3938695"/>
            <a:ext cx="3305175" cy="4094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grpSp>
        <p:nvGrpSpPr>
          <p:cNvPr id="28715" name="Group 1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055938" y="3972813"/>
            <a:ext cx="2767013" cy="404290"/>
            <a:chOff x="3268" y="2846"/>
            <a:chExt cx="1743" cy="237"/>
          </a:xfrm>
        </p:grpSpPr>
        <p:sp>
          <p:nvSpPr>
            <p:cNvPr id="2872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872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 err="1">
                  <a:latin typeface="Comic Sans MS" pitchFamily="66" charset="0"/>
                </a:rPr>
                <a:t>vanlig</a:t>
              </a:r>
              <a:r>
                <a:rPr lang="en-US" sz="1800" dirty="0">
                  <a:latin typeface="Comic Sans MS" pitchFamily="66" charset="0"/>
                </a:rPr>
                <a:t> http </a:t>
              </a:r>
              <a:r>
                <a:rPr lang="en-US" sz="1800" dirty="0" err="1">
                  <a:latin typeface="Comic Sans MS" pitchFamily="66" charset="0"/>
                </a:rPr>
                <a:t>svar</a:t>
              </a:r>
              <a:endParaRPr lang="en-US" sz="2400" dirty="0"/>
            </a:p>
          </p:txBody>
        </p:sp>
      </p:grpSp>
      <p:sp>
        <p:nvSpPr>
          <p:cNvPr id="28716" name="Line 2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20988" y="5013389"/>
            <a:ext cx="3305175" cy="4094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grpSp>
        <p:nvGrpSpPr>
          <p:cNvPr id="28717" name="Group 2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3094038" y="4822333"/>
            <a:ext cx="2681288" cy="731815"/>
            <a:chOff x="3124" y="2762"/>
            <a:chExt cx="1689" cy="429"/>
          </a:xfrm>
        </p:grpSpPr>
        <p:sp>
          <p:nvSpPr>
            <p:cNvPr id="2872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872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>
                  <a:latin typeface="Comic Sans MS" pitchFamily="66" charset="0"/>
                </a:rPr>
                <a:t>vanlig http forespørsel</a:t>
              </a:r>
            </a:p>
            <a:p>
              <a:pPr algn="ctr"/>
              <a:r>
                <a:rPr lang="en-US" sz="2000" b="1">
                  <a:latin typeface="Courier New" pitchFamily="49" charset="0"/>
                </a:rPr>
                <a:t>cookie: 1678</a:t>
              </a:r>
            </a:p>
          </p:txBody>
        </p:sp>
      </p:grpSp>
      <p:sp>
        <p:nvSpPr>
          <p:cNvPr id="28718" name="Line 2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2849563" y="5545619"/>
            <a:ext cx="3305175" cy="4094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grpSp>
        <p:nvGrpSpPr>
          <p:cNvPr id="28719" name="Group 2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3065463" y="5579736"/>
            <a:ext cx="2767013" cy="404290"/>
            <a:chOff x="3268" y="2846"/>
            <a:chExt cx="1743" cy="237"/>
          </a:xfrm>
        </p:grpSpPr>
        <p:sp>
          <p:nvSpPr>
            <p:cNvPr id="2872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872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 dirty="0" err="1">
                  <a:latin typeface="Comic Sans MS" pitchFamily="66" charset="0"/>
                </a:rPr>
                <a:t>vanlig</a:t>
              </a:r>
              <a:r>
                <a:rPr lang="en-US" sz="1800" dirty="0">
                  <a:latin typeface="Comic Sans MS" pitchFamily="66" charset="0"/>
                </a:rPr>
                <a:t> http </a:t>
              </a:r>
              <a:r>
                <a:rPr lang="en-US" sz="1800" dirty="0" err="1">
                  <a:latin typeface="Comic Sans MS" pitchFamily="66" charset="0"/>
                </a:rPr>
                <a:t>svar</a:t>
              </a:r>
              <a:endParaRPr lang="en-US" sz="2400" dirty="0"/>
            </a:p>
          </p:txBody>
        </p:sp>
      </p:grpSp>
      <p:sp>
        <p:nvSpPr>
          <p:cNvPr id="28720" name="Text Box 2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9338" y="3374054"/>
            <a:ext cx="1252538" cy="108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cookie-</a:t>
            </a:r>
          </a:p>
          <a:p>
            <a:pPr algn="ctr"/>
            <a:r>
              <a:rPr lang="en-US" sz="2000" dirty="0" err="1">
                <a:solidFill>
                  <a:schemeClr val="accent2"/>
                </a:solidFill>
                <a:latin typeface="Comic Sans MS" pitchFamily="66" charset="0"/>
              </a:rPr>
              <a:t>spesifikk</a:t>
            </a:r>
            <a:endParaRPr lang="en-US" sz="2000" dirty="0">
              <a:solidFill>
                <a:schemeClr val="accent2"/>
              </a:solidFill>
              <a:latin typeface="Comic Sans MS" pitchFamily="66" charset="0"/>
            </a:endParaRPr>
          </a:p>
          <a:p>
            <a:pPr algn="ctr"/>
            <a:r>
              <a:rPr lang="en-US" sz="2000" dirty="0" err="1">
                <a:solidFill>
                  <a:schemeClr val="accent2"/>
                </a:solidFill>
                <a:latin typeface="Comic Sans MS" pitchFamily="66" charset="0"/>
              </a:rPr>
              <a:t>hendelse</a:t>
            </a:r>
            <a:endParaRPr lang="en-US" sz="2400" dirty="0"/>
          </a:p>
        </p:txBody>
      </p:sp>
      <p:sp>
        <p:nvSpPr>
          <p:cNvPr id="28721" name="Text Box 2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186488" y="4960508"/>
            <a:ext cx="1252538" cy="108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cookie-</a:t>
            </a:r>
          </a:p>
          <a:p>
            <a:pPr eaLnBrk="1" hangingPunct="1"/>
            <a:r>
              <a:rPr lang="en-US" sz="2000" dirty="0" err="1">
                <a:solidFill>
                  <a:schemeClr val="accent2"/>
                </a:solidFill>
                <a:latin typeface="Comic Sans MS" pitchFamily="66" charset="0"/>
              </a:rPr>
              <a:t>spesifikk</a:t>
            </a:r>
            <a:endParaRPr lang="en-US" sz="2000" dirty="0">
              <a:solidFill>
                <a:schemeClr val="accent2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000" dirty="0" err="1">
                <a:solidFill>
                  <a:schemeClr val="accent2"/>
                </a:solidFill>
                <a:latin typeface="Comic Sans MS" pitchFamily="66" charset="0"/>
              </a:rPr>
              <a:t>hendelse</a:t>
            </a:r>
            <a:endParaRPr lang="en-US" sz="2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28678" name="Group 31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8670925" y="3319463"/>
            <a:ext cx="293688" cy="395287"/>
            <a:chOff x="5115" y="1292"/>
            <a:chExt cx="185" cy="249"/>
          </a:xfrm>
        </p:grpSpPr>
        <p:sp>
          <p:nvSpPr>
            <p:cNvPr id="28700" name="Oval 32"/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8701" name="Oval 33"/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8702" name="Line 34"/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8703" name="Line 35"/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grpSp>
        <p:nvGrpSpPr>
          <p:cNvPr id="7" name="Group 6"/>
          <p:cNvGrpSpPr/>
          <p:nvPr>
            <p:custDataLst>
              <p:tags r:id="rId17"/>
            </p:custDataLst>
          </p:nvPr>
        </p:nvGrpSpPr>
        <p:grpSpPr>
          <a:xfrm>
            <a:off x="5810507" y="1845585"/>
            <a:ext cx="3243006" cy="1415140"/>
            <a:chOff x="5810507" y="1845585"/>
            <a:chExt cx="3243006" cy="1415140"/>
          </a:xfrm>
        </p:grpSpPr>
        <p:sp>
          <p:nvSpPr>
            <p:cNvPr id="28677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810507" y="1845585"/>
              <a:ext cx="1971675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dirty="0" err="1">
                  <a:solidFill>
                    <a:schemeClr val="accent2"/>
                  </a:solidFill>
                  <a:latin typeface="Comic Sans MS" pitchFamily="66" charset="0"/>
                </a:rPr>
                <a:t>tjener</a:t>
              </a:r>
              <a:endParaRPr lang="en-US" sz="2000" dirty="0">
                <a:solidFill>
                  <a:schemeClr val="accent2"/>
                </a:solidFill>
                <a:latin typeface="Comic Sans MS" pitchFamily="66" charset="0"/>
              </a:endParaRPr>
            </a:p>
            <a:p>
              <a:pPr algn="ctr"/>
              <a:r>
                <a:rPr lang="en-US" sz="2000" dirty="0">
                  <a:solidFill>
                    <a:schemeClr val="accent2"/>
                  </a:solidFill>
                  <a:latin typeface="Comic Sans MS" pitchFamily="66" charset="0"/>
                </a:rPr>
                <a:t>lager ID</a:t>
              </a:r>
            </a:p>
            <a:p>
              <a:pPr algn="ctr"/>
              <a:r>
                <a:rPr lang="en-US" sz="2000" dirty="0">
                  <a:solidFill>
                    <a:schemeClr val="accent2"/>
                  </a:solidFill>
                  <a:latin typeface="Comic Sans MS" pitchFamily="66" charset="0"/>
                </a:rPr>
                <a:t>1678 for </a:t>
              </a:r>
              <a:r>
                <a:rPr lang="en-US" sz="2000" dirty="0" err="1">
                  <a:solidFill>
                    <a:schemeClr val="accent2"/>
                  </a:solidFill>
                  <a:latin typeface="Comic Sans MS" pitchFamily="66" charset="0"/>
                </a:rPr>
                <a:t>klient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679" name="Line 3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7767638" y="2686050"/>
              <a:ext cx="866775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8680" name="Text Box 3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rot="2225390">
              <a:off x="7331075" y="2454275"/>
              <a:ext cx="17224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err="1"/>
                <a:t>Oppslag</a:t>
              </a:r>
              <a:r>
                <a:rPr lang="en-US" sz="1600" dirty="0"/>
                <a:t> </a:t>
              </a:r>
              <a:r>
                <a:rPr lang="en-US" sz="1600" dirty="0" err="1"/>
                <a:t>i</a:t>
              </a:r>
              <a:r>
                <a:rPr lang="en-US" sz="1600" dirty="0"/>
                <a:t> database</a:t>
              </a:r>
            </a:p>
          </p:txBody>
        </p:sp>
      </p:grpSp>
      <p:sp>
        <p:nvSpPr>
          <p:cNvPr id="28681" name="Line 3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7389813" y="3614738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8682" name="Text Box 3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-1144414">
            <a:off x="7677150" y="3708400"/>
            <a:ext cx="1090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forespørsel</a:t>
            </a:r>
          </a:p>
        </p:txBody>
      </p:sp>
      <p:sp>
        <p:nvSpPr>
          <p:cNvPr id="28683" name="Line 40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7512050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8684" name="Text Box 4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 rot="-2728275">
            <a:off x="7893843" y="4323557"/>
            <a:ext cx="1090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forespørsel</a:t>
            </a:r>
          </a:p>
        </p:txBody>
      </p:sp>
      <p:grpSp>
        <p:nvGrpSpPr>
          <p:cNvPr id="28685" name="Group 42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979487" y="2777892"/>
            <a:ext cx="1787525" cy="933450"/>
            <a:chOff x="654" y="1693"/>
            <a:chExt cx="1126" cy="588"/>
          </a:xfrm>
        </p:grpSpPr>
        <p:sp>
          <p:nvSpPr>
            <p:cNvPr id="28696" name="AutoShape 43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nb-NO" sz="1600">
                <a:solidFill>
                  <a:schemeClr val="bg2"/>
                </a:solidFill>
              </a:endParaRPr>
            </a:p>
          </p:txBody>
        </p:sp>
        <p:grpSp>
          <p:nvGrpSpPr>
            <p:cNvPr id="28697" name="Group 44"/>
            <p:cNvGrpSpPr>
              <a:grpSpLocks/>
            </p:cNvGrpSpPr>
            <p:nvPr/>
          </p:nvGrpSpPr>
          <p:grpSpPr bwMode="auto">
            <a:xfrm>
              <a:off x="765" y="1693"/>
              <a:ext cx="862" cy="588"/>
              <a:chOff x="765" y="1693"/>
              <a:chExt cx="862" cy="588"/>
            </a:xfrm>
          </p:grpSpPr>
          <p:sp>
            <p:nvSpPr>
              <p:cNvPr id="28698" name="Text Box 45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6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schemeClr val="tx2"/>
                    </a:solidFill>
                  </a:rPr>
                  <a:t>Cookie </a:t>
                </a:r>
                <a:r>
                  <a:rPr lang="en-US" sz="1600" b="1" dirty="0" err="1">
                    <a:solidFill>
                      <a:schemeClr val="tx2"/>
                    </a:solidFill>
                  </a:rPr>
                  <a:t>fil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699" name="Text Box 46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839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>
                    <a:solidFill>
                      <a:schemeClr val="accent1"/>
                    </a:solidFill>
                  </a:rPr>
                  <a:t>amazon: 1678</a:t>
                </a:r>
              </a:p>
              <a:p>
                <a:r>
                  <a:rPr lang="en-US" sz="1600" dirty="0" err="1">
                    <a:solidFill>
                      <a:srgbClr val="FF0000"/>
                    </a:solidFill>
                  </a:rPr>
                  <a:t>ebay</a:t>
                </a:r>
                <a:r>
                  <a:rPr lang="en-US" sz="1600" dirty="0">
                    <a:solidFill>
                      <a:srgbClr val="FF0000"/>
                    </a:solidFill>
                  </a:rPr>
                  <a:t>: 8734</a:t>
                </a:r>
              </a:p>
            </p:txBody>
          </p:sp>
        </p:grpSp>
      </p:grpSp>
      <p:grpSp>
        <p:nvGrpSpPr>
          <p:cNvPr id="4" name="Group 3"/>
          <p:cNvGrpSpPr/>
          <p:nvPr>
            <p:custDataLst>
              <p:tags r:id="rId23"/>
            </p:custDataLst>
          </p:nvPr>
        </p:nvGrpSpPr>
        <p:grpSpPr>
          <a:xfrm>
            <a:off x="1033463" y="1680203"/>
            <a:ext cx="1787525" cy="938212"/>
            <a:chOff x="1122363" y="1985963"/>
            <a:chExt cx="1787525" cy="938212"/>
          </a:xfrm>
        </p:grpSpPr>
        <p:sp>
          <p:nvSpPr>
            <p:cNvPr id="28686" name="AutoShape 4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63" y="2009775"/>
              <a:ext cx="1787525" cy="914400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nb-NO" sz="1600">
                <a:solidFill>
                  <a:schemeClr val="bg2"/>
                </a:solidFill>
              </a:endParaRPr>
            </a:p>
          </p:txBody>
        </p:sp>
        <p:grpSp>
          <p:nvGrpSpPr>
            <p:cNvPr id="28687" name="Group 48"/>
            <p:cNvGrpSpPr>
              <a:grpSpLocks/>
            </p:cNvGrpSpPr>
            <p:nvPr>
              <p:custDataLst>
                <p:tags r:id="rId27"/>
              </p:custDataLst>
            </p:nvPr>
          </p:nvGrpSpPr>
          <p:grpSpPr bwMode="auto">
            <a:xfrm>
              <a:off x="1298575" y="1985963"/>
              <a:ext cx="1368425" cy="933450"/>
              <a:chOff x="765" y="1693"/>
              <a:chExt cx="862" cy="588"/>
            </a:xfrm>
          </p:grpSpPr>
          <p:sp>
            <p:nvSpPr>
              <p:cNvPr id="28694" name="Text Box 49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6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Cookie </a:t>
                </a:r>
                <a:r>
                  <a:rPr lang="en-US" sz="1600" b="1" dirty="0" err="1">
                    <a:solidFill>
                      <a:schemeClr val="accent1"/>
                    </a:solidFill>
                  </a:rPr>
                  <a:t>fil</a:t>
                </a:r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695" name="Text Box 50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68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1600" dirty="0">
                  <a:solidFill>
                    <a:schemeClr val="bg2"/>
                  </a:solidFill>
                </a:endParaRPr>
              </a:p>
              <a:p>
                <a:r>
                  <a:rPr lang="en-US" sz="1600" dirty="0" err="1">
                    <a:solidFill>
                      <a:schemeClr val="accent1"/>
                    </a:solidFill>
                  </a:rPr>
                  <a:t>ebay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: 8734</a:t>
                </a:r>
              </a:p>
            </p:txBody>
          </p:sp>
        </p:grpSp>
      </p:grpSp>
      <p:grpSp>
        <p:nvGrpSpPr>
          <p:cNvPr id="28688" name="Group 51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1050925" y="5015654"/>
            <a:ext cx="1787525" cy="933450"/>
            <a:chOff x="654" y="1693"/>
            <a:chExt cx="1126" cy="588"/>
          </a:xfrm>
        </p:grpSpPr>
        <p:sp>
          <p:nvSpPr>
            <p:cNvPr id="28690" name="AutoShape 52"/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nb-NO" sz="1600">
                <a:solidFill>
                  <a:schemeClr val="bg2"/>
                </a:solidFill>
              </a:endParaRPr>
            </a:p>
          </p:txBody>
        </p:sp>
        <p:grpSp>
          <p:nvGrpSpPr>
            <p:cNvPr id="28691" name="Group 53"/>
            <p:cNvGrpSpPr>
              <a:grpSpLocks/>
            </p:cNvGrpSpPr>
            <p:nvPr/>
          </p:nvGrpSpPr>
          <p:grpSpPr bwMode="auto">
            <a:xfrm>
              <a:off x="765" y="1693"/>
              <a:ext cx="862" cy="588"/>
              <a:chOff x="765" y="1693"/>
              <a:chExt cx="862" cy="588"/>
            </a:xfrm>
          </p:grpSpPr>
          <p:sp>
            <p:nvSpPr>
              <p:cNvPr id="28692" name="Text Box 54"/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64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schemeClr val="tx2"/>
                    </a:solidFill>
                  </a:rPr>
                  <a:t>Cookie </a:t>
                </a:r>
                <a:r>
                  <a:rPr lang="en-US" sz="1600" b="1" dirty="0" err="1">
                    <a:solidFill>
                      <a:schemeClr val="tx2"/>
                    </a:solidFill>
                  </a:rPr>
                  <a:t>fil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693" name="Text Box 55"/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839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>
                    <a:solidFill>
                      <a:schemeClr val="accent1"/>
                    </a:solidFill>
                  </a:rPr>
                  <a:t>amazon: 1678</a:t>
                </a:r>
              </a:p>
              <a:p>
                <a:r>
                  <a:rPr lang="en-US" sz="1600">
                    <a:solidFill>
                      <a:schemeClr val="accent1"/>
                    </a:solidFill>
                  </a:rPr>
                  <a:t>ebay: 8734</a:t>
                </a:r>
              </a:p>
            </p:txBody>
          </p:sp>
        </p:grpSp>
      </p:grpSp>
      <p:sp>
        <p:nvSpPr>
          <p:cNvPr id="28689" name="Text Box 5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90625" y="4575175"/>
            <a:ext cx="1576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latin typeface="Comic Sans MS" pitchFamily="66" charset="0"/>
              </a:rPr>
              <a:t>1 </a:t>
            </a:r>
            <a:r>
              <a:rPr lang="en-US" sz="1800" dirty="0" err="1">
                <a:latin typeface="Comic Sans MS" pitchFamily="66" charset="0"/>
              </a:rPr>
              <a:t>uke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>
                <a:latin typeface="Comic Sans MS" pitchFamily="66" charset="0"/>
              </a:rPr>
              <a:t>senere</a:t>
            </a:r>
            <a:r>
              <a:rPr lang="en-US" sz="1800" dirty="0">
                <a:latin typeface="Comic Sans MS" pitchFamily="66" charset="0"/>
              </a:rPr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5" grpId="0"/>
      <p:bldP spid="28706" grpId="0"/>
      <p:bldP spid="28714" grpId="0" animBg="1"/>
      <p:bldP spid="28716" grpId="0" animBg="1"/>
      <p:bldP spid="28718" grpId="0" animBg="1"/>
      <p:bldP spid="28720" grpId="0"/>
      <p:bldP spid="28721" grpId="0"/>
      <p:bldP spid="28681" grpId="0" animBg="1"/>
      <p:bldP spid="28682" grpId="0"/>
      <p:bldP spid="28683" grpId="0" animBg="1"/>
      <p:bldP spid="28684" grpId="0"/>
      <p:bldP spid="286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8013576" cy="634082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Cookies</a:t>
            </a:r>
            <a:r>
              <a:rPr lang="nb-NO" dirty="0"/>
              <a:t> (2)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2231008"/>
            <a:ext cx="8229600" cy="4294336"/>
          </a:xfrm>
        </p:spPr>
        <p:txBody>
          <a:bodyPr>
            <a:normAutofit fontScale="85000" lnSpcReduction="20000"/>
          </a:bodyPr>
          <a:lstStyle/>
          <a:p>
            <a:r>
              <a:rPr lang="nb-NO" dirty="0" err="1"/>
              <a:t>Cookies</a:t>
            </a:r>
            <a:r>
              <a:rPr lang="nb-NO" dirty="0"/>
              <a:t> kan være </a:t>
            </a:r>
            <a:r>
              <a:rPr lang="nb-NO" dirty="0">
                <a:solidFill>
                  <a:srgbClr val="FF0000"/>
                </a:solidFill>
              </a:rPr>
              <a:t>persistente</a:t>
            </a:r>
            <a:r>
              <a:rPr lang="nb-NO" dirty="0"/>
              <a:t> eller </a:t>
            </a:r>
            <a:r>
              <a:rPr lang="nb-NO" dirty="0">
                <a:solidFill>
                  <a:srgbClr val="FF0000"/>
                </a:solidFill>
              </a:rPr>
              <a:t>ikke-persistente</a:t>
            </a:r>
          </a:p>
          <a:p>
            <a:pPr lvl="1"/>
            <a:r>
              <a:rPr lang="nb-NO" dirty="0"/>
              <a:t>Persistente lagres på klient-maskin frem til utløpsdatoen</a:t>
            </a:r>
          </a:p>
          <a:p>
            <a:pPr lvl="1"/>
            <a:r>
              <a:rPr lang="nb-NO" dirty="0"/>
              <a:t>Ikke-persistente brukes kun i den opprettede sesjonen og slettes når </a:t>
            </a:r>
            <a:r>
              <a:rPr lang="nb-NO" dirty="0" err="1"/>
              <a:t>browser</a:t>
            </a:r>
            <a:r>
              <a:rPr lang="nb-NO" dirty="0"/>
              <a:t> avsluttes.</a:t>
            </a:r>
          </a:p>
          <a:p>
            <a:r>
              <a:rPr lang="nb-NO" dirty="0" err="1"/>
              <a:t>Cookies</a:t>
            </a:r>
            <a:r>
              <a:rPr lang="nb-NO" dirty="0"/>
              <a:t> kan være </a:t>
            </a:r>
            <a:r>
              <a:rPr lang="nb-NO" dirty="0">
                <a:solidFill>
                  <a:srgbClr val="FF0000"/>
                </a:solidFill>
              </a:rPr>
              <a:t>sikre</a:t>
            </a:r>
            <a:r>
              <a:rPr lang="nb-NO" dirty="0"/>
              <a:t> eller </a:t>
            </a:r>
            <a:r>
              <a:rPr lang="nb-NO" dirty="0">
                <a:solidFill>
                  <a:srgbClr val="FF0000"/>
                </a:solidFill>
              </a:rPr>
              <a:t>usikre</a:t>
            </a:r>
          </a:p>
          <a:p>
            <a:pPr lvl="1"/>
            <a:r>
              <a:rPr lang="nb-NO" dirty="0"/>
              <a:t>Sikre </a:t>
            </a:r>
            <a:r>
              <a:rPr lang="nb-NO" dirty="0" err="1"/>
              <a:t>cookies</a:t>
            </a:r>
            <a:r>
              <a:rPr lang="nb-NO" dirty="0"/>
              <a:t> sendes kun over </a:t>
            </a:r>
            <a:r>
              <a:rPr lang="nb-NO" dirty="0">
                <a:solidFill>
                  <a:srgbClr val="FF0000"/>
                </a:solidFill>
              </a:rPr>
              <a:t>HTTPS (SSL/TLS)</a:t>
            </a:r>
          </a:p>
          <a:p>
            <a:r>
              <a:rPr lang="nb-NO" dirty="0"/>
              <a:t>Ulike </a:t>
            </a:r>
            <a:r>
              <a:rPr lang="nb-NO" dirty="0" err="1"/>
              <a:t>browsere</a:t>
            </a:r>
            <a:r>
              <a:rPr lang="nb-NO" dirty="0"/>
              <a:t> lagrer persistente </a:t>
            </a:r>
            <a:r>
              <a:rPr lang="nb-NO" dirty="0" err="1"/>
              <a:t>cookies</a:t>
            </a:r>
            <a:r>
              <a:rPr lang="nb-NO" dirty="0"/>
              <a:t> i proprietære format</a:t>
            </a:r>
          </a:p>
          <a:p>
            <a:pPr lvl="1"/>
            <a:r>
              <a:rPr lang="nb-NO" dirty="0"/>
              <a:t>Eksempelet over er Firefox, IE lagrer i separate txt-filer, Chrome i SQLite database…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" y="908720"/>
            <a:ext cx="9091872" cy="13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06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20" y="620688"/>
            <a:ext cx="7772400" cy="1362075"/>
          </a:xfrm>
        </p:spPr>
        <p:txBody>
          <a:bodyPr>
            <a:normAutofit fontScale="90000"/>
          </a:bodyPr>
          <a:lstStyle/>
          <a:p>
            <a:r>
              <a:rPr lang="nb-NO" sz="13800" dirty="0">
                <a:solidFill>
                  <a:srgbClr val="FF0000"/>
                </a:solidFill>
              </a:rPr>
              <a:t>F</a:t>
            </a:r>
            <a:r>
              <a:rPr lang="nb-NO" dirty="0"/>
              <a:t>ile </a:t>
            </a:r>
            <a:br>
              <a:rPr lang="nb-NO" dirty="0"/>
            </a:br>
            <a:r>
              <a:rPr lang="nb-NO" dirty="0"/>
              <a:t>		</a:t>
            </a:r>
            <a:r>
              <a:rPr lang="nb-NO" sz="13800" dirty="0">
                <a:solidFill>
                  <a:srgbClr val="FF0000"/>
                </a:solidFill>
              </a:rPr>
              <a:t>T</a:t>
            </a:r>
            <a:r>
              <a:rPr lang="nb-NO" dirty="0"/>
              <a:t>ransfer </a:t>
            </a:r>
            <a:br>
              <a:rPr lang="nb-NO" dirty="0"/>
            </a:br>
            <a:r>
              <a:rPr lang="nb-NO" dirty="0"/>
              <a:t>				</a:t>
            </a:r>
            <a:r>
              <a:rPr lang="nb-NO" sz="13800" dirty="0" err="1">
                <a:solidFill>
                  <a:srgbClr val="FF0000"/>
                </a:solidFill>
              </a:rPr>
              <a:t>P</a:t>
            </a:r>
            <a:r>
              <a:rPr lang="nb-NO" dirty="0" err="1"/>
              <a:t>rotocol</a:t>
            </a:r>
            <a:endParaRPr lang="nb-NO" dirty="0"/>
          </a:p>
        </p:txBody>
      </p:sp>
      <p:pic>
        <p:nvPicPr>
          <p:cNvPr id="90114" name="Picture 2" descr="http://www.deskshare.com/resources/articles/images/ftp-protoco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08720"/>
            <a:ext cx="493531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4077072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800" dirty="0">
                <a:hlinkClick r:id="rId5"/>
              </a:rPr>
              <a:t>RFC 959</a:t>
            </a:r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70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FTP (</a:t>
            </a:r>
            <a:r>
              <a:rPr lang="nb-NO" sz="3200" dirty="0"/>
              <a:t>File Transfer </a:t>
            </a:r>
            <a:r>
              <a:rPr lang="nb-NO" sz="3200" dirty="0" err="1"/>
              <a:t>Protocol</a:t>
            </a:r>
            <a:r>
              <a:rPr lang="nb-NO" dirty="0"/>
              <a:t>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827088" y="3429000"/>
            <a:ext cx="7848600" cy="2590800"/>
          </a:xfrm>
        </p:spPr>
        <p:txBody>
          <a:bodyPr/>
          <a:lstStyle/>
          <a:p>
            <a:r>
              <a:rPr lang="nb-NO" dirty="0"/>
              <a:t>Overføring av filer</a:t>
            </a:r>
          </a:p>
          <a:p>
            <a:r>
              <a:rPr lang="nb-NO" dirty="0"/>
              <a:t>Bruker klient/tjener modell</a:t>
            </a:r>
          </a:p>
          <a:p>
            <a:r>
              <a:rPr lang="nb-NO" dirty="0"/>
              <a:t>Rask overføring</a:t>
            </a:r>
          </a:p>
          <a:p>
            <a:r>
              <a:rPr lang="nb-NO" i="1" dirty="0"/>
              <a:t>Kan</a:t>
            </a:r>
            <a:r>
              <a:rPr lang="nb-NO" dirty="0"/>
              <a:t> bruke </a:t>
            </a:r>
            <a:r>
              <a:rPr lang="nb-NO" dirty="0" err="1"/>
              <a:t>browser</a:t>
            </a:r>
            <a:r>
              <a:rPr lang="nb-NO" dirty="0"/>
              <a:t> som grensesnitt</a:t>
            </a:r>
          </a:p>
          <a:p>
            <a:endParaRPr lang="nb-NO" dirty="0"/>
          </a:p>
        </p:txBody>
      </p:sp>
      <p:pic>
        <p:nvPicPr>
          <p:cNvPr id="30725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010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258" y="1700808"/>
            <a:ext cx="39624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Klient/tjener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23850" y="1143000"/>
            <a:ext cx="5400675" cy="5257800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Typisk oppsett i et nettverk</a:t>
            </a:r>
          </a:p>
          <a:p>
            <a:r>
              <a:rPr lang="nb-NO" b="1" dirty="0"/>
              <a:t>Klient</a:t>
            </a:r>
          </a:p>
          <a:p>
            <a:pPr lvl="1"/>
            <a:r>
              <a:rPr lang="nb-NO" dirty="0"/>
              <a:t>Tar initiativet</a:t>
            </a:r>
          </a:p>
          <a:p>
            <a:pPr lvl="1"/>
            <a:r>
              <a:rPr lang="nb-NO" dirty="0"/>
              <a:t>Ber om en service fra tjeneren</a:t>
            </a:r>
          </a:p>
          <a:p>
            <a:pPr lvl="1"/>
            <a:r>
              <a:rPr lang="nb-NO" dirty="0"/>
              <a:t>På web er klienten i </a:t>
            </a:r>
            <a:r>
              <a:rPr lang="nb-NO" dirty="0" err="1"/>
              <a:t>browseren</a:t>
            </a:r>
            <a:endParaRPr lang="nb-NO" dirty="0"/>
          </a:p>
          <a:p>
            <a:r>
              <a:rPr lang="nb-NO" b="1" dirty="0"/>
              <a:t>Tjener</a:t>
            </a:r>
          </a:p>
          <a:p>
            <a:pPr lvl="1"/>
            <a:r>
              <a:rPr lang="nb-NO" dirty="0"/>
              <a:t>Leverer etterspurt service til klienten</a:t>
            </a:r>
          </a:p>
          <a:p>
            <a:pPr lvl="1"/>
            <a:r>
              <a:rPr lang="nb-NO" dirty="0"/>
              <a:t>Står «alltid på»</a:t>
            </a:r>
          </a:p>
          <a:p>
            <a:pPr lvl="1"/>
            <a:r>
              <a:rPr lang="nb-NO" dirty="0"/>
              <a:t>Har en fast, velkjent adresse</a:t>
            </a:r>
          </a:p>
          <a:p>
            <a:pPr lvl="1"/>
            <a:r>
              <a:rPr lang="nb-NO" dirty="0"/>
              <a:t>Er «flaskehals» fordi alle bruker den samme serveren/server-parken (</a:t>
            </a:r>
            <a:r>
              <a:rPr lang="nb-NO" dirty="0">
                <a:solidFill>
                  <a:srgbClr val="FF0000"/>
                </a:solidFill>
              </a:rPr>
              <a:t>lastbalansering</a:t>
            </a:r>
            <a:r>
              <a:rPr lang="nb-NO" dirty="0"/>
              <a:t> mulig/nødvendig)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uiExpand="1" build="p"/>
      <p:bldP spid="8196" grpId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990600"/>
            <a:ext cx="4741862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971600" y="188640"/>
            <a:ext cx="7653536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FTP dataforbindelse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304800" y="1066800"/>
            <a:ext cx="8839200" cy="5386536"/>
          </a:xfrm>
        </p:spPr>
        <p:txBody>
          <a:bodyPr>
            <a:normAutofit/>
          </a:bodyPr>
          <a:lstStyle/>
          <a:p>
            <a:r>
              <a:rPr lang="nb-NO" sz="2800" dirty="0"/>
              <a:t>Klienten kontakter </a:t>
            </a:r>
            <a:br>
              <a:rPr lang="nb-NO" sz="2800" dirty="0"/>
            </a:br>
            <a:r>
              <a:rPr lang="nb-NO" sz="2800" dirty="0"/>
              <a:t>tjener på port 21 </a:t>
            </a:r>
            <a:br>
              <a:rPr lang="nb-NO" sz="2800" dirty="0"/>
            </a:br>
            <a:r>
              <a:rPr lang="nb-NO" sz="2800" dirty="0"/>
              <a:t>med TCP</a:t>
            </a:r>
          </a:p>
          <a:p>
            <a:endParaRPr lang="nb-NO" sz="2800" dirty="0"/>
          </a:p>
          <a:p>
            <a:r>
              <a:rPr lang="nb-NO" sz="2800" dirty="0"/>
              <a:t>To parallelle forbindelser åpnes</a:t>
            </a:r>
          </a:p>
          <a:p>
            <a:pPr lvl="2"/>
            <a:r>
              <a:rPr lang="nb-NO" sz="2000" dirty="0"/>
              <a:t>Kontroll (port 21): Overfører kommandoer og svar</a:t>
            </a:r>
          </a:p>
          <a:p>
            <a:pPr lvl="2"/>
            <a:r>
              <a:rPr lang="nb-NO" sz="2000" dirty="0"/>
              <a:t>Data (20): Overfører data</a:t>
            </a:r>
          </a:p>
          <a:p>
            <a:r>
              <a:rPr lang="nb-NO" sz="2800" dirty="0"/>
              <a:t>FTP er </a:t>
            </a:r>
            <a:r>
              <a:rPr lang="nb-NO" sz="2800" u="sng" dirty="0"/>
              <a:t>ikke</a:t>
            </a:r>
            <a:r>
              <a:rPr lang="nb-NO" sz="2800" dirty="0"/>
              <a:t> tilstandsløs («</a:t>
            </a:r>
            <a:r>
              <a:rPr lang="nb-NO" sz="2800" dirty="0" err="1"/>
              <a:t>stateless</a:t>
            </a:r>
            <a:r>
              <a:rPr lang="nb-NO" sz="2800" dirty="0"/>
              <a:t>»)</a:t>
            </a:r>
          </a:p>
          <a:p>
            <a:pPr lvl="2"/>
            <a:r>
              <a:rPr lang="nb-NO" sz="2000" dirty="0"/>
              <a:t>Klient og tjener har en </a:t>
            </a:r>
            <a:r>
              <a:rPr lang="nb-NO" sz="2000" b="1" dirty="0"/>
              <a:t>delt</a:t>
            </a:r>
            <a:r>
              <a:rPr lang="nb-NO" sz="2000" dirty="0"/>
              <a:t> «forståelse» er hva som skal gjøres i hvilken rekkefølge, og hvor langt man har kommet.</a:t>
            </a:r>
          </a:p>
          <a:p>
            <a:pPr lvl="2"/>
            <a:r>
              <a:rPr lang="nb-NO" sz="2000" dirty="0"/>
              <a:t>«Husker» f.eks. ID/passord og gyldig mappe</a:t>
            </a:r>
          </a:p>
          <a:p>
            <a:r>
              <a:rPr lang="nb-NO" sz="2800" dirty="0"/>
              <a:t>RFC 959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FTP kommandoer og returkoder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19200"/>
            <a:ext cx="8686800" cy="4876800"/>
          </a:xfrm>
        </p:spPr>
        <p:txBody>
          <a:bodyPr/>
          <a:lstStyle/>
          <a:p>
            <a:r>
              <a:rPr lang="nb-NO" dirty="0"/>
              <a:t>Sendes som ASCII tekst</a:t>
            </a:r>
          </a:p>
          <a:p>
            <a:r>
              <a:rPr lang="nb-NO" dirty="0"/>
              <a:t>Kommandoer</a:t>
            </a:r>
          </a:p>
          <a:p>
            <a:pPr lvl="2"/>
            <a:r>
              <a:rPr lang="nb-NO" dirty="0"/>
              <a:t>USER </a:t>
            </a:r>
            <a:r>
              <a:rPr lang="nb-NO" i="1" dirty="0"/>
              <a:t>brukernavn, </a:t>
            </a:r>
            <a:r>
              <a:rPr lang="nb-NO" dirty="0"/>
              <a:t>PASS </a:t>
            </a:r>
            <a:r>
              <a:rPr lang="nb-NO" i="1" dirty="0"/>
              <a:t>passord</a:t>
            </a:r>
          </a:p>
          <a:p>
            <a:pPr lvl="2"/>
            <a:r>
              <a:rPr lang="nb-NO" dirty="0"/>
              <a:t>LIST gir liste av filer i mappen</a:t>
            </a:r>
          </a:p>
          <a:p>
            <a:pPr lvl="2"/>
            <a:r>
              <a:rPr lang="nb-NO" dirty="0"/>
              <a:t>RETR </a:t>
            </a:r>
            <a:r>
              <a:rPr lang="nb-NO" i="1" dirty="0"/>
              <a:t>filnavn</a:t>
            </a:r>
            <a:r>
              <a:rPr lang="nb-NO" dirty="0"/>
              <a:t>, STOR </a:t>
            </a:r>
            <a:r>
              <a:rPr lang="nb-NO" i="1" dirty="0"/>
              <a:t>filnavn </a:t>
            </a:r>
            <a:r>
              <a:rPr lang="nb-NO" dirty="0"/>
              <a:t> henter/lagrer fil</a:t>
            </a:r>
          </a:p>
          <a:p>
            <a:r>
              <a:rPr lang="nb-NO" dirty="0"/>
              <a:t>Returkoder ligner på HTTP</a:t>
            </a:r>
          </a:p>
          <a:p>
            <a:pPr lvl="2"/>
            <a:r>
              <a:rPr lang="nb-NO" dirty="0">
                <a:solidFill>
                  <a:srgbClr val="FF0000"/>
                </a:solidFill>
              </a:rPr>
              <a:t>125 Data </a:t>
            </a:r>
            <a:r>
              <a:rPr lang="nb-NO" dirty="0" err="1">
                <a:solidFill>
                  <a:srgbClr val="FF0000"/>
                </a:solidFill>
              </a:rPr>
              <a:t>connection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already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open</a:t>
            </a:r>
            <a:r>
              <a:rPr lang="nb-NO" dirty="0">
                <a:solidFill>
                  <a:srgbClr val="FF0000"/>
                </a:solidFill>
              </a:rPr>
              <a:t>; transfer </a:t>
            </a:r>
            <a:r>
              <a:rPr lang="nb-NO" dirty="0" err="1">
                <a:solidFill>
                  <a:srgbClr val="FF0000"/>
                </a:solidFill>
              </a:rPr>
              <a:t>starting</a:t>
            </a:r>
            <a:endParaRPr lang="nb-NO" dirty="0"/>
          </a:p>
          <a:p>
            <a:pPr lvl="2"/>
            <a:r>
              <a:rPr lang="nb-NO" dirty="0">
                <a:solidFill>
                  <a:srgbClr val="FF0000"/>
                </a:solidFill>
              </a:rPr>
              <a:t>331 </a:t>
            </a:r>
            <a:r>
              <a:rPr lang="nb-NO" dirty="0" err="1">
                <a:solidFill>
                  <a:srgbClr val="FF0000"/>
                </a:solidFill>
              </a:rPr>
              <a:t>Username</a:t>
            </a:r>
            <a:r>
              <a:rPr lang="nb-NO" dirty="0">
                <a:solidFill>
                  <a:srgbClr val="FF0000"/>
                </a:solidFill>
              </a:rPr>
              <a:t> OK, </a:t>
            </a:r>
            <a:r>
              <a:rPr lang="nb-NO" dirty="0" err="1">
                <a:solidFill>
                  <a:srgbClr val="FF0000"/>
                </a:solidFill>
              </a:rPr>
              <a:t>password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required</a:t>
            </a:r>
            <a:endParaRPr lang="nb-NO" dirty="0"/>
          </a:p>
          <a:p>
            <a:pPr lvl="2"/>
            <a:r>
              <a:rPr lang="nb-NO" dirty="0">
                <a:solidFill>
                  <a:srgbClr val="FF0000"/>
                </a:solidFill>
              </a:rPr>
              <a:t>425 </a:t>
            </a:r>
            <a:r>
              <a:rPr lang="nb-NO" dirty="0" err="1">
                <a:solidFill>
                  <a:srgbClr val="FF0000"/>
                </a:solidFill>
              </a:rPr>
              <a:t>Can’t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open</a:t>
            </a:r>
            <a:r>
              <a:rPr lang="nb-NO" dirty="0">
                <a:solidFill>
                  <a:srgbClr val="FF0000"/>
                </a:solidFill>
              </a:rPr>
              <a:t> data </a:t>
            </a:r>
            <a:r>
              <a:rPr lang="nb-NO" dirty="0" err="1">
                <a:solidFill>
                  <a:srgbClr val="FF0000"/>
                </a:solidFill>
              </a:rPr>
              <a:t>connection</a:t>
            </a:r>
            <a:endParaRPr lang="nb-NO" dirty="0"/>
          </a:p>
          <a:p>
            <a:pPr lvl="2"/>
            <a:r>
              <a:rPr lang="nb-NO" dirty="0">
                <a:solidFill>
                  <a:srgbClr val="FF0000"/>
                </a:solidFill>
              </a:rPr>
              <a:t>452 </a:t>
            </a:r>
            <a:r>
              <a:rPr lang="nb-NO" dirty="0" err="1">
                <a:solidFill>
                  <a:srgbClr val="FF0000"/>
                </a:solidFill>
              </a:rPr>
              <a:t>Error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writing</a:t>
            </a:r>
            <a:r>
              <a:rPr lang="nb-NO" dirty="0">
                <a:solidFill>
                  <a:srgbClr val="FF0000"/>
                </a:solidFill>
              </a:rPr>
              <a:t> file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Sikkerhet, HTTP og FTP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SFTP</a:t>
            </a:r>
            <a:r>
              <a:rPr lang="nb-NO" dirty="0"/>
              <a:t> er ikke en ny versjon av FTP, men en helt ny protokoll.</a:t>
            </a:r>
          </a:p>
          <a:p>
            <a:pPr lvl="1"/>
            <a:r>
              <a:rPr lang="nb-NO" dirty="0"/>
              <a:t>Vanligvis benytter den SSH (</a:t>
            </a:r>
            <a:r>
              <a:rPr lang="nb-NO" dirty="0" err="1"/>
              <a:t>Secure</a:t>
            </a:r>
            <a:r>
              <a:rPr lang="nb-NO" dirty="0"/>
              <a:t> Shell) til å opprette en kryptert forbindelse til en </a:t>
            </a:r>
            <a:r>
              <a:rPr lang="nb-NO" b="1" dirty="0" err="1"/>
              <a:t>sftp</a:t>
            </a:r>
            <a:r>
              <a:rPr lang="nb-NO" b="1" dirty="0"/>
              <a:t>-filserver.</a:t>
            </a:r>
          </a:p>
          <a:p>
            <a:pPr lvl="1"/>
            <a:r>
              <a:rPr lang="nb-NO" dirty="0"/>
              <a:t>Standardport </a:t>
            </a:r>
            <a:r>
              <a:rPr lang="nb-NO" dirty="0">
                <a:solidFill>
                  <a:srgbClr val="FF0000"/>
                </a:solidFill>
              </a:rPr>
              <a:t>22</a:t>
            </a:r>
          </a:p>
          <a:p>
            <a:r>
              <a:rPr lang="nb-NO" dirty="0"/>
              <a:t>HTTP</a:t>
            </a:r>
            <a:r>
              <a:rPr lang="nb-NO" dirty="0">
                <a:solidFill>
                  <a:srgbClr val="FF0000"/>
                </a:solidFill>
              </a:rPr>
              <a:t>S</a:t>
            </a:r>
            <a:r>
              <a:rPr lang="nb-NO" dirty="0"/>
              <a:t> er vanlig HTTP over en kryptert transportlagsforbindelse</a:t>
            </a:r>
          </a:p>
          <a:p>
            <a:pPr lvl="1"/>
            <a:r>
              <a:rPr lang="nb-NO" dirty="0"/>
              <a:t>benytter vanligvis TLS/SSL-protokollene for å lage en kryptert TCP-forbindelse</a:t>
            </a:r>
          </a:p>
          <a:p>
            <a:pPr lvl="1"/>
            <a:r>
              <a:rPr lang="nb-NO" dirty="0"/>
              <a:t>Standard port </a:t>
            </a:r>
            <a:r>
              <a:rPr lang="nb-NO" dirty="0">
                <a:solidFill>
                  <a:srgbClr val="FF0000"/>
                </a:solidFill>
              </a:rPr>
              <a:t>443</a:t>
            </a:r>
            <a:r>
              <a:rPr lang="nb-NO" dirty="0"/>
              <a:t>.</a:t>
            </a:r>
          </a:p>
          <a:p>
            <a:pPr lvl="1"/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0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sftp mot et hjemmeområde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24744"/>
            <a:ext cx="8229600" cy="792088"/>
          </a:xfrm>
        </p:spPr>
        <p:txBody>
          <a:bodyPr>
            <a:normAutofit fontScale="85000" lnSpcReduction="20000"/>
          </a:bodyPr>
          <a:lstStyle/>
          <a:p>
            <a:r>
              <a:rPr lang="nb-NO" dirty="0" err="1">
                <a:hlinkClick r:id="rId10"/>
              </a:rPr>
              <a:t>Filezilla</a:t>
            </a:r>
            <a:r>
              <a:rPr lang="nb-NO" dirty="0"/>
              <a:t> er en enkel og grei GUI-basert </a:t>
            </a:r>
            <a:r>
              <a:rPr lang="nb-NO" dirty="0" err="1"/>
              <a:t>sftp</a:t>
            </a:r>
            <a:r>
              <a:rPr lang="nb-NO" dirty="0"/>
              <a:t>-klient med </a:t>
            </a:r>
            <a:r>
              <a:rPr lang="nb-NO" dirty="0" err="1"/>
              <a:t>drag’n’drop</a:t>
            </a:r>
            <a:r>
              <a:rPr lang="nb-NO" dirty="0"/>
              <a:t> av filer fra lokal disk til server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3225"/>
            <a:ext cx="680878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1726"/>
            <a:ext cx="48863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51851"/>
            <a:ext cx="51339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5" name="Picture 5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71" y="3951851"/>
            <a:ext cx="26670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6" name="Picture 6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71" y="5209151"/>
            <a:ext cx="47148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8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</a:rPr>
              <a:t>P2P</a:t>
            </a:r>
            <a:r>
              <a:rPr lang="nb-NO" dirty="0"/>
              <a:t>: </a:t>
            </a:r>
            <a:r>
              <a:rPr lang="nb-NO" dirty="0" err="1"/>
              <a:t>Torrent</a:t>
            </a:r>
            <a:endParaRPr lang="nb-N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«Om vi får tid så ser vi også litt på…»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1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7313" y="1143000"/>
          <a:ext cx="654367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7" name="Diagram" r:id="rId7" imgW="7724851" imgH="5286451" progId="Excel.Chart.8">
                  <p:embed/>
                </p:oleObj>
              </mc:Choice>
              <mc:Fallback>
                <p:oleObj name="Diagram" r:id="rId7" imgW="7724851" imgH="528645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143000"/>
                        <a:ext cx="6543675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1600" y="228600"/>
            <a:ext cx="7846963" cy="6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 err="1"/>
              <a:t>Klient-tjener</a:t>
            </a:r>
            <a:r>
              <a:rPr lang="en-US" sz="4000" dirty="0"/>
              <a:t> vs. P2P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5500688"/>
            <a:ext cx="771525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i="1" kern="0" dirty="0">
                <a:latin typeface="+mn-lt"/>
              </a:rPr>
              <a:t>P2P </a:t>
            </a:r>
            <a:r>
              <a:rPr lang="en-US" sz="2400" i="1" kern="0" dirty="0" err="1">
                <a:latin typeface="+mn-lt"/>
              </a:rPr>
              <a:t>kan</a:t>
            </a:r>
            <a:r>
              <a:rPr lang="en-US" sz="2400" i="1" kern="0" dirty="0">
                <a:latin typeface="+mn-lt"/>
              </a:rPr>
              <a:t> </a:t>
            </a:r>
            <a:r>
              <a:rPr lang="en-US" sz="2400" i="1" kern="0" dirty="0" err="1">
                <a:latin typeface="+mn-lt"/>
              </a:rPr>
              <a:t>redusere</a:t>
            </a:r>
            <a:r>
              <a:rPr lang="en-US" sz="2400" i="1" kern="0" dirty="0">
                <a:latin typeface="+mn-lt"/>
              </a:rPr>
              <a:t> (</a:t>
            </a:r>
            <a:r>
              <a:rPr lang="en-US" sz="2400" i="1" kern="0" dirty="0" err="1">
                <a:latin typeface="+mn-lt"/>
              </a:rPr>
              <a:t>samlet</a:t>
            </a:r>
            <a:r>
              <a:rPr lang="en-US" sz="2400" i="1" kern="0" dirty="0">
                <a:latin typeface="+mn-lt"/>
              </a:rPr>
              <a:t>) </a:t>
            </a:r>
            <a:r>
              <a:rPr lang="en-US" sz="2400" i="1" kern="0" dirty="0" err="1">
                <a:latin typeface="+mn-lt"/>
              </a:rPr>
              <a:t>nedlastingstiden</a:t>
            </a:r>
            <a:r>
              <a:rPr lang="en-US" sz="2400" i="1" kern="0" dirty="0">
                <a:latin typeface="+mn-lt"/>
              </a:rPr>
              <a:t> </a:t>
            </a:r>
            <a:r>
              <a:rPr lang="en-US" sz="2400" i="1" kern="0" dirty="0" err="1">
                <a:latin typeface="+mn-lt"/>
              </a:rPr>
              <a:t>da</a:t>
            </a:r>
            <a:r>
              <a:rPr lang="en-US" sz="2400" i="1" kern="0" dirty="0">
                <a:latin typeface="+mn-lt"/>
              </a:rPr>
              <a:t> </a:t>
            </a:r>
            <a:r>
              <a:rPr lang="en-US" sz="2400" i="1" kern="0" dirty="0" err="1">
                <a:latin typeface="+mn-lt"/>
              </a:rPr>
              <a:t>det</a:t>
            </a:r>
            <a:r>
              <a:rPr lang="en-US" sz="2400" i="1" kern="0" dirty="0">
                <a:latin typeface="+mn-lt"/>
              </a:rPr>
              <a:t> “</a:t>
            </a:r>
            <a:r>
              <a:rPr lang="en-US" sz="2400" i="1" kern="0" dirty="0" err="1">
                <a:latin typeface="+mn-lt"/>
              </a:rPr>
              <a:t>fjerner</a:t>
            </a:r>
            <a:r>
              <a:rPr lang="en-US" sz="2400" i="1" kern="0" dirty="0">
                <a:latin typeface="+mn-lt"/>
              </a:rPr>
              <a:t>” </a:t>
            </a:r>
            <a:r>
              <a:rPr lang="en-US" sz="2400" b="1" i="1" kern="0" dirty="0" err="1">
                <a:latin typeface="+mn-lt"/>
              </a:rPr>
              <a:t>flaskehalsen</a:t>
            </a:r>
            <a:r>
              <a:rPr lang="en-US" sz="2400" b="1" i="1" kern="0" dirty="0">
                <a:latin typeface="+mn-lt"/>
              </a:rPr>
              <a:t> inn </a:t>
            </a:r>
            <a:r>
              <a:rPr lang="en-US" sz="2400" b="1" i="1" kern="0" dirty="0" err="1">
                <a:latin typeface="+mn-lt"/>
              </a:rPr>
              <a:t>til</a:t>
            </a:r>
            <a:r>
              <a:rPr lang="en-US" sz="2400" b="1" i="1" kern="0" dirty="0">
                <a:latin typeface="+mn-lt"/>
              </a:rPr>
              <a:t> </a:t>
            </a:r>
            <a:r>
              <a:rPr lang="en-US" sz="2400" b="1" i="1" kern="0" dirty="0" err="1">
                <a:latin typeface="+mn-lt"/>
              </a:rPr>
              <a:t>tjeneren</a:t>
            </a:r>
            <a:endParaRPr lang="en-US" sz="2400" b="1" kern="0" dirty="0"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  <a:p>
            <a:pPr algn="ctr" eaLnBrk="0" hangingPunct="0">
              <a:spcBef>
                <a:spcPct val="20000"/>
              </a:spcBef>
              <a:buFont typeface="ZapfDingbats" pitchFamily="82" charset="2"/>
              <a:buNone/>
              <a:defRPr/>
            </a:pPr>
            <a:endParaRPr lang="en-US" sz="2400" kern="0" dirty="0"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endParaRPr lang="en-US" sz="2400" kern="0" dirty="0">
              <a:latin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515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115616" y="188640"/>
            <a:ext cx="7509520" cy="634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Fildistribusjon</a:t>
            </a:r>
            <a:r>
              <a:rPr lang="en-US" dirty="0"/>
              <a:t>: </a:t>
            </a:r>
            <a:r>
              <a:rPr lang="en-US" dirty="0" err="1"/>
              <a:t>BitTorrent</a:t>
            </a:r>
            <a:r>
              <a:rPr lang="en-US" dirty="0"/>
              <a:t> </a:t>
            </a:r>
          </a:p>
        </p:txBody>
      </p:sp>
      <p:sp>
        <p:nvSpPr>
          <p:cNvPr id="3085" name="Text Box 3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2875" y="1143000"/>
            <a:ext cx="51609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i="1" u="sng" dirty="0">
                <a:solidFill>
                  <a:srgbClr val="FF3300"/>
                </a:solidFill>
              </a:rPr>
              <a:t>tracker:</a:t>
            </a:r>
            <a:r>
              <a:rPr lang="en-US" dirty="0"/>
              <a:t> </a:t>
            </a:r>
            <a:r>
              <a:rPr lang="en-US" dirty="0" err="1"/>
              <a:t>overvåker</a:t>
            </a:r>
            <a:r>
              <a:rPr lang="en-US" dirty="0"/>
              <a:t> (tracks)</a:t>
            </a:r>
            <a:br>
              <a:rPr lang="en-US" dirty="0"/>
            </a:br>
            <a:r>
              <a:rPr lang="en-US" dirty="0" err="1"/>
              <a:t>hvilke</a:t>
            </a:r>
            <a:r>
              <a:rPr lang="en-US" dirty="0"/>
              <a:t> “peers”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deltar</a:t>
            </a:r>
            <a:endParaRPr lang="en-US" dirty="0"/>
          </a:p>
          <a:p>
            <a:pPr eaLnBrk="1" hangingPunct="1"/>
            <a:r>
              <a:rPr lang="en-US" dirty="0" err="1"/>
              <a:t>i</a:t>
            </a:r>
            <a:r>
              <a:rPr lang="en-US" dirty="0"/>
              <a:t> en torrent</a:t>
            </a:r>
          </a:p>
        </p:txBody>
      </p:sp>
      <p:sp>
        <p:nvSpPr>
          <p:cNvPr id="3086" name="Text Box 4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29250" y="1071563"/>
            <a:ext cx="3714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i="1" u="sng" dirty="0">
                <a:solidFill>
                  <a:srgbClr val="FF3300"/>
                </a:solidFill>
              </a:rPr>
              <a:t>torrent:</a:t>
            </a:r>
            <a:r>
              <a:rPr lang="en-US" dirty="0"/>
              <a:t> </a:t>
            </a:r>
            <a:r>
              <a:rPr lang="en-US" dirty="0" err="1"/>
              <a:t>gruppe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“peers”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utveksler</a:t>
            </a:r>
            <a:endParaRPr lang="en-US" dirty="0"/>
          </a:p>
          <a:p>
            <a:pPr eaLnBrk="1" hangingPunct="1">
              <a:lnSpc>
                <a:spcPct val="75000"/>
              </a:lnSpc>
            </a:pPr>
            <a:r>
              <a:rPr lang="en-US" dirty="0"/>
              <a:t>“chunks” </a:t>
            </a:r>
            <a:r>
              <a:rPr lang="en-US" dirty="0" err="1"/>
              <a:t>av</a:t>
            </a:r>
            <a:r>
              <a:rPr lang="en-US" dirty="0"/>
              <a:t> en </a:t>
            </a:r>
            <a:r>
              <a:rPr lang="en-US" dirty="0" err="1"/>
              <a:t>fil</a:t>
            </a:r>
            <a:endParaRPr lang="en-US" dirty="0"/>
          </a:p>
        </p:txBody>
      </p:sp>
      <p:grpSp>
        <p:nvGrpSpPr>
          <p:cNvPr id="3088" name="Group 3"/>
          <p:cNvGrpSpPr>
            <a:grpSpLocks/>
          </p:cNvGrpSpPr>
          <p:nvPr/>
        </p:nvGrpSpPr>
        <p:grpSpPr bwMode="auto">
          <a:xfrm>
            <a:off x="2171701" y="2814697"/>
            <a:ext cx="538163" cy="772213"/>
            <a:chOff x="4180" y="783"/>
            <a:chExt cx="150" cy="307"/>
          </a:xfrm>
        </p:grpSpPr>
        <p:sp>
          <p:nvSpPr>
            <p:cNvPr id="3109" name="AutoShape 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110" name="Rectangle 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111" name="Rectangle 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112" name="AutoShape 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113" name="Line 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114" name="Line 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</p:grp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19313" y="4504432"/>
          <a:ext cx="444500" cy="3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94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4504432"/>
                        <a:ext cx="444500" cy="3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000501" y="6177561"/>
          <a:ext cx="444500" cy="3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95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1" y="6177561"/>
                        <a:ext cx="444500" cy="3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798763" y="5502221"/>
          <a:ext cx="444500" cy="3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96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502221"/>
                        <a:ext cx="444500" cy="3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132388" y="5898015"/>
          <a:ext cx="444500" cy="3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97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5898015"/>
                        <a:ext cx="444500" cy="3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5859463" y="6325638"/>
          <a:ext cx="444500" cy="3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98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6325638"/>
                        <a:ext cx="444500" cy="3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6188076" y="4624831"/>
          <a:ext cx="444500" cy="3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99" name="Clip" r:id="rId13" imgW="1305000" imgH="1085760" progId="MS_ClipArt_Gallery.2">
                  <p:embed/>
                </p:oleObj>
              </mc:Choice>
              <mc:Fallback>
                <p:oleObj name="Clip" r:id="rId1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6" y="4624831"/>
                        <a:ext cx="444500" cy="3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3375026" y="2989067"/>
          <a:ext cx="444500" cy="3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0" name="Clip" r:id="rId14" imgW="1305000" imgH="1085760" progId="MS_ClipArt_Gallery.2">
                  <p:embed/>
                </p:oleObj>
              </mc:Choice>
              <mc:Fallback>
                <p:oleObj name="Clip" r:id="rId1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6" y="2989067"/>
                        <a:ext cx="444500" cy="3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6207126" y="3614588"/>
          <a:ext cx="444500" cy="3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1" name="Clip" r:id="rId15" imgW="1305000" imgH="1085760" progId="MS_ClipArt_Gallery.2">
                  <p:embed/>
                </p:oleObj>
              </mc:Choice>
              <mc:Fallback>
                <p:oleObj name="Clip" r:id="rId1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6" y="3614588"/>
                        <a:ext cx="444500" cy="3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5121276" y="2906034"/>
          <a:ext cx="444500" cy="3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2" name="Clip" r:id="rId16" imgW="1305000" imgH="1085760" progId="MS_ClipArt_Gallery.2">
                  <p:embed/>
                </p:oleObj>
              </mc:Choice>
              <mc:Fallback>
                <p:oleObj name="Clip" r:id="rId1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6" y="2906034"/>
                        <a:ext cx="444500" cy="3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Line 21"/>
          <p:cNvSpPr>
            <a:spLocks noChangeShapeType="1"/>
          </p:cNvSpPr>
          <p:nvPr/>
        </p:nvSpPr>
        <p:spPr bwMode="auto">
          <a:xfrm>
            <a:off x="2346326" y="3599365"/>
            <a:ext cx="1588" cy="91752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0" name="Line 22"/>
          <p:cNvSpPr>
            <a:spLocks noChangeShapeType="1"/>
          </p:cNvSpPr>
          <p:nvPr/>
        </p:nvSpPr>
        <p:spPr bwMode="auto">
          <a:xfrm flipV="1">
            <a:off x="2497138" y="3272766"/>
            <a:ext cx="976313" cy="1309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1" name="Line 23"/>
          <p:cNvSpPr>
            <a:spLocks noChangeShapeType="1"/>
          </p:cNvSpPr>
          <p:nvPr/>
        </p:nvSpPr>
        <p:spPr bwMode="auto">
          <a:xfrm flipV="1">
            <a:off x="2536826" y="3776504"/>
            <a:ext cx="3746500" cy="88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2" name="Line 24"/>
          <p:cNvSpPr>
            <a:spLocks noChangeShapeType="1"/>
          </p:cNvSpPr>
          <p:nvPr/>
        </p:nvSpPr>
        <p:spPr bwMode="auto">
          <a:xfrm>
            <a:off x="2495551" y="4800586"/>
            <a:ext cx="2755900" cy="1114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3" name="Line 25"/>
          <p:cNvSpPr>
            <a:spLocks noChangeShapeType="1"/>
          </p:cNvSpPr>
          <p:nvPr/>
        </p:nvSpPr>
        <p:spPr bwMode="auto">
          <a:xfrm>
            <a:off x="3724276" y="3285221"/>
            <a:ext cx="2530475" cy="13755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4" name="Line 26"/>
          <p:cNvSpPr>
            <a:spLocks noChangeShapeType="1"/>
          </p:cNvSpPr>
          <p:nvPr/>
        </p:nvSpPr>
        <p:spPr bwMode="auto">
          <a:xfrm flipH="1">
            <a:off x="3086101" y="3293524"/>
            <a:ext cx="512763" cy="219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5" name="Line 27"/>
          <p:cNvSpPr>
            <a:spLocks noChangeShapeType="1"/>
          </p:cNvSpPr>
          <p:nvPr/>
        </p:nvSpPr>
        <p:spPr bwMode="auto">
          <a:xfrm flipH="1" flipV="1">
            <a:off x="5553076" y="3184196"/>
            <a:ext cx="776288" cy="426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6" name="Line 28"/>
          <p:cNvSpPr>
            <a:spLocks noChangeShapeType="1"/>
          </p:cNvSpPr>
          <p:nvPr/>
        </p:nvSpPr>
        <p:spPr bwMode="auto">
          <a:xfrm flipH="1">
            <a:off x="4313238" y="3938419"/>
            <a:ext cx="2028825" cy="2205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7" name="Line 29"/>
          <p:cNvSpPr>
            <a:spLocks noChangeShapeType="1"/>
          </p:cNvSpPr>
          <p:nvPr/>
        </p:nvSpPr>
        <p:spPr bwMode="auto">
          <a:xfrm flipH="1">
            <a:off x="4400551" y="6122206"/>
            <a:ext cx="739775" cy="16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8" name="Line 30"/>
          <p:cNvSpPr>
            <a:spLocks noChangeShapeType="1"/>
          </p:cNvSpPr>
          <p:nvPr/>
        </p:nvSpPr>
        <p:spPr bwMode="auto">
          <a:xfrm flipH="1">
            <a:off x="3211513" y="3228481"/>
            <a:ext cx="2054225" cy="2336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099" name="Line 31"/>
          <p:cNvSpPr>
            <a:spLocks noChangeShapeType="1"/>
          </p:cNvSpPr>
          <p:nvPr/>
        </p:nvSpPr>
        <p:spPr bwMode="auto">
          <a:xfrm flipV="1">
            <a:off x="3224213" y="4844870"/>
            <a:ext cx="3005138" cy="8192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00" name="Line 32"/>
          <p:cNvSpPr>
            <a:spLocks noChangeShapeType="1"/>
          </p:cNvSpPr>
          <p:nvPr/>
        </p:nvSpPr>
        <p:spPr bwMode="auto">
          <a:xfrm>
            <a:off x="5465763" y="3206339"/>
            <a:ext cx="963613" cy="14088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01" name="Line 33"/>
          <p:cNvSpPr>
            <a:spLocks noChangeShapeType="1"/>
          </p:cNvSpPr>
          <p:nvPr/>
        </p:nvSpPr>
        <p:spPr bwMode="auto">
          <a:xfrm>
            <a:off x="5527676" y="6144348"/>
            <a:ext cx="376238" cy="217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02" name="Line 34"/>
          <p:cNvSpPr>
            <a:spLocks noChangeShapeType="1"/>
          </p:cNvSpPr>
          <p:nvPr/>
        </p:nvSpPr>
        <p:spPr bwMode="auto">
          <a:xfrm>
            <a:off x="4413251" y="6439117"/>
            <a:ext cx="1490663" cy="1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103" name="Text Box 35"/>
          <p:cNvSpPr txBox="1">
            <a:spLocks noChangeArrowheads="1"/>
          </p:cNvSpPr>
          <p:nvPr/>
        </p:nvSpPr>
        <p:spPr bwMode="auto">
          <a:xfrm>
            <a:off x="1243013" y="3816636"/>
            <a:ext cx="1023938" cy="61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err="1">
                <a:solidFill>
                  <a:srgbClr val="FF0000"/>
                </a:solidFill>
              </a:rPr>
              <a:t>henter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dirty="0">
                <a:solidFill>
                  <a:srgbClr val="FF0000"/>
                </a:solidFill>
              </a:rPr>
              <a:t>Peer-</a:t>
            </a:r>
            <a:r>
              <a:rPr lang="en-US" sz="1600" dirty="0" err="1">
                <a:solidFill>
                  <a:srgbClr val="FF0000"/>
                </a:solidFill>
              </a:rPr>
              <a:t>liste</a:t>
            </a:r>
            <a:r>
              <a:rPr lang="en-US" sz="1800" dirty="0">
                <a:latin typeface="Arial" charset="0"/>
              </a:rPr>
              <a:t> </a:t>
            </a:r>
          </a:p>
        </p:txBody>
      </p:sp>
      <p:sp>
        <p:nvSpPr>
          <p:cNvPr id="3104" name="Text Box 36"/>
          <p:cNvSpPr txBox="1">
            <a:spLocks noChangeArrowheads="1"/>
          </p:cNvSpPr>
          <p:nvPr/>
        </p:nvSpPr>
        <p:spPr bwMode="auto">
          <a:xfrm>
            <a:off x="4233863" y="4494745"/>
            <a:ext cx="990600" cy="58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err="1"/>
              <a:t>utveksler</a:t>
            </a:r>
            <a:r>
              <a:rPr lang="en-US" sz="1600" dirty="0"/>
              <a:t> </a:t>
            </a:r>
          </a:p>
          <a:p>
            <a:pPr eaLnBrk="1" hangingPunct="1"/>
            <a:r>
              <a:rPr lang="en-US" sz="1600" dirty="0"/>
              <a:t>chunks</a:t>
            </a:r>
          </a:p>
        </p:txBody>
      </p:sp>
      <p:sp>
        <p:nvSpPr>
          <p:cNvPr id="3105" name="Line 38"/>
          <p:cNvSpPr>
            <a:spLocks noChangeShapeType="1"/>
          </p:cNvSpPr>
          <p:nvPr/>
        </p:nvSpPr>
        <p:spPr bwMode="auto">
          <a:xfrm flipH="1">
            <a:off x="6078538" y="4954198"/>
            <a:ext cx="339725" cy="1364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3106" name="Picture 39" descr="Alic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6" y="4775676"/>
            <a:ext cx="561975" cy="60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7" name="Text Box 40"/>
          <p:cNvSpPr txBox="1">
            <a:spLocks noChangeArrowheads="1"/>
          </p:cNvSpPr>
          <p:nvPr/>
        </p:nvSpPr>
        <p:spPr bwMode="auto">
          <a:xfrm>
            <a:off x="2693988" y="5784535"/>
            <a:ext cx="612775" cy="33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peer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5616" y="1700808"/>
            <a:ext cx="1056085" cy="14157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94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/>
      <p:bldP spid="3086" grpId="0"/>
      <p:bldP spid="3089" grpId="0" animBg="1"/>
      <p:bldP spid="3103" grpId="0"/>
      <p:bldP spid="3104" grpId="0"/>
      <p:bldP spid="310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755575" y="0"/>
            <a:ext cx="7231137" cy="1143000"/>
          </a:xfrm>
        </p:spPr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 (1)</a:t>
            </a:r>
          </a:p>
        </p:txBody>
      </p:sp>
      <p:sp>
        <p:nvSpPr>
          <p:cNvPr id="4109" name="Rectangle 3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-19305" y="1902928"/>
            <a:ext cx="8120063" cy="4384675"/>
          </a:xfrm>
        </p:spPr>
        <p:txBody>
          <a:bodyPr/>
          <a:lstStyle/>
          <a:p>
            <a:r>
              <a:rPr lang="en-US" sz="2400" dirty="0" err="1"/>
              <a:t>Filen</a:t>
            </a:r>
            <a:r>
              <a:rPr lang="en-US" sz="2400" dirty="0"/>
              <a:t> deles </a:t>
            </a:r>
            <a:r>
              <a:rPr lang="en-US" sz="2400" dirty="0" err="1"/>
              <a:t>opp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 256KiB store </a:t>
            </a:r>
            <a:r>
              <a:rPr lang="en-US" sz="2400" i="1" dirty="0">
                <a:solidFill>
                  <a:srgbClr val="FF3300"/>
                </a:solidFill>
              </a:rPr>
              <a:t>chunks</a:t>
            </a:r>
            <a:r>
              <a:rPr lang="en-US" sz="2400" dirty="0"/>
              <a:t>.</a:t>
            </a:r>
          </a:p>
          <a:p>
            <a:r>
              <a:rPr lang="en-US" sz="2400" dirty="0"/>
              <a:t>peer </a:t>
            </a:r>
            <a:r>
              <a:rPr lang="en-US" sz="2400" dirty="0" err="1"/>
              <a:t>meldes</a:t>
            </a:r>
            <a:r>
              <a:rPr lang="en-US" sz="2400" dirty="0"/>
              <a:t> inn i torrent: </a:t>
            </a:r>
          </a:p>
          <a:p>
            <a:pPr lvl="1"/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ingen</a:t>
            </a:r>
            <a:r>
              <a:rPr lang="en-US" dirty="0"/>
              <a:t> chunks, men </a:t>
            </a:r>
            <a:r>
              <a:rPr lang="en-US" dirty="0" err="1"/>
              <a:t>skaffer</a:t>
            </a:r>
            <a:r>
              <a:rPr lang="en-US" dirty="0"/>
              <a:t> </a:t>
            </a:r>
            <a:r>
              <a:rPr lang="en-US" dirty="0" err="1"/>
              <a:t>seg</a:t>
            </a:r>
            <a:r>
              <a:rPr lang="en-US" dirty="0"/>
              <a:t> over </a:t>
            </a:r>
            <a:r>
              <a:rPr lang="en-US" dirty="0" err="1"/>
              <a:t>tid</a:t>
            </a:r>
            <a:endParaRPr lang="en-US" dirty="0"/>
          </a:p>
          <a:p>
            <a:pPr lvl="1"/>
            <a:r>
              <a:rPr lang="en-US" dirty="0" err="1"/>
              <a:t>Registreres</a:t>
            </a:r>
            <a:r>
              <a:rPr lang="en-US" dirty="0"/>
              <a:t> hos tracker for å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over peers, </a:t>
            </a:r>
            <a:r>
              <a:rPr lang="en-US" dirty="0" err="1"/>
              <a:t>oppretter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en </a:t>
            </a:r>
            <a:r>
              <a:rPr lang="en-US" dirty="0" err="1"/>
              <a:t>undermengde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peers (“</a:t>
            </a:r>
            <a:r>
              <a:rPr lang="en-US" dirty="0" err="1"/>
              <a:t>naboer</a:t>
            </a:r>
            <a:r>
              <a:rPr lang="en-US" dirty="0"/>
              <a:t>”)</a:t>
            </a:r>
          </a:p>
          <a:p>
            <a:r>
              <a:rPr lang="en-US" sz="2400" dirty="0" err="1"/>
              <a:t>Både</a:t>
            </a:r>
            <a:r>
              <a:rPr lang="en-US" sz="2400" dirty="0"/>
              <a:t> </a:t>
            </a:r>
            <a:r>
              <a:rPr lang="en-US" sz="2400" dirty="0" err="1"/>
              <a:t>laster</a:t>
            </a:r>
            <a:r>
              <a:rPr lang="en-US" sz="2400" dirty="0"/>
              <a:t> </a:t>
            </a:r>
            <a:r>
              <a:rPr lang="en-US" sz="2400" dirty="0" err="1"/>
              <a:t>opp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ned</a:t>
            </a:r>
            <a:r>
              <a:rPr lang="en-US" sz="2400" dirty="0"/>
              <a:t> chunks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andre</a:t>
            </a:r>
            <a:r>
              <a:rPr lang="en-US" sz="2400" dirty="0"/>
              <a:t> peers.</a:t>
            </a:r>
          </a:p>
          <a:p>
            <a:pPr lvl="1"/>
            <a:r>
              <a:rPr lang="en-US" sz="2000" dirty="0" err="1"/>
              <a:t>Prioriterer</a:t>
            </a:r>
            <a:r>
              <a:rPr lang="en-US" sz="2000" dirty="0"/>
              <a:t> chunks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er</a:t>
            </a:r>
            <a:r>
              <a:rPr lang="en-US" sz="2000" dirty="0"/>
              <a:t> “</a:t>
            </a:r>
            <a:r>
              <a:rPr lang="en-US" sz="2000" dirty="0" err="1"/>
              <a:t>sjeldenest</a:t>
            </a:r>
            <a:r>
              <a:rPr lang="en-US" sz="2000" dirty="0"/>
              <a:t>”</a:t>
            </a:r>
          </a:p>
          <a:p>
            <a:r>
              <a:rPr lang="en-US" dirty="0"/>
              <a:t>Peers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forsvinner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 vil.</a:t>
            </a:r>
          </a:p>
        </p:txBody>
      </p:sp>
      <p:grpSp>
        <p:nvGrpSpPr>
          <p:cNvPr id="4110" name="Group 4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00750" y="214313"/>
            <a:ext cx="2962275" cy="2882900"/>
            <a:chOff x="2195" y="208"/>
            <a:chExt cx="3140" cy="2776"/>
          </a:xfrm>
        </p:grpSpPr>
        <p:grpSp>
          <p:nvGrpSpPr>
            <p:cNvPr id="4111" name="Group 6"/>
            <p:cNvGrpSpPr>
              <a:grpSpLocks/>
            </p:cNvGrpSpPr>
            <p:nvPr/>
          </p:nvGrpSpPr>
          <p:grpSpPr bwMode="auto">
            <a:xfrm>
              <a:off x="2513" y="208"/>
              <a:ext cx="339" cy="558"/>
              <a:chOff x="4180" y="783"/>
              <a:chExt cx="150" cy="307"/>
            </a:xfrm>
          </p:grpSpPr>
          <p:sp>
            <p:nvSpPr>
              <p:cNvPr id="4128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29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30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31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32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33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34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4135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2480" y="1429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18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1429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3665" y="2638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19" name="Clip" r:id="rId9" imgW="1305000" imgH="1085760" progId="MS_ClipArt_Gallery.2">
                    <p:embed/>
                  </p:oleObj>
                </mc:Choice>
                <mc:Fallback>
                  <p:oleObj name="Clip" r:id="rId9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2638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2908" y="2150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20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2150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4378" y="243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21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8" y="2436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4836" y="2745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22" name="Clip" r:id="rId12" imgW="1305000" imgH="1085760" progId="MS_ClipArt_Gallery.2">
                    <p:embed/>
                  </p:oleObj>
                </mc:Choice>
                <mc:Fallback>
                  <p:oleObj name="Clip" r:id="rId12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745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5043" y="151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23" name="Clip" r:id="rId13" imgW="1305000" imgH="1085760" progId="MS_ClipArt_Gallery.2">
                    <p:embed/>
                  </p:oleObj>
                </mc:Choice>
                <mc:Fallback>
                  <p:oleObj name="Clip" r:id="rId1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3" y="1516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3271" y="334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24" name="Clip" r:id="rId14" imgW="1305000" imgH="1085760" progId="MS_ClipArt_Gallery.2">
                    <p:embed/>
                  </p:oleObj>
                </mc:Choice>
                <mc:Fallback>
                  <p:oleObj name="Clip" r:id="rId14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1" y="334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5055" y="78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25" name="Clip" r:id="rId15" imgW="1305000" imgH="1085760" progId="MS_ClipArt_Gallery.2">
                    <p:embed/>
                  </p:oleObj>
                </mc:Choice>
                <mc:Fallback>
                  <p:oleObj name="Clip" r:id="rId1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786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0"/>
            <p:cNvGraphicFramePr>
              <a:graphicFrameLocks noChangeAspect="1"/>
            </p:cNvGraphicFramePr>
            <p:nvPr/>
          </p:nvGraphicFramePr>
          <p:xfrm>
            <a:off x="4371" y="274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26" name="Clip" r:id="rId16" imgW="1305000" imgH="1085760" progId="MS_ClipArt_Gallery.2">
                    <p:embed/>
                  </p:oleObj>
                </mc:Choice>
                <mc:Fallback>
                  <p:oleObj name="Clip" r:id="rId16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274"/>
                          <a:ext cx="2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Line 24"/>
            <p:cNvSpPr>
              <a:spLocks noChangeShapeType="1"/>
            </p:cNvSpPr>
            <p:nvPr/>
          </p:nvSpPr>
          <p:spPr bwMode="auto">
            <a:xfrm>
              <a:off x="2623" y="775"/>
              <a:ext cx="0" cy="6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13" name="Line 25"/>
            <p:cNvSpPr>
              <a:spLocks noChangeShapeType="1"/>
            </p:cNvSpPr>
            <p:nvPr/>
          </p:nvSpPr>
          <p:spPr bwMode="auto">
            <a:xfrm flipV="1">
              <a:off x="2718" y="539"/>
              <a:ext cx="615" cy="9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14" name="Line 26"/>
            <p:cNvSpPr>
              <a:spLocks noChangeShapeType="1"/>
            </p:cNvSpPr>
            <p:nvPr/>
          </p:nvSpPr>
          <p:spPr bwMode="auto">
            <a:xfrm flipV="1">
              <a:off x="2743" y="903"/>
              <a:ext cx="2360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15" name="Line 27"/>
            <p:cNvSpPr>
              <a:spLocks noChangeShapeType="1"/>
            </p:cNvSpPr>
            <p:nvPr/>
          </p:nvSpPr>
          <p:spPr bwMode="auto">
            <a:xfrm>
              <a:off x="2717" y="1643"/>
              <a:ext cx="1736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>
              <a:off x="3491" y="548"/>
              <a:ext cx="1594" cy="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17" name="Line 29"/>
            <p:cNvSpPr>
              <a:spLocks noChangeShapeType="1"/>
            </p:cNvSpPr>
            <p:nvPr/>
          </p:nvSpPr>
          <p:spPr bwMode="auto">
            <a:xfrm flipH="1">
              <a:off x="3089" y="554"/>
              <a:ext cx="323" cy="1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18" name="Line 30"/>
            <p:cNvSpPr>
              <a:spLocks noChangeShapeType="1"/>
            </p:cNvSpPr>
            <p:nvPr/>
          </p:nvSpPr>
          <p:spPr bwMode="auto">
            <a:xfrm flipH="1" flipV="1">
              <a:off x="4643" y="475"/>
              <a:ext cx="489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19" name="Line 31"/>
            <p:cNvSpPr>
              <a:spLocks noChangeShapeType="1"/>
            </p:cNvSpPr>
            <p:nvPr/>
          </p:nvSpPr>
          <p:spPr bwMode="auto">
            <a:xfrm flipH="1">
              <a:off x="3862" y="1020"/>
              <a:ext cx="1278" cy="1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20" name="Line 32"/>
            <p:cNvSpPr>
              <a:spLocks noChangeShapeType="1"/>
            </p:cNvSpPr>
            <p:nvPr/>
          </p:nvSpPr>
          <p:spPr bwMode="auto">
            <a:xfrm flipH="1">
              <a:off x="3917" y="2598"/>
              <a:ext cx="466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21" name="Line 33"/>
            <p:cNvSpPr>
              <a:spLocks noChangeShapeType="1"/>
            </p:cNvSpPr>
            <p:nvPr/>
          </p:nvSpPr>
          <p:spPr bwMode="auto">
            <a:xfrm flipH="1">
              <a:off x="3168" y="507"/>
              <a:ext cx="1294" cy="1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22" name="Line 34"/>
            <p:cNvSpPr>
              <a:spLocks noChangeShapeType="1"/>
            </p:cNvSpPr>
            <p:nvPr/>
          </p:nvSpPr>
          <p:spPr bwMode="auto">
            <a:xfrm flipV="1">
              <a:off x="3176" y="1675"/>
              <a:ext cx="1893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23" name="Line 35"/>
            <p:cNvSpPr>
              <a:spLocks noChangeShapeType="1"/>
            </p:cNvSpPr>
            <p:nvPr/>
          </p:nvSpPr>
          <p:spPr bwMode="auto">
            <a:xfrm>
              <a:off x="4588" y="491"/>
              <a:ext cx="607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24" name="Line 36"/>
            <p:cNvSpPr>
              <a:spLocks noChangeShapeType="1"/>
            </p:cNvSpPr>
            <p:nvPr/>
          </p:nvSpPr>
          <p:spPr bwMode="auto">
            <a:xfrm>
              <a:off x="4627" y="2614"/>
              <a:ext cx="237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25" name="Line 37"/>
            <p:cNvSpPr>
              <a:spLocks noChangeShapeType="1"/>
            </p:cNvSpPr>
            <p:nvPr/>
          </p:nvSpPr>
          <p:spPr bwMode="auto">
            <a:xfrm>
              <a:off x="3925" y="2827"/>
              <a:ext cx="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4126" name="Line 39"/>
            <p:cNvSpPr>
              <a:spLocks noChangeShapeType="1"/>
            </p:cNvSpPr>
            <p:nvPr/>
          </p:nvSpPr>
          <p:spPr bwMode="auto">
            <a:xfrm flipH="1">
              <a:off x="4974" y="1754"/>
              <a:ext cx="214" cy="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pic>
          <p:nvPicPr>
            <p:cNvPr id="4127" name="Picture 40" descr="Alice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" y="1625"/>
              <a:ext cx="35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268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BitTorrent (2)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>
          <a:xfrm>
            <a:off x="285750" y="1071563"/>
            <a:ext cx="4286250" cy="49657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dirty="0" err="1">
                <a:solidFill>
                  <a:srgbClr val="FF0000"/>
                </a:solidFill>
              </a:rPr>
              <a:t>Hente</a:t>
            </a:r>
            <a:r>
              <a:rPr lang="en-US" sz="2400" u="sng" dirty="0">
                <a:solidFill>
                  <a:srgbClr val="FF0000"/>
                </a:solidFill>
              </a:rPr>
              <a:t> Chunks</a:t>
            </a:r>
          </a:p>
          <a:p>
            <a:r>
              <a:rPr lang="en-US" sz="2400" dirty="0" err="1"/>
              <a:t>Ulike</a:t>
            </a:r>
            <a:r>
              <a:rPr lang="en-US" sz="2400" dirty="0"/>
              <a:t> peers </a:t>
            </a:r>
            <a:r>
              <a:rPr lang="en-US" sz="2400" dirty="0" err="1"/>
              <a:t>har</a:t>
            </a:r>
            <a:r>
              <a:rPr lang="en-US" sz="2400" dirty="0"/>
              <a:t> </a:t>
            </a:r>
            <a:r>
              <a:rPr lang="en-US" sz="2400" dirty="0" err="1"/>
              <a:t>ulike</a:t>
            </a:r>
            <a:r>
              <a:rPr lang="en-US" sz="2400" dirty="0"/>
              <a:t> </a:t>
            </a:r>
            <a:r>
              <a:rPr lang="en-US" sz="2400" dirty="0" err="1"/>
              <a:t>deler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en-US" sz="2400" dirty="0"/>
              <a:t> </a:t>
            </a:r>
            <a:r>
              <a:rPr lang="en-US" sz="2400" dirty="0" err="1"/>
              <a:t>filen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et </a:t>
            </a:r>
            <a:r>
              <a:rPr lang="en-US" sz="2400" dirty="0" err="1"/>
              <a:t>gitt</a:t>
            </a:r>
            <a:r>
              <a:rPr lang="en-US" sz="2400" dirty="0"/>
              <a:t> </a:t>
            </a:r>
            <a:r>
              <a:rPr lang="en-US" sz="2400" dirty="0" err="1"/>
              <a:t>tidspunkt</a:t>
            </a:r>
            <a:endParaRPr lang="en-US" sz="2400" dirty="0"/>
          </a:p>
          <a:p>
            <a:r>
              <a:rPr lang="en-US" sz="2400" dirty="0" err="1"/>
              <a:t>periodisk</a:t>
            </a:r>
            <a:r>
              <a:rPr lang="en-US" sz="2400" dirty="0"/>
              <a:t>, </a:t>
            </a:r>
            <a:r>
              <a:rPr lang="en-US" sz="2400" dirty="0" err="1"/>
              <a:t>spør</a:t>
            </a:r>
            <a:r>
              <a:rPr lang="en-US" sz="2400" dirty="0"/>
              <a:t> en peer (Anne) </a:t>
            </a:r>
            <a:r>
              <a:rPr lang="en-US" sz="2400" dirty="0" err="1"/>
              <a:t>naboene</a:t>
            </a:r>
            <a:r>
              <a:rPr lang="en-US" sz="2400" dirty="0"/>
              <a:t> </a:t>
            </a:r>
            <a:r>
              <a:rPr lang="en-US" sz="2400" dirty="0" err="1"/>
              <a:t>om</a:t>
            </a:r>
            <a:r>
              <a:rPr lang="en-US" sz="2400" dirty="0"/>
              <a:t> </a:t>
            </a:r>
            <a:r>
              <a:rPr lang="en-US" sz="2400" dirty="0" err="1"/>
              <a:t>hvilke</a:t>
            </a:r>
            <a:r>
              <a:rPr lang="en-US" sz="2400" dirty="0"/>
              <a:t> chunks de </a:t>
            </a:r>
            <a:r>
              <a:rPr lang="en-US" sz="2400" dirty="0" err="1"/>
              <a:t>har</a:t>
            </a:r>
            <a:endParaRPr lang="en-US" sz="2400" dirty="0"/>
          </a:p>
          <a:p>
            <a:r>
              <a:rPr lang="en-US" sz="2400" dirty="0"/>
              <a:t>Anne </a:t>
            </a:r>
            <a:r>
              <a:rPr lang="en-US" sz="2400" dirty="0" err="1"/>
              <a:t>etterspør</a:t>
            </a:r>
            <a:r>
              <a:rPr lang="en-US" sz="2400" dirty="0"/>
              <a:t> </a:t>
            </a:r>
            <a:r>
              <a:rPr lang="en-US" sz="2400" dirty="0" err="1"/>
              <a:t>så</a:t>
            </a:r>
            <a:r>
              <a:rPr lang="en-US" sz="2400" dirty="0"/>
              <a:t> de </a:t>
            </a:r>
            <a:r>
              <a:rPr lang="en-US" sz="2400" dirty="0" err="1"/>
              <a:t>manglende</a:t>
            </a:r>
            <a:r>
              <a:rPr lang="en-US" sz="2400" dirty="0"/>
              <a:t> </a:t>
            </a:r>
            <a:r>
              <a:rPr lang="en-US" sz="2400" dirty="0" err="1"/>
              <a:t>delene</a:t>
            </a:r>
            <a:r>
              <a:rPr lang="en-US" sz="2400" dirty="0"/>
              <a:t> (“chunks”</a:t>
            </a:r>
          </a:p>
          <a:p>
            <a:pPr lvl="1"/>
            <a:r>
              <a:rPr lang="en-US" dirty="0" err="1"/>
              <a:t>sjeldneste</a:t>
            </a:r>
            <a:r>
              <a:rPr lang="en-US" dirty="0"/>
              <a:t> </a:t>
            </a:r>
            <a:r>
              <a:rPr lang="en-US" dirty="0" err="1"/>
              <a:t>først</a:t>
            </a:r>
            <a:r>
              <a:rPr lang="en-US" dirty="0"/>
              <a:t>)</a:t>
            </a:r>
          </a:p>
        </p:txBody>
      </p:sp>
      <p:sp>
        <p:nvSpPr>
          <p:cNvPr id="2498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0" y="1143000"/>
            <a:ext cx="433705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sz="2400" u="sng" dirty="0" err="1">
                <a:solidFill>
                  <a:srgbClr val="FF0000"/>
                </a:solidFill>
                <a:latin typeface="+mn-lt"/>
              </a:rPr>
              <a:t>Levere</a:t>
            </a:r>
            <a:r>
              <a:rPr lang="en-US" sz="2400" u="sng" dirty="0">
                <a:solidFill>
                  <a:srgbClr val="FF0000"/>
                </a:solidFill>
                <a:latin typeface="+mn-lt"/>
              </a:rPr>
              <a:t> Chunks: “tit-for-tat”</a:t>
            </a:r>
          </a:p>
          <a:p>
            <a:pPr marL="342900" indent="-342900">
              <a:buFont typeface="ZapfDingbats" pitchFamily="82" charset="2"/>
              <a:buChar char="r"/>
              <a:defRPr/>
            </a:pPr>
            <a:r>
              <a:rPr lang="en-US" sz="2400" dirty="0">
                <a:latin typeface="+mn-lt"/>
              </a:rPr>
              <a:t>Anne sender </a:t>
            </a:r>
            <a:r>
              <a:rPr lang="en-US" sz="2400" dirty="0" err="1">
                <a:latin typeface="+mn-lt"/>
              </a:rPr>
              <a:t>chunk’er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til</a:t>
            </a:r>
            <a:r>
              <a:rPr lang="en-US" sz="2400" dirty="0">
                <a:latin typeface="+mn-lt"/>
              </a:rPr>
              <a:t> de fire </a:t>
            </a:r>
            <a:r>
              <a:rPr lang="en-US" sz="2400" dirty="0" err="1">
                <a:latin typeface="+mn-lt"/>
              </a:rPr>
              <a:t>naboene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som</a:t>
            </a:r>
            <a:r>
              <a:rPr lang="en-US" sz="2400" dirty="0">
                <a:latin typeface="+mn-lt"/>
              </a:rPr>
              <a:t> for </a:t>
            </a:r>
            <a:r>
              <a:rPr lang="en-US" sz="2400" dirty="0" err="1">
                <a:latin typeface="+mn-lt"/>
              </a:rPr>
              <a:t>tiden</a:t>
            </a:r>
            <a:r>
              <a:rPr lang="en-US" sz="2400" dirty="0">
                <a:latin typeface="+mn-lt"/>
              </a:rPr>
              <a:t> sender </a:t>
            </a:r>
            <a:r>
              <a:rPr lang="en-US" sz="2400" dirty="0" err="1">
                <a:latin typeface="+mn-lt"/>
              </a:rPr>
              <a:t>henne</a:t>
            </a:r>
            <a:r>
              <a:rPr lang="en-US" sz="2400" dirty="0">
                <a:latin typeface="+mn-lt"/>
              </a:rPr>
              <a:t> chunks med </a:t>
            </a:r>
            <a:r>
              <a:rPr lang="en-US" sz="2400" dirty="0" err="1">
                <a:latin typeface="+mn-lt"/>
              </a:rPr>
              <a:t>høyest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bitrate</a:t>
            </a:r>
            <a:r>
              <a:rPr lang="en-US" sz="2400" dirty="0">
                <a:latin typeface="+mn-lt"/>
              </a:rPr>
              <a:t> </a:t>
            </a:r>
          </a:p>
          <a:p>
            <a:pPr marL="742950" lvl="1" indent="-285750">
              <a:buSzPct val="75000"/>
              <a:buFont typeface="Wingdings" pitchFamily="2" charset="2"/>
              <a:buChar char="v"/>
              <a:defRPr/>
            </a:pPr>
            <a:r>
              <a:rPr lang="en-US" sz="2400" dirty="0">
                <a:latin typeface="+mn-lt"/>
              </a:rPr>
              <a:t>re-</a:t>
            </a:r>
            <a:r>
              <a:rPr lang="en-US" sz="2400" dirty="0" err="1">
                <a:latin typeface="+mn-lt"/>
              </a:rPr>
              <a:t>vurderer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topp</a:t>
            </a:r>
            <a:r>
              <a:rPr lang="en-US" sz="2400" dirty="0">
                <a:latin typeface="+mn-lt"/>
              </a:rPr>
              <a:t> 4 </a:t>
            </a:r>
            <a:r>
              <a:rPr lang="en-US" sz="2400" dirty="0" err="1">
                <a:latin typeface="+mn-lt"/>
              </a:rPr>
              <a:t>hvert</a:t>
            </a:r>
            <a:r>
              <a:rPr lang="en-US" sz="2400" dirty="0">
                <a:latin typeface="+mn-lt"/>
              </a:rPr>
              <a:t> 10. </a:t>
            </a:r>
            <a:r>
              <a:rPr lang="en-US" sz="2400" dirty="0" err="1">
                <a:latin typeface="+mn-lt"/>
              </a:rPr>
              <a:t>sekund</a:t>
            </a:r>
            <a:endParaRPr lang="en-US" sz="2400" dirty="0">
              <a:latin typeface="+mn-lt"/>
            </a:endParaRPr>
          </a:p>
          <a:p>
            <a:pPr marL="342900" indent="-342900">
              <a:buFont typeface="ZapfDingbats" pitchFamily="82" charset="2"/>
              <a:buChar char="r"/>
              <a:defRPr/>
            </a:pPr>
            <a:r>
              <a:rPr lang="en-US" sz="2400" dirty="0" err="1">
                <a:latin typeface="+mn-lt"/>
              </a:rPr>
              <a:t>hver</a:t>
            </a:r>
            <a:r>
              <a:rPr lang="en-US" sz="2400" dirty="0">
                <a:latin typeface="+mn-lt"/>
              </a:rPr>
              <a:t> 30. s: </a:t>
            </a:r>
            <a:r>
              <a:rPr lang="en-US" sz="2400" dirty="0" err="1">
                <a:latin typeface="+mn-lt"/>
              </a:rPr>
              <a:t>velger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tilfeldig</a:t>
            </a:r>
            <a:r>
              <a:rPr lang="en-US" sz="2400" dirty="0">
                <a:latin typeface="+mn-lt"/>
              </a:rPr>
              <a:t> en </a:t>
            </a:r>
            <a:r>
              <a:rPr lang="en-US" sz="2400" dirty="0" err="1">
                <a:latin typeface="+mn-lt"/>
              </a:rPr>
              <a:t>annen</a:t>
            </a:r>
            <a:r>
              <a:rPr lang="en-US" sz="2400" dirty="0">
                <a:latin typeface="+mn-lt"/>
              </a:rPr>
              <a:t> peer, </a:t>
            </a:r>
            <a:r>
              <a:rPr lang="en-US" sz="2400" dirty="0" err="1">
                <a:latin typeface="+mn-lt"/>
              </a:rPr>
              <a:t>og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begynner</a:t>
            </a:r>
            <a:r>
              <a:rPr lang="en-US" sz="2400" dirty="0">
                <a:latin typeface="+mn-lt"/>
              </a:rPr>
              <a:t> å </a:t>
            </a:r>
            <a:r>
              <a:rPr lang="en-US" sz="2400" dirty="0" err="1">
                <a:latin typeface="+mn-lt"/>
              </a:rPr>
              <a:t>sende</a:t>
            </a:r>
            <a:r>
              <a:rPr lang="en-US" sz="2400" dirty="0">
                <a:latin typeface="+mn-lt"/>
              </a:rPr>
              <a:t> “chunks”</a:t>
            </a:r>
          </a:p>
          <a:p>
            <a:pPr marL="742950" lvl="1" indent="-285750">
              <a:buSzPct val="75000"/>
              <a:buFont typeface="Wingdings" pitchFamily="2" charset="2"/>
              <a:buChar char="v"/>
              <a:defRPr/>
            </a:pPr>
            <a:r>
              <a:rPr lang="en-US" sz="2400" dirty="0" err="1">
                <a:latin typeface="+mn-lt"/>
              </a:rPr>
              <a:t>nyvalgt</a:t>
            </a:r>
            <a:r>
              <a:rPr lang="en-US" sz="2400" dirty="0">
                <a:latin typeface="+mn-lt"/>
              </a:rPr>
              <a:t> peer </a:t>
            </a:r>
            <a:r>
              <a:rPr lang="en-US" sz="2400" dirty="0" err="1">
                <a:latin typeface="+mn-lt"/>
              </a:rPr>
              <a:t>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bli</a:t>
            </a:r>
            <a:r>
              <a:rPr lang="en-US" sz="2400" dirty="0">
                <a:latin typeface="+mn-lt"/>
              </a:rPr>
              <a:t> en </a:t>
            </a:r>
            <a:r>
              <a:rPr lang="en-US" sz="2400" dirty="0" err="1">
                <a:latin typeface="+mn-lt"/>
              </a:rPr>
              <a:t>av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topp</a:t>
            </a:r>
            <a:r>
              <a:rPr lang="en-US" sz="2400" dirty="0">
                <a:latin typeface="+mn-lt"/>
              </a:rPr>
              <a:t> 4</a:t>
            </a:r>
          </a:p>
          <a:p>
            <a:pPr marL="742950" lvl="1" indent="-285750">
              <a:buSzPct val="75000"/>
              <a:buFont typeface="Wingdings" pitchFamily="2" charset="2"/>
              <a:buChar char="v"/>
              <a:defRPr/>
            </a:pPr>
            <a:r>
              <a:rPr lang="en-US" sz="2400" dirty="0">
                <a:latin typeface="+mn-lt"/>
              </a:rPr>
              <a:t>“</a:t>
            </a:r>
            <a:r>
              <a:rPr lang="en-US" sz="2400" dirty="0" err="1">
                <a:latin typeface="+mn-lt"/>
              </a:rPr>
              <a:t>optimistisk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nedstruping</a:t>
            </a:r>
            <a:r>
              <a:rPr lang="en-US" sz="2400" dirty="0">
                <a:latin typeface="+mn-lt"/>
              </a:rPr>
              <a:t>”</a:t>
            </a:r>
          </a:p>
          <a:p>
            <a:pPr marL="342900" indent="-342900">
              <a:buFont typeface="ZapfDingbats" pitchFamily="82" charset="2"/>
              <a:buChar char="r"/>
              <a:defRPr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0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  <p:bldP spid="24986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841375" y="136525"/>
            <a:ext cx="7802563" cy="889000"/>
          </a:xfrm>
        </p:spPr>
        <p:txBody>
          <a:bodyPr>
            <a:normAutofit/>
          </a:bodyPr>
          <a:lstStyle/>
          <a:p>
            <a:r>
              <a:rPr lang="en-US" dirty="0"/>
              <a:t>Like-for-like (tit-for-tat)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909888" y="45180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96" name="Clip" r:id="rId32" imgW="1305000" imgH="1085760" progId="MS_ClipArt_Gallery.2">
                  <p:embed/>
                </p:oleObj>
              </mc:Choice>
              <mc:Fallback>
                <p:oleObj name="Clip" r:id="rId3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5180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27088" y="36417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97" name="Clip" r:id="rId34" imgW="1305000" imgH="1085760" progId="MS_ClipArt_Gallery.2">
                  <p:embed/>
                </p:oleObj>
              </mc:Choice>
              <mc:Fallback>
                <p:oleObj name="Clip" r:id="rId3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17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5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60588" y="34385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98" name="Clip" r:id="rId35" imgW="1305000" imgH="1085760" progId="MS_ClipArt_Gallery.2">
                  <p:embed/>
                </p:oleObj>
              </mc:Choice>
              <mc:Fallback>
                <p:oleObj name="Clip" r:id="rId3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4385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38288" y="52419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99" name="Clip" r:id="rId36" imgW="1305000" imgH="1085760" progId="MS_ClipArt_Gallery.2">
                  <p:embed/>
                </p:oleObj>
              </mc:Choice>
              <mc:Fallback>
                <p:oleObj name="Clip" r:id="rId3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52419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262188" y="61182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0" name="Clip" r:id="rId37" imgW="1305000" imgH="1085760" progId="MS_ClipArt_Gallery.2">
                  <p:embed/>
                </p:oleObj>
              </mc:Choice>
              <mc:Fallback>
                <p:oleObj name="Clip" r:id="rId3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61182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967288" y="38957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1" name="Clip" r:id="rId38" imgW="1305000" imgH="1085760" progId="MS_ClipArt_Gallery.2">
                  <p:embed/>
                </p:oleObj>
              </mc:Choice>
              <mc:Fallback>
                <p:oleObj name="Clip" r:id="rId3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38957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9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662488" y="30575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2" name="Clip" r:id="rId39" imgW="1305000" imgH="1085760" progId="MS_ClipArt_Gallery.2">
                  <p:embed/>
                </p:oleObj>
              </mc:Choice>
              <mc:Fallback>
                <p:oleObj name="Clip" r:id="rId3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30575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729288" y="27146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3" name="Clip" r:id="rId40" imgW="1305000" imgH="1085760" progId="MS_ClipArt_Gallery.2">
                  <p:embed/>
                </p:oleObj>
              </mc:Choice>
              <mc:Fallback>
                <p:oleObj name="Clip" r:id="rId40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27146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6351588" y="35655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4" name="Clip" r:id="rId41" imgW="1305000" imgH="1085760" progId="MS_ClipArt_Gallery.2">
                  <p:embed/>
                </p:oleObj>
              </mc:Choice>
              <mc:Fallback>
                <p:oleObj name="Clip" r:id="rId41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35655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173788" y="4454525"/>
          <a:ext cx="617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05" name="Clip" r:id="rId42" imgW="1305000" imgH="1085760" progId="MS_ClipArt_Gallery.2">
                  <p:embed/>
                </p:oleObj>
              </mc:Choice>
              <mc:Fallback>
                <p:oleObj name="Clip" r:id="rId4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4454525"/>
                        <a:ext cx="617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4" name="Picture 13" descr="Alice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93" y="3897457"/>
            <a:ext cx="462607" cy="57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54" name="Line 1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 flipV="1">
            <a:off x="2654300" y="3937000"/>
            <a:ext cx="457200" cy="546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nb-NO"/>
          </a:p>
        </p:txBody>
      </p:sp>
      <p:sp>
        <p:nvSpPr>
          <p:cNvPr id="5136" name="Line 15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 flipV="1">
            <a:off x="1473200" y="410210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nb-NO"/>
          </a:p>
        </p:txBody>
      </p:sp>
      <p:sp>
        <p:nvSpPr>
          <p:cNvPr id="5137" name="Line 1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H="1">
            <a:off x="2159000" y="499110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nb-NO"/>
          </a:p>
        </p:txBody>
      </p:sp>
      <p:sp>
        <p:nvSpPr>
          <p:cNvPr id="5138" name="Line 17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2628900" y="504190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nb-NO"/>
          </a:p>
        </p:txBody>
      </p:sp>
      <p:sp>
        <p:nvSpPr>
          <p:cNvPr id="5139" name="Line 1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5511800" y="322580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nb-NO"/>
          </a:p>
        </p:txBody>
      </p:sp>
      <p:sp>
        <p:nvSpPr>
          <p:cNvPr id="266259" name="Line 19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 flipV="1">
            <a:off x="5168900" y="3492500"/>
            <a:ext cx="7620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nb-NO"/>
          </a:p>
        </p:txBody>
      </p:sp>
      <p:sp>
        <p:nvSpPr>
          <p:cNvPr id="5141" name="Line 20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5613400" y="381000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nb-NO"/>
          </a:p>
        </p:txBody>
      </p:sp>
      <p:sp>
        <p:nvSpPr>
          <p:cNvPr id="5142" name="Line 21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5613400" y="427990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nb-NO"/>
          </a:p>
        </p:txBody>
      </p:sp>
      <p:pic>
        <p:nvPicPr>
          <p:cNvPr id="5143" name="Picture 22" descr="Bob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17" y="4373985"/>
            <a:ext cx="565284" cy="57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3" name="Line 23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3530600" y="4076700"/>
            <a:ext cx="1435100" cy="482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nb-NO"/>
          </a:p>
        </p:txBody>
      </p:sp>
      <p:sp>
        <p:nvSpPr>
          <p:cNvPr id="266264" name="Line 24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>
            <a:off x="3543300" y="4165600"/>
            <a:ext cx="1397000" cy="469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nb-NO"/>
          </a:p>
        </p:txBody>
      </p:sp>
      <p:sp>
        <p:nvSpPr>
          <p:cNvPr id="266265" name="Line 25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3581400" y="4267200"/>
            <a:ext cx="1371600" cy="482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nb-NO"/>
          </a:p>
        </p:txBody>
      </p:sp>
      <p:sp>
        <p:nvSpPr>
          <p:cNvPr id="266266" name="Text Box 2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41375" y="1320800"/>
            <a:ext cx="4137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(1) Anne “optimistisk nedstruper” Basse</a:t>
            </a:r>
          </a:p>
        </p:txBody>
      </p:sp>
      <p:sp>
        <p:nvSpPr>
          <p:cNvPr id="266267" name="Text Box 2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08038" y="1663700"/>
            <a:ext cx="7318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(2) Anne blir en av Basses topp-fire leverandører; Basse gjør som Anne</a:t>
            </a:r>
          </a:p>
        </p:txBody>
      </p:sp>
      <p:sp>
        <p:nvSpPr>
          <p:cNvPr id="266268" name="Text Box 2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00100" y="2019300"/>
            <a:ext cx="5389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(3) Basse blir en av Anne sine topp-fire leverandører</a:t>
            </a:r>
          </a:p>
        </p:txBody>
      </p:sp>
      <p:sp>
        <p:nvSpPr>
          <p:cNvPr id="266269" name="Text Box 2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724400" y="5143500"/>
            <a:ext cx="37052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</a:rPr>
              <a:t>Høyere opplastingsrate gir bedre bytte-partnere og raskere nedlasting av filen!</a:t>
            </a:r>
            <a:br>
              <a:rPr lang="en-US" sz="2000">
                <a:solidFill>
                  <a:srgbClr val="FF0000"/>
                </a:solidFill>
              </a:rPr>
            </a:b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688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4" grpId="0" animBg="1"/>
      <p:bldP spid="266259" grpId="0" animBg="1"/>
      <p:bldP spid="266263" grpId="0" animBg="1"/>
      <p:bldP spid="266263" grpId="1" animBg="1"/>
      <p:bldP spid="266264" grpId="0" animBg="1"/>
      <p:bldP spid="266265" grpId="0" animBg="1"/>
      <p:bldP spid="266266" grpId="0"/>
      <p:bldP spid="266267" grpId="0"/>
      <p:bldP spid="266268" grpId="0"/>
      <p:bldP spid="2662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99592" y="188640"/>
            <a:ext cx="772554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Peer-to-Peer (P2P)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1124744"/>
            <a:ext cx="5759704" cy="5616624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Minimalt/intet behov for at noen alltid står på.</a:t>
            </a:r>
          </a:p>
          <a:p>
            <a:r>
              <a:rPr lang="nb-NO" dirty="0"/>
              <a:t>Alle kan både be om og levere tjenesten</a:t>
            </a:r>
          </a:p>
          <a:p>
            <a:r>
              <a:rPr lang="nb-NO" dirty="0" err="1"/>
              <a:t>BitTorrent</a:t>
            </a:r>
            <a:r>
              <a:rPr lang="nb-NO" dirty="0"/>
              <a:t>, </a:t>
            </a:r>
            <a:r>
              <a:rPr lang="nb-NO" dirty="0" err="1"/>
              <a:t>LimeWire</a:t>
            </a:r>
            <a:r>
              <a:rPr lang="nb-NO" dirty="0"/>
              <a:t>, </a:t>
            </a:r>
            <a:r>
              <a:rPr lang="nb-NO" dirty="0" err="1"/>
              <a:t>Skype</a:t>
            </a:r>
            <a:r>
              <a:rPr lang="nb-NO" dirty="0"/>
              <a:t>,…</a:t>
            </a:r>
          </a:p>
          <a:p>
            <a:r>
              <a:rPr lang="nb-NO" dirty="0"/>
              <a:t>Selv-skalerende</a:t>
            </a:r>
          </a:p>
          <a:p>
            <a:pPr lvl="1"/>
            <a:r>
              <a:rPr lang="nb-NO" dirty="0"/>
              <a:t>I et fildelingsnettverk vil hver «klient» også øke antall «tjenere» og samlet kapasitet</a:t>
            </a:r>
          </a:p>
          <a:p>
            <a:r>
              <a:rPr lang="nb-NO" dirty="0"/>
              <a:t>Noen problemer</a:t>
            </a:r>
          </a:p>
          <a:p>
            <a:pPr lvl="1"/>
            <a:r>
              <a:rPr lang="nb-NO" dirty="0"/>
              <a:t>Opphavsrett og fildeling</a:t>
            </a:r>
          </a:p>
          <a:p>
            <a:pPr lvl="1"/>
            <a:r>
              <a:rPr lang="nb-NO" dirty="0"/>
              <a:t>ASDL, kabel m.fl. er laget for </a:t>
            </a:r>
            <a:r>
              <a:rPr lang="nb-NO" b="1" dirty="0"/>
              <a:t>asymmetriske</a:t>
            </a:r>
            <a:r>
              <a:rPr lang="nb-NO" dirty="0"/>
              <a:t> (klient/tjener) trafikk: mye ned-, lite opp-lasting. Problematisk for ISPer.</a:t>
            </a:r>
          </a:p>
          <a:p>
            <a:pPr lvl="1"/>
            <a:r>
              <a:rPr lang="nb-NO" b="1" dirty="0"/>
              <a:t>Sikkerhet og pålitelighet</a:t>
            </a:r>
            <a:r>
              <a:rPr lang="nb-NO" dirty="0"/>
              <a:t> er </a:t>
            </a:r>
            <a:r>
              <a:rPr lang="nb-NO" b="1" dirty="0"/>
              <a:t>vanskelig</a:t>
            </a:r>
            <a:r>
              <a:rPr lang="nb-NO" dirty="0"/>
              <a:t> i distribuerte systemer</a:t>
            </a:r>
          </a:p>
          <a:p>
            <a:pPr lvl="1"/>
            <a:r>
              <a:rPr lang="nb-NO" dirty="0"/>
              <a:t>Mange brukere struper opplasting og maksimerer nedlasting, noe som gjøre P2P ineffektivt. (Hvor mange vil </a:t>
            </a:r>
            <a:r>
              <a:rPr lang="nb-NO" i="1" dirty="0"/>
              <a:t>egentlig</a:t>
            </a:r>
            <a:r>
              <a:rPr lang="nb-NO" dirty="0"/>
              <a:t> dele computeren sin med andre?)</a:t>
            </a:r>
          </a:p>
          <a:p>
            <a:endParaRPr lang="nb-NO" dirty="0"/>
          </a:p>
        </p:txBody>
      </p:sp>
      <p:grpSp>
        <p:nvGrpSpPr>
          <p:cNvPr id="7" name="Group 6"/>
          <p:cNvGrpSpPr/>
          <p:nvPr>
            <p:custDataLst>
              <p:tags r:id="rId5"/>
            </p:custDataLst>
          </p:nvPr>
        </p:nvGrpSpPr>
        <p:grpSpPr>
          <a:xfrm>
            <a:off x="5680626" y="910175"/>
            <a:ext cx="3454731" cy="3130550"/>
            <a:chOff x="4225925" y="1639888"/>
            <a:chExt cx="4233863" cy="4168775"/>
          </a:xfrm>
        </p:grpSpPr>
        <p:sp>
          <p:nvSpPr>
            <p:cNvPr id="8" name="Freeform 691"/>
            <p:cNvSpPr>
              <a:spLocks/>
            </p:cNvSpPr>
            <p:nvPr/>
          </p:nvSpPr>
          <p:spPr bwMode="auto">
            <a:xfrm>
              <a:off x="6710363" y="3457575"/>
              <a:ext cx="1314450" cy="674688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92"/>
            <p:cNvSpPr>
              <a:spLocks/>
            </p:cNvSpPr>
            <p:nvPr/>
          </p:nvSpPr>
          <p:spPr bwMode="auto">
            <a:xfrm>
              <a:off x="6729413" y="1931988"/>
              <a:ext cx="1730375" cy="1044575"/>
            </a:xfrm>
            <a:custGeom>
              <a:avLst/>
              <a:gdLst>
                <a:gd name="T0" fmla="*/ 424 w 765"/>
                <a:gd name="T1" fmla="*/ 10 h 459"/>
                <a:gd name="T2" fmla="*/ 288 w 765"/>
                <a:gd name="T3" fmla="*/ 70 h 459"/>
                <a:gd name="T4" fmla="*/ 96 w 765"/>
                <a:gd name="T5" fmla="*/ 100 h 459"/>
                <a:gd name="T6" fmla="*/ 14 w 765"/>
                <a:gd name="T7" fmla="*/ 336 h 459"/>
                <a:gd name="T8" fmla="*/ 180 w 765"/>
                <a:gd name="T9" fmla="*/ 444 h 459"/>
                <a:gd name="T10" fmla="*/ 346 w 765"/>
                <a:gd name="T11" fmla="*/ 426 h 459"/>
                <a:gd name="T12" fmla="*/ 584 w 765"/>
                <a:gd name="T13" fmla="*/ 444 h 459"/>
                <a:gd name="T14" fmla="*/ 698 w 765"/>
                <a:gd name="T15" fmla="*/ 434 h 459"/>
                <a:gd name="T16" fmla="*/ 752 w 765"/>
                <a:gd name="T17" fmla="*/ 372 h 459"/>
                <a:gd name="T18" fmla="*/ 750 w 765"/>
                <a:gd name="T19" fmla="*/ 158 h 459"/>
                <a:gd name="T20" fmla="*/ 662 w 765"/>
                <a:gd name="T21" fmla="*/ 34 h 459"/>
                <a:gd name="T22" fmla="*/ 424 w 765"/>
                <a:gd name="T23" fmla="*/ 1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93"/>
            <p:cNvSpPr>
              <a:spLocks/>
            </p:cNvSpPr>
            <p:nvPr/>
          </p:nvSpPr>
          <p:spPr bwMode="auto">
            <a:xfrm>
              <a:off x="4989513" y="1639888"/>
              <a:ext cx="1644650" cy="1071562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94"/>
            <p:cNvGrpSpPr>
              <a:grpSpLocks/>
            </p:cNvGrpSpPr>
            <p:nvPr/>
          </p:nvGrpSpPr>
          <p:grpSpPr bwMode="auto">
            <a:xfrm>
              <a:off x="5076825" y="2974975"/>
              <a:ext cx="1458913" cy="933450"/>
              <a:chOff x="2889" y="1631"/>
              <a:chExt cx="980" cy="743"/>
            </a:xfrm>
          </p:grpSpPr>
          <p:sp>
            <p:nvSpPr>
              <p:cNvPr id="348" name="Rectangle 69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" name="AutoShape 69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solidFill>
                    <a:srgbClr val="00CCFF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697"/>
            <p:cNvGrpSpPr>
              <a:grpSpLocks/>
            </p:cNvGrpSpPr>
            <p:nvPr/>
          </p:nvGrpSpPr>
          <p:grpSpPr bwMode="auto">
            <a:xfrm>
              <a:off x="5778500" y="1831975"/>
              <a:ext cx="336550" cy="531813"/>
              <a:chOff x="3796" y="1043"/>
              <a:chExt cx="865" cy="1237"/>
            </a:xfrm>
          </p:grpSpPr>
          <p:sp>
            <p:nvSpPr>
              <p:cNvPr id="318" name="Line 698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9" name="Line 699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0" name="Line 700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" name="Line 701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2" name="Line 702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3" name="Line 703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4" name="Line 704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5" name="Line 705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6" name="Line 706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7" name="Line 707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8" name="Line 708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9" name="Line 709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0" name="Line 710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1" name="Line 711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2" name="Line 712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33" name="Group 7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44" name="Line 71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5" name="Line 7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6" name="Line 71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7" name="Line 7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34" name="Group 7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40" name="Line 71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1" name="Line 7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2" name="Line 72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3" name="Line 7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35" name="Group 7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36" name="Line 72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7" name="Line 7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" name="Line 72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9" name="Line 7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" name="Oval 728"/>
            <p:cNvSpPr>
              <a:spLocks noChangeArrowheads="1"/>
            </p:cNvSpPr>
            <p:nvPr/>
          </p:nvSpPr>
          <p:spPr bwMode="auto">
            <a:xfrm>
              <a:off x="6835775" y="3652838"/>
              <a:ext cx="358775" cy="9525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29"/>
            <p:cNvSpPr>
              <a:spLocks noChangeShapeType="1"/>
            </p:cNvSpPr>
            <p:nvPr/>
          </p:nvSpPr>
          <p:spPr bwMode="auto">
            <a:xfrm>
              <a:off x="6835775" y="36449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30"/>
            <p:cNvSpPr>
              <a:spLocks noChangeShapeType="1"/>
            </p:cNvSpPr>
            <p:nvPr/>
          </p:nvSpPr>
          <p:spPr bwMode="auto">
            <a:xfrm>
              <a:off x="7194550" y="36449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31"/>
            <p:cNvSpPr>
              <a:spLocks noChangeArrowheads="1"/>
            </p:cNvSpPr>
            <p:nvPr/>
          </p:nvSpPr>
          <p:spPr bwMode="auto">
            <a:xfrm>
              <a:off x="6835775" y="3644900"/>
              <a:ext cx="355600" cy="5873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7" name="Oval 732"/>
            <p:cNvSpPr>
              <a:spLocks noChangeArrowheads="1"/>
            </p:cNvSpPr>
            <p:nvPr/>
          </p:nvSpPr>
          <p:spPr bwMode="auto">
            <a:xfrm>
              <a:off x="6832600" y="3576638"/>
              <a:ext cx="358775" cy="111125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733"/>
            <p:cNvGrpSpPr>
              <a:grpSpLocks/>
            </p:cNvGrpSpPr>
            <p:nvPr/>
          </p:nvGrpSpPr>
          <p:grpSpPr bwMode="auto">
            <a:xfrm>
              <a:off x="6918325" y="3600450"/>
              <a:ext cx="179388" cy="65088"/>
              <a:chOff x="2848" y="848"/>
              <a:chExt cx="140" cy="98"/>
            </a:xfrm>
          </p:grpSpPr>
          <p:sp>
            <p:nvSpPr>
              <p:cNvPr id="315" name="Line 7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7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" name="Line 7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37"/>
            <p:cNvGrpSpPr>
              <a:grpSpLocks/>
            </p:cNvGrpSpPr>
            <p:nvPr/>
          </p:nvGrpSpPr>
          <p:grpSpPr bwMode="auto">
            <a:xfrm flipV="1">
              <a:off x="6918325" y="3600450"/>
              <a:ext cx="179388" cy="65088"/>
              <a:chOff x="2848" y="848"/>
              <a:chExt cx="140" cy="98"/>
            </a:xfrm>
          </p:grpSpPr>
          <p:sp>
            <p:nvSpPr>
              <p:cNvPr id="312" name="Line 7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Line 7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" name="Line 7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Oval 741"/>
            <p:cNvSpPr>
              <a:spLocks noChangeArrowheads="1"/>
            </p:cNvSpPr>
            <p:nvPr/>
          </p:nvSpPr>
          <p:spPr bwMode="auto">
            <a:xfrm>
              <a:off x="7191375" y="3932238"/>
              <a:ext cx="358775" cy="9525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42"/>
            <p:cNvSpPr>
              <a:spLocks noChangeShapeType="1"/>
            </p:cNvSpPr>
            <p:nvPr/>
          </p:nvSpPr>
          <p:spPr bwMode="auto">
            <a:xfrm>
              <a:off x="7191375" y="39243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743"/>
            <p:cNvSpPr>
              <a:spLocks noChangeShapeType="1"/>
            </p:cNvSpPr>
            <p:nvPr/>
          </p:nvSpPr>
          <p:spPr bwMode="auto">
            <a:xfrm>
              <a:off x="7550150" y="39243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44"/>
            <p:cNvSpPr>
              <a:spLocks noChangeArrowheads="1"/>
            </p:cNvSpPr>
            <p:nvPr/>
          </p:nvSpPr>
          <p:spPr bwMode="auto">
            <a:xfrm>
              <a:off x="7191375" y="3924300"/>
              <a:ext cx="355600" cy="5873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4" name="Oval 745"/>
            <p:cNvSpPr>
              <a:spLocks noChangeArrowheads="1"/>
            </p:cNvSpPr>
            <p:nvPr/>
          </p:nvSpPr>
          <p:spPr bwMode="auto">
            <a:xfrm>
              <a:off x="7188200" y="3856038"/>
              <a:ext cx="358775" cy="111125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746"/>
            <p:cNvGrpSpPr>
              <a:grpSpLocks/>
            </p:cNvGrpSpPr>
            <p:nvPr/>
          </p:nvGrpSpPr>
          <p:grpSpPr bwMode="auto">
            <a:xfrm>
              <a:off x="7273925" y="3879850"/>
              <a:ext cx="179388" cy="65088"/>
              <a:chOff x="2848" y="848"/>
              <a:chExt cx="140" cy="98"/>
            </a:xfrm>
          </p:grpSpPr>
          <p:sp>
            <p:nvSpPr>
              <p:cNvPr id="309" name="Line 7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" name="Line 7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" name="Line 7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750"/>
            <p:cNvGrpSpPr>
              <a:grpSpLocks/>
            </p:cNvGrpSpPr>
            <p:nvPr/>
          </p:nvGrpSpPr>
          <p:grpSpPr bwMode="auto">
            <a:xfrm flipV="1">
              <a:off x="7273925" y="3879850"/>
              <a:ext cx="179388" cy="65088"/>
              <a:chOff x="2848" y="848"/>
              <a:chExt cx="140" cy="98"/>
            </a:xfrm>
          </p:grpSpPr>
          <p:sp>
            <p:nvSpPr>
              <p:cNvPr id="306" name="Line 7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" name="Line 7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" name="Line 7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Oval 754"/>
            <p:cNvSpPr>
              <a:spLocks noChangeArrowheads="1"/>
            </p:cNvSpPr>
            <p:nvPr/>
          </p:nvSpPr>
          <p:spPr bwMode="auto">
            <a:xfrm>
              <a:off x="7470775" y="3665538"/>
              <a:ext cx="358775" cy="9525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55"/>
            <p:cNvSpPr>
              <a:spLocks noChangeShapeType="1"/>
            </p:cNvSpPr>
            <p:nvPr/>
          </p:nvSpPr>
          <p:spPr bwMode="auto">
            <a:xfrm>
              <a:off x="7470775" y="36576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756"/>
            <p:cNvSpPr>
              <a:spLocks noChangeShapeType="1"/>
            </p:cNvSpPr>
            <p:nvPr/>
          </p:nvSpPr>
          <p:spPr bwMode="auto">
            <a:xfrm>
              <a:off x="7829550" y="36576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757"/>
            <p:cNvSpPr>
              <a:spLocks noChangeArrowheads="1"/>
            </p:cNvSpPr>
            <p:nvPr/>
          </p:nvSpPr>
          <p:spPr bwMode="auto">
            <a:xfrm>
              <a:off x="7470775" y="3657600"/>
              <a:ext cx="355600" cy="5873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1" name="Oval 758"/>
            <p:cNvSpPr>
              <a:spLocks noChangeArrowheads="1"/>
            </p:cNvSpPr>
            <p:nvPr/>
          </p:nvSpPr>
          <p:spPr bwMode="auto">
            <a:xfrm>
              <a:off x="7467600" y="3589338"/>
              <a:ext cx="358775" cy="111125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759"/>
            <p:cNvGrpSpPr>
              <a:grpSpLocks/>
            </p:cNvGrpSpPr>
            <p:nvPr/>
          </p:nvGrpSpPr>
          <p:grpSpPr bwMode="auto">
            <a:xfrm>
              <a:off x="7553325" y="3613150"/>
              <a:ext cx="179388" cy="65088"/>
              <a:chOff x="2848" y="848"/>
              <a:chExt cx="140" cy="98"/>
            </a:xfrm>
          </p:grpSpPr>
          <p:sp>
            <p:nvSpPr>
              <p:cNvPr id="303" name="Line 7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4" name="Line 7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5" name="Line 7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763"/>
            <p:cNvGrpSpPr>
              <a:grpSpLocks/>
            </p:cNvGrpSpPr>
            <p:nvPr/>
          </p:nvGrpSpPr>
          <p:grpSpPr bwMode="auto">
            <a:xfrm flipV="1">
              <a:off x="7553325" y="3613150"/>
              <a:ext cx="179388" cy="65088"/>
              <a:chOff x="2848" y="848"/>
              <a:chExt cx="140" cy="98"/>
            </a:xfrm>
          </p:grpSpPr>
          <p:sp>
            <p:nvSpPr>
              <p:cNvPr id="300" name="Line 7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1" name="Line 7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2" name="Line 7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Oval 767"/>
            <p:cNvSpPr>
              <a:spLocks noChangeArrowheads="1"/>
            </p:cNvSpPr>
            <p:nvPr/>
          </p:nvSpPr>
          <p:spPr bwMode="auto">
            <a:xfrm>
              <a:off x="6935788" y="2503488"/>
              <a:ext cx="347662" cy="8890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68"/>
            <p:cNvSpPr>
              <a:spLocks noChangeShapeType="1"/>
            </p:cNvSpPr>
            <p:nvPr/>
          </p:nvSpPr>
          <p:spPr bwMode="auto">
            <a:xfrm>
              <a:off x="6935788" y="2495550"/>
              <a:ext cx="0" cy="5556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69"/>
            <p:cNvSpPr>
              <a:spLocks noChangeShapeType="1"/>
            </p:cNvSpPr>
            <p:nvPr/>
          </p:nvSpPr>
          <p:spPr bwMode="auto">
            <a:xfrm>
              <a:off x="7283450" y="2495550"/>
              <a:ext cx="0" cy="5556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770"/>
            <p:cNvSpPr>
              <a:spLocks noChangeArrowheads="1"/>
            </p:cNvSpPr>
            <p:nvPr/>
          </p:nvSpPr>
          <p:spPr bwMode="auto">
            <a:xfrm>
              <a:off x="6935788" y="2495550"/>
              <a:ext cx="344487" cy="53975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38" name="Oval 771"/>
            <p:cNvSpPr>
              <a:spLocks noChangeArrowheads="1"/>
            </p:cNvSpPr>
            <p:nvPr/>
          </p:nvSpPr>
          <p:spPr bwMode="auto">
            <a:xfrm>
              <a:off x="6932613" y="2432050"/>
              <a:ext cx="347662" cy="103188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772"/>
            <p:cNvGrpSpPr>
              <a:grpSpLocks/>
            </p:cNvGrpSpPr>
            <p:nvPr/>
          </p:nvGrpSpPr>
          <p:grpSpPr bwMode="auto">
            <a:xfrm>
              <a:off x="7016750" y="2454275"/>
              <a:ext cx="171450" cy="61913"/>
              <a:chOff x="2848" y="848"/>
              <a:chExt cx="140" cy="98"/>
            </a:xfrm>
          </p:grpSpPr>
          <p:sp>
            <p:nvSpPr>
              <p:cNvPr id="297" name="Line 7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7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" name="Line 7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" name="Group 776"/>
            <p:cNvGrpSpPr>
              <a:grpSpLocks/>
            </p:cNvGrpSpPr>
            <p:nvPr/>
          </p:nvGrpSpPr>
          <p:grpSpPr bwMode="auto">
            <a:xfrm flipV="1">
              <a:off x="7016750" y="2454275"/>
              <a:ext cx="171450" cy="60325"/>
              <a:chOff x="2848" y="848"/>
              <a:chExt cx="140" cy="98"/>
            </a:xfrm>
          </p:grpSpPr>
          <p:sp>
            <p:nvSpPr>
              <p:cNvPr id="294" name="Line 7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Line 7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Line 7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Oval 780"/>
            <p:cNvSpPr>
              <a:spLocks noChangeArrowheads="1"/>
            </p:cNvSpPr>
            <p:nvPr/>
          </p:nvSpPr>
          <p:spPr bwMode="auto">
            <a:xfrm>
              <a:off x="6934200" y="2763838"/>
              <a:ext cx="358775" cy="9525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81"/>
            <p:cNvSpPr>
              <a:spLocks noChangeShapeType="1"/>
            </p:cNvSpPr>
            <p:nvPr/>
          </p:nvSpPr>
          <p:spPr bwMode="auto">
            <a:xfrm>
              <a:off x="6934200" y="27559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82"/>
            <p:cNvSpPr>
              <a:spLocks noChangeShapeType="1"/>
            </p:cNvSpPr>
            <p:nvPr/>
          </p:nvSpPr>
          <p:spPr bwMode="auto">
            <a:xfrm>
              <a:off x="7292975" y="27559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783"/>
            <p:cNvSpPr>
              <a:spLocks noChangeArrowheads="1"/>
            </p:cNvSpPr>
            <p:nvPr/>
          </p:nvSpPr>
          <p:spPr bwMode="auto">
            <a:xfrm>
              <a:off x="6934200" y="2755900"/>
              <a:ext cx="355600" cy="5873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45" name="Oval 784"/>
            <p:cNvSpPr>
              <a:spLocks noChangeArrowheads="1"/>
            </p:cNvSpPr>
            <p:nvPr/>
          </p:nvSpPr>
          <p:spPr bwMode="auto">
            <a:xfrm>
              <a:off x="6931025" y="2687638"/>
              <a:ext cx="358775" cy="111125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785"/>
            <p:cNvGrpSpPr>
              <a:grpSpLocks/>
            </p:cNvGrpSpPr>
            <p:nvPr/>
          </p:nvGrpSpPr>
          <p:grpSpPr bwMode="auto">
            <a:xfrm>
              <a:off x="7016750" y="2711450"/>
              <a:ext cx="179388" cy="65088"/>
              <a:chOff x="2848" y="848"/>
              <a:chExt cx="140" cy="98"/>
            </a:xfrm>
          </p:grpSpPr>
          <p:sp>
            <p:nvSpPr>
              <p:cNvPr id="291" name="Line 78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Line 78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3" name="Line 78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" name="Group 789"/>
            <p:cNvGrpSpPr>
              <a:grpSpLocks/>
            </p:cNvGrpSpPr>
            <p:nvPr/>
          </p:nvGrpSpPr>
          <p:grpSpPr bwMode="auto">
            <a:xfrm flipV="1">
              <a:off x="7016750" y="2711450"/>
              <a:ext cx="179388" cy="65088"/>
              <a:chOff x="2848" y="848"/>
              <a:chExt cx="140" cy="98"/>
            </a:xfrm>
          </p:grpSpPr>
          <p:sp>
            <p:nvSpPr>
              <p:cNvPr id="288" name="Line 79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79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79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" name="Oval 793"/>
            <p:cNvSpPr>
              <a:spLocks noChangeArrowheads="1"/>
            </p:cNvSpPr>
            <p:nvPr/>
          </p:nvSpPr>
          <p:spPr bwMode="auto">
            <a:xfrm>
              <a:off x="7410450" y="2405063"/>
              <a:ext cx="330200" cy="85725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94"/>
            <p:cNvSpPr>
              <a:spLocks noChangeShapeType="1"/>
            </p:cNvSpPr>
            <p:nvPr/>
          </p:nvSpPr>
          <p:spPr bwMode="auto">
            <a:xfrm>
              <a:off x="7410450" y="2398713"/>
              <a:ext cx="0" cy="5238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95"/>
            <p:cNvSpPr>
              <a:spLocks noChangeShapeType="1"/>
            </p:cNvSpPr>
            <p:nvPr/>
          </p:nvSpPr>
          <p:spPr bwMode="auto">
            <a:xfrm>
              <a:off x="7740650" y="2398713"/>
              <a:ext cx="0" cy="52387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796"/>
            <p:cNvSpPr>
              <a:spLocks noChangeArrowheads="1"/>
            </p:cNvSpPr>
            <p:nvPr/>
          </p:nvSpPr>
          <p:spPr bwMode="auto">
            <a:xfrm>
              <a:off x="7410450" y="2398713"/>
              <a:ext cx="327025" cy="52387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52" name="Oval 797"/>
            <p:cNvSpPr>
              <a:spLocks noChangeArrowheads="1"/>
            </p:cNvSpPr>
            <p:nvPr/>
          </p:nvSpPr>
          <p:spPr bwMode="auto">
            <a:xfrm>
              <a:off x="7407275" y="2336800"/>
              <a:ext cx="330200" cy="1000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798"/>
            <p:cNvGrpSpPr>
              <a:grpSpLocks/>
            </p:cNvGrpSpPr>
            <p:nvPr/>
          </p:nvGrpSpPr>
          <p:grpSpPr bwMode="auto">
            <a:xfrm>
              <a:off x="7486650" y="2359025"/>
              <a:ext cx="163513" cy="57150"/>
              <a:chOff x="2848" y="848"/>
              <a:chExt cx="140" cy="98"/>
            </a:xfrm>
          </p:grpSpPr>
          <p:sp>
            <p:nvSpPr>
              <p:cNvPr id="285" name="Line 7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8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8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" name="Group 802"/>
            <p:cNvGrpSpPr>
              <a:grpSpLocks/>
            </p:cNvGrpSpPr>
            <p:nvPr/>
          </p:nvGrpSpPr>
          <p:grpSpPr bwMode="auto">
            <a:xfrm flipV="1">
              <a:off x="7486650" y="2357438"/>
              <a:ext cx="163513" cy="58737"/>
              <a:chOff x="2848" y="848"/>
              <a:chExt cx="140" cy="98"/>
            </a:xfrm>
          </p:grpSpPr>
          <p:sp>
            <p:nvSpPr>
              <p:cNvPr id="282" name="Line 8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8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Line 8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Oval 806"/>
            <p:cNvSpPr>
              <a:spLocks noChangeArrowheads="1"/>
            </p:cNvSpPr>
            <p:nvPr/>
          </p:nvSpPr>
          <p:spPr bwMode="auto">
            <a:xfrm>
              <a:off x="7496175" y="2763838"/>
              <a:ext cx="358775" cy="9525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807"/>
            <p:cNvSpPr>
              <a:spLocks noChangeShapeType="1"/>
            </p:cNvSpPr>
            <p:nvPr/>
          </p:nvSpPr>
          <p:spPr bwMode="auto">
            <a:xfrm>
              <a:off x="7496175" y="27559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808"/>
            <p:cNvSpPr>
              <a:spLocks noChangeShapeType="1"/>
            </p:cNvSpPr>
            <p:nvPr/>
          </p:nvSpPr>
          <p:spPr bwMode="auto">
            <a:xfrm>
              <a:off x="7854950" y="2755900"/>
              <a:ext cx="0" cy="5873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809"/>
            <p:cNvSpPr>
              <a:spLocks noChangeArrowheads="1"/>
            </p:cNvSpPr>
            <p:nvPr/>
          </p:nvSpPr>
          <p:spPr bwMode="auto">
            <a:xfrm>
              <a:off x="7496175" y="2755900"/>
              <a:ext cx="355600" cy="58738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59" name="Oval 810"/>
            <p:cNvSpPr>
              <a:spLocks noChangeArrowheads="1"/>
            </p:cNvSpPr>
            <p:nvPr/>
          </p:nvSpPr>
          <p:spPr bwMode="auto">
            <a:xfrm>
              <a:off x="7493000" y="2687638"/>
              <a:ext cx="358775" cy="111125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811"/>
            <p:cNvGrpSpPr>
              <a:grpSpLocks/>
            </p:cNvGrpSpPr>
            <p:nvPr/>
          </p:nvGrpSpPr>
          <p:grpSpPr bwMode="auto">
            <a:xfrm>
              <a:off x="7578725" y="2711450"/>
              <a:ext cx="179388" cy="65088"/>
              <a:chOff x="2848" y="848"/>
              <a:chExt cx="140" cy="98"/>
            </a:xfrm>
          </p:grpSpPr>
          <p:sp>
            <p:nvSpPr>
              <p:cNvPr id="279" name="Line 8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8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Line 8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815"/>
            <p:cNvGrpSpPr>
              <a:grpSpLocks/>
            </p:cNvGrpSpPr>
            <p:nvPr/>
          </p:nvGrpSpPr>
          <p:grpSpPr bwMode="auto">
            <a:xfrm flipV="1">
              <a:off x="7578725" y="2711450"/>
              <a:ext cx="179388" cy="65088"/>
              <a:chOff x="2848" y="848"/>
              <a:chExt cx="140" cy="98"/>
            </a:xfrm>
          </p:grpSpPr>
          <p:sp>
            <p:nvSpPr>
              <p:cNvPr id="276" name="Line 8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8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8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" name="Oval 819"/>
            <p:cNvSpPr>
              <a:spLocks noChangeArrowheads="1"/>
            </p:cNvSpPr>
            <p:nvPr/>
          </p:nvSpPr>
          <p:spPr bwMode="auto">
            <a:xfrm>
              <a:off x="6086475" y="2498725"/>
              <a:ext cx="346075" cy="873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820"/>
            <p:cNvSpPr>
              <a:spLocks noChangeShapeType="1"/>
            </p:cNvSpPr>
            <p:nvPr/>
          </p:nvSpPr>
          <p:spPr bwMode="auto">
            <a:xfrm>
              <a:off x="6086475" y="2490788"/>
              <a:ext cx="0" cy="539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821"/>
            <p:cNvSpPr>
              <a:spLocks noChangeShapeType="1"/>
            </p:cNvSpPr>
            <p:nvPr/>
          </p:nvSpPr>
          <p:spPr bwMode="auto">
            <a:xfrm>
              <a:off x="6432550" y="2490788"/>
              <a:ext cx="0" cy="539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822"/>
            <p:cNvSpPr>
              <a:spLocks noChangeArrowheads="1"/>
            </p:cNvSpPr>
            <p:nvPr/>
          </p:nvSpPr>
          <p:spPr bwMode="auto">
            <a:xfrm>
              <a:off x="6086475" y="2490788"/>
              <a:ext cx="342900" cy="53975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66" name="Oval 823"/>
            <p:cNvSpPr>
              <a:spLocks noChangeArrowheads="1"/>
            </p:cNvSpPr>
            <p:nvPr/>
          </p:nvSpPr>
          <p:spPr bwMode="auto">
            <a:xfrm>
              <a:off x="6083300" y="2427288"/>
              <a:ext cx="346075" cy="10318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824"/>
            <p:cNvGrpSpPr>
              <a:grpSpLocks/>
            </p:cNvGrpSpPr>
            <p:nvPr/>
          </p:nvGrpSpPr>
          <p:grpSpPr bwMode="auto">
            <a:xfrm>
              <a:off x="6167438" y="2449513"/>
              <a:ext cx="171450" cy="60325"/>
              <a:chOff x="2848" y="848"/>
              <a:chExt cx="140" cy="98"/>
            </a:xfrm>
          </p:grpSpPr>
          <p:sp>
            <p:nvSpPr>
              <p:cNvPr id="273" name="Line 8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4" name="Line 8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Line 8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828"/>
            <p:cNvGrpSpPr>
              <a:grpSpLocks/>
            </p:cNvGrpSpPr>
            <p:nvPr/>
          </p:nvGrpSpPr>
          <p:grpSpPr bwMode="auto">
            <a:xfrm flipV="1">
              <a:off x="6167438" y="2449513"/>
              <a:ext cx="171450" cy="58737"/>
              <a:chOff x="2848" y="848"/>
              <a:chExt cx="140" cy="98"/>
            </a:xfrm>
          </p:grpSpPr>
          <p:sp>
            <p:nvSpPr>
              <p:cNvPr id="270" name="Line 8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8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Line 8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Oval 832"/>
            <p:cNvSpPr>
              <a:spLocks noChangeArrowheads="1"/>
            </p:cNvSpPr>
            <p:nvPr/>
          </p:nvSpPr>
          <p:spPr bwMode="auto">
            <a:xfrm>
              <a:off x="5780088" y="3648075"/>
              <a:ext cx="346075" cy="873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833"/>
            <p:cNvSpPr>
              <a:spLocks noChangeShapeType="1"/>
            </p:cNvSpPr>
            <p:nvPr/>
          </p:nvSpPr>
          <p:spPr bwMode="auto">
            <a:xfrm>
              <a:off x="5780088" y="3640138"/>
              <a:ext cx="0" cy="539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834"/>
            <p:cNvSpPr>
              <a:spLocks noChangeShapeType="1"/>
            </p:cNvSpPr>
            <p:nvPr/>
          </p:nvSpPr>
          <p:spPr bwMode="auto">
            <a:xfrm>
              <a:off x="6126163" y="3640138"/>
              <a:ext cx="0" cy="5397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835"/>
            <p:cNvSpPr>
              <a:spLocks noChangeArrowheads="1"/>
            </p:cNvSpPr>
            <p:nvPr/>
          </p:nvSpPr>
          <p:spPr bwMode="auto">
            <a:xfrm>
              <a:off x="5780088" y="3640138"/>
              <a:ext cx="342900" cy="53975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73" name="Oval 836"/>
            <p:cNvSpPr>
              <a:spLocks noChangeArrowheads="1"/>
            </p:cNvSpPr>
            <p:nvPr/>
          </p:nvSpPr>
          <p:spPr bwMode="auto">
            <a:xfrm>
              <a:off x="5776913" y="3576638"/>
              <a:ext cx="346075" cy="10318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837"/>
            <p:cNvGrpSpPr>
              <a:grpSpLocks/>
            </p:cNvGrpSpPr>
            <p:nvPr/>
          </p:nvGrpSpPr>
          <p:grpSpPr bwMode="auto">
            <a:xfrm>
              <a:off x="5861050" y="3598863"/>
              <a:ext cx="171450" cy="60325"/>
              <a:chOff x="2848" y="848"/>
              <a:chExt cx="140" cy="98"/>
            </a:xfrm>
          </p:grpSpPr>
          <p:sp>
            <p:nvSpPr>
              <p:cNvPr id="267" name="Line 8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8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8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" name="Group 841"/>
            <p:cNvGrpSpPr>
              <a:grpSpLocks/>
            </p:cNvGrpSpPr>
            <p:nvPr/>
          </p:nvGrpSpPr>
          <p:grpSpPr bwMode="auto">
            <a:xfrm flipV="1">
              <a:off x="5861050" y="3598863"/>
              <a:ext cx="171450" cy="58737"/>
              <a:chOff x="2848" y="848"/>
              <a:chExt cx="140" cy="98"/>
            </a:xfrm>
          </p:grpSpPr>
          <p:sp>
            <p:nvSpPr>
              <p:cNvPr id="264" name="Line 8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5" name="Line 8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Line 8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Line 845"/>
            <p:cNvSpPr>
              <a:spLocks noChangeShapeType="1"/>
            </p:cNvSpPr>
            <p:nvPr/>
          </p:nvSpPr>
          <p:spPr bwMode="auto">
            <a:xfrm flipV="1">
              <a:off x="6978650" y="4005263"/>
              <a:ext cx="227013" cy="4365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846"/>
            <p:cNvSpPr>
              <a:spLocks noChangeShapeType="1"/>
            </p:cNvSpPr>
            <p:nvPr/>
          </p:nvSpPr>
          <p:spPr bwMode="auto">
            <a:xfrm>
              <a:off x="7102475" y="3743325"/>
              <a:ext cx="163513" cy="1206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847"/>
            <p:cNvSpPr>
              <a:spLocks noChangeShapeType="1"/>
            </p:cNvSpPr>
            <p:nvPr/>
          </p:nvSpPr>
          <p:spPr bwMode="auto">
            <a:xfrm>
              <a:off x="7199313" y="3663950"/>
              <a:ext cx="2794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848"/>
            <p:cNvSpPr>
              <a:spLocks noChangeShapeType="1"/>
            </p:cNvSpPr>
            <p:nvPr/>
          </p:nvSpPr>
          <p:spPr bwMode="auto">
            <a:xfrm flipV="1">
              <a:off x="7435850" y="3749675"/>
              <a:ext cx="134938" cy="1047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849"/>
            <p:cNvSpPr>
              <a:spLocks noChangeShapeType="1"/>
            </p:cNvSpPr>
            <p:nvPr/>
          </p:nvSpPr>
          <p:spPr bwMode="auto">
            <a:xfrm>
              <a:off x="6134100" y="3670300"/>
              <a:ext cx="6794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850"/>
            <p:cNvSpPr>
              <a:spLocks noChangeShapeType="1"/>
            </p:cNvSpPr>
            <p:nvPr/>
          </p:nvSpPr>
          <p:spPr bwMode="auto">
            <a:xfrm>
              <a:off x="6429375" y="2517775"/>
              <a:ext cx="509588" cy="3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851"/>
            <p:cNvSpPr>
              <a:spLocks noChangeShapeType="1"/>
            </p:cNvSpPr>
            <p:nvPr/>
          </p:nvSpPr>
          <p:spPr bwMode="auto">
            <a:xfrm>
              <a:off x="5995988" y="2346325"/>
              <a:ext cx="152400" cy="825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52"/>
            <p:cNvSpPr>
              <a:spLocks/>
            </p:cNvSpPr>
            <p:nvPr/>
          </p:nvSpPr>
          <p:spPr bwMode="auto">
            <a:xfrm>
              <a:off x="5316538" y="4352925"/>
              <a:ext cx="2979737" cy="1455738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53"/>
            <p:cNvSpPr>
              <a:spLocks noChangeShapeType="1"/>
            </p:cNvSpPr>
            <p:nvPr/>
          </p:nvSpPr>
          <p:spPr bwMode="auto">
            <a:xfrm rot="16200000">
              <a:off x="7551737" y="5089526"/>
              <a:ext cx="523875" cy="1397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54"/>
            <p:cNvSpPr>
              <a:spLocks noChangeShapeType="1"/>
            </p:cNvSpPr>
            <p:nvPr/>
          </p:nvSpPr>
          <p:spPr bwMode="auto">
            <a:xfrm rot="5400000" flipV="1">
              <a:off x="7697788" y="537051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855"/>
            <p:cNvSpPr>
              <a:spLocks noChangeShapeType="1"/>
            </p:cNvSpPr>
            <p:nvPr/>
          </p:nvSpPr>
          <p:spPr bwMode="auto">
            <a:xfrm rot="16200000">
              <a:off x="7883525" y="5046663"/>
              <a:ext cx="0" cy="1143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856"/>
            <p:cNvGrpSpPr>
              <a:grpSpLocks/>
            </p:cNvGrpSpPr>
            <p:nvPr/>
          </p:nvGrpSpPr>
          <p:grpSpPr bwMode="auto">
            <a:xfrm>
              <a:off x="7462838" y="4756150"/>
              <a:ext cx="501650" cy="234950"/>
              <a:chOff x="4701" y="2996"/>
              <a:chExt cx="316" cy="148"/>
            </a:xfrm>
          </p:grpSpPr>
          <p:sp>
            <p:nvSpPr>
              <p:cNvPr id="251" name="Oval 857"/>
              <p:cNvSpPr>
                <a:spLocks noChangeArrowheads="1"/>
              </p:cNvSpPr>
              <p:nvPr/>
            </p:nvSpPr>
            <p:spPr bwMode="auto">
              <a:xfrm>
                <a:off x="4704" y="3062"/>
                <a:ext cx="313" cy="82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Line 858"/>
              <p:cNvSpPr>
                <a:spLocks noChangeShapeType="1"/>
              </p:cNvSpPr>
              <p:nvPr/>
            </p:nvSpPr>
            <p:spPr bwMode="auto">
              <a:xfrm>
                <a:off x="4704" y="3055"/>
                <a:ext cx="0" cy="5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Line 859"/>
              <p:cNvSpPr>
                <a:spLocks noChangeShapeType="1"/>
              </p:cNvSpPr>
              <p:nvPr/>
            </p:nvSpPr>
            <p:spPr bwMode="auto">
              <a:xfrm>
                <a:off x="5017" y="3055"/>
                <a:ext cx="0" cy="5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Rectangle 860"/>
              <p:cNvSpPr>
                <a:spLocks noChangeArrowheads="1"/>
              </p:cNvSpPr>
              <p:nvPr/>
            </p:nvSpPr>
            <p:spPr bwMode="auto">
              <a:xfrm>
                <a:off x="4704" y="3055"/>
                <a:ext cx="310" cy="50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55" name="Oval 861"/>
              <p:cNvSpPr>
                <a:spLocks noChangeArrowheads="1"/>
              </p:cNvSpPr>
              <p:nvPr/>
            </p:nvSpPr>
            <p:spPr bwMode="auto">
              <a:xfrm>
                <a:off x="4701" y="2996"/>
                <a:ext cx="313" cy="96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" name="Group 862"/>
              <p:cNvGrpSpPr>
                <a:grpSpLocks/>
              </p:cNvGrpSpPr>
              <p:nvPr/>
            </p:nvGrpSpPr>
            <p:grpSpPr bwMode="auto">
              <a:xfrm>
                <a:off x="4776" y="3017"/>
                <a:ext cx="156" cy="56"/>
                <a:chOff x="2848" y="848"/>
                <a:chExt cx="140" cy="98"/>
              </a:xfrm>
            </p:grpSpPr>
            <p:sp>
              <p:nvSpPr>
                <p:cNvPr id="261" name="Line 8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2" name="Line 8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3" name="Line 8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7" name="Group 866"/>
              <p:cNvGrpSpPr>
                <a:grpSpLocks/>
              </p:cNvGrpSpPr>
              <p:nvPr/>
            </p:nvGrpSpPr>
            <p:grpSpPr bwMode="auto">
              <a:xfrm flipV="1">
                <a:off x="4776" y="3016"/>
                <a:ext cx="156" cy="56"/>
                <a:chOff x="2848" y="848"/>
                <a:chExt cx="140" cy="98"/>
              </a:xfrm>
            </p:grpSpPr>
            <p:sp>
              <p:nvSpPr>
                <p:cNvPr id="258" name="Line 8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9" name="Line 8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0" name="Line 8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0"/>
            <p:cNvGrpSpPr>
              <a:grpSpLocks/>
            </p:cNvGrpSpPr>
            <p:nvPr/>
          </p:nvGrpSpPr>
          <p:grpSpPr bwMode="auto">
            <a:xfrm>
              <a:off x="6646863" y="4479925"/>
              <a:ext cx="501650" cy="234950"/>
              <a:chOff x="3600" y="219"/>
              <a:chExt cx="360" cy="175"/>
            </a:xfrm>
          </p:grpSpPr>
          <p:sp>
            <p:nvSpPr>
              <p:cNvPr id="238" name="Oval 87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Line 87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87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Rectangle 87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42" name="Oval 87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3" name="Group 87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8" name="Line 8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9" name="Line 8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0" name="Line 8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4" name="Group 88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5" name="Line 8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" name="Line 8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" name="Line 8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9" name="Group 884"/>
            <p:cNvGrpSpPr>
              <a:grpSpLocks/>
            </p:cNvGrpSpPr>
            <p:nvPr/>
          </p:nvGrpSpPr>
          <p:grpSpPr bwMode="auto">
            <a:xfrm>
              <a:off x="5981700" y="4784725"/>
              <a:ext cx="501650" cy="234950"/>
              <a:chOff x="3600" y="219"/>
              <a:chExt cx="360" cy="175"/>
            </a:xfrm>
          </p:grpSpPr>
          <p:sp>
            <p:nvSpPr>
              <p:cNvPr id="225" name="Oval 88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Line 88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Line 88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Rectangle 88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29" name="Oval 88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0" name="Group 89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5" name="Line 89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" name="Line 89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Line 89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89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2" name="Line 89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3" name="Line 89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4" name="Line 89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0" name="Line 898"/>
            <p:cNvSpPr>
              <a:spLocks noChangeShapeType="1"/>
            </p:cNvSpPr>
            <p:nvPr/>
          </p:nvSpPr>
          <p:spPr bwMode="auto">
            <a:xfrm>
              <a:off x="7096125" y="4691063"/>
              <a:ext cx="358775" cy="1206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99"/>
            <p:cNvSpPr>
              <a:spLocks noChangeShapeType="1"/>
            </p:cNvSpPr>
            <p:nvPr/>
          </p:nvSpPr>
          <p:spPr bwMode="auto">
            <a:xfrm flipV="1">
              <a:off x="6443663" y="4703763"/>
              <a:ext cx="277812" cy="10953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00"/>
            <p:cNvSpPr>
              <a:spLocks noChangeShapeType="1"/>
            </p:cNvSpPr>
            <p:nvPr/>
          </p:nvSpPr>
          <p:spPr bwMode="auto">
            <a:xfrm flipV="1">
              <a:off x="6486525" y="4906963"/>
              <a:ext cx="9715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1"/>
            <p:cNvSpPr>
              <a:spLocks noChangeShapeType="1"/>
            </p:cNvSpPr>
            <p:nvPr/>
          </p:nvSpPr>
          <p:spPr bwMode="auto">
            <a:xfrm flipH="1">
              <a:off x="5781675" y="4652963"/>
              <a:ext cx="254000" cy="4699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02"/>
            <p:cNvSpPr>
              <a:spLocks noChangeShapeType="1"/>
            </p:cNvSpPr>
            <p:nvPr/>
          </p:nvSpPr>
          <p:spPr bwMode="auto">
            <a:xfrm>
              <a:off x="5807075" y="4703763"/>
              <a:ext cx="19685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03"/>
            <p:cNvSpPr>
              <a:spLocks noChangeShapeType="1"/>
            </p:cNvSpPr>
            <p:nvPr/>
          </p:nvSpPr>
          <p:spPr bwMode="auto">
            <a:xfrm>
              <a:off x="5667375" y="5040313"/>
              <a:ext cx="1539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04"/>
            <p:cNvSpPr>
              <a:spLocks noChangeShapeType="1"/>
            </p:cNvSpPr>
            <p:nvPr/>
          </p:nvSpPr>
          <p:spPr bwMode="auto">
            <a:xfrm>
              <a:off x="5919788" y="5119688"/>
              <a:ext cx="49053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05"/>
            <p:cNvSpPr>
              <a:spLocks noChangeShapeType="1"/>
            </p:cNvSpPr>
            <p:nvPr/>
          </p:nvSpPr>
          <p:spPr bwMode="auto">
            <a:xfrm flipH="1">
              <a:off x="6159500" y="5027613"/>
              <a:ext cx="53975" cy="857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06"/>
            <p:cNvSpPr>
              <a:spLocks noChangeShapeType="1"/>
            </p:cNvSpPr>
            <p:nvPr/>
          </p:nvSpPr>
          <p:spPr bwMode="auto">
            <a:xfrm>
              <a:off x="5972175" y="5116513"/>
              <a:ext cx="1588" cy="825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07"/>
            <p:cNvSpPr>
              <a:spLocks noChangeShapeType="1"/>
            </p:cNvSpPr>
            <p:nvPr/>
          </p:nvSpPr>
          <p:spPr bwMode="auto">
            <a:xfrm flipH="1" flipV="1">
              <a:off x="6369050" y="5124450"/>
              <a:ext cx="0" cy="762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08"/>
            <p:cNvSpPr>
              <a:spLocks noChangeShapeType="1"/>
            </p:cNvSpPr>
            <p:nvPr/>
          </p:nvSpPr>
          <p:spPr bwMode="auto">
            <a:xfrm>
              <a:off x="6450013" y="4983163"/>
              <a:ext cx="503237" cy="2698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09"/>
            <p:cNvSpPr>
              <a:spLocks noChangeShapeType="1"/>
            </p:cNvSpPr>
            <p:nvPr/>
          </p:nvSpPr>
          <p:spPr bwMode="auto">
            <a:xfrm>
              <a:off x="5899150" y="4918075"/>
              <a:ext cx="8096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" name="Group 910"/>
            <p:cNvGrpSpPr>
              <a:grpSpLocks/>
            </p:cNvGrpSpPr>
            <p:nvPr/>
          </p:nvGrpSpPr>
          <p:grpSpPr bwMode="auto">
            <a:xfrm>
              <a:off x="5084763" y="1677988"/>
              <a:ext cx="3021012" cy="3981450"/>
              <a:chOff x="-1203" y="1352"/>
              <a:chExt cx="1903" cy="2508"/>
            </a:xfrm>
          </p:grpSpPr>
          <p:grpSp>
            <p:nvGrpSpPr>
              <p:cNvPr id="185" name="Group 911"/>
              <p:cNvGrpSpPr>
                <a:grpSpLocks/>
              </p:cNvGrpSpPr>
              <p:nvPr/>
            </p:nvGrpSpPr>
            <p:grpSpPr bwMode="auto">
              <a:xfrm>
                <a:off x="-1203" y="1647"/>
                <a:ext cx="436" cy="114"/>
                <a:chOff x="3072" y="739"/>
                <a:chExt cx="652" cy="146"/>
              </a:xfrm>
            </p:grpSpPr>
            <p:pic>
              <p:nvPicPr>
                <p:cNvPr id="222" name="Picture 912" descr="lgv_fqmg[1]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 flipH="1">
                  <a:off x="3237" y="739"/>
                  <a:ext cx="487" cy="1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23" name="Line 913"/>
                <p:cNvSpPr>
                  <a:spLocks noChangeShapeType="1"/>
                </p:cNvSpPr>
                <p:nvPr/>
              </p:nvSpPr>
              <p:spPr bwMode="auto">
                <a:xfrm flipH="1">
                  <a:off x="3104" y="784"/>
                  <a:ext cx="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3072" y="76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86" name="Picture 915" descr="imgyjavg[1]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-1027" y="1466"/>
                <a:ext cx="232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87" name="Group 916"/>
              <p:cNvGrpSpPr>
                <a:grpSpLocks/>
              </p:cNvGrpSpPr>
              <p:nvPr/>
            </p:nvGrpSpPr>
            <p:grpSpPr bwMode="auto">
              <a:xfrm>
                <a:off x="-546" y="1352"/>
                <a:ext cx="256" cy="269"/>
                <a:chOff x="2870" y="1518"/>
                <a:chExt cx="292" cy="320"/>
              </a:xfrm>
            </p:grpSpPr>
            <p:graphicFrame>
              <p:nvGraphicFramePr>
                <p:cNvPr id="220" name="Object 917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832" name="Clip" r:id="rId9" imgW="819000" imgH="847800" progId="">
                        <p:embed/>
                      </p:oleObj>
                    </mc:Choice>
                    <mc:Fallback>
                      <p:oleObj name="Clip" r:id="rId9" imgW="819000" imgH="8478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1" name="Object 918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833" name="Clip" r:id="rId11" imgW="1266840" imgH="1200240" progId="">
                        <p:embed/>
                      </p:oleObj>
                    </mc:Choice>
                    <mc:Fallback>
                      <p:oleObj name="Clip" r:id="rId11" imgW="1266840" imgH="120024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88" name="Group 919"/>
              <p:cNvGrpSpPr>
                <a:grpSpLocks/>
              </p:cNvGrpSpPr>
              <p:nvPr/>
            </p:nvGrpSpPr>
            <p:grpSpPr bwMode="auto">
              <a:xfrm>
                <a:off x="-1002" y="2262"/>
                <a:ext cx="209" cy="224"/>
                <a:chOff x="2870" y="1518"/>
                <a:chExt cx="292" cy="320"/>
              </a:xfrm>
            </p:grpSpPr>
            <p:graphicFrame>
              <p:nvGraphicFramePr>
                <p:cNvPr id="218" name="Object 920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834" name="Clip" r:id="rId13" imgW="819000" imgH="847800" progId="">
                        <p:embed/>
                      </p:oleObj>
                    </mc:Choice>
                    <mc:Fallback>
                      <p:oleObj name="Clip" r:id="rId13" imgW="819000" imgH="8478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9" name="Object 921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835" name="Clip" r:id="rId14" imgW="1266840" imgH="1200240" progId="">
                        <p:embed/>
                      </p:oleObj>
                    </mc:Choice>
                    <mc:Fallback>
                      <p:oleObj name="Clip" r:id="rId14" imgW="1266840" imgH="120024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89" name="Object 922"/>
              <p:cNvGraphicFramePr>
                <a:graphicFrameLocks noChangeAspect="1"/>
              </p:cNvGraphicFramePr>
              <p:nvPr/>
            </p:nvGraphicFramePr>
            <p:xfrm>
              <a:off x="-732" y="2289"/>
              <a:ext cx="207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36" name="Clip" r:id="rId15" imgW="1305000" imgH="1085760" progId="">
                      <p:embed/>
                    </p:oleObj>
                  </mc:Choice>
                  <mc:Fallback>
                    <p:oleObj name="Clip" r:id="rId15" imgW="1305000" imgH="108576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732" y="2289"/>
                            <a:ext cx="207" cy="1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0" name="Group 923"/>
              <p:cNvGrpSpPr>
                <a:grpSpLocks/>
              </p:cNvGrpSpPr>
              <p:nvPr/>
            </p:nvGrpSpPr>
            <p:grpSpPr bwMode="auto">
              <a:xfrm>
                <a:off x="310" y="3575"/>
                <a:ext cx="125" cy="230"/>
                <a:chOff x="4180" y="783"/>
                <a:chExt cx="150" cy="307"/>
              </a:xfrm>
            </p:grpSpPr>
            <p:sp>
              <p:nvSpPr>
                <p:cNvPr id="210" name="AutoShape 924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Rectangle 925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Rectangle 926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AutoShape 927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Line 928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" name="Line 929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" name="Rectangle 930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7" name="Rectangle 931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191" name="Object 932"/>
              <p:cNvGraphicFramePr>
                <a:graphicFrameLocks noChangeAspect="1"/>
              </p:cNvGraphicFramePr>
              <p:nvPr/>
            </p:nvGraphicFramePr>
            <p:xfrm>
              <a:off x="-975" y="3384"/>
              <a:ext cx="21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37" name="Clip" r:id="rId17" imgW="1305000" imgH="1085760" progId="">
                      <p:embed/>
                    </p:oleObj>
                  </mc:Choice>
                  <mc:Fallback>
                    <p:oleObj name="Clip" r:id="rId17" imgW="1305000" imgH="108576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975" y="3384"/>
                            <a:ext cx="216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2" name="Object 933"/>
              <p:cNvGraphicFramePr>
                <a:graphicFrameLocks noChangeAspect="1"/>
              </p:cNvGraphicFramePr>
              <p:nvPr/>
            </p:nvGraphicFramePr>
            <p:xfrm>
              <a:off x="-871" y="3184"/>
              <a:ext cx="21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38" name="Clip" r:id="rId18" imgW="1305000" imgH="1085760" progId="">
                      <p:embed/>
                    </p:oleObj>
                  </mc:Choice>
                  <mc:Fallback>
                    <p:oleObj name="Clip" r:id="rId18" imgW="1305000" imgH="108576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871" y="3184"/>
                            <a:ext cx="216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3" name="Object 934"/>
              <p:cNvGraphicFramePr>
                <a:graphicFrameLocks noChangeAspect="1"/>
              </p:cNvGraphicFramePr>
              <p:nvPr/>
            </p:nvGraphicFramePr>
            <p:xfrm>
              <a:off x="-703" y="3544"/>
              <a:ext cx="21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39" name="Clip" r:id="rId19" imgW="1305000" imgH="1085760" progId="">
                      <p:embed/>
                    </p:oleObj>
                  </mc:Choice>
                  <mc:Fallback>
                    <p:oleObj name="Clip" r:id="rId19" imgW="1305000" imgH="108576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703" y="3544"/>
                            <a:ext cx="216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" name="Object 935"/>
              <p:cNvGraphicFramePr>
                <a:graphicFrameLocks noChangeAspect="1"/>
              </p:cNvGraphicFramePr>
              <p:nvPr/>
            </p:nvGraphicFramePr>
            <p:xfrm>
              <a:off x="-489" y="3546"/>
              <a:ext cx="21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40" name="Clip" r:id="rId20" imgW="1305000" imgH="1085760" progId="">
                      <p:embed/>
                    </p:oleObj>
                  </mc:Choice>
                  <mc:Fallback>
                    <p:oleObj name="Clip" r:id="rId20" imgW="1305000" imgH="108576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89" y="3546"/>
                            <a:ext cx="216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" name="Group 936"/>
              <p:cNvGrpSpPr>
                <a:grpSpLocks/>
              </p:cNvGrpSpPr>
              <p:nvPr/>
            </p:nvGrpSpPr>
            <p:grpSpPr bwMode="auto">
              <a:xfrm>
                <a:off x="83" y="3625"/>
                <a:ext cx="172" cy="215"/>
                <a:chOff x="2870" y="1518"/>
                <a:chExt cx="292" cy="320"/>
              </a:xfrm>
            </p:grpSpPr>
            <p:graphicFrame>
              <p:nvGraphicFramePr>
                <p:cNvPr id="208" name="Object 937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841" name="Clip" r:id="rId21" imgW="819000" imgH="847800" progId="">
                        <p:embed/>
                      </p:oleObj>
                    </mc:Choice>
                    <mc:Fallback>
                      <p:oleObj name="Clip" r:id="rId21" imgW="819000" imgH="8478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9" name="Object 938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842" name="Clip" r:id="rId22" imgW="1266840" imgH="1200240" progId="">
                        <p:embed/>
                      </p:oleObj>
                    </mc:Choice>
                    <mc:Fallback>
                      <p:oleObj name="Clip" r:id="rId22" imgW="1266840" imgH="120024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6" name="Group 939"/>
              <p:cNvGrpSpPr>
                <a:grpSpLocks/>
              </p:cNvGrpSpPr>
              <p:nvPr/>
            </p:nvGrpSpPr>
            <p:grpSpPr bwMode="auto">
              <a:xfrm>
                <a:off x="-201" y="3657"/>
                <a:ext cx="220" cy="203"/>
                <a:chOff x="2870" y="1518"/>
                <a:chExt cx="292" cy="320"/>
              </a:xfrm>
            </p:grpSpPr>
            <p:graphicFrame>
              <p:nvGraphicFramePr>
                <p:cNvPr id="206" name="Object 940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843" name="Clip" r:id="rId23" imgW="819000" imgH="847800" progId="">
                        <p:embed/>
                      </p:oleObj>
                    </mc:Choice>
                    <mc:Fallback>
                      <p:oleObj name="Clip" r:id="rId23" imgW="819000" imgH="8478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7" name="Object 941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844" name="Clip" r:id="rId24" imgW="1266840" imgH="1200240" progId="">
                        <p:embed/>
                      </p:oleObj>
                    </mc:Choice>
                    <mc:Fallback>
                      <p:oleObj name="Clip" r:id="rId24" imgW="1266840" imgH="120024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7" name="Group 942"/>
              <p:cNvGrpSpPr>
                <a:grpSpLocks/>
              </p:cNvGrpSpPr>
              <p:nvPr/>
            </p:nvGrpSpPr>
            <p:grpSpPr bwMode="auto">
              <a:xfrm>
                <a:off x="569" y="3419"/>
                <a:ext cx="131" cy="258"/>
                <a:chOff x="4180" y="783"/>
                <a:chExt cx="150" cy="307"/>
              </a:xfrm>
            </p:grpSpPr>
            <p:sp>
              <p:nvSpPr>
                <p:cNvPr id="198" name="AutoShape 943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Rectangle 944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0" name="Rectangle 945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AutoShape 946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Line 947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Line 948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Rectangle 949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" name="Rectangle 950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" name="Line 951"/>
            <p:cNvSpPr>
              <a:spLocks noChangeShapeType="1"/>
            </p:cNvSpPr>
            <p:nvPr/>
          </p:nvSpPr>
          <p:spPr bwMode="auto">
            <a:xfrm flipH="1">
              <a:off x="5988050" y="3440113"/>
              <a:ext cx="3175" cy="1444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952"/>
            <p:cNvSpPr>
              <a:spLocks noChangeShapeType="1"/>
            </p:cNvSpPr>
            <p:nvPr/>
          </p:nvSpPr>
          <p:spPr bwMode="auto">
            <a:xfrm flipV="1">
              <a:off x="7285038" y="2422525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53"/>
            <p:cNvSpPr>
              <a:spLocks noChangeShapeType="1"/>
            </p:cNvSpPr>
            <p:nvPr/>
          </p:nvSpPr>
          <p:spPr bwMode="auto">
            <a:xfrm>
              <a:off x="7112000" y="2595563"/>
              <a:ext cx="0" cy="825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954"/>
            <p:cNvSpPr>
              <a:spLocks noChangeShapeType="1"/>
            </p:cNvSpPr>
            <p:nvPr/>
          </p:nvSpPr>
          <p:spPr bwMode="auto">
            <a:xfrm flipV="1">
              <a:off x="7296150" y="2492375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955"/>
            <p:cNvSpPr>
              <a:spLocks noChangeShapeType="1"/>
            </p:cNvSpPr>
            <p:nvPr/>
          </p:nvSpPr>
          <p:spPr bwMode="auto">
            <a:xfrm>
              <a:off x="7648575" y="2490788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956"/>
            <p:cNvSpPr>
              <a:spLocks noChangeShapeType="1"/>
            </p:cNvSpPr>
            <p:nvPr/>
          </p:nvSpPr>
          <p:spPr bwMode="auto">
            <a:xfrm>
              <a:off x="7302500" y="2797175"/>
              <a:ext cx="18891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957"/>
            <p:cNvSpPr>
              <a:spLocks noChangeShapeType="1"/>
            </p:cNvSpPr>
            <p:nvPr/>
          </p:nvSpPr>
          <p:spPr bwMode="auto">
            <a:xfrm flipV="1">
              <a:off x="5597525" y="3663950"/>
              <a:ext cx="168275" cy="3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958"/>
            <p:cNvSpPr>
              <a:spLocks noChangeShapeType="1"/>
            </p:cNvSpPr>
            <p:nvPr/>
          </p:nvSpPr>
          <p:spPr bwMode="auto">
            <a:xfrm flipV="1">
              <a:off x="7716838" y="2190750"/>
              <a:ext cx="238125" cy="168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959"/>
            <p:cNvSpPr>
              <a:spLocks noChangeShapeType="1"/>
            </p:cNvSpPr>
            <p:nvPr/>
          </p:nvSpPr>
          <p:spPr bwMode="auto">
            <a:xfrm>
              <a:off x="7856538" y="2787650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960"/>
            <p:cNvSpPr>
              <a:spLocks noChangeShapeType="1"/>
            </p:cNvSpPr>
            <p:nvPr/>
          </p:nvSpPr>
          <p:spPr bwMode="auto">
            <a:xfrm flipH="1">
              <a:off x="7002463" y="2863850"/>
              <a:ext cx="98425" cy="704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61"/>
            <p:cNvSpPr>
              <a:spLocks noChangeShapeType="1"/>
            </p:cNvSpPr>
            <p:nvPr/>
          </p:nvSpPr>
          <p:spPr bwMode="auto">
            <a:xfrm flipH="1">
              <a:off x="7593013" y="2863850"/>
              <a:ext cx="111125" cy="7270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962"/>
            <p:cNvGrpSpPr>
              <a:grpSpLocks/>
            </p:cNvGrpSpPr>
            <p:nvPr/>
          </p:nvGrpSpPr>
          <p:grpSpPr bwMode="auto">
            <a:xfrm>
              <a:off x="6645275" y="4481513"/>
              <a:ext cx="501650" cy="234950"/>
              <a:chOff x="4701" y="2996"/>
              <a:chExt cx="316" cy="148"/>
            </a:xfrm>
          </p:grpSpPr>
          <p:sp>
            <p:nvSpPr>
              <p:cNvPr id="172" name="Oval 963"/>
              <p:cNvSpPr>
                <a:spLocks noChangeArrowheads="1"/>
              </p:cNvSpPr>
              <p:nvPr/>
            </p:nvSpPr>
            <p:spPr bwMode="auto">
              <a:xfrm>
                <a:off x="4704" y="3062"/>
                <a:ext cx="313" cy="82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964"/>
              <p:cNvSpPr>
                <a:spLocks noChangeShapeType="1"/>
              </p:cNvSpPr>
              <p:nvPr/>
            </p:nvSpPr>
            <p:spPr bwMode="auto">
              <a:xfrm>
                <a:off x="4704" y="3055"/>
                <a:ext cx="0" cy="5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965"/>
              <p:cNvSpPr>
                <a:spLocks noChangeShapeType="1"/>
              </p:cNvSpPr>
              <p:nvPr/>
            </p:nvSpPr>
            <p:spPr bwMode="auto">
              <a:xfrm>
                <a:off x="5017" y="3055"/>
                <a:ext cx="0" cy="5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Rectangle 966"/>
              <p:cNvSpPr>
                <a:spLocks noChangeArrowheads="1"/>
              </p:cNvSpPr>
              <p:nvPr/>
            </p:nvSpPr>
            <p:spPr bwMode="auto">
              <a:xfrm>
                <a:off x="4704" y="3055"/>
                <a:ext cx="310" cy="50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76" name="Oval 967"/>
              <p:cNvSpPr>
                <a:spLocks noChangeArrowheads="1"/>
              </p:cNvSpPr>
              <p:nvPr/>
            </p:nvSpPr>
            <p:spPr bwMode="auto">
              <a:xfrm>
                <a:off x="4701" y="2996"/>
                <a:ext cx="313" cy="96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968"/>
              <p:cNvGrpSpPr>
                <a:grpSpLocks/>
              </p:cNvGrpSpPr>
              <p:nvPr/>
            </p:nvGrpSpPr>
            <p:grpSpPr bwMode="auto">
              <a:xfrm>
                <a:off x="4776" y="3017"/>
                <a:ext cx="156" cy="56"/>
                <a:chOff x="2848" y="848"/>
                <a:chExt cx="140" cy="98"/>
              </a:xfrm>
            </p:grpSpPr>
            <p:sp>
              <p:nvSpPr>
                <p:cNvPr id="182" name="Line 9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" name="Line 9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Line 9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8" name="Group 972"/>
              <p:cNvGrpSpPr>
                <a:grpSpLocks/>
              </p:cNvGrpSpPr>
              <p:nvPr/>
            </p:nvGrpSpPr>
            <p:grpSpPr bwMode="auto">
              <a:xfrm flipV="1">
                <a:off x="4776" y="3016"/>
                <a:ext cx="156" cy="56"/>
                <a:chOff x="2848" y="848"/>
                <a:chExt cx="140" cy="98"/>
              </a:xfrm>
            </p:grpSpPr>
            <p:sp>
              <p:nvSpPr>
                <p:cNvPr id="179" name="Line 9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0" name="Line 9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Line 9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5" name="Group 976"/>
            <p:cNvGrpSpPr>
              <a:grpSpLocks/>
            </p:cNvGrpSpPr>
            <p:nvPr/>
          </p:nvGrpSpPr>
          <p:grpSpPr bwMode="auto">
            <a:xfrm>
              <a:off x="5980113" y="4783138"/>
              <a:ext cx="501650" cy="234950"/>
              <a:chOff x="4701" y="2996"/>
              <a:chExt cx="316" cy="148"/>
            </a:xfrm>
          </p:grpSpPr>
          <p:sp>
            <p:nvSpPr>
              <p:cNvPr id="159" name="Oval 977"/>
              <p:cNvSpPr>
                <a:spLocks noChangeArrowheads="1"/>
              </p:cNvSpPr>
              <p:nvPr/>
            </p:nvSpPr>
            <p:spPr bwMode="auto">
              <a:xfrm>
                <a:off x="4704" y="3062"/>
                <a:ext cx="313" cy="82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978"/>
              <p:cNvSpPr>
                <a:spLocks noChangeShapeType="1"/>
              </p:cNvSpPr>
              <p:nvPr/>
            </p:nvSpPr>
            <p:spPr bwMode="auto">
              <a:xfrm>
                <a:off x="4704" y="3055"/>
                <a:ext cx="0" cy="5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979"/>
              <p:cNvSpPr>
                <a:spLocks noChangeShapeType="1"/>
              </p:cNvSpPr>
              <p:nvPr/>
            </p:nvSpPr>
            <p:spPr bwMode="auto">
              <a:xfrm>
                <a:off x="5017" y="3055"/>
                <a:ext cx="0" cy="51"/>
              </a:xfrm>
              <a:prstGeom prst="line">
                <a:avLst/>
              </a:prstGeom>
              <a:noFill/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Rectangle 980"/>
              <p:cNvSpPr>
                <a:spLocks noChangeArrowheads="1"/>
              </p:cNvSpPr>
              <p:nvPr/>
            </p:nvSpPr>
            <p:spPr bwMode="auto">
              <a:xfrm>
                <a:off x="4704" y="3055"/>
                <a:ext cx="310" cy="50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63" name="Oval 981"/>
              <p:cNvSpPr>
                <a:spLocks noChangeArrowheads="1"/>
              </p:cNvSpPr>
              <p:nvPr/>
            </p:nvSpPr>
            <p:spPr bwMode="auto">
              <a:xfrm>
                <a:off x="4701" y="2996"/>
                <a:ext cx="313" cy="96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82"/>
              <p:cNvGrpSpPr>
                <a:grpSpLocks/>
              </p:cNvGrpSpPr>
              <p:nvPr/>
            </p:nvGrpSpPr>
            <p:grpSpPr bwMode="auto">
              <a:xfrm>
                <a:off x="4776" y="3017"/>
                <a:ext cx="156" cy="56"/>
                <a:chOff x="2848" y="848"/>
                <a:chExt cx="140" cy="98"/>
              </a:xfrm>
            </p:grpSpPr>
            <p:sp>
              <p:nvSpPr>
                <p:cNvPr id="169" name="Line 9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" name="Line 9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" name="Line 9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986"/>
              <p:cNvGrpSpPr>
                <a:grpSpLocks/>
              </p:cNvGrpSpPr>
              <p:nvPr/>
            </p:nvGrpSpPr>
            <p:grpSpPr bwMode="auto">
              <a:xfrm flipV="1">
                <a:off x="4776" y="3016"/>
                <a:ext cx="156" cy="56"/>
                <a:chOff x="2848" y="848"/>
                <a:chExt cx="140" cy="98"/>
              </a:xfrm>
            </p:grpSpPr>
            <p:sp>
              <p:nvSpPr>
                <p:cNvPr id="166" name="Line 9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Line 9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Line 9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6" name="Group 990"/>
            <p:cNvGrpSpPr>
              <a:grpSpLocks/>
            </p:cNvGrpSpPr>
            <p:nvPr/>
          </p:nvGrpSpPr>
          <p:grpSpPr bwMode="auto">
            <a:xfrm>
              <a:off x="6810375" y="4968875"/>
              <a:ext cx="290513" cy="404813"/>
              <a:chOff x="4290" y="3130"/>
              <a:chExt cx="183" cy="255"/>
            </a:xfrm>
          </p:grpSpPr>
          <p:pic>
            <p:nvPicPr>
              <p:cNvPr id="141" name="Picture 991" descr="31u_bnrz[1]"/>
              <p:cNvPicPr>
                <a:picLocks noChangeAspect="1" noChangeArrowheads="1"/>
              </p:cNvPicPr>
              <p:nvPr/>
            </p:nvPicPr>
            <p:blipFill>
              <a:blip r:embed="rId25"/>
              <a:srcRect/>
              <a:stretch>
                <a:fillRect/>
              </a:stretch>
            </p:blipFill>
            <p:spPr bwMode="auto">
              <a:xfrm>
                <a:off x="4343" y="3211"/>
                <a:ext cx="121" cy="174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" name="Freeform 992"/>
              <p:cNvSpPr>
                <a:spLocks/>
              </p:cNvSpPr>
              <p:nvPr/>
            </p:nvSpPr>
            <p:spPr bwMode="auto">
              <a:xfrm>
                <a:off x="4339" y="3143"/>
                <a:ext cx="33" cy="39"/>
              </a:xfrm>
              <a:custGeom>
                <a:avLst/>
                <a:gdLst>
                  <a:gd name="T0" fmla="*/ 70 w 199"/>
                  <a:gd name="T1" fmla="*/ 29 h 232"/>
                  <a:gd name="T2" fmla="*/ 55 w 199"/>
                  <a:gd name="T3" fmla="*/ 39 h 232"/>
                  <a:gd name="T4" fmla="*/ 42 w 199"/>
                  <a:gd name="T5" fmla="*/ 50 h 232"/>
                  <a:gd name="T6" fmla="*/ 30 w 199"/>
                  <a:gd name="T7" fmla="*/ 63 h 232"/>
                  <a:gd name="T8" fmla="*/ 20 w 199"/>
                  <a:gd name="T9" fmla="*/ 77 h 232"/>
                  <a:gd name="T10" fmla="*/ 12 w 199"/>
                  <a:gd name="T11" fmla="*/ 91 h 232"/>
                  <a:gd name="T12" fmla="*/ 6 w 199"/>
                  <a:gd name="T13" fmla="*/ 108 h 232"/>
                  <a:gd name="T14" fmla="*/ 2 w 199"/>
                  <a:gd name="T15" fmla="*/ 125 h 232"/>
                  <a:gd name="T16" fmla="*/ 0 w 199"/>
                  <a:gd name="T17" fmla="*/ 142 h 232"/>
                  <a:gd name="T18" fmla="*/ 2 w 199"/>
                  <a:gd name="T19" fmla="*/ 166 h 232"/>
                  <a:gd name="T20" fmla="*/ 12 w 199"/>
                  <a:gd name="T21" fmla="*/ 186 h 232"/>
                  <a:gd name="T22" fmla="*/ 26 w 199"/>
                  <a:gd name="T23" fmla="*/ 203 h 232"/>
                  <a:gd name="T24" fmla="*/ 45 w 199"/>
                  <a:gd name="T25" fmla="*/ 216 h 232"/>
                  <a:gd name="T26" fmla="*/ 66 w 199"/>
                  <a:gd name="T27" fmla="*/ 226 h 232"/>
                  <a:gd name="T28" fmla="*/ 88 w 199"/>
                  <a:gd name="T29" fmla="*/ 230 h 232"/>
                  <a:gd name="T30" fmla="*/ 111 w 199"/>
                  <a:gd name="T31" fmla="*/ 232 h 232"/>
                  <a:gd name="T32" fmla="*/ 134 w 199"/>
                  <a:gd name="T33" fmla="*/ 228 h 232"/>
                  <a:gd name="T34" fmla="*/ 138 w 199"/>
                  <a:gd name="T35" fmla="*/ 228 h 232"/>
                  <a:gd name="T36" fmla="*/ 143 w 199"/>
                  <a:gd name="T37" fmla="*/ 226 h 232"/>
                  <a:gd name="T38" fmla="*/ 147 w 199"/>
                  <a:gd name="T39" fmla="*/ 222 h 232"/>
                  <a:gd name="T40" fmla="*/ 148 w 199"/>
                  <a:gd name="T41" fmla="*/ 218 h 232"/>
                  <a:gd name="T42" fmla="*/ 145 w 199"/>
                  <a:gd name="T43" fmla="*/ 212 h 232"/>
                  <a:gd name="T44" fmla="*/ 141 w 199"/>
                  <a:gd name="T45" fmla="*/ 207 h 232"/>
                  <a:gd name="T46" fmla="*/ 135 w 199"/>
                  <a:gd name="T47" fmla="*/ 203 h 232"/>
                  <a:gd name="T48" fmla="*/ 129 w 199"/>
                  <a:gd name="T49" fmla="*/ 201 h 232"/>
                  <a:gd name="T50" fmla="*/ 117 w 199"/>
                  <a:gd name="T51" fmla="*/ 197 h 232"/>
                  <a:gd name="T52" fmla="*/ 105 w 199"/>
                  <a:gd name="T53" fmla="*/ 195 h 232"/>
                  <a:gd name="T54" fmla="*/ 94 w 199"/>
                  <a:gd name="T55" fmla="*/ 193 h 232"/>
                  <a:gd name="T56" fmla="*/ 83 w 199"/>
                  <a:gd name="T57" fmla="*/ 190 h 232"/>
                  <a:gd name="T58" fmla="*/ 73 w 199"/>
                  <a:gd name="T59" fmla="*/ 187 h 232"/>
                  <a:gd name="T60" fmla="*/ 62 w 199"/>
                  <a:gd name="T61" fmla="*/ 182 h 232"/>
                  <a:gd name="T62" fmla="*/ 53 w 199"/>
                  <a:gd name="T63" fmla="*/ 176 h 232"/>
                  <a:gd name="T64" fmla="*/ 43 w 199"/>
                  <a:gd name="T65" fmla="*/ 167 h 232"/>
                  <a:gd name="T66" fmla="*/ 40 w 199"/>
                  <a:gd name="T67" fmla="*/ 128 h 232"/>
                  <a:gd name="T68" fmla="*/ 49 w 199"/>
                  <a:gd name="T69" fmla="*/ 96 h 232"/>
                  <a:gd name="T70" fmla="*/ 68 w 199"/>
                  <a:gd name="T71" fmla="*/ 71 h 232"/>
                  <a:gd name="T72" fmla="*/ 94 w 199"/>
                  <a:gd name="T73" fmla="*/ 50 h 232"/>
                  <a:gd name="T74" fmla="*/ 122 w 199"/>
                  <a:gd name="T75" fmla="*/ 34 h 232"/>
                  <a:gd name="T76" fmla="*/ 151 w 199"/>
                  <a:gd name="T77" fmla="*/ 21 h 232"/>
                  <a:gd name="T78" fmla="*/ 178 w 199"/>
                  <a:gd name="T79" fmla="*/ 12 h 232"/>
                  <a:gd name="T80" fmla="*/ 199 w 199"/>
                  <a:gd name="T81" fmla="*/ 4 h 232"/>
                  <a:gd name="T82" fmla="*/ 186 w 199"/>
                  <a:gd name="T83" fmla="*/ 1 h 232"/>
                  <a:gd name="T84" fmla="*/ 172 w 199"/>
                  <a:gd name="T85" fmla="*/ 0 h 232"/>
                  <a:gd name="T86" fmla="*/ 156 w 199"/>
                  <a:gd name="T87" fmla="*/ 2 h 232"/>
                  <a:gd name="T88" fmla="*/ 138 w 199"/>
                  <a:gd name="T89" fmla="*/ 4 h 232"/>
                  <a:gd name="T90" fmla="*/ 121 w 199"/>
                  <a:gd name="T91" fmla="*/ 10 h 232"/>
                  <a:gd name="T92" fmla="*/ 103 w 199"/>
                  <a:gd name="T93" fmla="*/ 16 h 232"/>
                  <a:gd name="T94" fmla="*/ 86 w 199"/>
                  <a:gd name="T95" fmla="*/ 23 h 232"/>
                  <a:gd name="T96" fmla="*/ 70 w 199"/>
                  <a:gd name="T97" fmla="*/ 29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993"/>
              <p:cNvSpPr>
                <a:spLocks/>
              </p:cNvSpPr>
              <p:nvPr/>
            </p:nvSpPr>
            <p:spPr bwMode="auto">
              <a:xfrm>
                <a:off x="4395" y="3142"/>
                <a:ext cx="22" cy="30"/>
              </a:xfrm>
              <a:custGeom>
                <a:avLst/>
                <a:gdLst>
                  <a:gd name="T0" fmla="*/ 108 w 128"/>
                  <a:gd name="T1" fmla="*/ 59 h 180"/>
                  <a:gd name="T2" fmla="*/ 113 w 128"/>
                  <a:gd name="T3" fmla="*/ 77 h 180"/>
                  <a:gd name="T4" fmla="*/ 111 w 128"/>
                  <a:gd name="T5" fmla="*/ 94 h 180"/>
                  <a:gd name="T6" fmla="*/ 103 w 128"/>
                  <a:gd name="T7" fmla="*/ 108 h 180"/>
                  <a:gd name="T8" fmla="*/ 91 w 128"/>
                  <a:gd name="T9" fmla="*/ 121 h 180"/>
                  <a:gd name="T10" fmla="*/ 77 w 128"/>
                  <a:gd name="T11" fmla="*/ 132 h 180"/>
                  <a:gd name="T12" fmla="*/ 61 w 128"/>
                  <a:gd name="T13" fmla="*/ 144 h 180"/>
                  <a:gd name="T14" fmla="*/ 45 w 128"/>
                  <a:gd name="T15" fmla="*/ 154 h 180"/>
                  <a:gd name="T16" fmla="*/ 30 w 128"/>
                  <a:gd name="T17" fmla="*/ 164 h 180"/>
                  <a:gd name="T18" fmla="*/ 28 w 128"/>
                  <a:gd name="T19" fmla="*/ 168 h 180"/>
                  <a:gd name="T20" fmla="*/ 27 w 128"/>
                  <a:gd name="T21" fmla="*/ 170 h 180"/>
                  <a:gd name="T22" fmla="*/ 27 w 128"/>
                  <a:gd name="T23" fmla="*/ 174 h 180"/>
                  <a:gd name="T24" fmla="*/ 28 w 128"/>
                  <a:gd name="T25" fmla="*/ 177 h 180"/>
                  <a:gd name="T26" fmla="*/ 32 w 128"/>
                  <a:gd name="T27" fmla="*/ 179 h 180"/>
                  <a:gd name="T28" fmla="*/ 35 w 128"/>
                  <a:gd name="T29" fmla="*/ 180 h 180"/>
                  <a:gd name="T30" fmla="*/ 37 w 128"/>
                  <a:gd name="T31" fmla="*/ 180 h 180"/>
                  <a:gd name="T32" fmla="*/ 41 w 128"/>
                  <a:gd name="T33" fmla="*/ 179 h 180"/>
                  <a:gd name="T34" fmla="*/ 60 w 128"/>
                  <a:gd name="T35" fmla="*/ 169 h 180"/>
                  <a:gd name="T36" fmla="*/ 77 w 128"/>
                  <a:gd name="T37" fmla="*/ 158 h 180"/>
                  <a:gd name="T38" fmla="*/ 94 w 128"/>
                  <a:gd name="T39" fmla="*/ 145 h 180"/>
                  <a:gd name="T40" fmla="*/ 109 w 128"/>
                  <a:gd name="T41" fmla="*/ 130 h 180"/>
                  <a:gd name="T42" fmla="*/ 120 w 128"/>
                  <a:gd name="T43" fmla="*/ 114 h 180"/>
                  <a:gd name="T44" fmla="*/ 127 w 128"/>
                  <a:gd name="T45" fmla="*/ 95 h 180"/>
                  <a:gd name="T46" fmla="*/ 128 w 128"/>
                  <a:gd name="T47" fmla="*/ 76 h 180"/>
                  <a:gd name="T48" fmla="*/ 123 w 128"/>
                  <a:gd name="T49" fmla="*/ 55 h 180"/>
                  <a:gd name="T50" fmla="*/ 113 w 128"/>
                  <a:gd name="T51" fmla="*/ 39 h 180"/>
                  <a:gd name="T52" fmla="*/ 97 w 128"/>
                  <a:gd name="T53" fmla="*/ 25 h 180"/>
                  <a:gd name="T54" fmla="*/ 79 w 128"/>
                  <a:gd name="T55" fmla="*/ 15 h 180"/>
                  <a:gd name="T56" fmla="*/ 57 w 128"/>
                  <a:gd name="T57" fmla="*/ 7 h 180"/>
                  <a:gd name="T58" fmla="*/ 36 w 128"/>
                  <a:gd name="T59" fmla="*/ 2 h 180"/>
                  <a:gd name="T60" fmla="*/ 19 w 128"/>
                  <a:gd name="T61" fmla="*/ 0 h 180"/>
                  <a:gd name="T62" fmla="*/ 6 w 128"/>
                  <a:gd name="T63" fmla="*/ 0 h 180"/>
                  <a:gd name="T64" fmla="*/ 0 w 128"/>
                  <a:gd name="T65" fmla="*/ 4 h 180"/>
                  <a:gd name="T66" fmla="*/ 14 w 128"/>
                  <a:gd name="T67" fmla="*/ 9 h 180"/>
                  <a:gd name="T68" fmla="*/ 29 w 128"/>
                  <a:gd name="T69" fmla="*/ 14 h 180"/>
                  <a:gd name="T70" fmla="*/ 46 w 128"/>
                  <a:gd name="T71" fmla="*/ 19 h 180"/>
                  <a:gd name="T72" fmla="*/ 61 w 128"/>
                  <a:gd name="T73" fmla="*/ 23 h 180"/>
                  <a:gd name="T74" fmla="*/ 76 w 128"/>
                  <a:gd name="T75" fmla="*/ 29 h 180"/>
                  <a:gd name="T76" fmla="*/ 89 w 128"/>
                  <a:gd name="T77" fmla="*/ 37 h 180"/>
                  <a:gd name="T78" fmla="*/ 100 w 128"/>
                  <a:gd name="T79" fmla="*/ 46 h 180"/>
                  <a:gd name="T80" fmla="*/ 108 w 128"/>
                  <a:gd name="T81" fmla="*/ 59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994"/>
              <p:cNvSpPr>
                <a:spLocks/>
              </p:cNvSpPr>
              <p:nvPr/>
            </p:nvSpPr>
            <p:spPr bwMode="auto">
              <a:xfrm>
                <a:off x="4318" y="3135"/>
                <a:ext cx="54" cy="63"/>
              </a:xfrm>
              <a:custGeom>
                <a:avLst/>
                <a:gdLst>
                  <a:gd name="T0" fmla="*/ 100 w 322"/>
                  <a:gd name="T1" fmla="*/ 70 h 378"/>
                  <a:gd name="T2" fmla="*/ 53 w 322"/>
                  <a:gd name="T3" fmla="*/ 115 h 378"/>
                  <a:gd name="T4" fmla="*/ 17 w 322"/>
                  <a:gd name="T5" fmla="*/ 166 h 378"/>
                  <a:gd name="T6" fmla="*/ 0 w 322"/>
                  <a:gd name="T7" fmla="*/ 226 h 378"/>
                  <a:gd name="T8" fmla="*/ 3 w 322"/>
                  <a:gd name="T9" fmla="*/ 266 h 378"/>
                  <a:gd name="T10" fmla="*/ 9 w 322"/>
                  <a:gd name="T11" fmla="*/ 282 h 378"/>
                  <a:gd name="T12" fmla="*/ 19 w 322"/>
                  <a:gd name="T13" fmla="*/ 297 h 378"/>
                  <a:gd name="T14" fmla="*/ 32 w 322"/>
                  <a:gd name="T15" fmla="*/ 310 h 378"/>
                  <a:gd name="T16" fmla="*/ 56 w 322"/>
                  <a:gd name="T17" fmla="*/ 324 h 378"/>
                  <a:gd name="T18" fmla="*/ 86 w 322"/>
                  <a:gd name="T19" fmla="*/ 338 h 378"/>
                  <a:gd name="T20" fmla="*/ 119 w 322"/>
                  <a:gd name="T21" fmla="*/ 350 h 378"/>
                  <a:gd name="T22" fmla="*/ 152 w 322"/>
                  <a:gd name="T23" fmla="*/ 359 h 378"/>
                  <a:gd name="T24" fmla="*/ 186 w 322"/>
                  <a:gd name="T25" fmla="*/ 366 h 378"/>
                  <a:gd name="T26" fmla="*/ 220 w 322"/>
                  <a:gd name="T27" fmla="*/ 371 h 378"/>
                  <a:gd name="T28" fmla="*/ 254 w 322"/>
                  <a:gd name="T29" fmla="*/ 374 h 378"/>
                  <a:gd name="T30" fmla="*/ 289 w 322"/>
                  <a:gd name="T31" fmla="*/ 376 h 378"/>
                  <a:gd name="T32" fmla="*/ 311 w 322"/>
                  <a:gd name="T33" fmla="*/ 378 h 378"/>
                  <a:gd name="T34" fmla="*/ 320 w 322"/>
                  <a:gd name="T35" fmla="*/ 371 h 378"/>
                  <a:gd name="T36" fmla="*/ 322 w 322"/>
                  <a:gd name="T37" fmla="*/ 360 h 378"/>
                  <a:gd name="T38" fmla="*/ 315 w 322"/>
                  <a:gd name="T39" fmla="*/ 352 h 378"/>
                  <a:gd name="T40" fmla="*/ 294 w 322"/>
                  <a:gd name="T41" fmla="*/ 347 h 378"/>
                  <a:gd name="T42" fmla="*/ 263 w 322"/>
                  <a:gd name="T43" fmla="*/ 341 h 378"/>
                  <a:gd name="T44" fmla="*/ 232 w 322"/>
                  <a:gd name="T45" fmla="*/ 336 h 378"/>
                  <a:gd name="T46" fmla="*/ 200 w 322"/>
                  <a:gd name="T47" fmla="*/ 332 h 378"/>
                  <a:gd name="T48" fmla="*/ 170 w 322"/>
                  <a:gd name="T49" fmla="*/ 326 h 378"/>
                  <a:gd name="T50" fmla="*/ 139 w 322"/>
                  <a:gd name="T51" fmla="*/ 318 h 378"/>
                  <a:gd name="T52" fmla="*/ 110 w 322"/>
                  <a:gd name="T53" fmla="*/ 309 h 378"/>
                  <a:gd name="T54" fmla="*/ 80 w 322"/>
                  <a:gd name="T55" fmla="*/ 297 h 378"/>
                  <a:gd name="T56" fmla="*/ 55 w 322"/>
                  <a:gd name="T57" fmla="*/ 281 h 378"/>
                  <a:gd name="T58" fmla="*/ 38 w 322"/>
                  <a:gd name="T59" fmla="*/ 259 h 378"/>
                  <a:gd name="T60" fmla="*/ 34 w 322"/>
                  <a:gd name="T61" fmla="*/ 232 h 378"/>
                  <a:gd name="T62" fmla="*/ 38 w 322"/>
                  <a:gd name="T63" fmla="*/ 200 h 378"/>
                  <a:gd name="T64" fmla="*/ 51 w 322"/>
                  <a:gd name="T65" fmla="*/ 170 h 378"/>
                  <a:gd name="T66" fmla="*/ 71 w 322"/>
                  <a:gd name="T67" fmla="*/ 137 h 378"/>
                  <a:gd name="T68" fmla="*/ 94 w 322"/>
                  <a:gd name="T69" fmla="*/ 110 h 378"/>
                  <a:gd name="T70" fmla="*/ 123 w 322"/>
                  <a:gd name="T71" fmla="*/ 82 h 378"/>
                  <a:gd name="T72" fmla="*/ 153 w 322"/>
                  <a:gd name="T73" fmla="*/ 57 h 378"/>
                  <a:gd name="T74" fmla="*/ 195 w 322"/>
                  <a:gd name="T75" fmla="*/ 38 h 378"/>
                  <a:gd name="T76" fmla="*/ 238 w 322"/>
                  <a:gd name="T77" fmla="*/ 20 h 378"/>
                  <a:gd name="T78" fmla="*/ 264 w 322"/>
                  <a:gd name="T79" fmla="*/ 7 h 378"/>
                  <a:gd name="T80" fmla="*/ 256 w 322"/>
                  <a:gd name="T81" fmla="*/ 0 h 378"/>
                  <a:gd name="T82" fmla="*/ 221 w 322"/>
                  <a:gd name="T83" fmla="*/ 4 h 378"/>
                  <a:gd name="T84" fmla="*/ 180 w 322"/>
                  <a:gd name="T85" fmla="*/ 18 h 378"/>
                  <a:gd name="T86" fmla="*/ 141 w 322"/>
                  <a:gd name="T87" fmla="*/ 38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995"/>
              <p:cNvSpPr>
                <a:spLocks/>
              </p:cNvSpPr>
              <p:nvPr/>
            </p:nvSpPr>
            <p:spPr bwMode="auto">
              <a:xfrm>
                <a:off x="4394" y="3133"/>
                <a:ext cx="47" cy="42"/>
              </a:xfrm>
              <a:custGeom>
                <a:avLst/>
                <a:gdLst>
                  <a:gd name="T0" fmla="*/ 235 w 283"/>
                  <a:gd name="T1" fmla="*/ 77 h 252"/>
                  <a:gd name="T2" fmla="*/ 248 w 283"/>
                  <a:gd name="T3" fmla="*/ 91 h 252"/>
                  <a:gd name="T4" fmla="*/ 256 w 283"/>
                  <a:gd name="T5" fmla="*/ 107 h 252"/>
                  <a:gd name="T6" fmla="*/ 259 w 283"/>
                  <a:gd name="T7" fmla="*/ 124 h 252"/>
                  <a:gd name="T8" fmla="*/ 259 w 283"/>
                  <a:gd name="T9" fmla="*/ 142 h 252"/>
                  <a:gd name="T10" fmla="*/ 257 w 283"/>
                  <a:gd name="T11" fmla="*/ 157 h 252"/>
                  <a:gd name="T12" fmla="*/ 252 w 283"/>
                  <a:gd name="T13" fmla="*/ 170 h 252"/>
                  <a:gd name="T14" fmla="*/ 244 w 283"/>
                  <a:gd name="T15" fmla="*/ 183 h 252"/>
                  <a:gd name="T16" fmla="*/ 236 w 283"/>
                  <a:gd name="T17" fmla="*/ 193 h 252"/>
                  <a:gd name="T18" fmla="*/ 225 w 283"/>
                  <a:gd name="T19" fmla="*/ 204 h 252"/>
                  <a:gd name="T20" fmla="*/ 215 w 283"/>
                  <a:gd name="T21" fmla="*/ 214 h 252"/>
                  <a:gd name="T22" fmla="*/ 204 w 283"/>
                  <a:gd name="T23" fmla="*/ 224 h 252"/>
                  <a:gd name="T24" fmla="*/ 194 w 283"/>
                  <a:gd name="T25" fmla="*/ 234 h 252"/>
                  <a:gd name="T26" fmla="*/ 191 w 283"/>
                  <a:gd name="T27" fmla="*/ 238 h 252"/>
                  <a:gd name="T28" fmla="*/ 191 w 283"/>
                  <a:gd name="T29" fmla="*/ 241 h 252"/>
                  <a:gd name="T30" fmla="*/ 191 w 283"/>
                  <a:gd name="T31" fmla="*/ 245 h 252"/>
                  <a:gd name="T32" fmla="*/ 194 w 283"/>
                  <a:gd name="T33" fmla="*/ 248 h 252"/>
                  <a:gd name="T34" fmla="*/ 197 w 283"/>
                  <a:gd name="T35" fmla="*/ 250 h 252"/>
                  <a:gd name="T36" fmla="*/ 202 w 283"/>
                  <a:gd name="T37" fmla="*/ 252 h 252"/>
                  <a:gd name="T38" fmla="*/ 205 w 283"/>
                  <a:gd name="T39" fmla="*/ 250 h 252"/>
                  <a:gd name="T40" fmla="*/ 209 w 283"/>
                  <a:gd name="T41" fmla="*/ 248 h 252"/>
                  <a:gd name="T42" fmla="*/ 232 w 283"/>
                  <a:gd name="T43" fmla="*/ 233 h 252"/>
                  <a:gd name="T44" fmla="*/ 252 w 283"/>
                  <a:gd name="T45" fmla="*/ 214 h 252"/>
                  <a:gd name="T46" fmla="*/ 268 w 283"/>
                  <a:gd name="T47" fmla="*/ 192 h 252"/>
                  <a:gd name="T48" fmla="*/ 278 w 283"/>
                  <a:gd name="T49" fmla="*/ 167 h 252"/>
                  <a:gd name="T50" fmla="*/ 283 w 283"/>
                  <a:gd name="T51" fmla="*/ 141 h 252"/>
                  <a:gd name="T52" fmla="*/ 280 w 283"/>
                  <a:gd name="T53" fmla="*/ 115 h 252"/>
                  <a:gd name="T54" fmla="*/ 271 w 283"/>
                  <a:gd name="T55" fmla="*/ 91 h 252"/>
                  <a:gd name="T56" fmla="*/ 252 w 283"/>
                  <a:gd name="T57" fmla="*/ 69 h 252"/>
                  <a:gd name="T58" fmla="*/ 238 w 283"/>
                  <a:gd name="T59" fmla="*/ 57 h 252"/>
                  <a:gd name="T60" fmla="*/ 222 w 283"/>
                  <a:gd name="T61" fmla="*/ 48 h 252"/>
                  <a:gd name="T62" fmla="*/ 204 w 283"/>
                  <a:gd name="T63" fmla="*/ 39 h 252"/>
                  <a:gd name="T64" fmla="*/ 184 w 283"/>
                  <a:gd name="T65" fmla="*/ 31 h 252"/>
                  <a:gd name="T66" fmla="*/ 164 w 283"/>
                  <a:gd name="T67" fmla="*/ 23 h 252"/>
                  <a:gd name="T68" fmla="*/ 144 w 283"/>
                  <a:gd name="T69" fmla="*/ 17 h 252"/>
                  <a:gd name="T70" fmla="*/ 123 w 283"/>
                  <a:gd name="T71" fmla="*/ 13 h 252"/>
                  <a:gd name="T72" fmla="*/ 103 w 283"/>
                  <a:gd name="T73" fmla="*/ 8 h 252"/>
                  <a:gd name="T74" fmla="*/ 83 w 283"/>
                  <a:gd name="T75" fmla="*/ 5 h 252"/>
                  <a:gd name="T76" fmla="*/ 66 w 283"/>
                  <a:gd name="T77" fmla="*/ 2 h 252"/>
                  <a:gd name="T78" fmla="*/ 48 w 283"/>
                  <a:gd name="T79" fmla="*/ 0 h 252"/>
                  <a:gd name="T80" fmla="*/ 34 w 283"/>
                  <a:gd name="T81" fmla="*/ 0 h 252"/>
                  <a:gd name="T82" fmla="*/ 21 w 283"/>
                  <a:gd name="T83" fmla="*/ 0 h 252"/>
                  <a:gd name="T84" fmla="*/ 11 w 283"/>
                  <a:gd name="T85" fmla="*/ 0 h 252"/>
                  <a:gd name="T86" fmla="*/ 4 w 283"/>
                  <a:gd name="T87" fmla="*/ 2 h 252"/>
                  <a:gd name="T88" fmla="*/ 0 w 283"/>
                  <a:gd name="T89" fmla="*/ 5 h 252"/>
                  <a:gd name="T90" fmla="*/ 12 w 283"/>
                  <a:gd name="T91" fmla="*/ 7 h 252"/>
                  <a:gd name="T92" fmla="*/ 24 w 283"/>
                  <a:gd name="T93" fmla="*/ 8 h 252"/>
                  <a:gd name="T94" fmla="*/ 38 w 283"/>
                  <a:gd name="T95" fmla="*/ 10 h 252"/>
                  <a:gd name="T96" fmla="*/ 52 w 283"/>
                  <a:gd name="T97" fmla="*/ 13 h 252"/>
                  <a:gd name="T98" fmla="*/ 66 w 283"/>
                  <a:gd name="T99" fmla="*/ 16 h 252"/>
                  <a:gd name="T100" fmla="*/ 82 w 283"/>
                  <a:gd name="T101" fmla="*/ 18 h 252"/>
                  <a:gd name="T102" fmla="*/ 98 w 283"/>
                  <a:gd name="T103" fmla="*/ 22 h 252"/>
                  <a:gd name="T104" fmla="*/ 114 w 283"/>
                  <a:gd name="T105" fmla="*/ 25 h 252"/>
                  <a:gd name="T106" fmla="*/ 129 w 283"/>
                  <a:gd name="T107" fmla="*/ 30 h 252"/>
                  <a:gd name="T108" fmla="*/ 146 w 283"/>
                  <a:gd name="T109" fmla="*/ 34 h 252"/>
                  <a:gd name="T110" fmla="*/ 162 w 283"/>
                  <a:gd name="T111" fmla="*/ 39 h 252"/>
                  <a:gd name="T112" fmla="*/ 177 w 283"/>
                  <a:gd name="T113" fmla="*/ 45 h 252"/>
                  <a:gd name="T114" fmla="*/ 193 w 283"/>
                  <a:gd name="T115" fmla="*/ 52 h 252"/>
                  <a:gd name="T116" fmla="*/ 208 w 283"/>
                  <a:gd name="T117" fmla="*/ 60 h 252"/>
                  <a:gd name="T118" fmla="*/ 222 w 283"/>
                  <a:gd name="T119" fmla="*/ 68 h 252"/>
                  <a:gd name="T120" fmla="*/ 235 w 283"/>
                  <a:gd name="T121" fmla="*/ 77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996"/>
              <p:cNvSpPr>
                <a:spLocks/>
              </p:cNvSpPr>
              <p:nvPr/>
            </p:nvSpPr>
            <p:spPr bwMode="auto">
              <a:xfrm>
                <a:off x="4298" y="3153"/>
                <a:ext cx="19" cy="39"/>
              </a:xfrm>
              <a:custGeom>
                <a:avLst/>
                <a:gdLst>
                  <a:gd name="T0" fmla="*/ 0 w 114"/>
                  <a:gd name="T1" fmla="*/ 130 h 238"/>
                  <a:gd name="T2" fmla="*/ 0 w 114"/>
                  <a:gd name="T3" fmla="*/ 149 h 238"/>
                  <a:gd name="T4" fmla="*/ 4 w 114"/>
                  <a:gd name="T5" fmla="*/ 168 h 238"/>
                  <a:gd name="T6" fmla="*/ 12 w 114"/>
                  <a:gd name="T7" fmla="*/ 185 h 238"/>
                  <a:gd name="T8" fmla="*/ 24 w 114"/>
                  <a:gd name="T9" fmla="*/ 200 h 238"/>
                  <a:gd name="T10" fmla="*/ 38 w 114"/>
                  <a:gd name="T11" fmla="*/ 213 h 238"/>
                  <a:gd name="T12" fmla="*/ 55 w 114"/>
                  <a:gd name="T13" fmla="*/ 224 h 238"/>
                  <a:gd name="T14" fmla="*/ 73 w 114"/>
                  <a:gd name="T15" fmla="*/ 232 h 238"/>
                  <a:gd name="T16" fmla="*/ 92 w 114"/>
                  <a:gd name="T17" fmla="*/ 237 h 238"/>
                  <a:gd name="T18" fmla="*/ 98 w 114"/>
                  <a:gd name="T19" fmla="*/ 238 h 238"/>
                  <a:gd name="T20" fmla="*/ 104 w 114"/>
                  <a:gd name="T21" fmla="*/ 235 h 238"/>
                  <a:gd name="T22" fmla="*/ 109 w 114"/>
                  <a:gd name="T23" fmla="*/ 232 h 238"/>
                  <a:gd name="T24" fmla="*/ 111 w 114"/>
                  <a:gd name="T25" fmla="*/ 227 h 238"/>
                  <a:gd name="T26" fmla="*/ 111 w 114"/>
                  <a:gd name="T27" fmla="*/ 222 h 238"/>
                  <a:gd name="T28" fmla="*/ 110 w 114"/>
                  <a:gd name="T29" fmla="*/ 216 h 238"/>
                  <a:gd name="T30" fmla="*/ 106 w 114"/>
                  <a:gd name="T31" fmla="*/ 211 h 238"/>
                  <a:gd name="T32" fmla="*/ 100 w 114"/>
                  <a:gd name="T33" fmla="*/ 209 h 238"/>
                  <a:gd name="T34" fmla="*/ 82 w 114"/>
                  <a:gd name="T35" fmla="*/ 202 h 238"/>
                  <a:gd name="T36" fmla="*/ 64 w 114"/>
                  <a:gd name="T37" fmla="*/ 193 h 238"/>
                  <a:gd name="T38" fmla="*/ 50 w 114"/>
                  <a:gd name="T39" fmla="*/ 180 h 238"/>
                  <a:gd name="T40" fmla="*/ 39 w 114"/>
                  <a:gd name="T41" fmla="*/ 167 h 238"/>
                  <a:gd name="T42" fmla="*/ 32 w 114"/>
                  <a:gd name="T43" fmla="*/ 149 h 238"/>
                  <a:gd name="T44" fmla="*/ 29 w 114"/>
                  <a:gd name="T45" fmla="*/ 131 h 238"/>
                  <a:gd name="T46" fmla="*/ 29 w 114"/>
                  <a:gd name="T47" fmla="*/ 111 h 238"/>
                  <a:gd name="T48" fmla="*/ 35 w 114"/>
                  <a:gd name="T49" fmla="*/ 91 h 238"/>
                  <a:gd name="T50" fmla="*/ 42 w 114"/>
                  <a:gd name="T51" fmla="*/ 76 h 238"/>
                  <a:gd name="T52" fmla="*/ 51 w 114"/>
                  <a:gd name="T53" fmla="*/ 62 h 238"/>
                  <a:gd name="T54" fmla="*/ 62 w 114"/>
                  <a:gd name="T55" fmla="*/ 49 h 238"/>
                  <a:gd name="T56" fmla="*/ 73 w 114"/>
                  <a:gd name="T57" fmla="*/ 38 h 238"/>
                  <a:gd name="T58" fmla="*/ 84 w 114"/>
                  <a:gd name="T59" fmla="*/ 28 h 238"/>
                  <a:gd name="T60" fmla="*/ 96 w 114"/>
                  <a:gd name="T61" fmla="*/ 18 h 238"/>
                  <a:gd name="T62" fmla="*/ 106 w 114"/>
                  <a:gd name="T63" fmla="*/ 9 h 238"/>
                  <a:gd name="T64" fmla="*/ 114 w 114"/>
                  <a:gd name="T65" fmla="*/ 1 h 238"/>
                  <a:gd name="T66" fmla="*/ 106 w 114"/>
                  <a:gd name="T67" fmla="*/ 0 h 238"/>
                  <a:gd name="T68" fmla="*/ 93 w 114"/>
                  <a:gd name="T69" fmla="*/ 6 h 238"/>
                  <a:gd name="T70" fmla="*/ 76 w 114"/>
                  <a:gd name="T71" fmla="*/ 18 h 238"/>
                  <a:gd name="T72" fmla="*/ 56 w 114"/>
                  <a:gd name="T73" fmla="*/ 36 h 238"/>
                  <a:gd name="T74" fmla="*/ 37 w 114"/>
                  <a:gd name="T75" fmla="*/ 57 h 238"/>
                  <a:gd name="T76" fmla="*/ 20 w 114"/>
                  <a:gd name="T77" fmla="*/ 80 h 238"/>
                  <a:gd name="T78" fmla="*/ 7 w 114"/>
                  <a:gd name="T79" fmla="*/ 106 h 238"/>
                  <a:gd name="T80" fmla="*/ 0 w 114"/>
                  <a:gd name="T81" fmla="*/ 13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997"/>
              <p:cNvSpPr>
                <a:spLocks/>
              </p:cNvSpPr>
              <p:nvPr/>
            </p:nvSpPr>
            <p:spPr bwMode="auto">
              <a:xfrm>
                <a:off x="4432" y="3130"/>
                <a:ext cx="41" cy="52"/>
              </a:xfrm>
              <a:custGeom>
                <a:avLst/>
                <a:gdLst>
                  <a:gd name="T0" fmla="*/ 207 w 246"/>
                  <a:gd name="T1" fmla="*/ 124 h 310"/>
                  <a:gd name="T2" fmla="*/ 219 w 246"/>
                  <a:gd name="T3" fmla="*/ 143 h 310"/>
                  <a:gd name="T4" fmla="*/ 225 w 246"/>
                  <a:gd name="T5" fmla="*/ 164 h 310"/>
                  <a:gd name="T6" fmla="*/ 221 w 246"/>
                  <a:gd name="T7" fmla="*/ 187 h 310"/>
                  <a:gd name="T8" fmla="*/ 208 w 246"/>
                  <a:gd name="T9" fmla="*/ 209 h 310"/>
                  <a:gd name="T10" fmla="*/ 188 w 246"/>
                  <a:gd name="T11" fmla="*/ 228 h 310"/>
                  <a:gd name="T12" fmla="*/ 166 w 246"/>
                  <a:gd name="T13" fmla="*/ 246 h 310"/>
                  <a:gd name="T14" fmla="*/ 143 w 246"/>
                  <a:gd name="T15" fmla="*/ 264 h 310"/>
                  <a:gd name="T16" fmla="*/ 129 w 246"/>
                  <a:gd name="T17" fmla="*/ 278 h 310"/>
                  <a:gd name="T18" fmla="*/ 124 w 246"/>
                  <a:gd name="T19" fmla="*/ 287 h 310"/>
                  <a:gd name="T20" fmla="*/ 120 w 246"/>
                  <a:gd name="T21" fmla="*/ 296 h 310"/>
                  <a:gd name="T22" fmla="*/ 121 w 246"/>
                  <a:gd name="T23" fmla="*/ 305 h 310"/>
                  <a:gd name="T24" fmla="*/ 130 w 246"/>
                  <a:gd name="T25" fmla="*/ 310 h 310"/>
                  <a:gd name="T26" fmla="*/ 139 w 246"/>
                  <a:gd name="T27" fmla="*/ 309 h 310"/>
                  <a:gd name="T28" fmla="*/ 154 w 246"/>
                  <a:gd name="T29" fmla="*/ 293 h 310"/>
                  <a:gd name="T30" fmla="*/ 180 w 246"/>
                  <a:gd name="T31" fmla="*/ 269 h 310"/>
                  <a:gd name="T32" fmla="*/ 207 w 246"/>
                  <a:gd name="T33" fmla="*/ 246 h 310"/>
                  <a:gd name="T34" fmla="*/ 231 w 246"/>
                  <a:gd name="T35" fmla="*/ 219 h 310"/>
                  <a:gd name="T36" fmla="*/ 245 w 246"/>
                  <a:gd name="T37" fmla="*/ 187 h 310"/>
                  <a:gd name="T38" fmla="*/ 242 w 246"/>
                  <a:gd name="T39" fmla="*/ 153 h 310"/>
                  <a:gd name="T40" fmla="*/ 227 w 246"/>
                  <a:gd name="T41" fmla="*/ 120 h 310"/>
                  <a:gd name="T42" fmla="*/ 201 w 246"/>
                  <a:gd name="T43" fmla="*/ 94 h 310"/>
                  <a:gd name="T44" fmla="*/ 177 w 246"/>
                  <a:gd name="T45" fmla="*/ 74 h 310"/>
                  <a:gd name="T46" fmla="*/ 152 w 246"/>
                  <a:gd name="T47" fmla="*/ 60 h 310"/>
                  <a:gd name="T48" fmla="*/ 126 w 246"/>
                  <a:gd name="T49" fmla="*/ 43 h 310"/>
                  <a:gd name="T50" fmla="*/ 98 w 246"/>
                  <a:gd name="T51" fmla="*/ 28 h 310"/>
                  <a:gd name="T52" fmla="*/ 72 w 246"/>
                  <a:gd name="T53" fmla="*/ 16 h 310"/>
                  <a:gd name="T54" fmla="*/ 46 w 246"/>
                  <a:gd name="T55" fmla="*/ 7 h 310"/>
                  <a:gd name="T56" fmla="*/ 24 w 246"/>
                  <a:gd name="T57" fmla="*/ 1 h 310"/>
                  <a:gd name="T58" fmla="*/ 7 w 246"/>
                  <a:gd name="T59" fmla="*/ 1 h 310"/>
                  <a:gd name="T60" fmla="*/ 8 w 246"/>
                  <a:gd name="T61" fmla="*/ 6 h 310"/>
                  <a:gd name="T62" fmla="*/ 28 w 246"/>
                  <a:gd name="T63" fmla="*/ 14 h 310"/>
                  <a:gd name="T64" fmla="*/ 51 w 246"/>
                  <a:gd name="T65" fmla="*/ 24 h 310"/>
                  <a:gd name="T66" fmla="*/ 78 w 246"/>
                  <a:gd name="T67" fmla="*/ 37 h 310"/>
                  <a:gd name="T68" fmla="*/ 106 w 246"/>
                  <a:gd name="T69" fmla="*/ 51 h 310"/>
                  <a:gd name="T70" fmla="*/ 134 w 246"/>
                  <a:gd name="T71" fmla="*/ 69 h 310"/>
                  <a:gd name="T72" fmla="*/ 163 w 246"/>
                  <a:gd name="T73" fmla="*/ 87 h 310"/>
                  <a:gd name="T74" fmla="*/ 187 w 246"/>
                  <a:gd name="T75" fmla="*/ 105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998"/>
              <p:cNvSpPr>
                <a:spLocks/>
              </p:cNvSpPr>
              <p:nvPr/>
            </p:nvSpPr>
            <p:spPr bwMode="auto">
              <a:xfrm>
                <a:off x="4387" y="3191"/>
                <a:ext cx="14" cy="31"/>
              </a:xfrm>
              <a:custGeom>
                <a:avLst/>
                <a:gdLst>
                  <a:gd name="T0" fmla="*/ 31 w 83"/>
                  <a:gd name="T1" fmla="*/ 14 h 187"/>
                  <a:gd name="T2" fmla="*/ 29 w 83"/>
                  <a:gd name="T3" fmla="*/ 8 h 187"/>
                  <a:gd name="T4" fmla="*/ 25 w 83"/>
                  <a:gd name="T5" fmla="*/ 3 h 187"/>
                  <a:gd name="T6" fmla="*/ 19 w 83"/>
                  <a:gd name="T7" fmla="*/ 1 h 187"/>
                  <a:gd name="T8" fmla="*/ 14 w 83"/>
                  <a:gd name="T9" fmla="*/ 0 h 187"/>
                  <a:gd name="T10" fmla="*/ 8 w 83"/>
                  <a:gd name="T11" fmla="*/ 2 h 187"/>
                  <a:gd name="T12" fmla="*/ 3 w 83"/>
                  <a:gd name="T13" fmla="*/ 5 h 187"/>
                  <a:gd name="T14" fmla="*/ 0 w 83"/>
                  <a:gd name="T15" fmla="*/ 11 h 187"/>
                  <a:gd name="T16" fmla="*/ 0 w 83"/>
                  <a:gd name="T17" fmla="*/ 17 h 187"/>
                  <a:gd name="T18" fmla="*/ 5 w 83"/>
                  <a:gd name="T19" fmla="*/ 42 h 187"/>
                  <a:gd name="T20" fmla="*/ 15 w 83"/>
                  <a:gd name="T21" fmla="*/ 71 h 187"/>
                  <a:gd name="T22" fmla="*/ 27 w 83"/>
                  <a:gd name="T23" fmla="*/ 100 h 187"/>
                  <a:gd name="T24" fmla="*/ 41 w 83"/>
                  <a:gd name="T25" fmla="*/ 127 h 187"/>
                  <a:gd name="T26" fmla="*/ 55 w 83"/>
                  <a:gd name="T27" fmla="*/ 151 h 187"/>
                  <a:gd name="T28" fmla="*/ 68 w 83"/>
                  <a:gd name="T29" fmla="*/ 171 h 187"/>
                  <a:gd name="T30" fmla="*/ 77 w 83"/>
                  <a:gd name="T31" fmla="*/ 184 h 187"/>
                  <a:gd name="T32" fmla="*/ 83 w 83"/>
                  <a:gd name="T33" fmla="*/ 187 h 187"/>
                  <a:gd name="T34" fmla="*/ 80 w 83"/>
                  <a:gd name="T35" fmla="*/ 174 h 187"/>
                  <a:gd name="T36" fmla="*/ 75 w 83"/>
                  <a:gd name="T37" fmla="*/ 158 h 187"/>
                  <a:gd name="T38" fmla="*/ 68 w 83"/>
                  <a:gd name="T39" fmla="*/ 138 h 187"/>
                  <a:gd name="T40" fmla="*/ 59 w 83"/>
                  <a:gd name="T41" fmla="*/ 113 h 187"/>
                  <a:gd name="T42" fmla="*/ 51 w 83"/>
                  <a:gd name="T43" fmla="*/ 88 h 187"/>
                  <a:gd name="T44" fmla="*/ 43 w 83"/>
                  <a:gd name="T45" fmla="*/ 63 h 187"/>
                  <a:gd name="T46" fmla="*/ 36 w 83"/>
                  <a:gd name="T47" fmla="*/ 38 h 187"/>
                  <a:gd name="T48" fmla="*/ 31 w 83"/>
                  <a:gd name="T49" fmla="*/ 14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999"/>
              <p:cNvSpPr>
                <a:spLocks/>
              </p:cNvSpPr>
              <p:nvPr/>
            </p:nvSpPr>
            <p:spPr bwMode="auto">
              <a:xfrm>
                <a:off x="4381" y="3174"/>
                <a:ext cx="7" cy="16"/>
              </a:xfrm>
              <a:custGeom>
                <a:avLst/>
                <a:gdLst>
                  <a:gd name="T0" fmla="*/ 22 w 44"/>
                  <a:gd name="T1" fmla="*/ 10 h 94"/>
                  <a:gd name="T2" fmla="*/ 21 w 44"/>
                  <a:gd name="T3" fmla="*/ 6 h 94"/>
                  <a:gd name="T4" fmla="*/ 18 w 44"/>
                  <a:gd name="T5" fmla="*/ 2 h 94"/>
                  <a:gd name="T6" fmla="*/ 14 w 44"/>
                  <a:gd name="T7" fmla="*/ 0 h 94"/>
                  <a:gd name="T8" fmla="*/ 10 w 44"/>
                  <a:gd name="T9" fmla="*/ 0 h 94"/>
                  <a:gd name="T10" fmla="*/ 6 w 44"/>
                  <a:gd name="T11" fmla="*/ 1 h 94"/>
                  <a:gd name="T12" fmla="*/ 3 w 44"/>
                  <a:gd name="T13" fmla="*/ 3 h 94"/>
                  <a:gd name="T14" fmla="*/ 0 w 44"/>
                  <a:gd name="T15" fmla="*/ 7 h 94"/>
                  <a:gd name="T16" fmla="*/ 0 w 44"/>
                  <a:gd name="T17" fmla="*/ 11 h 94"/>
                  <a:gd name="T18" fmla="*/ 0 w 44"/>
                  <a:gd name="T19" fmla="*/ 24 h 94"/>
                  <a:gd name="T20" fmla="*/ 4 w 44"/>
                  <a:gd name="T21" fmla="*/ 38 h 94"/>
                  <a:gd name="T22" fmla="*/ 8 w 44"/>
                  <a:gd name="T23" fmla="*/ 52 h 94"/>
                  <a:gd name="T24" fmla="*/ 14 w 44"/>
                  <a:gd name="T25" fmla="*/ 65 h 94"/>
                  <a:gd name="T26" fmla="*/ 21 w 44"/>
                  <a:gd name="T27" fmla="*/ 78 h 94"/>
                  <a:gd name="T28" fmla="*/ 28 w 44"/>
                  <a:gd name="T29" fmla="*/ 87 h 94"/>
                  <a:gd name="T30" fmla="*/ 37 w 44"/>
                  <a:gd name="T31" fmla="*/ 93 h 94"/>
                  <a:gd name="T32" fmla="*/ 42 w 44"/>
                  <a:gd name="T33" fmla="*/ 94 h 94"/>
                  <a:gd name="T34" fmla="*/ 44 w 44"/>
                  <a:gd name="T35" fmla="*/ 76 h 94"/>
                  <a:gd name="T36" fmla="*/ 38 w 44"/>
                  <a:gd name="T37" fmla="*/ 54 h 94"/>
                  <a:gd name="T38" fmla="*/ 31 w 44"/>
                  <a:gd name="T39" fmla="*/ 32 h 94"/>
                  <a:gd name="T40" fmla="*/ 22 w 44"/>
                  <a:gd name="T41" fmla="*/ 1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00"/>
              <p:cNvSpPr>
                <a:spLocks/>
              </p:cNvSpPr>
              <p:nvPr/>
            </p:nvSpPr>
            <p:spPr bwMode="auto">
              <a:xfrm>
                <a:off x="4375" y="3163"/>
                <a:ext cx="6" cy="9"/>
              </a:xfrm>
              <a:custGeom>
                <a:avLst/>
                <a:gdLst>
                  <a:gd name="T0" fmla="*/ 20 w 38"/>
                  <a:gd name="T1" fmla="*/ 7 h 54"/>
                  <a:gd name="T2" fmla="*/ 20 w 38"/>
                  <a:gd name="T3" fmla="*/ 8 h 54"/>
                  <a:gd name="T4" fmla="*/ 20 w 38"/>
                  <a:gd name="T5" fmla="*/ 8 h 54"/>
                  <a:gd name="T6" fmla="*/ 20 w 38"/>
                  <a:gd name="T7" fmla="*/ 8 h 54"/>
                  <a:gd name="T8" fmla="*/ 20 w 38"/>
                  <a:gd name="T9" fmla="*/ 8 h 54"/>
                  <a:gd name="T10" fmla="*/ 19 w 38"/>
                  <a:gd name="T11" fmla="*/ 4 h 54"/>
                  <a:gd name="T12" fmla="*/ 15 w 38"/>
                  <a:gd name="T13" fmla="*/ 1 h 54"/>
                  <a:gd name="T14" fmla="*/ 12 w 38"/>
                  <a:gd name="T15" fmla="*/ 0 h 54"/>
                  <a:gd name="T16" fmla="*/ 7 w 38"/>
                  <a:gd name="T17" fmla="*/ 0 h 54"/>
                  <a:gd name="T18" fmla="*/ 4 w 38"/>
                  <a:gd name="T19" fmla="*/ 1 h 54"/>
                  <a:gd name="T20" fmla="*/ 1 w 38"/>
                  <a:gd name="T21" fmla="*/ 4 h 54"/>
                  <a:gd name="T22" fmla="*/ 0 w 38"/>
                  <a:gd name="T23" fmla="*/ 8 h 54"/>
                  <a:gd name="T24" fmla="*/ 0 w 38"/>
                  <a:gd name="T25" fmla="*/ 11 h 54"/>
                  <a:gd name="T26" fmla="*/ 1 w 38"/>
                  <a:gd name="T27" fmla="*/ 17 h 54"/>
                  <a:gd name="T28" fmla="*/ 4 w 38"/>
                  <a:gd name="T29" fmla="*/ 24 h 54"/>
                  <a:gd name="T30" fmla="*/ 8 w 38"/>
                  <a:gd name="T31" fmla="*/ 32 h 54"/>
                  <a:gd name="T32" fmla="*/ 14 w 38"/>
                  <a:gd name="T33" fmla="*/ 39 h 54"/>
                  <a:gd name="T34" fmla="*/ 20 w 38"/>
                  <a:gd name="T35" fmla="*/ 46 h 54"/>
                  <a:gd name="T36" fmla="*/ 27 w 38"/>
                  <a:gd name="T37" fmla="*/ 50 h 54"/>
                  <a:gd name="T38" fmla="*/ 33 w 38"/>
                  <a:gd name="T39" fmla="*/ 54 h 54"/>
                  <a:gd name="T40" fmla="*/ 38 w 38"/>
                  <a:gd name="T41" fmla="*/ 54 h 54"/>
                  <a:gd name="T42" fmla="*/ 36 w 38"/>
                  <a:gd name="T43" fmla="*/ 42 h 54"/>
                  <a:gd name="T44" fmla="*/ 32 w 38"/>
                  <a:gd name="T45" fmla="*/ 29 h 54"/>
                  <a:gd name="T46" fmla="*/ 25 w 38"/>
                  <a:gd name="T47" fmla="*/ 16 h 54"/>
                  <a:gd name="T48" fmla="*/ 20 w 38"/>
                  <a:gd name="T49" fmla="*/ 7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001"/>
              <p:cNvSpPr>
                <a:spLocks/>
              </p:cNvSpPr>
              <p:nvPr/>
            </p:nvSpPr>
            <p:spPr bwMode="auto">
              <a:xfrm>
                <a:off x="4370" y="3155"/>
                <a:ext cx="8" cy="6"/>
              </a:xfrm>
              <a:custGeom>
                <a:avLst/>
                <a:gdLst>
                  <a:gd name="T0" fmla="*/ 41 w 52"/>
                  <a:gd name="T1" fmla="*/ 27 h 36"/>
                  <a:gd name="T2" fmla="*/ 46 w 52"/>
                  <a:gd name="T3" fmla="*/ 24 h 36"/>
                  <a:gd name="T4" fmla="*/ 51 w 52"/>
                  <a:gd name="T5" fmla="*/ 21 h 36"/>
                  <a:gd name="T6" fmla="*/ 52 w 52"/>
                  <a:gd name="T7" fmla="*/ 16 h 36"/>
                  <a:gd name="T8" fmla="*/ 52 w 52"/>
                  <a:gd name="T9" fmla="*/ 12 h 36"/>
                  <a:gd name="T10" fmla="*/ 50 w 52"/>
                  <a:gd name="T11" fmla="*/ 6 h 36"/>
                  <a:gd name="T12" fmla="*/ 46 w 52"/>
                  <a:gd name="T13" fmla="*/ 2 h 36"/>
                  <a:gd name="T14" fmla="*/ 41 w 52"/>
                  <a:gd name="T15" fmla="*/ 0 h 36"/>
                  <a:gd name="T16" fmla="*/ 36 w 52"/>
                  <a:gd name="T17" fmla="*/ 0 h 36"/>
                  <a:gd name="T18" fmla="*/ 33 w 52"/>
                  <a:gd name="T19" fmla="*/ 0 h 36"/>
                  <a:gd name="T20" fmla="*/ 29 w 52"/>
                  <a:gd name="T21" fmla="*/ 1 h 36"/>
                  <a:gd name="T22" fmla="*/ 21 w 52"/>
                  <a:gd name="T23" fmla="*/ 4 h 36"/>
                  <a:gd name="T24" fmla="*/ 13 w 52"/>
                  <a:gd name="T25" fmla="*/ 8 h 36"/>
                  <a:gd name="T26" fmla="*/ 6 w 52"/>
                  <a:gd name="T27" fmla="*/ 15 h 36"/>
                  <a:gd name="T28" fmla="*/ 3 w 52"/>
                  <a:gd name="T29" fmla="*/ 22 h 36"/>
                  <a:gd name="T30" fmla="*/ 0 w 52"/>
                  <a:gd name="T31" fmla="*/ 29 h 36"/>
                  <a:gd name="T32" fmla="*/ 0 w 52"/>
                  <a:gd name="T33" fmla="*/ 31 h 36"/>
                  <a:gd name="T34" fmla="*/ 4 w 52"/>
                  <a:gd name="T35" fmla="*/ 33 h 36"/>
                  <a:gd name="T36" fmla="*/ 9 w 52"/>
                  <a:gd name="T37" fmla="*/ 36 h 36"/>
                  <a:gd name="T38" fmla="*/ 13 w 52"/>
                  <a:gd name="T39" fmla="*/ 36 h 36"/>
                  <a:gd name="T40" fmla="*/ 18 w 52"/>
                  <a:gd name="T41" fmla="*/ 36 h 36"/>
                  <a:gd name="T42" fmla="*/ 24 w 52"/>
                  <a:gd name="T43" fmla="*/ 33 h 36"/>
                  <a:gd name="T44" fmla="*/ 30 w 52"/>
                  <a:gd name="T45" fmla="*/ 32 h 36"/>
                  <a:gd name="T46" fmla="*/ 36 w 52"/>
                  <a:gd name="T47" fmla="*/ 30 h 36"/>
                  <a:gd name="T48" fmla="*/ 41 w 52"/>
                  <a:gd name="T49" fmla="*/ 27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002"/>
              <p:cNvSpPr>
                <a:spLocks/>
              </p:cNvSpPr>
              <p:nvPr/>
            </p:nvSpPr>
            <p:spPr bwMode="auto">
              <a:xfrm>
                <a:off x="4330" y="3145"/>
                <a:ext cx="33" cy="39"/>
              </a:xfrm>
              <a:custGeom>
                <a:avLst/>
                <a:gdLst>
                  <a:gd name="T0" fmla="*/ 73 w 198"/>
                  <a:gd name="T1" fmla="*/ 36 h 236"/>
                  <a:gd name="T2" fmla="*/ 58 w 198"/>
                  <a:gd name="T3" fmla="*/ 46 h 236"/>
                  <a:gd name="T4" fmla="*/ 46 w 198"/>
                  <a:gd name="T5" fmla="*/ 58 h 236"/>
                  <a:gd name="T6" fmla="*/ 33 w 198"/>
                  <a:gd name="T7" fmla="*/ 72 h 236"/>
                  <a:gd name="T8" fmla="*/ 22 w 198"/>
                  <a:gd name="T9" fmla="*/ 85 h 236"/>
                  <a:gd name="T10" fmla="*/ 14 w 198"/>
                  <a:gd name="T11" fmla="*/ 100 h 236"/>
                  <a:gd name="T12" fmla="*/ 7 w 198"/>
                  <a:gd name="T13" fmla="*/ 115 h 236"/>
                  <a:gd name="T14" fmla="*/ 2 w 198"/>
                  <a:gd name="T15" fmla="*/ 130 h 236"/>
                  <a:gd name="T16" fmla="*/ 0 w 198"/>
                  <a:gd name="T17" fmla="*/ 146 h 236"/>
                  <a:gd name="T18" fmla="*/ 2 w 198"/>
                  <a:gd name="T19" fmla="*/ 170 h 236"/>
                  <a:gd name="T20" fmla="*/ 12 w 198"/>
                  <a:gd name="T21" fmla="*/ 190 h 236"/>
                  <a:gd name="T22" fmla="*/ 26 w 198"/>
                  <a:gd name="T23" fmla="*/ 207 h 236"/>
                  <a:gd name="T24" fmla="*/ 43 w 198"/>
                  <a:gd name="T25" fmla="*/ 220 h 236"/>
                  <a:gd name="T26" fmla="*/ 64 w 198"/>
                  <a:gd name="T27" fmla="*/ 229 h 236"/>
                  <a:gd name="T28" fmla="*/ 88 w 198"/>
                  <a:gd name="T29" fmla="*/ 235 h 236"/>
                  <a:gd name="T30" fmla="*/ 110 w 198"/>
                  <a:gd name="T31" fmla="*/ 236 h 236"/>
                  <a:gd name="T32" fmla="*/ 132 w 198"/>
                  <a:gd name="T33" fmla="*/ 232 h 236"/>
                  <a:gd name="T34" fmla="*/ 137 w 198"/>
                  <a:gd name="T35" fmla="*/ 232 h 236"/>
                  <a:gd name="T36" fmla="*/ 142 w 198"/>
                  <a:gd name="T37" fmla="*/ 230 h 236"/>
                  <a:gd name="T38" fmla="*/ 145 w 198"/>
                  <a:gd name="T39" fmla="*/ 226 h 236"/>
                  <a:gd name="T40" fmla="*/ 146 w 198"/>
                  <a:gd name="T41" fmla="*/ 221 h 236"/>
                  <a:gd name="T42" fmla="*/ 145 w 198"/>
                  <a:gd name="T43" fmla="*/ 219 h 236"/>
                  <a:gd name="T44" fmla="*/ 142 w 198"/>
                  <a:gd name="T45" fmla="*/ 219 h 236"/>
                  <a:gd name="T46" fmla="*/ 137 w 198"/>
                  <a:gd name="T47" fmla="*/ 217 h 236"/>
                  <a:gd name="T48" fmla="*/ 131 w 198"/>
                  <a:gd name="T49" fmla="*/ 217 h 236"/>
                  <a:gd name="T50" fmla="*/ 124 w 198"/>
                  <a:gd name="T51" fmla="*/ 217 h 236"/>
                  <a:gd name="T52" fmla="*/ 118 w 198"/>
                  <a:gd name="T53" fmla="*/ 217 h 236"/>
                  <a:gd name="T54" fmla="*/ 112 w 198"/>
                  <a:gd name="T55" fmla="*/ 217 h 236"/>
                  <a:gd name="T56" fmla="*/ 109 w 198"/>
                  <a:gd name="T57" fmla="*/ 217 h 236"/>
                  <a:gd name="T58" fmla="*/ 97 w 198"/>
                  <a:gd name="T59" fmla="*/ 216 h 236"/>
                  <a:gd name="T60" fmla="*/ 87 w 198"/>
                  <a:gd name="T61" fmla="*/ 215 h 236"/>
                  <a:gd name="T62" fmla="*/ 75 w 198"/>
                  <a:gd name="T63" fmla="*/ 214 h 236"/>
                  <a:gd name="T64" fmla="*/ 63 w 198"/>
                  <a:gd name="T65" fmla="*/ 211 h 236"/>
                  <a:gd name="T66" fmla="*/ 51 w 198"/>
                  <a:gd name="T67" fmla="*/ 207 h 236"/>
                  <a:gd name="T68" fmla="*/ 40 w 198"/>
                  <a:gd name="T69" fmla="*/ 199 h 236"/>
                  <a:gd name="T70" fmla="*/ 29 w 198"/>
                  <a:gd name="T71" fmla="*/ 189 h 236"/>
                  <a:gd name="T72" fmla="*/ 17 w 198"/>
                  <a:gd name="T73" fmla="*/ 174 h 236"/>
                  <a:gd name="T74" fmla="*/ 15 w 198"/>
                  <a:gd name="T75" fmla="*/ 157 h 236"/>
                  <a:gd name="T76" fmla="*/ 16 w 198"/>
                  <a:gd name="T77" fmla="*/ 141 h 236"/>
                  <a:gd name="T78" fmla="*/ 21 w 198"/>
                  <a:gd name="T79" fmla="*/ 124 h 236"/>
                  <a:gd name="T80" fmla="*/ 28 w 198"/>
                  <a:gd name="T81" fmla="*/ 109 h 236"/>
                  <a:gd name="T82" fmla="*/ 39 w 198"/>
                  <a:gd name="T83" fmla="*/ 96 h 236"/>
                  <a:gd name="T84" fmla="*/ 50 w 198"/>
                  <a:gd name="T85" fmla="*/ 82 h 236"/>
                  <a:gd name="T86" fmla="*/ 63 w 198"/>
                  <a:gd name="T87" fmla="*/ 70 h 236"/>
                  <a:gd name="T88" fmla="*/ 78 w 198"/>
                  <a:gd name="T89" fmla="*/ 59 h 236"/>
                  <a:gd name="T90" fmla="*/ 94 w 198"/>
                  <a:gd name="T91" fmla="*/ 49 h 236"/>
                  <a:gd name="T92" fmla="*/ 110 w 198"/>
                  <a:gd name="T93" fmla="*/ 39 h 236"/>
                  <a:gd name="T94" fmla="*/ 126 w 198"/>
                  <a:gd name="T95" fmla="*/ 31 h 236"/>
                  <a:gd name="T96" fmla="*/ 142 w 198"/>
                  <a:gd name="T97" fmla="*/ 24 h 236"/>
                  <a:gd name="T98" fmla="*/ 158 w 198"/>
                  <a:gd name="T99" fmla="*/ 19 h 236"/>
                  <a:gd name="T100" fmla="*/ 172 w 198"/>
                  <a:gd name="T101" fmla="*/ 13 h 236"/>
                  <a:gd name="T102" fmla="*/ 186 w 198"/>
                  <a:gd name="T103" fmla="*/ 10 h 236"/>
                  <a:gd name="T104" fmla="*/ 198 w 198"/>
                  <a:gd name="T105" fmla="*/ 7 h 236"/>
                  <a:gd name="T106" fmla="*/ 190 w 198"/>
                  <a:gd name="T107" fmla="*/ 3 h 236"/>
                  <a:gd name="T108" fmla="*/ 177 w 198"/>
                  <a:gd name="T109" fmla="*/ 0 h 236"/>
                  <a:gd name="T110" fmla="*/ 162 w 198"/>
                  <a:gd name="T111" fmla="*/ 3 h 236"/>
                  <a:gd name="T112" fmla="*/ 144 w 198"/>
                  <a:gd name="T113" fmla="*/ 6 h 236"/>
                  <a:gd name="T114" fmla="*/ 124 w 198"/>
                  <a:gd name="T115" fmla="*/ 12 h 236"/>
                  <a:gd name="T116" fmla="*/ 105 w 198"/>
                  <a:gd name="T117" fmla="*/ 19 h 236"/>
                  <a:gd name="T118" fmla="*/ 88 w 198"/>
                  <a:gd name="T119" fmla="*/ 28 h 236"/>
                  <a:gd name="T120" fmla="*/ 73 w 198"/>
                  <a:gd name="T121" fmla="*/ 36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003"/>
              <p:cNvSpPr>
                <a:spLocks/>
              </p:cNvSpPr>
              <p:nvPr/>
            </p:nvSpPr>
            <p:spPr bwMode="auto">
              <a:xfrm>
                <a:off x="4386" y="3145"/>
                <a:ext cx="22" cy="30"/>
              </a:xfrm>
              <a:custGeom>
                <a:avLst/>
                <a:gdLst>
                  <a:gd name="T0" fmla="*/ 108 w 128"/>
                  <a:gd name="T1" fmla="*/ 61 h 183"/>
                  <a:gd name="T2" fmla="*/ 111 w 128"/>
                  <a:gd name="T3" fmla="*/ 80 h 183"/>
                  <a:gd name="T4" fmla="*/ 109 w 128"/>
                  <a:gd name="T5" fmla="*/ 97 h 183"/>
                  <a:gd name="T6" fmla="*/ 101 w 128"/>
                  <a:gd name="T7" fmla="*/ 110 h 183"/>
                  <a:gd name="T8" fmla="*/ 89 w 128"/>
                  <a:gd name="T9" fmla="*/ 123 h 183"/>
                  <a:gd name="T10" fmla="*/ 75 w 128"/>
                  <a:gd name="T11" fmla="*/ 134 h 183"/>
                  <a:gd name="T12" fmla="*/ 60 w 128"/>
                  <a:gd name="T13" fmla="*/ 145 h 183"/>
                  <a:gd name="T14" fmla="*/ 43 w 128"/>
                  <a:gd name="T15" fmla="*/ 156 h 183"/>
                  <a:gd name="T16" fmla="*/ 29 w 128"/>
                  <a:gd name="T17" fmla="*/ 167 h 183"/>
                  <a:gd name="T18" fmla="*/ 27 w 128"/>
                  <a:gd name="T19" fmla="*/ 170 h 183"/>
                  <a:gd name="T20" fmla="*/ 26 w 128"/>
                  <a:gd name="T21" fmla="*/ 172 h 183"/>
                  <a:gd name="T22" fmla="*/ 26 w 128"/>
                  <a:gd name="T23" fmla="*/ 176 h 183"/>
                  <a:gd name="T24" fmla="*/ 28 w 128"/>
                  <a:gd name="T25" fmla="*/ 179 h 183"/>
                  <a:gd name="T26" fmla="*/ 30 w 128"/>
                  <a:gd name="T27" fmla="*/ 182 h 183"/>
                  <a:gd name="T28" fmla="*/ 34 w 128"/>
                  <a:gd name="T29" fmla="*/ 183 h 183"/>
                  <a:gd name="T30" fmla="*/ 37 w 128"/>
                  <a:gd name="T31" fmla="*/ 183 h 183"/>
                  <a:gd name="T32" fmla="*/ 41 w 128"/>
                  <a:gd name="T33" fmla="*/ 182 h 183"/>
                  <a:gd name="T34" fmla="*/ 58 w 128"/>
                  <a:gd name="T35" fmla="*/ 171 h 183"/>
                  <a:gd name="T36" fmla="*/ 76 w 128"/>
                  <a:gd name="T37" fmla="*/ 160 h 183"/>
                  <a:gd name="T38" fmla="*/ 92 w 128"/>
                  <a:gd name="T39" fmla="*/ 147 h 183"/>
                  <a:gd name="T40" fmla="*/ 108 w 128"/>
                  <a:gd name="T41" fmla="*/ 132 h 183"/>
                  <a:gd name="T42" fmla="*/ 118 w 128"/>
                  <a:gd name="T43" fmla="*/ 116 h 183"/>
                  <a:gd name="T44" fmla="*/ 125 w 128"/>
                  <a:gd name="T45" fmla="*/ 98 h 183"/>
                  <a:gd name="T46" fmla="*/ 128 w 128"/>
                  <a:gd name="T47" fmla="*/ 78 h 183"/>
                  <a:gd name="T48" fmla="*/ 123 w 128"/>
                  <a:gd name="T49" fmla="*/ 58 h 183"/>
                  <a:gd name="T50" fmla="*/ 112 w 128"/>
                  <a:gd name="T51" fmla="*/ 41 h 183"/>
                  <a:gd name="T52" fmla="*/ 98 w 128"/>
                  <a:gd name="T53" fmla="*/ 28 h 183"/>
                  <a:gd name="T54" fmla="*/ 80 w 128"/>
                  <a:gd name="T55" fmla="*/ 16 h 183"/>
                  <a:gd name="T56" fmla="*/ 61 w 128"/>
                  <a:gd name="T57" fmla="*/ 8 h 183"/>
                  <a:gd name="T58" fmla="*/ 41 w 128"/>
                  <a:gd name="T59" fmla="*/ 2 h 183"/>
                  <a:gd name="T60" fmla="*/ 23 w 128"/>
                  <a:gd name="T61" fmla="*/ 0 h 183"/>
                  <a:gd name="T62" fmla="*/ 9 w 128"/>
                  <a:gd name="T63" fmla="*/ 1 h 183"/>
                  <a:gd name="T64" fmla="*/ 0 w 128"/>
                  <a:gd name="T65" fmla="*/ 6 h 183"/>
                  <a:gd name="T66" fmla="*/ 16 w 128"/>
                  <a:gd name="T67" fmla="*/ 10 h 183"/>
                  <a:gd name="T68" fmla="*/ 33 w 128"/>
                  <a:gd name="T69" fmla="*/ 14 h 183"/>
                  <a:gd name="T70" fmla="*/ 48 w 128"/>
                  <a:gd name="T71" fmla="*/ 17 h 183"/>
                  <a:gd name="T72" fmla="*/ 63 w 128"/>
                  <a:gd name="T73" fmla="*/ 22 h 183"/>
                  <a:gd name="T74" fmla="*/ 77 w 128"/>
                  <a:gd name="T75" fmla="*/ 28 h 183"/>
                  <a:gd name="T76" fmla="*/ 90 w 128"/>
                  <a:gd name="T77" fmla="*/ 36 h 183"/>
                  <a:gd name="T78" fmla="*/ 101 w 128"/>
                  <a:gd name="T79" fmla="*/ 46 h 183"/>
                  <a:gd name="T80" fmla="*/ 108 w 128"/>
                  <a:gd name="T81" fmla="*/ 61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004"/>
              <p:cNvSpPr>
                <a:spLocks/>
              </p:cNvSpPr>
              <p:nvPr/>
            </p:nvSpPr>
            <p:spPr bwMode="auto">
              <a:xfrm>
                <a:off x="4309" y="3138"/>
                <a:ext cx="53" cy="63"/>
              </a:xfrm>
              <a:custGeom>
                <a:avLst/>
                <a:gdLst>
                  <a:gd name="T0" fmla="*/ 101 w 323"/>
                  <a:gd name="T1" fmla="*/ 70 h 379"/>
                  <a:gd name="T2" fmla="*/ 54 w 323"/>
                  <a:gd name="T3" fmla="*/ 115 h 379"/>
                  <a:gd name="T4" fmla="*/ 18 w 323"/>
                  <a:gd name="T5" fmla="*/ 167 h 379"/>
                  <a:gd name="T6" fmla="*/ 0 w 323"/>
                  <a:gd name="T7" fmla="*/ 227 h 379"/>
                  <a:gd name="T8" fmla="*/ 4 w 323"/>
                  <a:gd name="T9" fmla="*/ 267 h 379"/>
                  <a:gd name="T10" fmla="*/ 11 w 323"/>
                  <a:gd name="T11" fmla="*/ 283 h 379"/>
                  <a:gd name="T12" fmla="*/ 21 w 323"/>
                  <a:gd name="T13" fmla="*/ 298 h 379"/>
                  <a:gd name="T14" fmla="*/ 34 w 323"/>
                  <a:gd name="T15" fmla="*/ 311 h 379"/>
                  <a:gd name="T16" fmla="*/ 57 w 323"/>
                  <a:gd name="T17" fmla="*/ 325 h 379"/>
                  <a:gd name="T18" fmla="*/ 87 w 323"/>
                  <a:gd name="T19" fmla="*/ 340 h 379"/>
                  <a:gd name="T20" fmla="*/ 120 w 323"/>
                  <a:gd name="T21" fmla="*/ 351 h 379"/>
                  <a:gd name="T22" fmla="*/ 153 w 323"/>
                  <a:gd name="T23" fmla="*/ 360 h 379"/>
                  <a:gd name="T24" fmla="*/ 187 w 323"/>
                  <a:gd name="T25" fmla="*/ 367 h 379"/>
                  <a:gd name="T26" fmla="*/ 221 w 323"/>
                  <a:gd name="T27" fmla="*/ 372 h 379"/>
                  <a:gd name="T28" fmla="*/ 256 w 323"/>
                  <a:gd name="T29" fmla="*/ 375 h 379"/>
                  <a:gd name="T30" fmla="*/ 290 w 323"/>
                  <a:gd name="T31" fmla="*/ 378 h 379"/>
                  <a:gd name="T32" fmla="*/ 312 w 323"/>
                  <a:gd name="T33" fmla="*/ 379 h 379"/>
                  <a:gd name="T34" fmla="*/ 320 w 323"/>
                  <a:gd name="T35" fmla="*/ 372 h 379"/>
                  <a:gd name="T36" fmla="*/ 323 w 323"/>
                  <a:gd name="T37" fmla="*/ 360 h 379"/>
                  <a:gd name="T38" fmla="*/ 316 w 323"/>
                  <a:gd name="T39" fmla="*/ 352 h 379"/>
                  <a:gd name="T40" fmla="*/ 295 w 323"/>
                  <a:gd name="T41" fmla="*/ 351 h 379"/>
                  <a:gd name="T42" fmla="*/ 263 w 323"/>
                  <a:gd name="T43" fmla="*/ 350 h 379"/>
                  <a:gd name="T44" fmla="*/ 231 w 323"/>
                  <a:gd name="T45" fmla="*/ 348 h 379"/>
                  <a:gd name="T46" fmla="*/ 200 w 323"/>
                  <a:gd name="T47" fmla="*/ 343 h 379"/>
                  <a:gd name="T48" fmla="*/ 168 w 323"/>
                  <a:gd name="T49" fmla="*/ 337 h 379"/>
                  <a:gd name="T50" fmla="*/ 136 w 323"/>
                  <a:gd name="T51" fmla="*/ 329 h 379"/>
                  <a:gd name="T52" fmla="*/ 106 w 323"/>
                  <a:gd name="T53" fmla="*/ 320 h 379"/>
                  <a:gd name="T54" fmla="*/ 76 w 323"/>
                  <a:gd name="T55" fmla="*/ 306 h 379"/>
                  <a:gd name="T56" fmla="*/ 51 w 323"/>
                  <a:gd name="T57" fmla="*/ 291 h 379"/>
                  <a:gd name="T58" fmla="*/ 35 w 323"/>
                  <a:gd name="T59" fmla="*/ 269 h 379"/>
                  <a:gd name="T60" fmla="*/ 31 w 323"/>
                  <a:gd name="T61" fmla="*/ 239 h 379"/>
                  <a:gd name="T62" fmla="*/ 38 w 323"/>
                  <a:gd name="T63" fmla="*/ 197 h 379"/>
                  <a:gd name="T64" fmla="*/ 51 w 323"/>
                  <a:gd name="T65" fmla="*/ 165 h 379"/>
                  <a:gd name="T66" fmla="*/ 68 w 323"/>
                  <a:gd name="T67" fmla="*/ 136 h 379"/>
                  <a:gd name="T68" fmla="*/ 89 w 323"/>
                  <a:gd name="T69" fmla="*/ 111 h 379"/>
                  <a:gd name="T70" fmla="*/ 114 w 323"/>
                  <a:gd name="T71" fmla="*/ 88 h 379"/>
                  <a:gd name="T72" fmla="*/ 144 w 323"/>
                  <a:gd name="T73" fmla="*/ 64 h 379"/>
                  <a:gd name="T74" fmla="*/ 181 w 323"/>
                  <a:gd name="T75" fmla="*/ 41 h 379"/>
                  <a:gd name="T76" fmla="*/ 219 w 323"/>
                  <a:gd name="T77" fmla="*/ 22 h 379"/>
                  <a:gd name="T78" fmla="*/ 253 w 323"/>
                  <a:gd name="T79" fmla="*/ 7 h 379"/>
                  <a:gd name="T80" fmla="*/ 255 w 323"/>
                  <a:gd name="T81" fmla="*/ 0 h 379"/>
                  <a:gd name="T82" fmla="*/ 221 w 323"/>
                  <a:gd name="T83" fmla="*/ 5 h 379"/>
                  <a:gd name="T84" fmla="*/ 181 w 323"/>
                  <a:gd name="T85" fmla="*/ 19 h 379"/>
                  <a:gd name="T86" fmla="*/ 142 w 323"/>
                  <a:gd name="T87" fmla="*/ 39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005"/>
              <p:cNvSpPr>
                <a:spLocks/>
              </p:cNvSpPr>
              <p:nvPr/>
            </p:nvSpPr>
            <p:spPr bwMode="auto">
              <a:xfrm>
                <a:off x="4384" y="3136"/>
                <a:ext cx="47" cy="42"/>
              </a:xfrm>
              <a:custGeom>
                <a:avLst/>
                <a:gdLst>
                  <a:gd name="T0" fmla="*/ 235 w 282"/>
                  <a:gd name="T1" fmla="*/ 78 h 253"/>
                  <a:gd name="T2" fmla="*/ 248 w 282"/>
                  <a:gd name="T3" fmla="*/ 92 h 253"/>
                  <a:gd name="T4" fmla="*/ 255 w 282"/>
                  <a:gd name="T5" fmla="*/ 108 h 253"/>
                  <a:gd name="T6" fmla="*/ 259 w 282"/>
                  <a:gd name="T7" fmla="*/ 125 h 253"/>
                  <a:gd name="T8" fmla="*/ 259 w 282"/>
                  <a:gd name="T9" fmla="*/ 144 h 253"/>
                  <a:gd name="T10" fmla="*/ 257 w 282"/>
                  <a:gd name="T11" fmla="*/ 159 h 253"/>
                  <a:gd name="T12" fmla="*/ 252 w 282"/>
                  <a:gd name="T13" fmla="*/ 171 h 253"/>
                  <a:gd name="T14" fmla="*/ 244 w 282"/>
                  <a:gd name="T15" fmla="*/ 184 h 253"/>
                  <a:gd name="T16" fmla="*/ 236 w 282"/>
                  <a:gd name="T17" fmla="*/ 194 h 253"/>
                  <a:gd name="T18" fmla="*/ 225 w 282"/>
                  <a:gd name="T19" fmla="*/ 206 h 253"/>
                  <a:gd name="T20" fmla="*/ 215 w 282"/>
                  <a:gd name="T21" fmla="*/ 215 h 253"/>
                  <a:gd name="T22" fmla="*/ 204 w 282"/>
                  <a:gd name="T23" fmla="*/ 225 h 253"/>
                  <a:gd name="T24" fmla="*/ 194 w 282"/>
                  <a:gd name="T25" fmla="*/ 236 h 253"/>
                  <a:gd name="T26" fmla="*/ 191 w 282"/>
                  <a:gd name="T27" fmla="*/ 239 h 253"/>
                  <a:gd name="T28" fmla="*/ 190 w 282"/>
                  <a:gd name="T29" fmla="*/ 242 h 253"/>
                  <a:gd name="T30" fmla="*/ 191 w 282"/>
                  <a:gd name="T31" fmla="*/ 246 h 253"/>
                  <a:gd name="T32" fmla="*/ 194 w 282"/>
                  <a:gd name="T33" fmla="*/ 249 h 253"/>
                  <a:gd name="T34" fmla="*/ 197 w 282"/>
                  <a:gd name="T35" fmla="*/ 252 h 253"/>
                  <a:gd name="T36" fmla="*/ 201 w 282"/>
                  <a:gd name="T37" fmla="*/ 253 h 253"/>
                  <a:gd name="T38" fmla="*/ 205 w 282"/>
                  <a:gd name="T39" fmla="*/ 252 h 253"/>
                  <a:gd name="T40" fmla="*/ 209 w 282"/>
                  <a:gd name="T41" fmla="*/ 249 h 253"/>
                  <a:gd name="T42" fmla="*/ 232 w 282"/>
                  <a:gd name="T43" fmla="*/ 234 h 253"/>
                  <a:gd name="T44" fmla="*/ 251 w 282"/>
                  <a:gd name="T45" fmla="*/ 215 h 253"/>
                  <a:gd name="T46" fmla="*/ 267 w 282"/>
                  <a:gd name="T47" fmla="*/ 192 h 253"/>
                  <a:gd name="T48" fmla="*/ 278 w 282"/>
                  <a:gd name="T49" fmla="*/ 168 h 253"/>
                  <a:gd name="T50" fmla="*/ 282 w 282"/>
                  <a:gd name="T51" fmla="*/ 141 h 253"/>
                  <a:gd name="T52" fmla="*/ 279 w 282"/>
                  <a:gd name="T53" fmla="*/ 116 h 253"/>
                  <a:gd name="T54" fmla="*/ 270 w 282"/>
                  <a:gd name="T55" fmla="*/ 92 h 253"/>
                  <a:gd name="T56" fmla="*/ 251 w 282"/>
                  <a:gd name="T57" fmla="*/ 70 h 253"/>
                  <a:gd name="T58" fmla="*/ 237 w 282"/>
                  <a:gd name="T59" fmla="*/ 59 h 253"/>
                  <a:gd name="T60" fmla="*/ 221 w 282"/>
                  <a:gd name="T61" fmla="*/ 48 h 253"/>
                  <a:gd name="T62" fmla="*/ 202 w 282"/>
                  <a:gd name="T63" fmla="*/ 39 h 253"/>
                  <a:gd name="T64" fmla="*/ 183 w 282"/>
                  <a:gd name="T65" fmla="*/ 31 h 253"/>
                  <a:gd name="T66" fmla="*/ 163 w 282"/>
                  <a:gd name="T67" fmla="*/ 24 h 253"/>
                  <a:gd name="T68" fmla="*/ 142 w 282"/>
                  <a:gd name="T69" fmla="*/ 18 h 253"/>
                  <a:gd name="T70" fmla="*/ 122 w 282"/>
                  <a:gd name="T71" fmla="*/ 13 h 253"/>
                  <a:gd name="T72" fmla="*/ 101 w 282"/>
                  <a:gd name="T73" fmla="*/ 8 h 253"/>
                  <a:gd name="T74" fmla="*/ 82 w 282"/>
                  <a:gd name="T75" fmla="*/ 5 h 253"/>
                  <a:gd name="T76" fmla="*/ 63 w 282"/>
                  <a:gd name="T77" fmla="*/ 2 h 253"/>
                  <a:gd name="T78" fmla="*/ 47 w 282"/>
                  <a:gd name="T79" fmla="*/ 0 h 253"/>
                  <a:gd name="T80" fmla="*/ 32 w 282"/>
                  <a:gd name="T81" fmla="*/ 0 h 253"/>
                  <a:gd name="T82" fmla="*/ 19 w 282"/>
                  <a:gd name="T83" fmla="*/ 0 h 253"/>
                  <a:gd name="T84" fmla="*/ 10 w 282"/>
                  <a:gd name="T85" fmla="*/ 1 h 253"/>
                  <a:gd name="T86" fmla="*/ 4 w 282"/>
                  <a:gd name="T87" fmla="*/ 4 h 253"/>
                  <a:gd name="T88" fmla="*/ 0 w 282"/>
                  <a:gd name="T89" fmla="*/ 6 h 253"/>
                  <a:gd name="T90" fmla="*/ 12 w 282"/>
                  <a:gd name="T91" fmla="*/ 8 h 253"/>
                  <a:gd name="T92" fmla="*/ 25 w 282"/>
                  <a:gd name="T93" fmla="*/ 9 h 253"/>
                  <a:gd name="T94" fmla="*/ 38 w 282"/>
                  <a:gd name="T95" fmla="*/ 12 h 253"/>
                  <a:gd name="T96" fmla="*/ 52 w 282"/>
                  <a:gd name="T97" fmla="*/ 14 h 253"/>
                  <a:gd name="T98" fmla="*/ 67 w 282"/>
                  <a:gd name="T99" fmla="*/ 16 h 253"/>
                  <a:gd name="T100" fmla="*/ 82 w 282"/>
                  <a:gd name="T101" fmla="*/ 18 h 253"/>
                  <a:gd name="T102" fmla="*/ 97 w 282"/>
                  <a:gd name="T103" fmla="*/ 22 h 253"/>
                  <a:gd name="T104" fmla="*/ 114 w 282"/>
                  <a:gd name="T105" fmla="*/ 25 h 253"/>
                  <a:gd name="T106" fmla="*/ 129 w 282"/>
                  <a:gd name="T107" fmla="*/ 30 h 253"/>
                  <a:gd name="T108" fmla="*/ 146 w 282"/>
                  <a:gd name="T109" fmla="*/ 35 h 253"/>
                  <a:gd name="T110" fmla="*/ 162 w 282"/>
                  <a:gd name="T111" fmla="*/ 40 h 253"/>
                  <a:gd name="T112" fmla="*/ 177 w 282"/>
                  <a:gd name="T113" fmla="*/ 46 h 253"/>
                  <a:gd name="T114" fmla="*/ 192 w 282"/>
                  <a:gd name="T115" fmla="*/ 53 h 253"/>
                  <a:gd name="T116" fmla="*/ 208 w 282"/>
                  <a:gd name="T117" fmla="*/ 60 h 253"/>
                  <a:gd name="T118" fmla="*/ 222 w 282"/>
                  <a:gd name="T119" fmla="*/ 69 h 253"/>
                  <a:gd name="T120" fmla="*/ 235 w 282"/>
                  <a:gd name="T121" fmla="*/ 78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006"/>
              <p:cNvSpPr>
                <a:spLocks/>
              </p:cNvSpPr>
              <p:nvPr/>
            </p:nvSpPr>
            <p:spPr bwMode="auto">
              <a:xfrm>
                <a:off x="4290" y="3159"/>
                <a:ext cx="19" cy="39"/>
              </a:xfrm>
              <a:custGeom>
                <a:avLst/>
                <a:gdLst>
                  <a:gd name="T0" fmla="*/ 0 w 115"/>
                  <a:gd name="T1" fmla="*/ 128 h 236"/>
                  <a:gd name="T2" fmla="*/ 0 w 115"/>
                  <a:gd name="T3" fmla="*/ 148 h 236"/>
                  <a:gd name="T4" fmla="*/ 5 w 115"/>
                  <a:gd name="T5" fmla="*/ 166 h 236"/>
                  <a:gd name="T6" fmla="*/ 13 w 115"/>
                  <a:gd name="T7" fmla="*/ 184 h 236"/>
                  <a:gd name="T8" fmla="*/ 24 w 115"/>
                  <a:gd name="T9" fmla="*/ 198 h 236"/>
                  <a:gd name="T10" fmla="*/ 39 w 115"/>
                  <a:gd name="T11" fmla="*/ 211 h 236"/>
                  <a:gd name="T12" fmla="*/ 55 w 115"/>
                  <a:gd name="T13" fmla="*/ 223 h 236"/>
                  <a:gd name="T14" fmla="*/ 74 w 115"/>
                  <a:gd name="T15" fmla="*/ 231 h 236"/>
                  <a:gd name="T16" fmla="*/ 92 w 115"/>
                  <a:gd name="T17" fmla="*/ 235 h 236"/>
                  <a:gd name="T18" fmla="*/ 98 w 115"/>
                  <a:gd name="T19" fmla="*/ 236 h 236"/>
                  <a:gd name="T20" fmla="*/ 104 w 115"/>
                  <a:gd name="T21" fmla="*/ 234 h 236"/>
                  <a:gd name="T22" fmla="*/ 109 w 115"/>
                  <a:gd name="T23" fmla="*/ 231 h 236"/>
                  <a:gd name="T24" fmla="*/ 111 w 115"/>
                  <a:gd name="T25" fmla="*/ 226 h 236"/>
                  <a:gd name="T26" fmla="*/ 111 w 115"/>
                  <a:gd name="T27" fmla="*/ 220 h 236"/>
                  <a:gd name="T28" fmla="*/ 110 w 115"/>
                  <a:gd name="T29" fmla="*/ 215 h 236"/>
                  <a:gd name="T30" fmla="*/ 107 w 115"/>
                  <a:gd name="T31" fmla="*/ 210 h 236"/>
                  <a:gd name="T32" fmla="*/ 101 w 115"/>
                  <a:gd name="T33" fmla="*/ 208 h 236"/>
                  <a:gd name="T34" fmla="*/ 82 w 115"/>
                  <a:gd name="T35" fmla="*/ 201 h 236"/>
                  <a:gd name="T36" fmla="*/ 64 w 115"/>
                  <a:gd name="T37" fmla="*/ 192 h 236"/>
                  <a:gd name="T38" fmla="*/ 50 w 115"/>
                  <a:gd name="T39" fmla="*/ 179 h 236"/>
                  <a:gd name="T40" fmla="*/ 40 w 115"/>
                  <a:gd name="T41" fmla="*/ 165 h 236"/>
                  <a:gd name="T42" fmla="*/ 33 w 115"/>
                  <a:gd name="T43" fmla="*/ 148 h 236"/>
                  <a:gd name="T44" fmla="*/ 29 w 115"/>
                  <a:gd name="T45" fmla="*/ 130 h 236"/>
                  <a:gd name="T46" fmla="*/ 29 w 115"/>
                  <a:gd name="T47" fmla="*/ 110 h 236"/>
                  <a:gd name="T48" fmla="*/ 35 w 115"/>
                  <a:gd name="T49" fmla="*/ 89 h 236"/>
                  <a:gd name="T50" fmla="*/ 43 w 115"/>
                  <a:gd name="T51" fmla="*/ 74 h 236"/>
                  <a:gd name="T52" fmla="*/ 56 w 115"/>
                  <a:gd name="T53" fmla="*/ 60 h 236"/>
                  <a:gd name="T54" fmla="*/ 70 w 115"/>
                  <a:gd name="T55" fmla="*/ 46 h 236"/>
                  <a:gd name="T56" fmla="*/ 85 w 115"/>
                  <a:gd name="T57" fmla="*/ 33 h 236"/>
                  <a:gd name="T58" fmla="*/ 98 w 115"/>
                  <a:gd name="T59" fmla="*/ 23 h 236"/>
                  <a:gd name="T60" fmla="*/ 109 w 115"/>
                  <a:gd name="T61" fmla="*/ 12 h 236"/>
                  <a:gd name="T62" fmla="*/ 115 w 115"/>
                  <a:gd name="T63" fmla="*/ 6 h 236"/>
                  <a:gd name="T64" fmla="*/ 115 w 115"/>
                  <a:gd name="T65" fmla="*/ 0 h 236"/>
                  <a:gd name="T66" fmla="*/ 102 w 115"/>
                  <a:gd name="T67" fmla="*/ 4 h 236"/>
                  <a:gd name="T68" fmla="*/ 85 w 115"/>
                  <a:gd name="T69" fmla="*/ 12 h 236"/>
                  <a:gd name="T70" fmla="*/ 68 w 115"/>
                  <a:gd name="T71" fmla="*/ 26 h 236"/>
                  <a:gd name="T72" fmla="*/ 49 w 115"/>
                  <a:gd name="T73" fmla="*/ 42 h 236"/>
                  <a:gd name="T74" fmla="*/ 32 w 115"/>
                  <a:gd name="T75" fmla="*/ 61 h 236"/>
                  <a:gd name="T76" fmla="*/ 17 w 115"/>
                  <a:gd name="T77" fmla="*/ 82 h 236"/>
                  <a:gd name="T78" fmla="*/ 6 w 115"/>
                  <a:gd name="T79" fmla="*/ 105 h 236"/>
                  <a:gd name="T80" fmla="*/ 0 w 115"/>
                  <a:gd name="T81" fmla="*/ 128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007"/>
              <p:cNvSpPr>
                <a:spLocks/>
              </p:cNvSpPr>
              <p:nvPr/>
            </p:nvSpPr>
            <p:spPr bwMode="auto">
              <a:xfrm>
                <a:off x="4423" y="3133"/>
                <a:ext cx="41" cy="52"/>
              </a:xfrm>
              <a:custGeom>
                <a:avLst/>
                <a:gdLst>
                  <a:gd name="T0" fmla="*/ 208 w 245"/>
                  <a:gd name="T1" fmla="*/ 124 h 310"/>
                  <a:gd name="T2" fmla="*/ 220 w 245"/>
                  <a:gd name="T3" fmla="*/ 144 h 310"/>
                  <a:gd name="T4" fmla="*/ 226 w 245"/>
                  <a:gd name="T5" fmla="*/ 164 h 310"/>
                  <a:gd name="T6" fmla="*/ 222 w 245"/>
                  <a:gd name="T7" fmla="*/ 187 h 310"/>
                  <a:gd name="T8" fmla="*/ 208 w 245"/>
                  <a:gd name="T9" fmla="*/ 209 h 310"/>
                  <a:gd name="T10" fmla="*/ 188 w 245"/>
                  <a:gd name="T11" fmla="*/ 229 h 310"/>
                  <a:gd name="T12" fmla="*/ 166 w 245"/>
                  <a:gd name="T13" fmla="*/ 246 h 310"/>
                  <a:gd name="T14" fmla="*/ 142 w 245"/>
                  <a:gd name="T15" fmla="*/ 264 h 310"/>
                  <a:gd name="T16" fmla="*/ 128 w 245"/>
                  <a:gd name="T17" fmla="*/ 278 h 310"/>
                  <a:gd name="T18" fmla="*/ 124 w 245"/>
                  <a:gd name="T19" fmla="*/ 287 h 310"/>
                  <a:gd name="T20" fmla="*/ 120 w 245"/>
                  <a:gd name="T21" fmla="*/ 296 h 310"/>
                  <a:gd name="T22" fmla="*/ 122 w 245"/>
                  <a:gd name="T23" fmla="*/ 306 h 310"/>
                  <a:gd name="T24" fmla="*/ 131 w 245"/>
                  <a:gd name="T25" fmla="*/ 310 h 310"/>
                  <a:gd name="T26" fmla="*/ 139 w 245"/>
                  <a:gd name="T27" fmla="*/ 309 h 310"/>
                  <a:gd name="T28" fmla="*/ 154 w 245"/>
                  <a:gd name="T29" fmla="*/ 292 h 310"/>
                  <a:gd name="T30" fmla="*/ 180 w 245"/>
                  <a:gd name="T31" fmla="*/ 269 h 310"/>
                  <a:gd name="T32" fmla="*/ 207 w 245"/>
                  <a:gd name="T33" fmla="*/ 246 h 310"/>
                  <a:gd name="T34" fmla="*/ 230 w 245"/>
                  <a:gd name="T35" fmla="*/ 219 h 310"/>
                  <a:gd name="T36" fmla="*/ 244 w 245"/>
                  <a:gd name="T37" fmla="*/ 186 h 310"/>
                  <a:gd name="T38" fmla="*/ 243 w 245"/>
                  <a:gd name="T39" fmla="*/ 152 h 310"/>
                  <a:gd name="T40" fmla="*/ 228 w 245"/>
                  <a:gd name="T41" fmla="*/ 119 h 310"/>
                  <a:gd name="T42" fmla="*/ 203 w 245"/>
                  <a:gd name="T43" fmla="*/ 93 h 310"/>
                  <a:gd name="T44" fmla="*/ 176 w 245"/>
                  <a:gd name="T45" fmla="*/ 76 h 310"/>
                  <a:gd name="T46" fmla="*/ 151 w 245"/>
                  <a:gd name="T47" fmla="*/ 61 h 310"/>
                  <a:gd name="T48" fmla="*/ 122 w 245"/>
                  <a:gd name="T49" fmla="*/ 46 h 310"/>
                  <a:gd name="T50" fmla="*/ 93 w 245"/>
                  <a:gd name="T51" fmla="*/ 31 h 310"/>
                  <a:gd name="T52" fmla="*/ 66 w 245"/>
                  <a:gd name="T53" fmla="*/ 18 h 310"/>
                  <a:gd name="T54" fmla="*/ 40 w 245"/>
                  <a:gd name="T55" fmla="*/ 8 h 310"/>
                  <a:gd name="T56" fmla="*/ 20 w 245"/>
                  <a:gd name="T57" fmla="*/ 1 h 310"/>
                  <a:gd name="T58" fmla="*/ 5 w 245"/>
                  <a:gd name="T59" fmla="*/ 0 h 310"/>
                  <a:gd name="T60" fmla="*/ 11 w 245"/>
                  <a:gd name="T61" fmla="*/ 8 h 310"/>
                  <a:gd name="T62" fmla="*/ 36 w 245"/>
                  <a:gd name="T63" fmla="*/ 20 h 310"/>
                  <a:gd name="T64" fmla="*/ 60 w 245"/>
                  <a:gd name="T65" fmla="*/ 31 h 310"/>
                  <a:gd name="T66" fmla="*/ 86 w 245"/>
                  <a:gd name="T67" fmla="*/ 44 h 310"/>
                  <a:gd name="T68" fmla="*/ 113 w 245"/>
                  <a:gd name="T69" fmla="*/ 57 h 310"/>
                  <a:gd name="T70" fmla="*/ 139 w 245"/>
                  <a:gd name="T71" fmla="*/ 71 h 310"/>
                  <a:gd name="T72" fmla="*/ 165 w 245"/>
                  <a:gd name="T73" fmla="*/ 88 h 310"/>
                  <a:gd name="T74" fmla="*/ 188 w 245"/>
                  <a:gd name="T75" fmla="*/ 106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008"/>
              <p:cNvSpPr>
                <a:spLocks/>
              </p:cNvSpPr>
              <p:nvPr/>
            </p:nvSpPr>
            <p:spPr bwMode="auto">
              <a:xfrm>
                <a:off x="4338" y="3209"/>
                <a:ext cx="125" cy="175"/>
              </a:xfrm>
              <a:custGeom>
                <a:avLst/>
                <a:gdLst>
                  <a:gd name="T0" fmla="*/ 0 w 125"/>
                  <a:gd name="T1" fmla="*/ 175 h 175"/>
                  <a:gd name="T2" fmla="*/ 0 w 125"/>
                  <a:gd name="T3" fmla="*/ 144 h 175"/>
                  <a:gd name="T4" fmla="*/ 11 w 125"/>
                  <a:gd name="T5" fmla="*/ 144 h 175"/>
                  <a:gd name="T6" fmla="*/ 11 w 125"/>
                  <a:gd name="T7" fmla="*/ 118 h 175"/>
                  <a:gd name="T8" fmla="*/ 23 w 125"/>
                  <a:gd name="T9" fmla="*/ 114 h 175"/>
                  <a:gd name="T10" fmla="*/ 20 w 125"/>
                  <a:gd name="T11" fmla="*/ 88 h 175"/>
                  <a:gd name="T12" fmla="*/ 30 w 125"/>
                  <a:gd name="T13" fmla="*/ 84 h 175"/>
                  <a:gd name="T14" fmla="*/ 30 w 125"/>
                  <a:gd name="T15" fmla="*/ 58 h 175"/>
                  <a:gd name="T16" fmla="*/ 39 w 125"/>
                  <a:gd name="T17" fmla="*/ 54 h 175"/>
                  <a:gd name="T18" fmla="*/ 39 w 125"/>
                  <a:gd name="T19" fmla="*/ 28 h 175"/>
                  <a:gd name="T20" fmla="*/ 48 w 125"/>
                  <a:gd name="T21" fmla="*/ 28 h 175"/>
                  <a:gd name="T22" fmla="*/ 56 w 125"/>
                  <a:gd name="T23" fmla="*/ 0 h 175"/>
                  <a:gd name="T24" fmla="*/ 80 w 125"/>
                  <a:gd name="T25" fmla="*/ 0 h 175"/>
                  <a:gd name="T26" fmla="*/ 81 w 125"/>
                  <a:gd name="T27" fmla="*/ 25 h 175"/>
                  <a:gd name="T28" fmla="*/ 92 w 125"/>
                  <a:gd name="T29" fmla="*/ 24 h 175"/>
                  <a:gd name="T30" fmla="*/ 93 w 125"/>
                  <a:gd name="T31" fmla="*/ 49 h 175"/>
                  <a:gd name="T32" fmla="*/ 102 w 125"/>
                  <a:gd name="T33" fmla="*/ 54 h 175"/>
                  <a:gd name="T34" fmla="*/ 99 w 125"/>
                  <a:gd name="T35" fmla="*/ 81 h 175"/>
                  <a:gd name="T36" fmla="*/ 114 w 125"/>
                  <a:gd name="T37" fmla="*/ 82 h 175"/>
                  <a:gd name="T38" fmla="*/ 107 w 125"/>
                  <a:gd name="T39" fmla="*/ 81 h 175"/>
                  <a:gd name="T40" fmla="*/ 108 w 125"/>
                  <a:gd name="T41" fmla="*/ 114 h 175"/>
                  <a:gd name="T42" fmla="*/ 117 w 125"/>
                  <a:gd name="T43" fmla="*/ 117 h 175"/>
                  <a:gd name="T44" fmla="*/ 122 w 125"/>
                  <a:gd name="T45" fmla="*/ 142 h 175"/>
                  <a:gd name="T46" fmla="*/ 125 w 125"/>
                  <a:gd name="T47" fmla="*/ 175 h 175"/>
                  <a:gd name="T48" fmla="*/ 0 w 125"/>
                  <a:gd name="T49" fmla="*/ 175 h 1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25"/>
                  <a:gd name="T76" fmla="*/ 0 h 175"/>
                  <a:gd name="T77" fmla="*/ 125 w 125"/>
                  <a:gd name="T78" fmla="*/ 175 h 17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25" h="175">
                    <a:moveTo>
                      <a:pt x="0" y="175"/>
                    </a:moveTo>
                    <a:lnTo>
                      <a:pt x="0" y="144"/>
                    </a:lnTo>
                    <a:lnTo>
                      <a:pt x="11" y="144"/>
                    </a:lnTo>
                    <a:lnTo>
                      <a:pt x="11" y="118"/>
                    </a:lnTo>
                    <a:lnTo>
                      <a:pt x="23" y="114"/>
                    </a:lnTo>
                    <a:lnTo>
                      <a:pt x="20" y="88"/>
                    </a:lnTo>
                    <a:lnTo>
                      <a:pt x="30" y="84"/>
                    </a:lnTo>
                    <a:lnTo>
                      <a:pt x="30" y="58"/>
                    </a:lnTo>
                    <a:lnTo>
                      <a:pt x="39" y="54"/>
                    </a:lnTo>
                    <a:lnTo>
                      <a:pt x="39" y="28"/>
                    </a:lnTo>
                    <a:lnTo>
                      <a:pt x="48" y="28"/>
                    </a:lnTo>
                    <a:lnTo>
                      <a:pt x="56" y="0"/>
                    </a:lnTo>
                    <a:lnTo>
                      <a:pt x="80" y="0"/>
                    </a:lnTo>
                    <a:lnTo>
                      <a:pt x="81" y="25"/>
                    </a:lnTo>
                    <a:lnTo>
                      <a:pt x="92" y="24"/>
                    </a:lnTo>
                    <a:lnTo>
                      <a:pt x="93" y="49"/>
                    </a:lnTo>
                    <a:lnTo>
                      <a:pt x="102" y="54"/>
                    </a:lnTo>
                    <a:lnTo>
                      <a:pt x="99" y="81"/>
                    </a:lnTo>
                    <a:lnTo>
                      <a:pt x="114" y="82"/>
                    </a:lnTo>
                    <a:lnTo>
                      <a:pt x="107" y="81"/>
                    </a:lnTo>
                    <a:lnTo>
                      <a:pt x="108" y="114"/>
                    </a:lnTo>
                    <a:lnTo>
                      <a:pt x="117" y="117"/>
                    </a:lnTo>
                    <a:lnTo>
                      <a:pt x="122" y="142"/>
                    </a:lnTo>
                    <a:lnTo>
                      <a:pt x="125" y="175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" name="Group 1009"/>
            <p:cNvGrpSpPr>
              <a:grpSpLocks/>
            </p:cNvGrpSpPr>
            <p:nvPr/>
          </p:nvGrpSpPr>
          <p:grpSpPr bwMode="auto">
            <a:xfrm>
              <a:off x="5367338" y="3430588"/>
              <a:ext cx="290512" cy="404812"/>
              <a:chOff x="4290" y="3130"/>
              <a:chExt cx="183" cy="255"/>
            </a:xfrm>
          </p:grpSpPr>
          <p:pic>
            <p:nvPicPr>
              <p:cNvPr id="123" name="Picture 1010" descr="31u_bnrz[1]"/>
              <p:cNvPicPr>
                <a:picLocks noChangeAspect="1" noChangeArrowheads="1"/>
              </p:cNvPicPr>
              <p:nvPr/>
            </p:nvPicPr>
            <p:blipFill>
              <a:blip r:embed="rId25"/>
              <a:srcRect/>
              <a:stretch>
                <a:fillRect/>
              </a:stretch>
            </p:blipFill>
            <p:spPr bwMode="auto">
              <a:xfrm>
                <a:off x="4343" y="3211"/>
                <a:ext cx="121" cy="174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4" name="Freeform 1011"/>
              <p:cNvSpPr>
                <a:spLocks/>
              </p:cNvSpPr>
              <p:nvPr/>
            </p:nvSpPr>
            <p:spPr bwMode="auto">
              <a:xfrm>
                <a:off x="4339" y="3143"/>
                <a:ext cx="33" cy="39"/>
              </a:xfrm>
              <a:custGeom>
                <a:avLst/>
                <a:gdLst>
                  <a:gd name="T0" fmla="*/ 70 w 199"/>
                  <a:gd name="T1" fmla="*/ 29 h 232"/>
                  <a:gd name="T2" fmla="*/ 55 w 199"/>
                  <a:gd name="T3" fmla="*/ 39 h 232"/>
                  <a:gd name="T4" fmla="*/ 42 w 199"/>
                  <a:gd name="T5" fmla="*/ 50 h 232"/>
                  <a:gd name="T6" fmla="*/ 30 w 199"/>
                  <a:gd name="T7" fmla="*/ 63 h 232"/>
                  <a:gd name="T8" fmla="*/ 20 w 199"/>
                  <a:gd name="T9" fmla="*/ 77 h 232"/>
                  <a:gd name="T10" fmla="*/ 12 w 199"/>
                  <a:gd name="T11" fmla="*/ 91 h 232"/>
                  <a:gd name="T12" fmla="*/ 6 w 199"/>
                  <a:gd name="T13" fmla="*/ 108 h 232"/>
                  <a:gd name="T14" fmla="*/ 2 w 199"/>
                  <a:gd name="T15" fmla="*/ 125 h 232"/>
                  <a:gd name="T16" fmla="*/ 0 w 199"/>
                  <a:gd name="T17" fmla="*/ 142 h 232"/>
                  <a:gd name="T18" fmla="*/ 2 w 199"/>
                  <a:gd name="T19" fmla="*/ 166 h 232"/>
                  <a:gd name="T20" fmla="*/ 12 w 199"/>
                  <a:gd name="T21" fmla="*/ 186 h 232"/>
                  <a:gd name="T22" fmla="*/ 26 w 199"/>
                  <a:gd name="T23" fmla="*/ 203 h 232"/>
                  <a:gd name="T24" fmla="*/ 45 w 199"/>
                  <a:gd name="T25" fmla="*/ 216 h 232"/>
                  <a:gd name="T26" fmla="*/ 66 w 199"/>
                  <a:gd name="T27" fmla="*/ 226 h 232"/>
                  <a:gd name="T28" fmla="*/ 88 w 199"/>
                  <a:gd name="T29" fmla="*/ 230 h 232"/>
                  <a:gd name="T30" fmla="*/ 111 w 199"/>
                  <a:gd name="T31" fmla="*/ 232 h 232"/>
                  <a:gd name="T32" fmla="*/ 134 w 199"/>
                  <a:gd name="T33" fmla="*/ 228 h 232"/>
                  <a:gd name="T34" fmla="*/ 138 w 199"/>
                  <a:gd name="T35" fmla="*/ 228 h 232"/>
                  <a:gd name="T36" fmla="*/ 143 w 199"/>
                  <a:gd name="T37" fmla="*/ 226 h 232"/>
                  <a:gd name="T38" fmla="*/ 147 w 199"/>
                  <a:gd name="T39" fmla="*/ 222 h 232"/>
                  <a:gd name="T40" fmla="*/ 148 w 199"/>
                  <a:gd name="T41" fmla="*/ 218 h 232"/>
                  <a:gd name="T42" fmla="*/ 145 w 199"/>
                  <a:gd name="T43" fmla="*/ 212 h 232"/>
                  <a:gd name="T44" fmla="*/ 141 w 199"/>
                  <a:gd name="T45" fmla="*/ 207 h 232"/>
                  <a:gd name="T46" fmla="*/ 135 w 199"/>
                  <a:gd name="T47" fmla="*/ 203 h 232"/>
                  <a:gd name="T48" fmla="*/ 129 w 199"/>
                  <a:gd name="T49" fmla="*/ 201 h 232"/>
                  <a:gd name="T50" fmla="*/ 117 w 199"/>
                  <a:gd name="T51" fmla="*/ 197 h 232"/>
                  <a:gd name="T52" fmla="*/ 105 w 199"/>
                  <a:gd name="T53" fmla="*/ 195 h 232"/>
                  <a:gd name="T54" fmla="*/ 94 w 199"/>
                  <a:gd name="T55" fmla="*/ 193 h 232"/>
                  <a:gd name="T56" fmla="*/ 83 w 199"/>
                  <a:gd name="T57" fmla="*/ 190 h 232"/>
                  <a:gd name="T58" fmla="*/ 73 w 199"/>
                  <a:gd name="T59" fmla="*/ 187 h 232"/>
                  <a:gd name="T60" fmla="*/ 62 w 199"/>
                  <a:gd name="T61" fmla="*/ 182 h 232"/>
                  <a:gd name="T62" fmla="*/ 53 w 199"/>
                  <a:gd name="T63" fmla="*/ 176 h 232"/>
                  <a:gd name="T64" fmla="*/ 43 w 199"/>
                  <a:gd name="T65" fmla="*/ 167 h 232"/>
                  <a:gd name="T66" fmla="*/ 40 w 199"/>
                  <a:gd name="T67" fmla="*/ 128 h 232"/>
                  <a:gd name="T68" fmla="*/ 49 w 199"/>
                  <a:gd name="T69" fmla="*/ 96 h 232"/>
                  <a:gd name="T70" fmla="*/ 68 w 199"/>
                  <a:gd name="T71" fmla="*/ 71 h 232"/>
                  <a:gd name="T72" fmla="*/ 94 w 199"/>
                  <a:gd name="T73" fmla="*/ 50 h 232"/>
                  <a:gd name="T74" fmla="*/ 122 w 199"/>
                  <a:gd name="T75" fmla="*/ 34 h 232"/>
                  <a:gd name="T76" fmla="*/ 151 w 199"/>
                  <a:gd name="T77" fmla="*/ 21 h 232"/>
                  <a:gd name="T78" fmla="*/ 178 w 199"/>
                  <a:gd name="T79" fmla="*/ 12 h 232"/>
                  <a:gd name="T80" fmla="*/ 199 w 199"/>
                  <a:gd name="T81" fmla="*/ 4 h 232"/>
                  <a:gd name="T82" fmla="*/ 186 w 199"/>
                  <a:gd name="T83" fmla="*/ 1 h 232"/>
                  <a:gd name="T84" fmla="*/ 172 w 199"/>
                  <a:gd name="T85" fmla="*/ 0 h 232"/>
                  <a:gd name="T86" fmla="*/ 156 w 199"/>
                  <a:gd name="T87" fmla="*/ 2 h 232"/>
                  <a:gd name="T88" fmla="*/ 138 w 199"/>
                  <a:gd name="T89" fmla="*/ 4 h 232"/>
                  <a:gd name="T90" fmla="*/ 121 w 199"/>
                  <a:gd name="T91" fmla="*/ 10 h 232"/>
                  <a:gd name="T92" fmla="*/ 103 w 199"/>
                  <a:gd name="T93" fmla="*/ 16 h 232"/>
                  <a:gd name="T94" fmla="*/ 86 w 199"/>
                  <a:gd name="T95" fmla="*/ 23 h 232"/>
                  <a:gd name="T96" fmla="*/ 70 w 199"/>
                  <a:gd name="T97" fmla="*/ 29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012"/>
              <p:cNvSpPr>
                <a:spLocks/>
              </p:cNvSpPr>
              <p:nvPr/>
            </p:nvSpPr>
            <p:spPr bwMode="auto">
              <a:xfrm>
                <a:off x="4395" y="3142"/>
                <a:ext cx="22" cy="30"/>
              </a:xfrm>
              <a:custGeom>
                <a:avLst/>
                <a:gdLst>
                  <a:gd name="T0" fmla="*/ 108 w 128"/>
                  <a:gd name="T1" fmla="*/ 59 h 180"/>
                  <a:gd name="T2" fmla="*/ 113 w 128"/>
                  <a:gd name="T3" fmla="*/ 77 h 180"/>
                  <a:gd name="T4" fmla="*/ 111 w 128"/>
                  <a:gd name="T5" fmla="*/ 94 h 180"/>
                  <a:gd name="T6" fmla="*/ 103 w 128"/>
                  <a:gd name="T7" fmla="*/ 108 h 180"/>
                  <a:gd name="T8" fmla="*/ 91 w 128"/>
                  <a:gd name="T9" fmla="*/ 121 h 180"/>
                  <a:gd name="T10" fmla="*/ 77 w 128"/>
                  <a:gd name="T11" fmla="*/ 132 h 180"/>
                  <a:gd name="T12" fmla="*/ 61 w 128"/>
                  <a:gd name="T13" fmla="*/ 144 h 180"/>
                  <a:gd name="T14" fmla="*/ 45 w 128"/>
                  <a:gd name="T15" fmla="*/ 154 h 180"/>
                  <a:gd name="T16" fmla="*/ 30 w 128"/>
                  <a:gd name="T17" fmla="*/ 164 h 180"/>
                  <a:gd name="T18" fmla="*/ 28 w 128"/>
                  <a:gd name="T19" fmla="*/ 168 h 180"/>
                  <a:gd name="T20" fmla="*/ 27 w 128"/>
                  <a:gd name="T21" fmla="*/ 170 h 180"/>
                  <a:gd name="T22" fmla="*/ 27 w 128"/>
                  <a:gd name="T23" fmla="*/ 174 h 180"/>
                  <a:gd name="T24" fmla="*/ 28 w 128"/>
                  <a:gd name="T25" fmla="*/ 177 h 180"/>
                  <a:gd name="T26" fmla="*/ 32 w 128"/>
                  <a:gd name="T27" fmla="*/ 179 h 180"/>
                  <a:gd name="T28" fmla="*/ 35 w 128"/>
                  <a:gd name="T29" fmla="*/ 180 h 180"/>
                  <a:gd name="T30" fmla="*/ 37 w 128"/>
                  <a:gd name="T31" fmla="*/ 180 h 180"/>
                  <a:gd name="T32" fmla="*/ 41 w 128"/>
                  <a:gd name="T33" fmla="*/ 179 h 180"/>
                  <a:gd name="T34" fmla="*/ 60 w 128"/>
                  <a:gd name="T35" fmla="*/ 169 h 180"/>
                  <a:gd name="T36" fmla="*/ 77 w 128"/>
                  <a:gd name="T37" fmla="*/ 158 h 180"/>
                  <a:gd name="T38" fmla="*/ 94 w 128"/>
                  <a:gd name="T39" fmla="*/ 145 h 180"/>
                  <a:gd name="T40" fmla="*/ 109 w 128"/>
                  <a:gd name="T41" fmla="*/ 130 h 180"/>
                  <a:gd name="T42" fmla="*/ 120 w 128"/>
                  <a:gd name="T43" fmla="*/ 114 h 180"/>
                  <a:gd name="T44" fmla="*/ 127 w 128"/>
                  <a:gd name="T45" fmla="*/ 95 h 180"/>
                  <a:gd name="T46" fmla="*/ 128 w 128"/>
                  <a:gd name="T47" fmla="*/ 76 h 180"/>
                  <a:gd name="T48" fmla="*/ 123 w 128"/>
                  <a:gd name="T49" fmla="*/ 55 h 180"/>
                  <a:gd name="T50" fmla="*/ 113 w 128"/>
                  <a:gd name="T51" fmla="*/ 39 h 180"/>
                  <a:gd name="T52" fmla="*/ 97 w 128"/>
                  <a:gd name="T53" fmla="*/ 25 h 180"/>
                  <a:gd name="T54" fmla="*/ 79 w 128"/>
                  <a:gd name="T55" fmla="*/ 15 h 180"/>
                  <a:gd name="T56" fmla="*/ 57 w 128"/>
                  <a:gd name="T57" fmla="*/ 7 h 180"/>
                  <a:gd name="T58" fmla="*/ 36 w 128"/>
                  <a:gd name="T59" fmla="*/ 2 h 180"/>
                  <a:gd name="T60" fmla="*/ 19 w 128"/>
                  <a:gd name="T61" fmla="*/ 0 h 180"/>
                  <a:gd name="T62" fmla="*/ 6 w 128"/>
                  <a:gd name="T63" fmla="*/ 0 h 180"/>
                  <a:gd name="T64" fmla="*/ 0 w 128"/>
                  <a:gd name="T65" fmla="*/ 4 h 180"/>
                  <a:gd name="T66" fmla="*/ 14 w 128"/>
                  <a:gd name="T67" fmla="*/ 9 h 180"/>
                  <a:gd name="T68" fmla="*/ 29 w 128"/>
                  <a:gd name="T69" fmla="*/ 14 h 180"/>
                  <a:gd name="T70" fmla="*/ 46 w 128"/>
                  <a:gd name="T71" fmla="*/ 19 h 180"/>
                  <a:gd name="T72" fmla="*/ 61 w 128"/>
                  <a:gd name="T73" fmla="*/ 23 h 180"/>
                  <a:gd name="T74" fmla="*/ 76 w 128"/>
                  <a:gd name="T75" fmla="*/ 29 h 180"/>
                  <a:gd name="T76" fmla="*/ 89 w 128"/>
                  <a:gd name="T77" fmla="*/ 37 h 180"/>
                  <a:gd name="T78" fmla="*/ 100 w 128"/>
                  <a:gd name="T79" fmla="*/ 46 h 180"/>
                  <a:gd name="T80" fmla="*/ 108 w 128"/>
                  <a:gd name="T81" fmla="*/ 59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013"/>
              <p:cNvSpPr>
                <a:spLocks/>
              </p:cNvSpPr>
              <p:nvPr/>
            </p:nvSpPr>
            <p:spPr bwMode="auto">
              <a:xfrm>
                <a:off x="4318" y="3135"/>
                <a:ext cx="54" cy="63"/>
              </a:xfrm>
              <a:custGeom>
                <a:avLst/>
                <a:gdLst>
                  <a:gd name="T0" fmla="*/ 100 w 322"/>
                  <a:gd name="T1" fmla="*/ 70 h 378"/>
                  <a:gd name="T2" fmla="*/ 53 w 322"/>
                  <a:gd name="T3" fmla="*/ 115 h 378"/>
                  <a:gd name="T4" fmla="*/ 17 w 322"/>
                  <a:gd name="T5" fmla="*/ 166 h 378"/>
                  <a:gd name="T6" fmla="*/ 0 w 322"/>
                  <a:gd name="T7" fmla="*/ 226 h 378"/>
                  <a:gd name="T8" fmla="*/ 3 w 322"/>
                  <a:gd name="T9" fmla="*/ 266 h 378"/>
                  <a:gd name="T10" fmla="*/ 9 w 322"/>
                  <a:gd name="T11" fmla="*/ 282 h 378"/>
                  <a:gd name="T12" fmla="*/ 19 w 322"/>
                  <a:gd name="T13" fmla="*/ 297 h 378"/>
                  <a:gd name="T14" fmla="*/ 32 w 322"/>
                  <a:gd name="T15" fmla="*/ 310 h 378"/>
                  <a:gd name="T16" fmla="*/ 56 w 322"/>
                  <a:gd name="T17" fmla="*/ 324 h 378"/>
                  <a:gd name="T18" fmla="*/ 86 w 322"/>
                  <a:gd name="T19" fmla="*/ 338 h 378"/>
                  <a:gd name="T20" fmla="*/ 119 w 322"/>
                  <a:gd name="T21" fmla="*/ 350 h 378"/>
                  <a:gd name="T22" fmla="*/ 152 w 322"/>
                  <a:gd name="T23" fmla="*/ 359 h 378"/>
                  <a:gd name="T24" fmla="*/ 186 w 322"/>
                  <a:gd name="T25" fmla="*/ 366 h 378"/>
                  <a:gd name="T26" fmla="*/ 220 w 322"/>
                  <a:gd name="T27" fmla="*/ 371 h 378"/>
                  <a:gd name="T28" fmla="*/ 254 w 322"/>
                  <a:gd name="T29" fmla="*/ 374 h 378"/>
                  <a:gd name="T30" fmla="*/ 289 w 322"/>
                  <a:gd name="T31" fmla="*/ 376 h 378"/>
                  <a:gd name="T32" fmla="*/ 311 w 322"/>
                  <a:gd name="T33" fmla="*/ 378 h 378"/>
                  <a:gd name="T34" fmla="*/ 320 w 322"/>
                  <a:gd name="T35" fmla="*/ 371 h 378"/>
                  <a:gd name="T36" fmla="*/ 322 w 322"/>
                  <a:gd name="T37" fmla="*/ 360 h 378"/>
                  <a:gd name="T38" fmla="*/ 315 w 322"/>
                  <a:gd name="T39" fmla="*/ 352 h 378"/>
                  <a:gd name="T40" fmla="*/ 294 w 322"/>
                  <a:gd name="T41" fmla="*/ 347 h 378"/>
                  <a:gd name="T42" fmla="*/ 263 w 322"/>
                  <a:gd name="T43" fmla="*/ 341 h 378"/>
                  <a:gd name="T44" fmla="*/ 232 w 322"/>
                  <a:gd name="T45" fmla="*/ 336 h 378"/>
                  <a:gd name="T46" fmla="*/ 200 w 322"/>
                  <a:gd name="T47" fmla="*/ 332 h 378"/>
                  <a:gd name="T48" fmla="*/ 170 w 322"/>
                  <a:gd name="T49" fmla="*/ 326 h 378"/>
                  <a:gd name="T50" fmla="*/ 139 w 322"/>
                  <a:gd name="T51" fmla="*/ 318 h 378"/>
                  <a:gd name="T52" fmla="*/ 110 w 322"/>
                  <a:gd name="T53" fmla="*/ 309 h 378"/>
                  <a:gd name="T54" fmla="*/ 80 w 322"/>
                  <a:gd name="T55" fmla="*/ 297 h 378"/>
                  <a:gd name="T56" fmla="*/ 55 w 322"/>
                  <a:gd name="T57" fmla="*/ 281 h 378"/>
                  <a:gd name="T58" fmla="*/ 38 w 322"/>
                  <a:gd name="T59" fmla="*/ 259 h 378"/>
                  <a:gd name="T60" fmla="*/ 34 w 322"/>
                  <a:gd name="T61" fmla="*/ 232 h 378"/>
                  <a:gd name="T62" fmla="*/ 38 w 322"/>
                  <a:gd name="T63" fmla="*/ 200 h 378"/>
                  <a:gd name="T64" fmla="*/ 51 w 322"/>
                  <a:gd name="T65" fmla="*/ 170 h 378"/>
                  <a:gd name="T66" fmla="*/ 71 w 322"/>
                  <a:gd name="T67" fmla="*/ 137 h 378"/>
                  <a:gd name="T68" fmla="*/ 94 w 322"/>
                  <a:gd name="T69" fmla="*/ 110 h 378"/>
                  <a:gd name="T70" fmla="*/ 123 w 322"/>
                  <a:gd name="T71" fmla="*/ 82 h 378"/>
                  <a:gd name="T72" fmla="*/ 153 w 322"/>
                  <a:gd name="T73" fmla="*/ 57 h 378"/>
                  <a:gd name="T74" fmla="*/ 195 w 322"/>
                  <a:gd name="T75" fmla="*/ 38 h 378"/>
                  <a:gd name="T76" fmla="*/ 238 w 322"/>
                  <a:gd name="T77" fmla="*/ 20 h 378"/>
                  <a:gd name="T78" fmla="*/ 264 w 322"/>
                  <a:gd name="T79" fmla="*/ 7 h 378"/>
                  <a:gd name="T80" fmla="*/ 256 w 322"/>
                  <a:gd name="T81" fmla="*/ 0 h 378"/>
                  <a:gd name="T82" fmla="*/ 221 w 322"/>
                  <a:gd name="T83" fmla="*/ 4 h 378"/>
                  <a:gd name="T84" fmla="*/ 180 w 322"/>
                  <a:gd name="T85" fmla="*/ 18 h 378"/>
                  <a:gd name="T86" fmla="*/ 141 w 322"/>
                  <a:gd name="T87" fmla="*/ 38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014"/>
              <p:cNvSpPr>
                <a:spLocks/>
              </p:cNvSpPr>
              <p:nvPr/>
            </p:nvSpPr>
            <p:spPr bwMode="auto">
              <a:xfrm>
                <a:off x="4394" y="3133"/>
                <a:ext cx="47" cy="42"/>
              </a:xfrm>
              <a:custGeom>
                <a:avLst/>
                <a:gdLst>
                  <a:gd name="T0" fmla="*/ 235 w 283"/>
                  <a:gd name="T1" fmla="*/ 77 h 252"/>
                  <a:gd name="T2" fmla="*/ 248 w 283"/>
                  <a:gd name="T3" fmla="*/ 91 h 252"/>
                  <a:gd name="T4" fmla="*/ 256 w 283"/>
                  <a:gd name="T5" fmla="*/ 107 h 252"/>
                  <a:gd name="T6" fmla="*/ 259 w 283"/>
                  <a:gd name="T7" fmla="*/ 124 h 252"/>
                  <a:gd name="T8" fmla="*/ 259 w 283"/>
                  <a:gd name="T9" fmla="*/ 142 h 252"/>
                  <a:gd name="T10" fmla="*/ 257 w 283"/>
                  <a:gd name="T11" fmla="*/ 157 h 252"/>
                  <a:gd name="T12" fmla="*/ 252 w 283"/>
                  <a:gd name="T13" fmla="*/ 170 h 252"/>
                  <a:gd name="T14" fmla="*/ 244 w 283"/>
                  <a:gd name="T15" fmla="*/ 183 h 252"/>
                  <a:gd name="T16" fmla="*/ 236 w 283"/>
                  <a:gd name="T17" fmla="*/ 193 h 252"/>
                  <a:gd name="T18" fmla="*/ 225 w 283"/>
                  <a:gd name="T19" fmla="*/ 204 h 252"/>
                  <a:gd name="T20" fmla="*/ 215 w 283"/>
                  <a:gd name="T21" fmla="*/ 214 h 252"/>
                  <a:gd name="T22" fmla="*/ 204 w 283"/>
                  <a:gd name="T23" fmla="*/ 224 h 252"/>
                  <a:gd name="T24" fmla="*/ 194 w 283"/>
                  <a:gd name="T25" fmla="*/ 234 h 252"/>
                  <a:gd name="T26" fmla="*/ 191 w 283"/>
                  <a:gd name="T27" fmla="*/ 238 h 252"/>
                  <a:gd name="T28" fmla="*/ 191 w 283"/>
                  <a:gd name="T29" fmla="*/ 241 h 252"/>
                  <a:gd name="T30" fmla="*/ 191 w 283"/>
                  <a:gd name="T31" fmla="*/ 245 h 252"/>
                  <a:gd name="T32" fmla="*/ 194 w 283"/>
                  <a:gd name="T33" fmla="*/ 248 h 252"/>
                  <a:gd name="T34" fmla="*/ 197 w 283"/>
                  <a:gd name="T35" fmla="*/ 250 h 252"/>
                  <a:gd name="T36" fmla="*/ 202 w 283"/>
                  <a:gd name="T37" fmla="*/ 252 h 252"/>
                  <a:gd name="T38" fmla="*/ 205 w 283"/>
                  <a:gd name="T39" fmla="*/ 250 h 252"/>
                  <a:gd name="T40" fmla="*/ 209 w 283"/>
                  <a:gd name="T41" fmla="*/ 248 h 252"/>
                  <a:gd name="T42" fmla="*/ 232 w 283"/>
                  <a:gd name="T43" fmla="*/ 233 h 252"/>
                  <a:gd name="T44" fmla="*/ 252 w 283"/>
                  <a:gd name="T45" fmla="*/ 214 h 252"/>
                  <a:gd name="T46" fmla="*/ 268 w 283"/>
                  <a:gd name="T47" fmla="*/ 192 h 252"/>
                  <a:gd name="T48" fmla="*/ 278 w 283"/>
                  <a:gd name="T49" fmla="*/ 167 h 252"/>
                  <a:gd name="T50" fmla="*/ 283 w 283"/>
                  <a:gd name="T51" fmla="*/ 141 h 252"/>
                  <a:gd name="T52" fmla="*/ 280 w 283"/>
                  <a:gd name="T53" fmla="*/ 115 h 252"/>
                  <a:gd name="T54" fmla="*/ 271 w 283"/>
                  <a:gd name="T55" fmla="*/ 91 h 252"/>
                  <a:gd name="T56" fmla="*/ 252 w 283"/>
                  <a:gd name="T57" fmla="*/ 69 h 252"/>
                  <a:gd name="T58" fmla="*/ 238 w 283"/>
                  <a:gd name="T59" fmla="*/ 57 h 252"/>
                  <a:gd name="T60" fmla="*/ 222 w 283"/>
                  <a:gd name="T61" fmla="*/ 48 h 252"/>
                  <a:gd name="T62" fmla="*/ 204 w 283"/>
                  <a:gd name="T63" fmla="*/ 39 h 252"/>
                  <a:gd name="T64" fmla="*/ 184 w 283"/>
                  <a:gd name="T65" fmla="*/ 31 h 252"/>
                  <a:gd name="T66" fmla="*/ 164 w 283"/>
                  <a:gd name="T67" fmla="*/ 23 h 252"/>
                  <a:gd name="T68" fmla="*/ 144 w 283"/>
                  <a:gd name="T69" fmla="*/ 17 h 252"/>
                  <a:gd name="T70" fmla="*/ 123 w 283"/>
                  <a:gd name="T71" fmla="*/ 13 h 252"/>
                  <a:gd name="T72" fmla="*/ 103 w 283"/>
                  <a:gd name="T73" fmla="*/ 8 h 252"/>
                  <a:gd name="T74" fmla="*/ 83 w 283"/>
                  <a:gd name="T75" fmla="*/ 5 h 252"/>
                  <a:gd name="T76" fmla="*/ 66 w 283"/>
                  <a:gd name="T77" fmla="*/ 2 h 252"/>
                  <a:gd name="T78" fmla="*/ 48 w 283"/>
                  <a:gd name="T79" fmla="*/ 0 h 252"/>
                  <a:gd name="T80" fmla="*/ 34 w 283"/>
                  <a:gd name="T81" fmla="*/ 0 h 252"/>
                  <a:gd name="T82" fmla="*/ 21 w 283"/>
                  <a:gd name="T83" fmla="*/ 0 h 252"/>
                  <a:gd name="T84" fmla="*/ 11 w 283"/>
                  <a:gd name="T85" fmla="*/ 0 h 252"/>
                  <a:gd name="T86" fmla="*/ 4 w 283"/>
                  <a:gd name="T87" fmla="*/ 2 h 252"/>
                  <a:gd name="T88" fmla="*/ 0 w 283"/>
                  <a:gd name="T89" fmla="*/ 5 h 252"/>
                  <a:gd name="T90" fmla="*/ 12 w 283"/>
                  <a:gd name="T91" fmla="*/ 7 h 252"/>
                  <a:gd name="T92" fmla="*/ 24 w 283"/>
                  <a:gd name="T93" fmla="*/ 8 h 252"/>
                  <a:gd name="T94" fmla="*/ 38 w 283"/>
                  <a:gd name="T95" fmla="*/ 10 h 252"/>
                  <a:gd name="T96" fmla="*/ 52 w 283"/>
                  <a:gd name="T97" fmla="*/ 13 h 252"/>
                  <a:gd name="T98" fmla="*/ 66 w 283"/>
                  <a:gd name="T99" fmla="*/ 16 h 252"/>
                  <a:gd name="T100" fmla="*/ 82 w 283"/>
                  <a:gd name="T101" fmla="*/ 18 h 252"/>
                  <a:gd name="T102" fmla="*/ 98 w 283"/>
                  <a:gd name="T103" fmla="*/ 22 h 252"/>
                  <a:gd name="T104" fmla="*/ 114 w 283"/>
                  <a:gd name="T105" fmla="*/ 25 h 252"/>
                  <a:gd name="T106" fmla="*/ 129 w 283"/>
                  <a:gd name="T107" fmla="*/ 30 h 252"/>
                  <a:gd name="T108" fmla="*/ 146 w 283"/>
                  <a:gd name="T109" fmla="*/ 34 h 252"/>
                  <a:gd name="T110" fmla="*/ 162 w 283"/>
                  <a:gd name="T111" fmla="*/ 39 h 252"/>
                  <a:gd name="T112" fmla="*/ 177 w 283"/>
                  <a:gd name="T113" fmla="*/ 45 h 252"/>
                  <a:gd name="T114" fmla="*/ 193 w 283"/>
                  <a:gd name="T115" fmla="*/ 52 h 252"/>
                  <a:gd name="T116" fmla="*/ 208 w 283"/>
                  <a:gd name="T117" fmla="*/ 60 h 252"/>
                  <a:gd name="T118" fmla="*/ 222 w 283"/>
                  <a:gd name="T119" fmla="*/ 68 h 252"/>
                  <a:gd name="T120" fmla="*/ 235 w 283"/>
                  <a:gd name="T121" fmla="*/ 77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015"/>
              <p:cNvSpPr>
                <a:spLocks/>
              </p:cNvSpPr>
              <p:nvPr/>
            </p:nvSpPr>
            <p:spPr bwMode="auto">
              <a:xfrm>
                <a:off x="4298" y="3153"/>
                <a:ext cx="19" cy="39"/>
              </a:xfrm>
              <a:custGeom>
                <a:avLst/>
                <a:gdLst>
                  <a:gd name="T0" fmla="*/ 0 w 114"/>
                  <a:gd name="T1" fmla="*/ 130 h 238"/>
                  <a:gd name="T2" fmla="*/ 0 w 114"/>
                  <a:gd name="T3" fmla="*/ 149 h 238"/>
                  <a:gd name="T4" fmla="*/ 4 w 114"/>
                  <a:gd name="T5" fmla="*/ 168 h 238"/>
                  <a:gd name="T6" fmla="*/ 12 w 114"/>
                  <a:gd name="T7" fmla="*/ 185 h 238"/>
                  <a:gd name="T8" fmla="*/ 24 w 114"/>
                  <a:gd name="T9" fmla="*/ 200 h 238"/>
                  <a:gd name="T10" fmla="*/ 38 w 114"/>
                  <a:gd name="T11" fmla="*/ 213 h 238"/>
                  <a:gd name="T12" fmla="*/ 55 w 114"/>
                  <a:gd name="T13" fmla="*/ 224 h 238"/>
                  <a:gd name="T14" fmla="*/ 73 w 114"/>
                  <a:gd name="T15" fmla="*/ 232 h 238"/>
                  <a:gd name="T16" fmla="*/ 92 w 114"/>
                  <a:gd name="T17" fmla="*/ 237 h 238"/>
                  <a:gd name="T18" fmla="*/ 98 w 114"/>
                  <a:gd name="T19" fmla="*/ 238 h 238"/>
                  <a:gd name="T20" fmla="*/ 104 w 114"/>
                  <a:gd name="T21" fmla="*/ 235 h 238"/>
                  <a:gd name="T22" fmla="*/ 109 w 114"/>
                  <a:gd name="T23" fmla="*/ 232 h 238"/>
                  <a:gd name="T24" fmla="*/ 111 w 114"/>
                  <a:gd name="T25" fmla="*/ 227 h 238"/>
                  <a:gd name="T26" fmla="*/ 111 w 114"/>
                  <a:gd name="T27" fmla="*/ 222 h 238"/>
                  <a:gd name="T28" fmla="*/ 110 w 114"/>
                  <a:gd name="T29" fmla="*/ 216 h 238"/>
                  <a:gd name="T30" fmla="*/ 106 w 114"/>
                  <a:gd name="T31" fmla="*/ 211 h 238"/>
                  <a:gd name="T32" fmla="*/ 100 w 114"/>
                  <a:gd name="T33" fmla="*/ 209 h 238"/>
                  <a:gd name="T34" fmla="*/ 82 w 114"/>
                  <a:gd name="T35" fmla="*/ 202 h 238"/>
                  <a:gd name="T36" fmla="*/ 64 w 114"/>
                  <a:gd name="T37" fmla="*/ 193 h 238"/>
                  <a:gd name="T38" fmla="*/ 50 w 114"/>
                  <a:gd name="T39" fmla="*/ 180 h 238"/>
                  <a:gd name="T40" fmla="*/ 39 w 114"/>
                  <a:gd name="T41" fmla="*/ 167 h 238"/>
                  <a:gd name="T42" fmla="*/ 32 w 114"/>
                  <a:gd name="T43" fmla="*/ 149 h 238"/>
                  <a:gd name="T44" fmla="*/ 29 w 114"/>
                  <a:gd name="T45" fmla="*/ 131 h 238"/>
                  <a:gd name="T46" fmla="*/ 29 w 114"/>
                  <a:gd name="T47" fmla="*/ 111 h 238"/>
                  <a:gd name="T48" fmla="*/ 35 w 114"/>
                  <a:gd name="T49" fmla="*/ 91 h 238"/>
                  <a:gd name="T50" fmla="*/ 42 w 114"/>
                  <a:gd name="T51" fmla="*/ 76 h 238"/>
                  <a:gd name="T52" fmla="*/ 51 w 114"/>
                  <a:gd name="T53" fmla="*/ 62 h 238"/>
                  <a:gd name="T54" fmla="*/ 62 w 114"/>
                  <a:gd name="T55" fmla="*/ 49 h 238"/>
                  <a:gd name="T56" fmla="*/ 73 w 114"/>
                  <a:gd name="T57" fmla="*/ 38 h 238"/>
                  <a:gd name="T58" fmla="*/ 84 w 114"/>
                  <a:gd name="T59" fmla="*/ 28 h 238"/>
                  <a:gd name="T60" fmla="*/ 96 w 114"/>
                  <a:gd name="T61" fmla="*/ 18 h 238"/>
                  <a:gd name="T62" fmla="*/ 106 w 114"/>
                  <a:gd name="T63" fmla="*/ 9 h 238"/>
                  <a:gd name="T64" fmla="*/ 114 w 114"/>
                  <a:gd name="T65" fmla="*/ 1 h 238"/>
                  <a:gd name="T66" fmla="*/ 106 w 114"/>
                  <a:gd name="T67" fmla="*/ 0 h 238"/>
                  <a:gd name="T68" fmla="*/ 93 w 114"/>
                  <a:gd name="T69" fmla="*/ 6 h 238"/>
                  <a:gd name="T70" fmla="*/ 76 w 114"/>
                  <a:gd name="T71" fmla="*/ 18 h 238"/>
                  <a:gd name="T72" fmla="*/ 56 w 114"/>
                  <a:gd name="T73" fmla="*/ 36 h 238"/>
                  <a:gd name="T74" fmla="*/ 37 w 114"/>
                  <a:gd name="T75" fmla="*/ 57 h 238"/>
                  <a:gd name="T76" fmla="*/ 20 w 114"/>
                  <a:gd name="T77" fmla="*/ 80 h 238"/>
                  <a:gd name="T78" fmla="*/ 7 w 114"/>
                  <a:gd name="T79" fmla="*/ 106 h 238"/>
                  <a:gd name="T80" fmla="*/ 0 w 114"/>
                  <a:gd name="T81" fmla="*/ 13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016"/>
              <p:cNvSpPr>
                <a:spLocks/>
              </p:cNvSpPr>
              <p:nvPr/>
            </p:nvSpPr>
            <p:spPr bwMode="auto">
              <a:xfrm>
                <a:off x="4432" y="3130"/>
                <a:ext cx="41" cy="52"/>
              </a:xfrm>
              <a:custGeom>
                <a:avLst/>
                <a:gdLst>
                  <a:gd name="T0" fmla="*/ 207 w 246"/>
                  <a:gd name="T1" fmla="*/ 124 h 310"/>
                  <a:gd name="T2" fmla="*/ 219 w 246"/>
                  <a:gd name="T3" fmla="*/ 143 h 310"/>
                  <a:gd name="T4" fmla="*/ 225 w 246"/>
                  <a:gd name="T5" fmla="*/ 164 h 310"/>
                  <a:gd name="T6" fmla="*/ 221 w 246"/>
                  <a:gd name="T7" fmla="*/ 187 h 310"/>
                  <a:gd name="T8" fmla="*/ 208 w 246"/>
                  <a:gd name="T9" fmla="*/ 209 h 310"/>
                  <a:gd name="T10" fmla="*/ 188 w 246"/>
                  <a:gd name="T11" fmla="*/ 228 h 310"/>
                  <a:gd name="T12" fmla="*/ 166 w 246"/>
                  <a:gd name="T13" fmla="*/ 246 h 310"/>
                  <a:gd name="T14" fmla="*/ 143 w 246"/>
                  <a:gd name="T15" fmla="*/ 264 h 310"/>
                  <a:gd name="T16" fmla="*/ 129 w 246"/>
                  <a:gd name="T17" fmla="*/ 278 h 310"/>
                  <a:gd name="T18" fmla="*/ 124 w 246"/>
                  <a:gd name="T19" fmla="*/ 287 h 310"/>
                  <a:gd name="T20" fmla="*/ 120 w 246"/>
                  <a:gd name="T21" fmla="*/ 296 h 310"/>
                  <a:gd name="T22" fmla="*/ 121 w 246"/>
                  <a:gd name="T23" fmla="*/ 305 h 310"/>
                  <a:gd name="T24" fmla="*/ 130 w 246"/>
                  <a:gd name="T25" fmla="*/ 310 h 310"/>
                  <a:gd name="T26" fmla="*/ 139 w 246"/>
                  <a:gd name="T27" fmla="*/ 309 h 310"/>
                  <a:gd name="T28" fmla="*/ 154 w 246"/>
                  <a:gd name="T29" fmla="*/ 293 h 310"/>
                  <a:gd name="T30" fmla="*/ 180 w 246"/>
                  <a:gd name="T31" fmla="*/ 269 h 310"/>
                  <a:gd name="T32" fmla="*/ 207 w 246"/>
                  <a:gd name="T33" fmla="*/ 246 h 310"/>
                  <a:gd name="T34" fmla="*/ 231 w 246"/>
                  <a:gd name="T35" fmla="*/ 219 h 310"/>
                  <a:gd name="T36" fmla="*/ 245 w 246"/>
                  <a:gd name="T37" fmla="*/ 187 h 310"/>
                  <a:gd name="T38" fmla="*/ 242 w 246"/>
                  <a:gd name="T39" fmla="*/ 153 h 310"/>
                  <a:gd name="T40" fmla="*/ 227 w 246"/>
                  <a:gd name="T41" fmla="*/ 120 h 310"/>
                  <a:gd name="T42" fmla="*/ 201 w 246"/>
                  <a:gd name="T43" fmla="*/ 94 h 310"/>
                  <a:gd name="T44" fmla="*/ 177 w 246"/>
                  <a:gd name="T45" fmla="*/ 74 h 310"/>
                  <a:gd name="T46" fmla="*/ 152 w 246"/>
                  <a:gd name="T47" fmla="*/ 60 h 310"/>
                  <a:gd name="T48" fmla="*/ 126 w 246"/>
                  <a:gd name="T49" fmla="*/ 43 h 310"/>
                  <a:gd name="T50" fmla="*/ 98 w 246"/>
                  <a:gd name="T51" fmla="*/ 28 h 310"/>
                  <a:gd name="T52" fmla="*/ 72 w 246"/>
                  <a:gd name="T53" fmla="*/ 16 h 310"/>
                  <a:gd name="T54" fmla="*/ 46 w 246"/>
                  <a:gd name="T55" fmla="*/ 7 h 310"/>
                  <a:gd name="T56" fmla="*/ 24 w 246"/>
                  <a:gd name="T57" fmla="*/ 1 h 310"/>
                  <a:gd name="T58" fmla="*/ 7 w 246"/>
                  <a:gd name="T59" fmla="*/ 1 h 310"/>
                  <a:gd name="T60" fmla="*/ 8 w 246"/>
                  <a:gd name="T61" fmla="*/ 6 h 310"/>
                  <a:gd name="T62" fmla="*/ 28 w 246"/>
                  <a:gd name="T63" fmla="*/ 14 h 310"/>
                  <a:gd name="T64" fmla="*/ 51 w 246"/>
                  <a:gd name="T65" fmla="*/ 24 h 310"/>
                  <a:gd name="T66" fmla="*/ 78 w 246"/>
                  <a:gd name="T67" fmla="*/ 37 h 310"/>
                  <a:gd name="T68" fmla="*/ 106 w 246"/>
                  <a:gd name="T69" fmla="*/ 51 h 310"/>
                  <a:gd name="T70" fmla="*/ 134 w 246"/>
                  <a:gd name="T71" fmla="*/ 69 h 310"/>
                  <a:gd name="T72" fmla="*/ 163 w 246"/>
                  <a:gd name="T73" fmla="*/ 87 h 310"/>
                  <a:gd name="T74" fmla="*/ 187 w 246"/>
                  <a:gd name="T75" fmla="*/ 105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017"/>
              <p:cNvSpPr>
                <a:spLocks/>
              </p:cNvSpPr>
              <p:nvPr/>
            </p:nvSpPr>
            <p:spPr bwMode="auto">
              <a:xfrm>
                <a:off x="4387" y="3191"/>
                <a:ext cx="14" cy="31"/>
              </a:xfrm>
              <a:custGeom>
                <a:avLst/>
                <a:gdLst>
                  <a:gd name="T0" fmla="*/ 31 w 83"/>
                  <a:gd name="T1" fmla="*/ 14 h 187"/>
                  <a:gd name="T2" fmla="*/ 29 w 83"/>
                  <a:gd name="T3" fmla="*/ 8 h 187"/>
                  <a:gd name="T4" fmla="*/ 25 w 83"/>
                  <a:gd name="T5" fmla="*/ 3 h 187"/>
                  <a:gd name="T6" fmla="*/ 19 w 83"/>
                  <a:gd name="T7" fmla="*/ 1 h 187"/>
                  <a:gd name="T8" fmla="*/ 14 w 83"/>
                  <a:gd name="T9" fmla="*/ 0 h 187"/>
                  <a:gd name="T10" fmla="*/ 8 w 83"/>
                  <a:gd name="T11" fmla="*/ 2 h 187"/>
                  <a:gd name="T12" fmla="*/ 3 w 83"/>
                  <a:gd name="T13" fmla="*/ 5 h 187"/>
                  <a:gd name="T14" fmla="*/ 0 w 83"/>
                  <a:gd name="T15" fmla="*/ 11 h 187"/>
                  <a:gd name="T16" fmla="*/ 0 w 83"/>
                  <a:gd name="T17" fmla="*/ 17 h 187"/>
                  <a:gd name="T18" fmla="*/ 5 w 83"/>
                  <a:gd name="T19" fmla="*/ 42 h 187"/>
                  <a:gd name="T20" fmla="*/ 15 w 83"/>
                  <a:gd name="T21" fmla="*/ 71 h 187"/>
                  <a:gd name="T22" fmla="*/ 27 w 83"/>
                  <a:gd name="T23" fmla="*/ 100 h 187"/>
                  <a:gd name="T24" fmla="*/ 41 w 83"/>
                  <a:gd name="T25" fmla="*/ 127 h 187"/>
                  <a:gd name="T26" fmla="*/ 55 w 83"/>
                  <a:gd name="T27" fmla="*/ 151 h 187"/>
                  <a:gd name="T28" fmla="*/ 68 w 83"/>
                  <a:gd name="T29" fmla="*/ 171 h 187"/>
                  <a:gd name="T30" fmla="*/ 77 w 83"/>
                  <a:gd name="T31" fmla="*/ 184 h 187"/>
                  <a:gd name="T32" fmla="*/ 83 w 83"/>
                  <a:gd name="T33" fmla="*/ 187 h 187"/>
                  <a:gd name="T34" fmla="*/ 80 w 83"/>
                  <a:gd name="T35" fmla="*/ 174 h 187"/>
                  <a:gd name="T36" fmla="*/ 75 w 83"/>
                  <a:gd name="T37" fmla="*/ 158 h 187"/>
                  <a:gd name="T38" fmla="*/ 68 w 83"/>
                  <a:gd name="T39" fmla="*/ 138 h 187"/>
                  <a:gd name="T40" fmla="*/ 59 w 83"/>
                  <a:gd name="T41" fmla="*/ 113 h 187"/>
                  <a:gd name="T42" fmla="*/ 51 w 83"/>
                  <a:gd name="T43" fmla="*/ 88 h 187"/>
                  <a:gd name="T44" fmla="*/ 43 w 83"/>
                  <a:gd name="T45" fmla="*/ 63 h 187"/>
                  <a:gd name="T46" fmla="*/ 36 w 83"/>
                  <a:gd name="T47" fmla="*/ 38 h 187"/>
                  <a:gd name="T48" fmla="*/ 31 w 83"/>
                  <a:gd name="T49" fmla="*/ 14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018"/>
              <p:cNvSpPr>
                <a:spLocks/>
              </p:cNvSpPr>
              <p:nvPr/>
            </p:nvSpPr>
            <p:spPr bwMode="auto">
              <a:xfrm>
                <a:off x="4381" y="3174"/>
                <a:ext cx="7" cy="16"/>
              </a:xfrm>
              <a:custGeom>
                <a:avLst/>
                <a:gdLst>
                  <a:gd name="T0" fmla="*/ 22 w 44"/>
                  <a:gd name="T1" fmla="*/ 10 h 94"/>
                  <a:gd name="T2" fmla="*/ 21 w 44"/>
                  <a:gd name="T3" fmla="*/ 6 h 94"/>
                  <a:gd name="T4" fmla="*/ 18 w 44"/>
                  <a:gd name="T5" fmla="*/ 2 h 94"/>
                  <a:gd name="T6" fmla="*/ 14 w 44"/>
                  <a:gd name="T7" fmla="*/ 0 h 94"/>
                  <a:gd name="T8" fmla="*/ 10 w 44"/>
                  <a:gd name="T9" fmla="*/ 0 h 94"/>
                  <a:gd name="T10" fmla="*/ 6 w 44"/>
                  <a:gd name="T11" fmla="*/ 1 h 94"/>
                  <a:gd name="T12" fmla="*/ 3 w 44"/>
                  <a:gd name="T13" fmla="*/ 3 h 94"/>
                  <a:gd name="T14" fmla="*/ 0 w 44"/>
                  <a:gd name="T15" fmla="*/ 7 h 94"/>
                  <a:gd name="T16" fmla="*/ 0 w 44"/>
                  <a:gd name="T17" fmla="*/ 11 h 94"/>
                  <a:gd name="T18" fmla="*/ 0 w 44"/>
                  <a:gd name="T19" fmla="*/ 24 h 94"/>
                  <a:gd name="T20" fmla="*/ 4 w 44"/>
                  <a:gd name="T21" fmla="*/ 38 h 94"/>
                  <a:gd name="T22" fmla="*/ 8 w 44"/>
                  <a:gd name="T23" fmla="*/ 52 h 94"/>
                  <a:gd name="T24" fmla="*/ 14 w 44"/>
                  <a:gd name="T25" fmla="*/ 65 h 94"/>
                  <a:gd name="T26" fmla="*/ 21 w 44"/>
                  <a:gd name="T27" fmla="*/ 78 h 94"/>
                  <a:gd name="T28" fmla="*/ 28 w 44"/>
                  <a:gd name="T29" fmla="*/ 87 h 94"/>
                  <a:gd name="T30" fmla="*/ 37 w 44"/>
                  <a:gd name="T31" fmla="*/ 93 h 94"/>
                  <a:gd name="T32" fmla="*/ 42 w 44"/>
                  <a:gd name="T33" fmla="*/ 94 h 94"/>
                  <a:gd name="T34" fmla="*/ 44 w 44"/>
                  <a:gd name="T35" fmla="*/ 76 h 94"/>
                  <a:gd name="T36" fmla="*/ 38 w 44"/>
                  <a:gd name="T37" fmla="*/ 54 h 94"/>
                  <a:gd name="T38" fmla="*/ 31 w 44"/>
                  <a:gd name="T39" fmla="*/ 32 h 94"/>
                  <a:gd name="T40" fmla="*/ 22 w 44"/>
                  <a:gd name="T41" fmla="*/ 1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1019"/>
              <p:cNvSpPr>
                <a:spLocks/>
              </p:cNvSpPr>
              <p:nvPr/>
            </p:nvSpPr>
            <p:spPr bwMode="auto">
              <a:xfrm>
                <a:off x="4375" y="3163"/>
                <a:ext cx="6" cy="9"/>
              </a:xfrm>
              <a:custGeom>
                <a:avLst/>
                <a:gdLst>
                  <a:gd name="T0" fmla="*/ 20 w 38"/>
                  <a:gd name="T1" fmla="*/ 7 h 54"/>
                  <a:gd name="T2" fmla="*/ 20 w 38"/>
                  <a:gd name="T3" fmla="*/ 8 h 54"/>
                  <a:gd name="T4" fmla="*/ 20 w 38"/>
                  <a:gd name="T5" fmla="*/ 8 h 54"/>
                  <a:gd name="T6" fmla="*/ 20 w 38"/>
                  <a:gd name="T7" fmla="*/ 8 h 54"/>
                  <a:gd name="T8" fmla="*/ 20 w 38"/>
                  <a:gd name="T9" fmla="*/ 8 h 54"/>
                  <a:gd name="T10" fmla="*/ 19 w 38"/>
                  <a:gd name="T11" fmla="*/ 4 h 54"/>
                  <a:gd name="T12" fmla="*/ 15 w 38"/>
                  <a:gd name="T13" fmla="*/ 1 h 54"/>
                  <a:gd name="T14" fmla="*/ 12 w 38"/>
                  <a:gd name="T15" fmla="*/ 0 h 54"/>
                  <a:gd name="T16" fmla="*/ 7 w 38"/>
                  <a:gd name="T17" fmla="*/ 0 h 54"/>
                  <a:gd name="T18" fmla="*/ 4 w 38"/>
                  <a:gd name="T19" fmla="*/ 1 h 54"/>
                  <a:gd name="T20" fmla="*/ 1 w 38"/>
                  <a:gd name="T21" fmla="*/ 4 h 54"/>
                  <a:gd name="T22" fmla="*/ 0 w 38"/>
                  <a:gd name="T23" fmla="*/ 8 h 54"/>
                  <a:gd name="T24" fmla="*/ 0 w 38"/>
                  <a:gd name="T25" fmla="*/ 11 h 54"/>
                  <a:gd name="T26" fmla="*/ 1 w 38"/>
                  <a:gd name="T27" fmla="*/ 17 h 54"/>
                  <a:gd name="T28" fmla="*/ 4 w 38"/>
                  <a:gd name="T29" fmla="*/ 24 h 54"/>
                  <a:gd name="T30" fmla="*/ 8 w 38"/>
                  <a:gd name="T31" fmla="*/ 32 h 54"/>
                  <a:gd name="T32" fmla="*/ 14 w 38"/>
                  <a:gd name="T33" fmla="*/ 39 h 54"/>
                  <a:gd name="T34" fmla="*/ 20 w 38"/>
                  <a:gd name="T35" fmla="*/ 46 h 54"/>
                  <a:gd name="T36" fmla="*/ 27 w 38"/>
                  <a:gd name="T37" fmla="*/ 50 h 54"/>
                  <a:gd name="T38" fmla="*/ 33 w 38"/>
                  <a:gd name="T39" fmla="*/ 54 h 54"/>
                  <a:gd name="T40" fmla="*/ 38 w 38"/>
                  <a:gd name="T41" fmla="*/ 54 h 54"/>
                  <a:gd name="T42" fmla="*/ 36 w 38"/>
                  <a:gd name="T43" fmla="*/ 42 h 54"/>
                  <a:gd name="T44" fmla="*/ 32 w 38"/>
                  <a:gd name="T45" fmla="*/ 29 h 54"/>
                  <a:gd name="T46" fmla="*/ 25 w 38"/>
                  <a:gd name="T47" fmla="*/ 16 h 54"/>
                  <a:gd name="T48" fmla="*/ 20 w 38"/>
                  <a:gd name="T49" fmla="*/ 7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020"/>
              <p:cNvSpPr>
                <a:spLocks/>
              </p:cNvSpPr>
              <p:nvPr/>
            </p:nvSpPr>
            <p:spPr bwMode="auto">
              <a:xfrm>
                <a:off x="4370" y="3155"/>
                <a:ext cx="8" cy="6"/>
              </a:xfrm>
              <a:custGeom>
                <a:avLst/>
                <a:gdLst>
                  <a:gd name="T0" fmla="*/ 41 w 52"/>
                  <a:gd name="T1" fmla="*/ 27 h 36"/>
                  <a:gd name="T2" fmla="*/ 46 w 52"/>
                  <a:gd name="T3" fmla="*/ 24 h 36"/>
                  <a:gd name="T4" fmla="*/ 51 w 52"/>
                  <a:gd name="T5" fmla="*/ 21 h 36"/>
                  <a:gd name="T6" fmla="*/ 52 w 52"/>
                  <a:gd name="T7" fmla="*/ 16 h 36"/>
                  <a:gd name="T8" fmla="*/ 52 w 52"/>
                  <a:gd name="T9" fmla="*/ 12 h 36"/>
                  <a:gd name="T10" fmla="*/ 50 w 52"/>
                  <a:gd name="T11" fmla="*/ 6 h 36"/>
                  <a:gd name="T12" fmla="*/ 46 w 52"/>
                  <a:gd name="T13" fmla="*/ 2 h 36"/>
                  <a:gd name="T14" fmla="*/ 41 w 52"/>
                  <a:gd name="T15" fmla="*/ 0 h 36"/>
                  <a:gd name="T16" fmla="*/ 36 w 52"/>
                  <a:gd name="T17" fmla="*/ 0 h 36"/>
                  <a:gd name="T18" fmla="*/ 33 w 52"/>
                  <a:gd name="T19" fmla="*/ 0 h 36"/>
                  <a:gd name="T20" fmla="*/ 29 w 52"/>
                  <a:gd name="T21" fmla="*/ 1 h 36"/>
                  <a:gd name="T22" fmla="*/ 21 w 52"/>
                  <a:gd name="T23" fmla="*/ 4 h 36"/>
                  <a:gd name="T24" fmla="*/ 13 w 52"/>
                  <a:gd name="T25" fmla="*/ 8 h 36"/>
                  <a:gd name="T26" fmla="*/ 6 w 52"/>
                  <a:gd name="T27" fmla="*/ 15 h 36"/>
                  <a:gd name="T28" fmla="*/ 3 w 52"/>
                  <a:gd name="T29" fmla="*/ 22 h 36"/>
                  <a:gd name="T30" fmla="*/ 0 w 52"/>
                  <a:gd name="T31" fmla="*/ 29 h 36"/>
                  <a:gd name="T32" fmla="*/ 0 w 52"/>
                  <a:gd name="T33" fmla="*/ 31 h 36"/>
                  <a:gd name="T34" fmla="*/ 4 w 52"/>
                  <a:gd name="T35" fmla="*/ 33 h 36"/>
                  <a:gd name="T36" fmla="*/ 9 w 52"/>
                  <a:gd name="T37" fmla="*/ 36 h 36"/>
                  <a:gd name="T38" fmla="*/ 13 w 52"/>
                  <a:gd name="T39" fmla="*/ 36 h 36"/>
                  <a:gd name="T40" fmla="*/ 18 w 52"/>
                  <a:gd name="T41" fmla="*/ 36 h 36"/>
                  <a:gd name="T42" fmla="*/ 24 w 52"/>
                  <a:gd name="T43" fmla="*/ 33 h 36"/>
                  <a:gd name="T44" fmla="*/ 30 w 52"/>
                  <a:gd name="T45" fmla="*/ 32 h 36"/>
                  <a:gd name="T46" fmla="*/ 36 w 52"/>
                  <a:gd name="T47" fmla="*/ 30 h 36"/>
                  <a:gd name="T48" fmla="*/ 41 w 52"/>
                  <a:gd name="T49" fmla="*/ 27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021"/>
              <p:cNvSpPr>
                <a:spLocks/>
              </p:cNvSpPr>
              <p:nvPr/>
            </p:nvSpPr>
            <p:spPr bwMode="auto">
              <a:xfrm>
                <a:off x="4330" y="3145"/>
                <a:ext cx="33" cy="39"/>
              </a:xfrm>
              <a:custGeom>
                <a:avLst/>
                <a:gdLst>
                  <a:gd name="T0" fmla="*/ 73 w 198"/>
                  <a:gd name="T1" fmla="*/ 36 h 236"/>
                  <a:gd name="T2" fmla="*/ 58 w 198"/>
                  <a:gd name="T3" fmla="*/ 46 h 236"/>
                  <a:gd name="T4" fmla="*/ 46 w 198"/>
                  <a:gd name="T5" fmla="*/ 58 h 236"/>
                  <a:gd name="T6" fmla="*/ 33 w 198"/>
                  <a:gd name="T7" fmla="*/ 72 h 236"/>
                  <a:gd name="T8" fmla="*/ 22 w 198"/>
                  <a:gd name="T9" fmla="*/ 85 h 236"/>
                  <a:gd name="T10" fmla="*/ 14 w 198"/>
                  <a:gd name="T11" fmla="*/ 100 h 236"/>
                  <a:gd name="T12" fmla="*/ 7 w 198"/>
                  <a:gd name="T13" fmla="*/ 115 h 236"/>
                  <a:gd name="T14" fmla="*/ 2 w 198"/>
                  <a:gd name="T15" fmla="*/ 130 h 236"/>
                  <a:gd name="T16" fmla="*/ 0 w 198"/>
                  <a:gd name="T17" fmla="*/ 146 h 236"/>
                  <a:gd name="T18" fmla="*/ 2 w 198"/>
                  <a:gd name="T19" fmla="*/ 170 h 236"/>
                  <a:gd name="T20" fmla="*/ 12 w 198"/>
                  <a:gd name="T21" fmla="*/ 190 h 236"/>
                  <a:gd name="T22" fmla="*/ 26 w 198"/>
                  <a:gd name="T23" fmla="*/ 207 h 236"/>
                  <a:gd name="T24" fmla="*/ 43 w 198"/>
                  <a:gd name="T25" fmla="*/ 220 h 236"/>
                  <a:gd name="T26" fmla="*/ 64 w 198"/>
                  <a:gd name="T27" fmla="*/ 229 h 236"/>
                  <a:gd name="T28" fmla="*/ 88 w 198"/>
                  <a:gd name="T29" fmla="*/ 235 h 236"/>
                  <a:gd name="T30" fmla="*/ 110 w 198"/>
                  <a:gd name="T31" fmla="*/ 236 h 236"/>
                  <a:gd name="T32" fmla="*/ 132 w 198"/>
                  <a:gd name="T33" fmla="*/ 232 h 236"/>
                  <a:gd name="T34" fmla="*/ 137 w 198"/>
                  <a:gd name="T35" fmla="*/ 232 h 236"/>
                  <a:gd name="T36" fmla="*/ 142 w 198"/>
                  <a:gd name="T37" fmla="*/ 230 h 236"/>
                  <a:gd name="T38" fmla="*/ 145 w 198"/>
                  <a:gd name="T39" fmla="*/ 226 h 236"/>
                  <a:gd name="T40" fmla="*/ 146 w 198"/>
                  <a:gd name="T41" fmla="*/ 221 h 236"/>
                  <a:gd name="T42" fmla="*/ 145 w 198"/>
                  <a:gd name="T43" fmla="*/ 219 h 236"/>
                  <a:gd name="T44" fmla="*/ 142 w 198"/>
                  <a:gd name="T45" fmla="*/ 219 h 236"/>
                  <a:gd name="T46" fmla="*/ 137 w 198"/>
                  <a:gd name="T47" fmla="*/ 217 h 236"/>
                  <a:gd name="T48" fmla="*/ 131 w 198"/>
                  <a:gd name="T49" fmla="*/ 217 h 236"/>
                  <a:gd name="T50" fmla="*/ 124 w 198"/>
                  <a:gd name="T51" fmla="*/ 217 h 236"/>
                  <a:gd name="T52" fmla="*/ 118 w 198"/>
                  <a:gd name="T53" fmla="*/ 217 h 236"/>
                  <a:gd name="T54" fmla="*/ 112 w 198"/>
                  <a:gd name="T55" fmla="*/ 217 h 236"/>
                  <a:gd name="T56" fmla="*/ 109 w 198"/>
                  <a:gd name="T57" fmla="*/ 217 h 236"/>
                  <a:gd name="T58" fmla="*/ 97 w 198"/>
                  <a:gd name="T59" fmla="*/ 216 h 236"/>
                  <a:gd name="T60" fmla="*/ 87 w 198"/>
                  <a:gd name="T61" fmla="*/ 215 h 236"/>
                  <a:gd name="T62" fmla="*/ 75 w 198"/>
                  <a:gd name="T63" fmla="*/ 214 h 236"/>
                  <a:gd name="T64" fmla="*/ 63 w 198"/>
                  <a:gd name="T65" fmla="*/ 211 h 236"/>
                  <a:gd name="T66" fmla="*/ 51 w 198"/>
                  <a:gd name="T67" fmla="*/ 207 h 236"/>
                  <a:gd name="T68" fmla="*/ 40 w 198"/>
                  <a:gd name="T69" fmla="*/ 199 h 236"/>
                  <a:gd name="T70" fmla="*/ 29 w 198"/>
                  <a:gd name="T71" fmla="*/ 189 h 236"/>
                  <a:gd name="T72" fmla="*/ 17 w 198"/>
                  <a:gd name="T73" fmla="*/ 174 h 236"/>
                  <a:gd name="T74" fmla="*/ 15 w 198"/>
                  <a:gd name="T75" fmla="*/ 157 h 236"/>
                  <a:gd name="T76" fmla="*/ 16 w 198"/>
                  <a:gd name="T77" fmla="*/ 141 h 236"/>
                  <a:gd name="T78" fmla="*/ 21 w 198"/>
                  <a:gd name="T79" fmla="*/ 124 h 236"/>
                  <a:gd name="T80" fmla="*/ 28 w 198"/>
                  <a:gd name="T81" fmla="*/ 109 h 236"/>
                  <a:gd name="T82" fmla="*/ 39 w 198"/>
                  <a:gd name="T83" fmla="*/ 96 h 236"/>
                  <a:gd name="T84" fmla="*/ 50 w 198"/>
                  <a:gd name="T85" fmla="*/ 82 h 236"/>
                  <a:gd name="T86" fmla="*/ 63 w 198"/>
                  <a:gd name="T87" fmla="*/ 70 h 236"/>
                  <a:gd name="T88" fmla="*/ 78 w 198"/>
                  <a:gd name="T89" fmla="*/ 59 h 236"/>
                  <a:gd name="T90" fmla="*/ 94 w 198"/>
                  <a:gd name="T91" fmla="*/ 49 h 236"/>
                  <a:gd name="T92" fmla="*/ 110 w 198"/>
                  <a:gd name="T93" fmla="*/ 39 h 236"/>
                  <a:gd name="T94" fmla="*/ 126 w 198"/>
                  <a:gd name="T95" fmla="*/ 31 h 236"/>
                  <a:gd name="T96" fmla="*/ 142 w 198"/>
                  <a:gd name="T97" fmla="*/ 24 h 236"/>
                  <a:gd name="T98" fmla="*/ 158 w 198"/>
                  <a:gd name="T99" fmla="*/ 19 h 236"/>
                  <a:gd name="T100" fmla="*/ 172 w 198"/>
                  <a:gd name="T101" fmla="*/ 13 h 236"/>
                  <a:gd name="T102" fmla="*/ 186 w 198"/>
                  <a:gd name="T103" fmla="*/ 10 h 236"/>
                  <a:gd name="T104" fmla="*/ 198 w 198"/>
                  <a:gd name="T105" fmla="*/ 7 h 236"/>
                  <a:gd name="T106" fmla="*/ 190 w 198"/>
                  <a:gd name="T107" fmla="*/ 3 h 236"/>
                  <a:gd name="T108" fmla="*/ 177 w 198"/>
                  <a:gd name="T109" fmla="*/ 0 h 236"/>
                  <a:gd name="T110" fmla="*/ 162 w 198"/>
                  <a:gd name="T111" fmla="*/ 3 h 236"/>
                  <a:gd name="T112" fmla="*/ 144 w 198"/>
                  <a:gd name="T113" fmla="*/ 6 h 236"/>
                  <a:gd name="T114" fmla="*/ 124 w 198"/>
                  <a:gd name="T115" fmla="*/ 12 h 236"/>
                  <a:gd name="T116" fmla="*/ 105 w 198"/>
                  <a:gd name="T117" fmla="*/ 19 h 236"/>
                  <a:gd name="T118" fmla="*/ 88 w 198"/>
                  <a:gd name="T119" fmla="*/ 28 h 236"/>
                  <a:gd name="T120" fmla="*/ 73 w 198"/>
                  <a:gd name="T121" fmla="*/ 36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022"/>
              <p:cNvSpPr>
                <a:spLocks/>
              </p:cNvSpPr>
              <p:nvPr/>
            </p:nvSpPr>
            <p:spPr bwMode="auto">
              <a:xfrm>
                <a:off x="4386" y="3145"/>
                <a:ext cx="22" cy="30"/>
              </a:xfrm>
              <a:custGeom>
                <a:avLst/>
                <a:gdLst>
                  <a:gd name="T0" fmla="*/ 108 w 128"/>
                  <a:gd name="T1" fmla="*/ 61 h 183"/>
                  <a:gd name="T2" fmla="*/ 111 w 128"/>
                  <a:gd name="T3" fmla="*/ 80 h 183"/>
                  <a:gd name="T4" fmla="*/ 109 w 128"/>
                  <a:gd name="T5" fmla="*/ 97 h 183"/>
                  <a:gd name="T6" fmla="*/ 101 w 128"/>
                  <a:gd name="T7" fmla="*/ 110 h 183"/>
                  <a:gd name="T8" fmla="*/ 89 w 128"/>
                  <a:gd name="T9" fmla="*/ 123 h 183"/>
                  <a:gd name="T10" fmla="*/ 75 w 128"/>
                  <a:gd name="T11" fmla="*/ 134 h 183"/>
                  <a:gd name="T12" fmla="*/ 60 w 128"/>
                  <a:gd name="T13" fmla="*/ 145 h 183"/>
                  <a:gd name="T14" fmla="*/ 43 w 128"/>
                  <a:gd name="T15" fmla="*/ 156 h 183"/>
                  <a:gd name="T16" fmla="*/ 29 w 128"/>
                  <a:gd name="T17" fmla="*/ 167 h 183"/>
                  <a:gd name="T18" fmla="*/ 27 w 128"/>
                  <a:gd name="T19" fmla="*/ 170 h 183"/>
                  <a:gd name="T20" fmla="*/ 26 w 128"/>
                  <a:gd name="T21" fmla="*/ 172 h 183"/>
                  <a:gd name="T22" fmla="*/ 26 w 128"/>
                  <a:gd name="T23" fmla="*/ 176 h 183"/>
                  <a:gd name="T24" fmla="*/ 28 w 128"/>
                  <a:gd name="T25" fmla="*/ 179 h 183"/>
                  <a:gd name="T26" fmla="*/ 30 w 128"/>
                  <a:gd name="T27" fmla="*/ 182 h 183"/>
                  <a:gd name="T28" fmla="*/ 34 w 128"/>
                  <a:gd name="T29" fmla="*/ 183 h 183"/>
                  <a:gd name="T30" fmla="*/ 37 w 128"/>
                  <a:gd name="T31" fmla="*/ 183 h 183"/>
                  <a:gd name="T32" fmla="*/ 41 w 128"/>
                  <a:gd name="T33" fmla="*/ 182 h 183"/>
                  <a:gd name="T34" fmla="*/ 58 w 128"/>
                  <a:gd name="T35" fmla="*/ 171 h 183"/>
                  <a:gd name="T36" fmla="*/ 76 w 128"/>
                  <a:gd name="T37" fmla="*/ 160 h 183"/>
                  <a:gd name="T38" fmla="*/ 92 w 128"/>
                  <a:gd name="T39" fmla="*/ 147 h 183"/>
                  <a:gd name="T40" fmla="*/ 108 w 128"/>
                  <a:gd name="T41" fmla="*/ 132 h 183"/>
                  <a:gd name="T42" fmla="*/ 118 w 128"/>
                  <a:gd name="T43" fmla="*/ 116 h 183"/>
                  <a:gd name="T44" fmla="*/ 125 w 128"/>
                  <a:gd name="T45" fmla="*/ 98 h 183"/>
                  <a:gd name="T46" fmla="*/ 128 w 128"/>
                  <a:gd name="T47" fmla="*/ 78 h 183"/>
                  <a:gd name="T48" fmla="*/ 123 w 128"/>
                  <a:gd name="T49" fmla="*/ 58 h 183"/>
                  <a:gd name="T50" fmla="*/ 112 w 128"/>
                  <a:gd name="T51" fmla="*/ 41 h 183"/>
                  <a:gd name="T52" fmla="*/ 98 w 128"/>
                  <a:gd name="T53" fmla="*/ 28 h 183"/>
                  <a:gd name="T54" fmla="*/ 80 w 128"/>
                  <a:gd name="T55" fmla="*/ 16 h 183"/>
                  <a:gd name="T56" fmla="*/ 61 w 128"/>
                  <a:gd name="T57" fmla="*/ 8 h 183"/>
                  <a:gd name="T58" fmla="*/ 41 w 128"/>
                  <a:gd name="T59" fmla="*/ 2 h 183"/>
                  <a:gd name="T60" fmla="*/ 23 w 128"/>
                  <a:gd name="T61" fmla="*/ 0 h 183"/>
                  <a:gd name="T62" fmla="*/ 9 w 128"/>
                  <a:gd name="T63" fmla="*/ 1 h 183"/>
                  <a:gd name="T64" fmla="*/ 0 w 128"/>
                  <a:gd name="T65" fmla="*/ 6 h 183"/>
                  <a:gd name="T66" fmla="*/ 16 w 128"/>
                  <a:gd name="T67" fmla="*/ 10 h 183"/>
                  <a:gd name="T68" fmla="*/ 33 w 128"/>
                  <a:gd name="T69" fmla="*/ 14 h 183"/>
                  <a:gd name="T70" fmla="*/ 48 w 128"/>
                  <a:gd name="T71" fmla="*/ 17 h 183"/>
                  <a:gd name="T72" fmla="*/ 63 w 128"/>
                  <a:gd name="T73" fmla="*/ 22 h 183"/>
                  <a:gd name="T74" fmla="*/ 77 w 128"/>
                  <a:gd name="T75" fmla="*/ 28 h 183"/>
                  <a:gd name="T76" fmla="*/ 90 w 128"/>
                  <a:gd name="T77" fmla="*/ 36 h 183"/>
                  <a:gd name="T78" fmla="*/ 101 w 128"/>
                  <a:gd name="T79" fmla="*/ 46 h 183"/>
                  <a:gd name="T80" fmla="*/ 108 w 128"/>
                  <a:gd name="T81" fmla="*/ 61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023"/>
              <p:cNvSpPr>
                <a:spLocks/>
              </p:cNvSpPr>
              <p:nvPr/>
            </p:nvSpPr>
            <p:spPr bwMode="auto">
              <a:xfrm>
                <a:off x="4309" y="3138"/>
                <a:ext cx="53" cy="63"/>
              </a:xfrm>
              <a:custGeom>
                <a:avLst/>
                <a:gdLst>
                  <a:gd name="T0" fmla="*/ 101 w 323"/>
                  <a:gd name="T1" fmla="*/ 70 h 379"/>
                  <a:gd name="T2" fmla="*/ 54 w 323"/>
                  <a:gd name="T3" fmla="*/ 115 h 379"/>
                  <a:gd name="T4" fmla="*/ 18 w 323"/>
                  <a:gd name="T5" fmla="*/ 167 h 379"/>
                  <a:gd name="T6" fmla="*/ 0 w 323"/>
                  <a:gd name="T7" fmla="*/ 227 h 379"/>
                  <a:gd name="T8" fmla="*/ 4 w 323"/>
                  <a:gd name="T9" fmla="*/ 267 h 379"/>
                  <a:gd name="T10" fmla="*/ 11 w 323"/>
                  <a:gd name="T11" fmla="*/ 283 h 379"/>
                  <a:gd name="T12" fmla="*/ 21 w 323"/>
                  <a:gd name="T13" fmla="*/ 298 h 379"/>
                  <a:gd name="T14" fmla="*/ 34 w 323"/>
                  <a:gd name="T15" fmla="*/ 311 h 379"/>
                  <a:gd name="T16" fmla="*/ 57 w 323"/>
                  <a:gd name="T17" fmla="*/ 325 h 379"/>
                  <a:gd name="T18" fmla="*/ 87 w 323"/>
                  <a:gd name="T19" fmla="*/ 340 h 379"/>
                  <a:gd name="T20" fmla="*/ 120 w 323"/>
                  <a:gd name="T21" fmla="*/ 351 h 379"/>
                  <a:gd name="T22" fmla="*/ 153 w 323"/>
                  <a:gd name="T23" fmla="*/ 360 h 379"/>
                  <a:gd name="T24" fmla="*/ 187 w 323"/>
                  <a:gd name="T25" fmla="*/ 367 h 379"/>
                  <a:gd name="T26" fmla="*/ 221 w 323"/>
                  <a:gd name="T27" fmla="*/ 372 h 379"/>
                  <a:gd name="T28" fmla="*/ 256 w 323"/>
                  <a:gd name="T29" fmla="*/ 375 h 379"/>
                  <a:gd name="T30" fmla="*/ 290 w 323"/>
                  <a:gd name="T31" fmla="*/ 378 h 379"/>
                  <a:gd name="T32" fmla="*/ 312 w 323"/>
                  <a:gd name="T33" fmla="*/ 379 h 379"/>
                  <a:gd name="T34" fmla="*/ 320 w 323"/>
                  <a:gd name="T35" fmla="*/ 372 h 379"/>
                  <a:gd name="T36" fmla="*/ 323 w 323"/>
                  <a:gd name="T37" fmla="*/ 360 h 379"/>
                  <a:gd name="T38" fmla="*/ 316 w 323"/>
                  <a:gd name="T39" fmla="*/ 352 h 379"/>
                  <a:gd name="T40" fmla="*/ 295 w 323"/>
                  <a:gd name="T41" fmla="*/ 351 h 379"/>
                  <a:gd name="T42" fmla="*/ 263 w 323"/>
                  <a:gd name="T43" fmla="*/ 350 h 379"/>
                  <a:gd name="T44" fmla="*/ 231 w 323"/>
                  <a:gd name="T45" fmla="*/ 348 h 379"/>
                  <a:gd name="T46" fmla="*/ 200 w 323"/>
                  <a:gd name="T47" fmla="*/ 343 h 379"/>
                  <a:gd name="T48" fmla="*/ 168 w 323"/>
                  <a:gd name="T49" fmla="*/ 337 h 379"/>
                  <a:gd name="T50" fmla="*/ 136 w 323"/>
                  <a:gd name="T51" fmla="*/ 329 h 379"/>
                  <a:gd name="T52" fmla="*/ 106 w 323"/>
                  <a:gd name="T53" fmla="*/ 320 h 379"/>
                  <a:gd name="T54" fmla="*/ 76 w 323"/>
                  <a:gd name="T55" fmla="*/ 306 h 379"/>
                  <a:gd name="T56" fmla="*/ 51 w 323"/>
                  <a:gd name="T57" fmla="*/ 291 h 379"/>
                  <a:gd name="T58" fmla="*/ 35 w 323"/>
                  <a:gd name="T59" fmla="*/ 269 h 379"/>
                  <a:gd name="T60" fmla="*/ 31 w 323"/>
                  <a:gd name="T61" fmla="*/ 239 h 379"/>
                  <a:gd name="T62" fmla="*/ 38 w 323"/>
                  <a:gd name="T63" fmla="*/ 197 h 379"/>
                  <a:gd name="T64" fmla="*/ 51 w 323"/>
                  <a:gd name="T65" fmla="*/ 165 h 379"/>
                  <a:gd name="T66" fmla="*/ 68 w 323"/>
                  <a:gd name="T67" fmla="*/ 136 h 379"/>
                  <a:gd name="T68" fmla="*/ 89 w 323"/>
                  <a:gd name="T69" fmla="*/ 111 h 379"/>
                  <a:gd name="T70" fmla="*/ 114 w 323"/>
                  <a:gd name="T71" fmla="*/ 88 h 379"/>
                  <a:gd name="T72" fmla="*/ 144 w 323"/>
                  <a:gd name="T73" fmla="*/ 64 h 379"/>
                  <a:gd name="T74" fmla="*/ 181 w 323"/>
                  <a:gd name="T75" fmla="*/ 41 h 379"/>
                  <a:gd name="T76" fmla="*/ 219 w 323"/>
                  <a:gd name="T77" fmla="*/ 22 h 379"/>
                  <a:gd name="T78" fmla="*/ 253 w 323"/>
                  <a:gd name="T79" fmla="*/ 7 h 379"/>
                  <a:gd name="T80" fmla="*/ 255 w 323"/>
                  <a:gd name="T81" fmla="*/ 0 h 379"/>
                  <a:gd name="T82" fmla="*/ 221 w 323"/>
                  <a:gd name="T83" fmla="*/ 5 h 379"/>
                  <a:gd name="T84" fmla="*/ 181 w 323"/>
                  <a:gd name="T85" fmla="*/ 19 h 379"/>
                  <a:gd name="T86" fmla="*/ 142 w 323"/>
                  <a:gd name="T87" fmla="*/ 39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024"/>
              <p:cNvSpPr>
                <a:spLocks/>
              </p:cNvSpPr>
              <p:nvPr/>
            </p:nvSpPr>
            <p:spPr bwMode="auto">
              <a:xfrm>
                <a:off x="4384" y="3136"/>
                <a:ext cx="47" cy="42"/>
              </a:xfrm>
              <a:custGeom>
                <a:avLst/>
                <a:gdLst>
                  <a:gd name="T0" fmla="*/ 235 w 282"/>
                  <a:gd name="T1" fmla="*/ 78 h 253"/>
                  <a:gd name="T2" fmla="*/ 248 w 282"/>
                  <a:gd name="T3" fmla="*/ 92 h 253"/>
                  <a:gd name="T4" fmla="*/ 255 w 282"/>
                  <a:gd name="T5" fmla="*/ 108 h 253"/>
                  <a:gd name="T6" fmla="*/ 259 w 282"/>
                  <a:gd name="T7" fmla="*/ 125 h 253"/>
                  <a:gd name="T8" fmla="*/ 259 w 282"/>
                  <a:gd name="T9" fmla="*/ 144 h 253"/>
                  <a:gd name="T10" fmla="*/ 257 w 282"/>
                  <a:gd name="T11" fmla="*/ 159 h 253"/>
                  <a:gd name="T12" fmla="*/ 252 w 282"/>
                  <a:gd name="T13" fmla="*/ 171 h 253"/>
                  <a:gd name="T14" fmla="*/ 244 w 282"/>
                  <a:gd name="T15" fmla="*/ 184 h 253"/>
                  <a:gd name="T16" fmla="*/ 236 w 282"/>
                  <a:gd name="T17" fmla="*/ 194 h 253"/>
                  <a:gd name="T18" fmla="*/ 225 w 282"/>
                  <a:gd name="T19" fmla="*/ 206 h 253"/>
                  <a:gd name="T20" fmla="*/ 215 w 282"/>
                  <a:gd name="T21" fmla="*/ 215 h 253"/>
                  <a:gd name="T22" fmla="*/ 204 w 282"/>
                  <a:gd name="T23" fmla="*/ 225 h 253"/>
                  <a:gd name="T24" fmla="*/ 194 w 282"/>
                  <a:gd name="T25" fmla="*/ 236 h 253"/>
                  <a:gd name="T26" fmla="*/ 191 w 282"/>
                  <a:gd name="T27" fmla="*/ 239 h 253"/>
                  <a:gd name="T28" fmla="*/ 190 w 282"/>
                  <a:gd name="T29" fmla="*/ 242 h 253"/>
                  <a:gd name="T30" fmla="*/ 191 w 282"/>
                  <a:gd name="T31" fmla="*/ 246 h 253"/>
                  <a:gd name="T32" fmla="*/ 194 w 282"/>
                  <a:gd name="T33" fmla="*/ 249 h 253"/>
                  <a:gd name="T34" fmla="*/ 197 w 282"/>
                  <a:gd name="T35" fmla="*/ 252 h 253"/>
                  <a:gd name="T36" fmla="*/ 201 w 282"/>
                  <a:gd name="T37" fmla="*/ 253 h 253"/>
                  <a:gd name="T38" fmla="*/ 205 w 282"/>
                  <a:gd name="T39" fmla="*/ 252 h 253"/>
                  <a:gd name="T40" fmla="*/ 209 w 282"/>
                  <a:gd name="T41" fmla="*/ 249 h 253"/>
                  <a:gd name="T42" fmla="*/ 232 w 282"/>
                  <a:gd name="T43" fmla="*/ 234 h 253"/>
                  <a:gd name="T44" fmla="*/ 251 w 282"/>
                  <a:gd name="T45" fmla="*/ 215 h 253"/>
                  <a:gd name="T46" fmla="*/ 267 w 282"/>
                  <a:gd name="T47" fmla="*/ 192 h 253"/>
                  <a:gd name="T48" fmla="*/ 278 w 282"/>
                  <a:gd name="T49" fmla="*/ 168 h 253"/>
                  <a:gd name="T50" fmla="*/ 282 w 282"/>
                  <a:gd name="T51" fmla="*/ 141 h 253"/>
                  <a:gd name="T52" fmla="*/ 279 w 282"/>
                  <a:gd name="T53" fmla="*/ 116 h 253"/>
                  <a:gd name="T54" fmla="*/ 270 w 282"/>
                  <a:gd name="T55" fmla="*/ 92 h 253"/>
                  <a:gd name="T56" fmla="*/ 251 w 282"/>
                  <a:gd name="T57" fmla="*/ 70 h 253"/>
                  <a:gd name="T58" fmla="*/ 237 w 282"/>
                  <a:gd name="T59" fmla="*/ 59 h 253"/>
                  <a:gd name="T60" fmla="*/ 221 w 282"/>
                  <a:gd name="T61" fmla="*/ 48 h 253"/>
                  <a:gd name="T62" fmla="*/ 202 w 282"/>
                  <a:gd name="T63" fmla="*/ 39 h 253"/>
                  <a:gd name="T64" fmla="*/ 183 w 282"/>
                  <a:gd name="T65" fmla="*/ 31 h 253"/>
                  <a:gd name="T66" fmla="*/ 163 w 282"/>
                  <a:gd name="T67" fmla="*/ 24 h 253"/>
                  <a:gd name="T68" fmla="*/ 142 w 282"/>
                  <a:gd name="T69" fmla="*/ 18 h 253"/>
                  <a:gd name="T70" fmla="*/ 122 w 282"/>
                  <a:gd name="T71" fmla="*/ 13 h 253"/>
                  <a:gd name="T72" fmla="*/ 101 w 282"/>
                  <a:gd name="T73" fmla="*/ 8 h 253"/>
                  <a:gd name="T74" fmla="*/ 82 w 282"/>
                  <a:gd name="T75" fmla="*/ 5 h 253"/>
                  <a:gd name="T76" fmla="*/ 63 w 282"/>
                  <a:gd name="T77" fmla="*/ 2 h 253"/>
                  <a:gd name="T78" fmla="*/ 47 w 282"/>
                  <a:gd name="T79" fmla="*/ 0 h 253"/>
                  <a:gd name="T80" fmla="*/ 32 w 282"/>
                  <a:gd name="T81" fmla="*/ 0 h 253"/>
                  <a:gd name="T82" fmla="*/ 19 w 282"/>
                  <a:gd name="T83" fmla="*/ 0 h 253"/>
                  <a:gd name="T84" fmla="*/ 10 w 282"/>
                  <a:gd name="T85" fmla="*/ 1 h 253"/>
                  <a:gd name="T86" fmla="*/ 4 w 282"/>
                  <a:gd name="T87" fmla="*/ 4 h 253"/>
                  <a:gd name="T88" fmla="*/ 0 w 282"/>
                  <a:gd name="T89" fmla="*/ 6 h 253"/>
                  <a:gd name="T90" fmla="*/ 12 w 282"/>
                  <a:gd name="T91" fmla="*/ 8 h 253"/>
                  <a:gd name="T92" fmla="*/ 25 w 282"/>
                  <a:gd name="T93" fmla="*/ 9 h 253"/>
                  <a:gd name="T94" fmla="*/ 38 w 282"/>
                  <a:gd name="T95" fmla="*/ 12 h 253"/>
                  <a:gd name="T96" fmla="*/ 52 w 282"/>
                  <a:gd name="T97" fmla="*/ 14 h 253"/>
                  <a:gd name="T98" fmla="*/ 67 w 282"/>
                  <a:gd name="T99" fmla="*/ 16 h 253"/>
                  <a:gd name="T100" fmla="*/ 82 w 282"/>
                  <a:gd name="T101" fmla="*/ 18 h 253"/>
                  <a:gd name="T102" fmla="*/ 97 w 282"/>
                  <a:gd name="T103" fmla="*/ 22 h 253"/>
                  <a:gd name="T104" fmla="*/ 114 w 282"/>
                  <a:gd name="T105" fmla="*/ 25 h 253"/>
                  <a:gd name="T106" fmla="*/ 129 w 282"/>
                  <a:gd name="T107" fmla="*/ 30 h 253"/>
                  <a:gd name="T108" fmla="*/ 146 w 282"/>
                  <a:gd name="T109" fmla="*/ 35 h 253"/>
                  <a:gd name="T110" fmla="*/ 162 w 282"/>
                  <a:gd name="T111" fmla="*/ 40 h 253"/>
                  <a:gd name="T112" fmla="*/ 177 w 282"/>
                  <a:gd name="T113" fmla="*/ 46 h 253"/>
                  <a:gd name="T114" fmla="*/ 192 w 282"/>
                  <a:gd name="T115" fmla="*/ 53 h 253"/>
                  <a:gd name="T116" fmla="*/ 208 w 282"/>
                  <a:gd name="T117" fmla="*/ 60 h 253"/>
                  <a:gd name="T118" fmla="*/ 222 w 282"/>
                  <a:gd name="T119" fmla="*/ 69 h 253"/>
                  <a:gd name="T120" fmla="*/ 235 w 282"/>
                  <a:gd name="T121" fmla="*/ 78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025"/>
              <p:cNvSpPr>
                <a:spLocks/>
              </p:cNvSpPr>
              <p:nvPr/>
            </p:nvSpPr>
            <p:spPr bwMode="auto">
              <a:xfrm>
                <a:off x="4290" y="3159"/>
                <a:ext cx="19" cy="39"/>
              </a:xfrm>
              <a:custGeom>
                <a:avLst/>
                <a:gdLst>
                  <a:gd name="T0" fmla="*/ 0 w 115"/>
                  <a:gd name="T1" fmla="*/ 128 h 236"/>
                  <a:gd name="T2" fmla="*/ 0 w 115"/>
                  <a:gd name="T3" fmla="*/ 148 h 236"/>
                  <a:gd name="T4" fmla="*/ 5 w 115"/>
                  <a:gd name="T5" fmla="*/ 166 h 236"/>
                  <a:gd name="T6" fmla="*/ 13 w 115"/>
                  <a:gd name="T7" fmla="*/ 184 h 236"/>
                  <a:gd name="T8" fmla="*/ 24 w 115"/>
                  <a:gd name="T9" fmla="*/ 198 h 236"/>
                  <a:gd name="T10" fmla="*/ 39 w 115"/>
                  <a:gd name="T11" fmla="*/ 211 h 236"/>
                  <a:gd name="T12" fmla="*/ 55 w 115"/>
                  <a:gd name="T13" fmla="*/ 223 h 236"/>
                  <a:gd name="T14" fmla="*/ 74 w 115"/>
                  <a:gd name="T15" fmla="*/ 231 h 236"/>
                  <a:gd name="T16" fmla="*/ 92 w 115"/>
                  <a:gd name="T17" fmla="*/ 235 h 236"/>
                  <a:gd name="T18" fmla="*/ 98 w 115"/>
                  <a:gd name="T19" fmla="*/ 236 h 236"/>
                  <a:gd name="T20" fmla="*/ 104 w 115"/>
                  <a:gd name="T21" fmla="*/ 234 h 236"/>
                  <a:gd name="T22" fmla="*/ 109 w 115"/>
                  <a:gd name="T23" fmla="*/ 231 h 236"/>
                  <a:gd name="T24" fmla="*/ 111 w 115"/>
                  <a:gd name="T25" fmla="*/ 226 h 236"/>
                  <a:gd name="T26" fmla="*/ 111 w 115"/>
                  <a:gd name="T27" fmla="*/ 220 h 236"/>
                  <a:gd name="T28" fmla="*/ 110 w 115"/>
                  <a:gd name="T29" fmla="*/ 215 h 236"/>
                  <a:gd name="T30" fmla="*/ 107 w 115"/>
                  <a:gd name="T31" fmla="*/ 210 h 236"/>
                  <a:gd name="T32" fmla="*/ 101 w 115"/>
                  <a:gd name="T33" fmla="*/ 208 h 236"/>
                  <a:gd name="T34" fmla="*/ 82 w 115"/>
                  <a:gd name="T35" fmla="*/ 201 h 236"/>
                  <a:gd name="T36" fmla="*/ 64 w 115"/>
                  <a:gd name="T37" fmla="*/ 192 h 236"/>
                  <a:gd name="T38" fmla="*/ 50 w 115"/>
                  <a:gd name="T39" fmla="*/ 179 h 236"/>
                  <a:gd name="T40" fmla="*/ 40 w 115"/>
                  <a:gd name="T41" fmla="*/ 165 h 236"/>
                  <a:gd name="T42" fmla="*/ 33 w 115"/>
                  <a:gd name="T43" fmla="*/ 148 h 236"/>
                  <a:gd name="T44" fmla="*/ 29 w 115"/>
                  <a:gd name="T45" fmla="*/ 130 h 236"/>
                  <a:gd name="T46" fmla="*/ 29 w 115"/>
                  <a:gd name="T47" fmla="*/ 110 h 236"/>
                  <a:gd name="T48" fmla="*/ 35 w 115"/>
                  <a:gd name="T49" fmla="*/ 89 h 236"/>
                  <a:gd name="T50" fmla="*/ 43 w 115"/>
                  <a:gd name="T51" fmla="*/ 74 h 236"/>
                  <a:gd name="T52" fmla="*/ 56 w 115"/>
                  <a:gd name="T53" fmla="*/ 60 h 236"/>
                  <a:gd name="T54" fmla="*/ 70 w 115"/>
                  <a:gd name="T55" fmla="*/ 46 h 236"/>
                  <a:gd name="T56" fmla="*/ 85 w 115"/>
                  <a:gd name="T57" fmla="*/ 33 h 236"/>
                  <a:gd name="T58" fmla="*/ 98 w 115"/>
                  <a:gd name="T59" fmla="*/ 23 h 236"/>
                  <a:gd name="T60" fmla="*/ 109 w 115"/>
                  <a:gd name="T61" fmla="*/ 12 h 236"/>
                  <a:gd name="T62" fmla="*/ 115 w 115"/>
                  <a:gd name="T63" fmla="*/ 6 h 236"/>
                  <a:gd name="T64" fmla="*/ 115 w 115"/>
                  <a:gd name="T65" fmla="*/ 0 h 236"/>
                  <a:gd name="T66" fmla="*/ 102 w 115"/>
                  <a:gd name="T67" fmla="*/ 4 h 236"/>
                  <a:gd name="T68" fmla="*/ 85 w 115"/>
                  <a:gd name="T69" fmla="*/ 12 h 236"/>
                  <a:gd name="T70" fmla="*/ 68 w 115"/>
                  <a:gd name="T71" fmla="*/ 26 h 236"/>
                  <a:gd name="T72" fmla="*/ 49 w 115"/>
                  <a:gd name="T73" fmla="*/ 42 h 236"/>
                  <a:gd name="T74" fmla="*/ 32 w 115"/>
                  <a:gd name="T75" fmla="*/ 61 h 236"/>
                  <a:gd name="T76" fmla="*/ 17 w 115"/>
                  <a:gd name="T77" fmla="*/ 82 h 236"/>
                  <a:gd name="T78" fmla="*/ 6 w 115"/>
                  <a:gd name="T79" fmla="*/ 105 h 236"/>
                  <a:gd name="T80" fmla="*/ 0 w 115"/>
                  <a:gd name="T81" fmla="*/ 128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026"/>
              <p:cNvSpPr>
                <a:spLocks/>
              </p:cNvSpPr>
              <p:nvPr/>
            </p:nvSpPr>
            <p:spPr bwMode="auto">
              <a:xfrm>
                <a:off x="4423" y="3133"/>
                <a:ext cx="41" cy="52"/>
              </a:xfrm>
              <a:custGeom>
                <a:avLst/>
                <a:gdLst>
                  <a:gd name="T0" fmla="*/ 208 w 245"/>
                  <a:gd name="T1" fmla="*/ 124 h 310"/>
                  <a:gd name="T2" fmla="*/ 220 w 245"/>
                  <a:gd name="T3" fmla="*/ 144 h 310"/>
                  <a:gd name="T4" fmla="*/ 226 w 245"/>
                  <a:gd name="T5" fmla="*/ 164 h 310"/>
                  <a:gd name="T6" fmla="*/ 222 w 245"/>
                  <a:gd name="T7" fmla="*/ 187 h 310"/>
                  <a:gd name="T8" fmla="*/ 208 w 245"/>
                  <a:gd name="T9" fmla="*/ 209 h 310"/>
                  <a:gd name="T10" fmla="*/ 188 w 245"/>
                  <a:gd name="T11" fmla="*/ 229 h 310"/>
                  <a:gd name="T12" fmla="*/ 166 w 245"/>
                  <a:gd name="T13" fmla="*/ 246 h 310"/>
                  <a:gd name="T14" fmla="*/ 142 w 245"/>
                  <a:gd name="T15" fmla="*/ 264 h 310"/>
                  <a:gd name="T16" fmla="*/ 128 w 245"/>
                  <a:gd name="T17" fmla="*/ 278 h 310"/>
                  <a:gd name="T18" fmla="*/ 124 w 245"/>
                  <a:gd name="T19" fmla="*/ 287 h 310"/>
                  <a:gd name="T20" fmla="*/ 120 w 245"/>
                  <a:gd name="T21" fmla="*/ 296 h 310"/>
                  <a:gd name="T22" fmla="*/ 122 w 245"/>
                  <a:gd name="T23" fmla="*/ 306 h 310"/>
                  <a:gd name="T24" fmla="*/ 131 w 245"/>
                  <a:gd name="T25" fmla="*/ 310 h 310"/>
                  <a:gd name="T26" fmla="*/ 139 w 245"/>
                  <a:gd name="T27" fmla="*/ 309 h 310"/>
                  <a:gd name="T28" fmla="*/ 154 w 245"/>
                  <a:gd name="T29" fmla="*/ 292 h 310"/>
                  <a:gd name="T30" fmla="*/ 180 w 245"/>
                  <a:gd name="T31" fmla="*/ 269 h 310"/>
                  <a:gd name="T32" fmla="*/ 207 w 245"/>
                  <a:gd name="T33" fmla="*/ 246 h 310"/>
                  <a:gd name="T34" fmla="*/ 230 w 245"/>
                  <a:gd name="T35" fmla="*/ 219 h 310"/>
                  <a:gd name="T36" fmla="*/ 244 w 245"/>
                  <a:gd name="T37" fmla="*/ 186 h 310"/>
                  <a:gd name="T38" fmla="*/ 243 w 245"/>
                  <a:gd name="T39" fmla="*/ 152 h 310"/>
                  <a:gd name="T40" fmla="*/ 228 w 245"/>
                  <a:gd name="T41" fmla="*/ 119 h 310"/>
                  <a:gd name="T42" fmla="*/ 203 w 245"/>
                  <a:gd name="T43" fmla="*/ 93 h 310"/>
                  <a:gd name="T44" fmla="*/ 176 w 245"/>
                  <a:gd name="T45" fmla="*/ 76 h 310"/>
                  <a:gd name="T46" fmla="*/ 151 w 245"/>
                  <a:gd name="T47" fmla="*/ 61 h 310"/>
                  <a:gd name="T48" fmla="*/ 122 w 245"/>
                  <a:gd name="T49" fmla="*/ 46 h 310"/>
                  <a:gd name="T50" fmla="*/ 93 w 245"/>
                  <a:gd name="T51" fmla="*/ 31 h 310"/>
                  <a:gd name="T52" fmla="*/ 66 w 245"/>
                  <a:gd name="T53" fmla="*/ 18 h 310"/>
                  <a:gd name="T54" fmla="*/ 40 w 245"/>
                  <a:gd name="T55" fmla="*/ 8 h 310"/>
                  <a:gd name="T56" fmla="*/ 20 w 245"/>
                  <a:gd name="T57" fmla="*/ 1 h 310"/>
                  <a:gd name="T58" fmla="*/ 5 w 245"/>
                  <a:gd name="T59" fmla="*/ 0 h 310"/>
                  <a:gd name="T60" fmla="*/ 11 w 245"/>
                  <a:gd name="T61" fmla="*/ 8 h 310"/>
                  <a:gd name="T62" fmla="*/ 36 w 245"/>
                  <a:gd name="T63" fmla="*/ 20 h 310"/>
                  <a:gd name="T64" fmla="*/ 60 w 245"/>
                  <a:gd name="T65" fmla="*/ 31 h 310"/>
                  <a:gd name="T66" fmla="*/ 86 w 245"/>
                  <a:gd name="T67" fmla="*/ 44 h 310"/>
                  <a:gd name="T68" fmla="*/ 113 w 245"/>
                  <a:gd name="T69" fmla="*/ 57 h 310"/>
                  <a:gd name="T70" fmla="*/ 139 w 245"/>
                  <a:gd name="T71" fmla="*/ 71 h 310"/>
                  <a:gd name="T72" fmla="*/ 165 w 245"/>
                  <a:gd name="T73" fmla="*/ 88 h 310"/>
                  <a:gd name="T74" fmla="*/ 188 w 245"/>
                  <a:gd name="T75" fmla="*/ 106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027"/>
              <p:cNvSpPr>
                <a:spLocks/>
              </p:cNvSpPr>
              <p:nvPr/>
            </p:nvSpPr>
            <p:spPr bwMode="auto">
              <a:xfrm>
                <a:off x="4338" y="3209"/>
                <a:ext cx="125" cy="175"/>
              </a:xfrm>
              <a:custGeom>
                <a:avLst/>
                <a:gdLst>
                  <a:gd name="T0" fmla="*/ 0 w 125"/>
                  <a:gd name="T1" fmla="*/ 175 h 175"/>
                  <a:gd name="T2" fmla="*/ 0 w 125"/>
                  <a:gd name="T3" fmla="*/ 144 h 175"/>
                  <a:gd name="T4" fmla="*/ 11 w 125"/>
                  <a:gd name="T5" fmla="*/ 144 h 175"/>
                  <a:gd name="T6" fmla="*/ 11 w 125"/>
                  <a:gd name="T7" fmla="*/ 118 h 175"/>
                  <a:gd name="T8" fmla="*/ 23 w 125"/>
                  <a:gd name="T9" fmla="*/ 114 h 175"/>
                  <a:gd name="T10" fmla="*/ 20 w 125"/>
                  <a:gd name="T11" fmla="*/ 88 h 175"/>
                  <a:gd name="T12" fmla="*/ 30 w 125"/>
                  <a:gd name="T13" fmla="*/ 84 h 175"/>
                  <a:gd name="T14" fmla="*/ 30 w 125"/>
                  <a:gd name="T15" fmla="*/ 58 h 175"/>
                  <a:gd name="T16" fmla="*/ 39 w 125"/>
                  <a:gd name="T17" fmla="*/ 54 h 175"/>
                  <a:gd name="T18" fmla="*/ 39 w 125"/>
                  <a:gd name="T19" fmla="*/ 28 h 175"/>
                  <a:gd name="T20" fmla="*/ 48 w 125"/>
                  <a:gd name="T21" fmla="*/ 28 h 175"/>
                  <a:gd name="T22" fmla="*/ 56 w 125"/>
                  <a:gd name="T23" fmla="*/ 0 h 175"/>
                  <a:gd name="T24" fmla="*/ 80 w 125"/>
                  <a:gd name="T25" fmla="*/ 0 h 175"/>
                  <a:gd name="T26" fmla="*/ 81 w 125"/>
                  <a:gd name="T27" fmla="*/ 25 h 175"/>
                  <a:gd name="T28" fmla="*/ 92 w 125"/>
                  <a:gd name="T29" fmla="*/ 24 h 175"/>
                  <a:gd name="T30" fmla="*/ 93 w 125"/>
                  <a:gd name="T31" fmla="*/ 49 h 175"/>
                  <a:gd name="T32" fmla="*/ 102 w 125"/>
                  <a:gd name="T33" fmla="*/ 54 h 175"/>
                  <a:gd name="T34" fmla="*/ 99 w 125"/>
                  <a:gd name="T35" fmla="*/ 81 h 175"/>
                  <a:gd name="T36" fmla="*/ 114 w 125"/>
                  <a:gd name="T37" fmla="*/ 82 h 175"/>
                  <a:gd name="T38" fmla="*/ 107 w 125"/>
                  <a:gd name="T39" fmla="*/ 81 h 175"/>
                  <a:gd name="T40" fmla="*/ 108 w 125"/>
                  <a:gd name="T41" fmla="*/ 114 h 175"/>
                  <a:gd name="T42" fmla="*/ 117 w 125"/>
                  <a:gd name="T43" fmla="*/ 117 h 175"/>
                  <a:gd name="T44" fmla="*/ 122 w 125"/>
                  <a:gd name="T45" fmla="*/ 142 h 175"/>
                  <a:gd name="T46" fmla="*/ 125 w 125"/>
                  <a:gd name="T47" fmla="*/ 175 h 175"/>
                  <a:gd name="T48" fmla="*/ 0 w 125"/>
                  <a:gd name="T49" fmla="*/ 175 h 1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25"/>
                  <a:gd name="T76" fmla="*/ 0 h 175"/>
                  <a:gd name="T77" fmla="*/ 125 w 125"/>
                  <a:gd name="T78" fmla="*/ 175 h 17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25" h="175">
                    <a:moveTo>
                      <a:pt x="0" y="175"/>
                    </a:moveTo>
                    <a:lnTo>
                      <a:pt x="0" y="144"/>
                    </a:lnTo>
                    <a:lnTo>
                      <a:pt x="11" y="144"/>
                    </a:lnTo>
                    <a:lnTo>
                      <a:pt x="11" y="118"/>
                    </a:lnTo>
                    <a:lnTo>
                      <a:pt x="23" y="114"/>
                    </a:lnTo>
                    <a:lnTo>
                      <a:pt x="20" y="88"/>
                    </a:lnTo>
                    <a:lnTo>
                      <a:pt x="30" y="84"/>
                    </a:lnTo>
                    <a:lnTo>
                      <a:pt x="30" y="58"/>
                    </a:lnTo>
                    <a:lnTo>
                      <a:pt x="39" y="54"/>
                    </a:lnTo>
                    <a:lnTo>
                      <a:pt x="39" y="28"/>
                    </a:lnTo>
                    <a:lnTo>
                      <a:pt x="48" y="28"/>
                    </a:lnTo>
                    <a:lnTo>
                      <a:pt x="56" y="0"/>
                    </a:lnTo>
                    <a:lnTo>
                      <a:pt x="80" y="0"/>
                    </a:lnTo>
                    <a:lnTo>
                      <a:pt x="81" y="25"/>
                    </a:lnTo>
                    <a:lnTo>
                      <a:pt x="92" y="24"/>
                    </a:lnTo>
                    <a:lnTo>
                      <a:pt x="93" y="49"/>
                    </a:lnTo>
                    <a:lnTo>
                      <a:pt x="102" y="54"/>
                    </a:lnTo>
                    <a:lnTo>
                      <a:pt x="99" y="81"/>
                    </a:lnTo>
                    <a:lnTo>
                      <a:pt x="114" y="82"/>
                    </a:lnTo>
                    <a:lnTo>
                      <a:pt x="107" y="81"/>
                    </a:lnTo>
                    <a:lnTo>
                      <a:pt x="108" y="114"/>
                    </a:lnTo>
                    <a:lnTo>
                      <a:pt x="117" y="117"/>
                    </a:lnTo>
                    <a:lnTo>
                      <a:pt x="122" y="142"/>
                    </a:lnTo>
                    <a:lnTo>
                      <a:pt x="125" y="175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" name="Group 1033"/>
            <p:cNvGrpSpPr>
              <a:grpSpLocks/>
            </p:cNvGrpSpPr>
            <p:nvPr/>
          </p:nvGrpSpPr>
          <p:grpSpPr bwMode="auto">
            <a:xfrm>
              <a:off x="4225925" y="2076450"/>
              <a:ext cx="2994025" cy="3355975"/>
              <a:chOff x="2662" y="1308"/>
              <a:chExt cx="1886" cy="2114"/>
            </a:xfrm>
          </p:grpSpPr>
          <p:sp>
            <p:nvSpPr>
              <p:cNvPr id="119" name="Line 1034"/>
              <p:cNvSpPr>
                <a:spLocks noChangeShapeType="1"/>
              </p:cNvSpPr>
              <p:nvPr/>
            </p:nvSpPr>
            <p:spPr bwMode="auto">
              <a:xfrm flipH="1">
                <a:off x="3800" y="1315"/>
                <a:ext cx="188" cy="671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035"/>
              <p:cNvSpPr>
                <a:spLocks noChangeShapeType="1"/>
              </p:cNvSpPr>
              <p:nvPr/>
            </p:nvSpPr>
            <p:spPr bwMode="auto">
              <a:xfrm flipH="1">
                <a:off x="3501" y="1308"/>
                <a:ext cx="15" cy="1831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036"/>
              <p:cNvSpPr>
                <a:spLocks noChangeShapeType="1"/>
              </p:cNvSpPr>
              <p:nvPr/>
            </p:nvSpPr>
            <p:spPr bwMode="auto">
              <a:xfrm>
                <a:off x="3740" y="2940"/>
                <a:ext cx="808" cy="482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1037"/>
              <p:cNvSpPr txBox="1">
                <a:spLocks noChangeArrowheads="1"/>
              </p:cNvSpPr>
              <p:nvPr/>
            </p:nvSpPr>
            <p:spPr bwMode="auto">
              <a:xfrm>
                <a:off x="2662" y="1484"/>
                <a:ext cx="8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dirty="0">
                    <a:solidFill>
                      <a:srgbClr val="FF3300"/>
                    </a:solidFill>
                  </a:rPr>
                  <a:t>peer-peer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9611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DHT (</a:t>
            </a:r>
            <a:r>
              <a:rPr lang="nb-NO" dirty="0">
                <a:solidFill>
                  <a:srgbClr val="FF0000"/>
                </a:solidFill>
              </a:rPr>
              <a:t>D</a:t>
            </a:r>
            <a:r>
              <a:rPr lang="nb-NO" dirty="0"/>
              <a:t>istribuert </a:t>
            </a:r>
            <a:r>
              <a:rPr lang="nb-NO" dirty="0" err="1">
                <a:solidFill>
                  <a:srgbClr val="FF0000"/>
                </a:solidFill>
              </a:rPr>
              <a:t>H</a:t>
            </a:r>
            <a:r>
              <a:rPr lang="nb-NO" dirty="0" err="1"/>
              <a:t>ash</a:t>
            </a:r>
            <a:r>
              <a:rPr lang="nb-NO" dirty="0"/>
              <a:t> </a:t>
            </a:r>
            <a:r>
              <a:rPr lang="nb-NO" dirty="0">
                <a:solidFill>
                  <a:srgbClr val="FF0000"/>
                </a:solidFill>
              </a:rPr>
              <a:t>T</a:t>
            </a:r>
            <a:r>
              <a:rPr lang="nb-NO" dirty="0"/>
              <a:t>abell)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/>
              <a:t>DHT er en teknikk for å opprettholde, og videreformidle peer-listene der Peers selv fungerer som Tracker-servere</a:t>
            </a:r>
          </a:p>
          <a:p>
            <a:r>
              <a:rPr lang="nb-NO" dirty="0"/>
              <a:t>System for innmelding, utmelding og oppslag i «Tracker-databasen» basert på «nabosladder» og IP-adresser.</a:t>
            </a:r>
          </a:p>
          <a:p>
            <a:pPr lvl="1"/>
            <a:r>
              <a:rPr lang="nb-NO" dirty="0" err="1"/>
              <a:t>Hash</a:t>
            </a:r>
            <a:r>
              <a:rPr lang="nb-NO" dirty="0"/>
              <a:t>-funksjonen tilordner ett tall til hvert nøkkel-verdi-parr</a:t>
            </a:r>
          </a:p>
          <a:p>
            <a:pPr lvl="1"/>
            <a:r>
              <a:rPr lang="nb-NO" dirty="0"/>
              <a:t>Lagres hos den Peer hvis adresse er nærmest </a:t>
            </a:r>
            <a:r>
              <a:rPr lang="nb-NO" dirty="0" err="1"/>
              <a:t>hash</a:t>
            </a:r>
            <a:r>
              <a:rPr lang="nb-NO" dirty="0"/>
              <a:t>-verdien.</a:t>
            </a:r>
          </a:p>
          <a:p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04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 rot="1956408">
            <a:off x="181620" y="3249704"/>
            <a:ext cx="8285100" cy="1362075"/>
          </a:xfrm>
        </p:spPr>
        <p:txBody>
          <a:bodyPr>
            <a:noAutofit/>
          </a:bodyPr>
          <a:lstStyle/>
          <a:p>
            <a:r>
              <a:rPr lang="nb-NO" sz="4400" dirty="0"/>
              <a:t>Hva skal vi kunne nå?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81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Skal kunne (1)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TCP/IP-modellen</a:t>
            </a:r>
          </a:p>
          <a:p>
            <a:pPr lvl="1"/>
            <a:r>
              <a:rPr lang="nb-NO" dirty="0"/>
              <a:t>Funksjonelle nivåer og hvilke oppgaver som løses på dem</a:t>
            </a:r>
          </a:p>
          <a:p>
            <a:r>
              <a:rPr lang="nb-NO" dirty="0"/>
              <a:t>Klient/Tjener </a:t>
            </a:r>
            <a:r>
              <a:rPr lang="nb-NO" dirty="0" err="1"/>
              <a:t>vs</a:t>
            </a:r>
            <a:r>
              <a:rPr lang="nb-NO" dirty="0"/>
              <a:t> P2P</a:t>
            </a:r>
          </a:p>
          <a:p>
            <a:pPr lvl="1"/>
            <a:r>
              <a:rPr lang="nb-NO" dirty="0"/>
              <a:t>Viktigste forskjeller</a:t>
            </a:r>
          </a:p>
          <a:p>
            <a:pPr lvl="1"/>
            <a:r>
              <a:rPr lang="nb-NO" dirty="0"/>
              <a:t>Fordeler og ulemper…</a:t>
            </a:r>
          </a:p>
          <a:p>
            <a:r>
              <a:rPr lang="nb-NO" dirty="0"/>
              <a:t>HTTP</a:t>
            </a:r>
          </a:p>
          <a:p>
            <a:pPr lvl="1"/>
            <a:r>
              <a:rPr lang="nb-NO" dirty="0"/>
              <a:t>Meldingsutveksling</a:t>
            </a:r>
          </a:p>
          <a:p>
            <a:pPr lvl="1"/>
            <a:r>
              <a:rPr lang="nb-NO" dirty="0"/>
              <a:t>Typer spørringer og svar</a:t>
            </a:r>
          </a:p>
          <a:p>
            <a:pPr lvl="1"/>
            <a:r>
              <a:rPr lang="nb-NO" dirty="0"/>
              <a:t>Tilstandsløshet og konsekvenser av det</a:t>
            </a:r>
          </a:p>
          <a:p>
            <a:r>
              <a:rPr lang="nb-NO" dirty="0"/>
              <a:t>SMTP</a:t>
            </a:r>
          </a:p>
          <a:p>
            <a:pPr lvl="1"/>
            <a:r>
              <a:rPr lang="nb-NO" dirty="0"/>
              <a:t>Meldingsutveksling og </a:t>
            </a:r>
            <a:r>
              <a:rPr lang="nb-NO" dirty="0" err="1"/>
              <a:t>syntax</a:t>
            </a:r>
            <a:endParaRPr lang="nb-NO" dirty="0"/>
          </a:p>
          <a:p>
            <a:pPr lvl="1"/>
            <a:r>
              <a:rPr lang="nb-NO" dirty="0"/>
              <a:t>Forskjell på SMTP-kommandoer og Epost-header</a:t>
            </a:r>
          </a:p>
          <a:p>
            <a:r>
              <a:rPr lang="nb-NO" dirty="0"/>
              <a:t>MIME</a:t>
            </a:r>
          </a:p>
          <a:p>
            <a:pPr lvl="1"/>
            <a:endParaRPr lang="nb-NO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8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88640"/>
            <a:ext cx="7797552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Skal kunne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DNS</a:t>
            </a:r>
          </a:p>
          <a:p>
            <a:pPr lvl="1"/>
            <a:r>
              <a:rPr lang="nb-NO" dirty="0"/>
              <a:t>Oppbygging av systemet</a:t>
            </a:r>
          </a:p>
          <a:p>
            <a:pPr lvl="2"/>
            <a:r>
              <a:rPr lang="nb-NO" dirty="0" err="1"/>
              <a:t>Rotservere</a:t>
            </a:r>
            <a:endParaRPr lang="nb-NO" dirty="0"/>
          </a:p>
          <a:p>
            <a:pPr lvl="2"/>
            <a:r>
              <a:rPr lang="nb-NO" dirty="0"/>
              <a:t>TLD</a:t>
            </a:r>
          </a:p>
          <a:p>
            <a:pPr lvl="2"/>
            <a:r>
              <a:rPr lang="nb-NO" dirty="0"/>
              <a:t>Sonefiler</a:t>
            </a:r>
          </a:p>
          <a:p>
            <a:pPr lvl="1"/>
            <a:r>
              <a:rPr lang="nb-NO" dirty="0"/>
              <a:t>Typer Resource </a:t>
            </a:r>
            <a:r>
              <a:rPr lang="nb-NO" dirty="0" err="1"/>
              <a:t>Records</a:t>
            </a:r>
            <a:endParaRPr lang="nb-NO" dirty="0"/>
          </a:p>
          <a:p>
            <a:pPr lvl="2"/>
            <a:r>
              <a:rPr lang="nb-NO" dirty="0"/>
              <a:t>A, AAAA, MX, NS, PTR, CNAME, ..</a:t>
            </a:r>
          </a:p>
          <a:p>
            <a:pPr lvl="2"/>
            <a:r>
              <a:rPr lang="nb-NO" dirty="0"/>
              <a:t>Bruk av </a:t>
            </a:r>
            <a:r>
              <a:rPr lang="nb-NO" dirty="0" err="1">
                <a:latin typeface="Courier New" pitchFamily="49" charset="0"/>
                <a:cs typeface="Courier New" pitchFamily="49" charset="0"/>
              </a:rPr>
              <a:t>nslookup</a:t>
            </a:r>
            <a:endParaRPr lang="nb-NO" dirty="0">
              <a:latin typeface="Courier New" pitchFamily="49" charset="0"/>
              <a:cs typeface="Courier New" pitchFamily="49" charset="0"/>
            </a:endParaRPr>
          </a:p>
          <a:p>
            <a:r>
              <a:rPr lang="nb-NO" dirty="0">
                <a:latin typeface="Courier New" pitchFamily="49" charset="0"/>
                <a:cs typeface="Courier New" pitchFamily="49" charset="0"/>
              </a:rPr>
              <a:t>Portnummer:</a:t>
            </a:r>
          </a:p>
          <a:p>
            <a:pPr lvl="1"/>
            <a:r>
              <a:rPr lang="nb-NO" dirty="0">
                <a:latin typeface="Courier New" pitchFamily="49" charset="0"/>
                <a:cs typeface="Courier New" pitchFamily="49" charset="0"/>
              </a:rPr>
              <a:t>SMTP: 	25 	(TCP)</a:t>
            </a:r>
          </a:p>
          <a:p>
            <a:pPr lvl="1"/>
            <a:r>
              <a:rPr lang="nb-NO" dirty="0">
                <a:latin typeface="Courier New" pitchFamily="49" charset="0"/>
                <a:cs typeface="Courier New" pitchFamily="49" charset="0"/>
              </a:rPr>
              <a:t>HTTP: 	80 	(TCP)</a:t>
            </a:r>
          </a:p>
          <a:p>
            <a:pPr lvl="1"/>
            <a:r>
              <a:rPr lang="nb-NO" dirty="0">
                <a:latin typeface="Courier New" pitchFamily="49" charset="0"/>
                <a:cs typeface="Courier New" pitchFamily="49" charset="0"/>
              </a:rPr>
              <a:t>HTTPS: 443		(TCP)</a:t>
            </a:r>
          </a:p>
          <a:p>
            <a:pPr lvl="1"/>
            <a:r>
              <a:rPr lang="nb-NO" dirty="0">
                <a:latin typeface="Courier New" pitchFamily="49" charset="0"/>
                <a:cs typeface="Courier New" pitchFamily="49" charset="0"/>
              </a:rPr>
              <a:t>DNS: 		53 	(UDP)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17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99592" y="188640"/>
            <a:ext cx="8136904" cy="634082"/>
          </a:xfrm>
        </p:spPr>
        <p:txBody>
          <a:bodyPr>
            <a:normAutofit fontScale="90000"/>
          </a:bodyPr>
          <a:lstStyle/>
          <a:p>
            <a:r>
              <a:rPr lang="nb-NO" dirty="0"/>
              <a:t>Hybrid klient/tjener P2P løsninger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b-NO" dirty="0" err="1"/>
              <a:t>Skype</a:t>
            </a:r>
            <a:endParaRPr lang="nb-NO" dirty="0"/>
          </a:p>
          <a:p>
            <a:pPr lvl="1"/>
            <a:r>
              <a:rPr lang="nb-NO" dirty="0"/>
              <a:t>Sentral tjener for å slå opp adresse til mottager – registrer seg selv der</a:t>
            </a:r>
          </a:p>
          <a:p>
            <a:pPr lvl="1"/>
            <a:r>
              <a:rPr lang="nb-NO" dirty="0"/>
              <a:t>Samtale er P2P</a:t>
            </a:r>
          </a:p>
          <a:p>
            <a:r>
              <a:rPr lang="nb-NO" dirty="0"/>
              <a:t>MSN o.l.</a:t>
            </a:r>
          </a:p>
          <a:p>
            <a:pPr lvl="1"/>
            <a:r>
              <a:rPr lang="nb-NO" dirty="0"/>
              <a:t>Sentral tjener </a:t>
            </a:r>
          </a:p>
          <a:p>
            <a:pPr lvl="2"/>
            <a:r>
              <a:rPr lang="nb-NO" dirty="0"/>
              <a:t>der du logger på og (automatisk) oppgir kontaktinfo (IP-adresse mm)</a:t>
            </a:r>
          </a:p>
          <a:p>
            <a:pPr lvl="2"/>
            <a:r>
              <a:rPr lang="nb-NO" dirty="0"/>
              <a:t>kontakter sentral-register for å få adresse til samtalepartner.</a:t>
            </a:r>
          </a:p>
          <a:p>
            <a:pPr lvl="1"/>
            <a:r>
              <a:rPr lang="nb-NO" dirty="0"/>
              <a:t>Samtaler/Chat er P2P</a:t>
            </a:r>
          </a:p>
          <a:p>
            <a:pPr lvl="1"/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3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188640"/>
            <a:ext cx="7920880" cy="579438"/>
          </a:xfrm>
        </p:spPr>
        <p:txBody>
          <a:bodyPr>
            <a:normAutofit fontScale="90000"/>
          </a:bodyPr>
          <a:lstStyle/>
          <a:p>
            <a:r>
              <a:rPr lang="nb-NO" dirty="0">
                <a:solidFill>
                  <a:srgbClr val="FF0000"/>
                </a:solidFill>
              </a:rPr>
              <a:t>Sockets</a:t>
            </a:r>
            <a:r>
              <a:rPr lang="nb-NO" dirty="0"/>
              <a:t> (API)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50825" y="1143000"/>
            <a:ext cx="8713788" cy="2933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b-NO" sz="2400" dirty="0"/>
              <a:t>Definerer forbindelsen (”grensesnittet”) mellom applikasjons- og transport-laget</a:t>
            </a:r>
          </a:p>
          <a:p>
            <a:pPr>
              <a:lnSpc>
                <a:spcPct val="90000"/>
              </a:lnSpc>
            </a:pPr>
            <a:r>
              <a:rPr lang="nb-NO" sz="2400" dirty="0" err="1">
                <a:solidFill>
                  <a:srgbClr val="FF0000"/>
                </a:solidFill>
              </a:rPr>
              <a:t>Socket</a:t>
            </a:r>
            <a:r>
              <a:rPr lang="nb-NO" sz="2400" dirty="0"/>
              <a:t> = ”Internett API”</a:t>
            </a:r>
          </a:p>
          <a:p>
            <a:pPr lvl="1">
              <a:lnSpc>
                <a:spcPct val="90000"/>
              </a:lnSpc>
            </a:pPr>
            <a:r>
              <a:rPr lang="nb-NO" sz="2000" dirty="0"/>
              <a:t>To prosesser kommuniserer med hverandre over Internett ved å sende data inn i </a:t>
            </a:r>
            <a:r>
              <a:rPr lang="nb-NO" sz="2000" dirty="0" err="1"/>
              <a:t>socket</a:t>
            </a:r>
            <a:r>
              <a:rPr lang="nb-NO" sz="2000" dirty="0"/>
              <a:t> og lese data ut fra </a:t>
            </a:r>
            <a:r>
              <a:rPr lang="nb-NO" sz="2000" dirty="0" err="1"/>
              <a:t>socket</a:t>
            </a:r>
            <a:endParaRPr lang="nb-NO" sz="2000" dirty="0"/>
          </a:p>
          <a:p>
            <a:pPr>
              <a:lnSpc>
                <a:spcPct val="90000"/>
              </a:lnSpc>
            </a:pPr>
            <a:r>
              <a:rPr lang="nb-NO" sz="2400" dirty="0"/>
              <a:t>Adresse til ønsket kommunikasjons-partner  dannes av IP-adresse (</a:t>
            </a:r>
            <a:r>
              <a:rPr lang="nb-NO" sz="2400" b="1" dirty="0"/>
              <a:t>vertsmaskin</a:t>
            </a:r>
            <a:r>
              <a:rPr lang="nb-NO" sz="2400" dirty="0"/>
              <a:t>-«id») </a:t>
            </a:r>
            <a:r>
              <a:rPr lang="nb-NO" sz="2400" b="1" dirty="0">
                <a:solidFill>
                  <a:srgbClr val="FF0000"/>
                </a:solidFill>
              </a:rPr>
              <a:t>og</a:t>
            </a:r>
            <a:r>
              <a:rPr lang="nb-NO" sz="2400" dirty="0"/>
              <a:t> port-nummer (</a:t>
            </a:r>
            <a:r>
              <a:rPr lang="nb-NO" sz="2400" b="1" dirty="0"/>
              <a:t>prosess</a:t>
            </a:r>
            <a:r>
              <a:rPr lang="nb-NO" sz="2400" dirty="0"/>
              <a:t>-”id”)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17032"/>
            <a:ext cx="6121400" cy="2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C5648-B57B-49E6-B611-8E669D9F2FD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  <p:bldP spid="9220" grpId="1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MZNEmuZVQEyTa6iDsf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bmUlbuKxFiZ9jeAXPYn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1s6YbEPRGx6xQIvUZAB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1HaAqISPW3L8GTun6bxRh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brS2kMoNEPT7Lxx2SEgX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t67SJ1wo0E4PL0szJUhK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xnR6uGvV4GYsSPj2QgrnH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lqCRqc3rcivToV8gJBZ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2bXHrNKrG1DgX0tEnYA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CDwD5ZS5xe348H0RX0MZ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WDGBtov8DvgfjsXVwMJ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beMfyWbbkOKJqHq2WBO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J1PuEBxfllBCn1KYIF4m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najZOit4suPvrrOdPzX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u7Rk5ISMZY49NSwK7H3pc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oPqgQgkxhKAKSF8FkAUk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7ejE4QIDSG1vAGnHk4P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Azhs4gUCR7X2TKfaBM3iH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0SILMthK73JScTt7T7W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m8xGoIfAGKx3xs70h2h2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vN8NslDNJMIw8QkDVa8I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aTntF8UzMslRumhv0x9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GjKo81TxWlDCvhCcbfjj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537XtNiiuPGsk5RwSdij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C4LRbAA2aETYxxIU1os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DUDHZ6IVOwbjvMBuyED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n9gCfVaNkvSx7P33cCTc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yIKsR7Dy4sdDW6vP4mk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DJbLWPDGR12zHwFyPIGc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Ofeq0GPjLkhiPhzyhLL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ghmhFH1Jp67a8ZyueN4y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9yLproHTOCKiC98i03PRx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Swl30JYTonqQVA8wLXn8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LpQ5vNW3fAb6JBRejjQ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xVcPZ6jjvoWaJqxD3r3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SvPpceKfHTHqZ0Ajc6S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piCRDZ6JIVQb5MZv5VJ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Mzuf36vafvO8E64hawrX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JYaM972HpmZ0hKhcUqPr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325A2UNzqKz3cYilcFND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QRt1enm0N0N7jU2joTXD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5FoiThTFqMmJtd4F9c2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6gTsVFRVOHlKMnTdzQQHX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9JuzldjypZd3SkzzBNnC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3z8DrczarJi0lTj3oPU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HzqSR8b8lsTHwbKDObYb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QUjnfz2Wjz1eRTTGcnPtx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vkgBSv1JapmK3wsRVIuU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abhT6D9xc1pSWT70OxM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FwYUjGRYApx2pZ9xqhSSo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pQj3hpfrgGMaXEZ2SQeF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SQlDzOsfRPJ6TGLHwtc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GFNZUVsHoDAaEH7xnXnH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IxvZkTEtRuwyfMplgm5kZ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IzkLCYTRXrUEoHzKMPS6U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u0A3aHHUtIkY5tdiXyP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hvalqZf9QgUgKeDp6fb7m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KEZgIP6g9KsOYLpC5fRI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AV7Oyo4bn5VdpEcydIo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LeuESWlJjJEXpkB1yR5z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HOtTwEWyAFTTOqoklXk6x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I2yZYTHD015MNaTkUw8P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zreRXcaxVlI2bVEU2E6j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47HofB5bystZgCGfvwbY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wRJn751wM4M6PGvrm0xj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Ax3Dfc7s62sAYWP3HqI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SN1EPgiNiXw8oJ3GfJc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h2UlTqDR4Wsp4fxr8WZv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eAL2i4TeRhHmZv1dXwDC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FmYZWW070S4EhCa9wQw4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ZGdKjKx5OCRENu10mhr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7Zxtbao7xdMSA5PyK8GM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DRVTWbOwiL8k2ucLEYsXc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6HAHOUAjze9Gcno895wE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1DIZ1JIBmaE7vZRkRGV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8gri8P9Td9Jgkv6i4SEv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rDnlssDySVehmcPBgfP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uBqMKnHqxeLcEoiWDnQ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iPy9yO2amxhiC9pLbUV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juAqp15equ1qDDp2QMa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URy9KgcjvpCtFGSSnYAei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Im87JUYq7mBcHMsus5Ynh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K9IEftIV6UUe4EijlvKb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bs13eHPyLUvUy57r2lC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0Ja6dbTsoyV3NvFLQwZ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i66ROQ6CnHfVC7gYE0r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oaLXrou5SgVgSZ6k4Ci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xz2DzykDqEZBIW5RpH7h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42C0Vbs9Qpo9T4ECENr7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xFFr4iPfeiurfpaFVosw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sGjUWBSawA9K4YZH5IBx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w4CepwgKxeJPOAQjhCI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tyxu3b8CVvIg9WXfLSy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WTI3AENbUcBtrGJBariYM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ydUOQdoGBGKpzgYrvply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wWpHHQFpuYrmaSXaIypCM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aKCEt5eeHN4HkgGBdJ6T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PRczVoOD0HUyx3cUwYYZ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NMJCpjd8VF0wfBg4rWf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xNe7qrCN9yMveMw6js4L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9NinaJG8DBLqr3myZVMp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wS8XdqHx1nTOmMDTWWvvI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WwxCOtb99FZ4nu1S7fZC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hyN3gCB01fi4iclj0Z6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15wQD0IJy9mIpwyJCfHX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6FEmyNdZxa0W0EOJtDpy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RFdDR6aTRahFfiVJMRB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smwbwPBs7g5UR3rnNHOiO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1pF6lSwtylYLqb2Wiv0b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zy5aqjww2hgdp5QSXakz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DuEvhfs08EfJUSNouo8Q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YyBuUItdXBE9I6OmT7U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rTca1MifAofaDQ0R7NVxf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KUtCD7BYjasmLTBVohw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CEOLQCuss9R8pytvwCfB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uVHdUeorB37zcHkONWNv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QKgC2Lb6o8m1aT3CIf4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0QmMaHOjOcig5WXibCfu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daxrLaexqgF2KqfgAuh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9JUN7Fp4rL381CcfJWE5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1A3bx3V1LdAF3rDDDvOsZ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UJN30RxCZ3oHjKV8m9p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eVrh2kdUbIHm0SsPV4ON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14lmTmBgsCrdMfTh3XZH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lyLC6i9gOMwZ9sJZUad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FKjTHmsjzuLmnfioKetJ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GSfsE4oIWbCjgJ30c7Md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4nOrjUmPHpRkGlr7ppRk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qStQ1qlwSomgyPMDhR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ZazACe2zGg6Cs0Tdb2z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evoOmbM3Yhdm8uMfFGI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ru3oXqBA41L4AKFaLf2fv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Sfkw7YvlQVyM0kqpKbtT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ixJ64UqFcDJwa9CUtBy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b4MkF3gFA9PJtb5FpoSZ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2XFPlQh42OIrXNM1UBUb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3tahMQISlAw9uLreyAn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OJbP7sGWLJq6UbF44rm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7UOi1AF3kNAk8Fq5XIfbo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2yRVWFs42FHcey2AG9ws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GZBIqBnaunRTC5JjwocF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oIhCWxTlD4ZS4wDfG7IO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UK0cFgI4WCLts5jQW5j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JHBILVRG0oy9QGAI8JgS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jjYOLMyXxxPBAcOktoDZ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cDdBevSAfZjP0z2eikB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tK3sAYqZ3GHGSBxXrJcF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B3vvXCqDH0LxOajdUxcmF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2iR3bN5RfTjKpUiZuvM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HyFbViFzIx94h48T4od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9rgc6xYEkbCuwft91Ief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MFPrxV77spc8QUBHxPuAk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Eqbef6c3EuOFAmE02wcI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npzxjboKt0tQb1mHS1gm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2f0lSOs38zCm2LFHM1E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bKaCElDasQIInkwYiz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tj4NCDy7IXowAHss29Iy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eOZA2bfeIEEe3gaga7qX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MDjokaNJ4BzVhvlD4isV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E4Il0Y0NbTlN5ydfXffm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448ggN2ob0UNsaFbH0rv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4jMKPC6OX2SDzfg4UZGG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OBqVD5rOXCuiiGEFddv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eOZA2bfeIEEe3gaga7qX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ojSpoVOIFMhipqNCBsDUP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bKr57gf9weA7KUpzGxjU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NMzumtUFAnYQxlqneCOT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9l55maAExV4A9UxqSe1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CgcyYcrVu0CZfvyXTgxQo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BXswER1zURGsFd0FVi3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oIm2NS3W5sT4BBwFN3tq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b14LZEAX6iC6GotAz5Ytd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wk2Nvb0kVKllth8ttm3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EizQs083Df7C4gmlKjZX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oI2qv58Kjhixwh3CEBRm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ToDMsZ1zEKy4z4KiWH9i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KBnZmVRMnuaYJfIbBoLo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cKZLvX5gmUfAbypDKOu7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quZlMQir9U2J9IIxhox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89sKLIRJ8OdDT8zUUXWZ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01L6tfR506nkB8V1qUWy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vOYLYWv5T8e3oNAM445O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hV5ud0Q2S0ax0DxxQ68U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PHwGxF1T4OdnU5HVC7Mq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2TjbF6aQRPT90jrumJPIO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eULgrgnXIR1oykwGQCfJ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iO3Er2UM4pUlSWwg6WKNk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6Tfj9xbkK6jE0Z4Fozwj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mSYtunX6N7qJRL1ZY9x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sZxyUBgtxrsMVB50oJm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eh7iDoAnLCj5OFyEA0h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iw00u0PqIJHVTlyKhAei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UG8sVuHR7pBWHLEnNcmF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DIcXODFX3ucTeHRCCuYh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IcgdF1pk1oWA2pfYF4c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IK27c0ejsJJl4iSBL7Bos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S5Hi1OPT17zULcCHvoQk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FpQpnDXcJAvxxzs2QcB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5vVXbBA6K22B8s5o0pvOf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WhAPoghl0Rm34K9dB8F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9xpKPHlXDBdWX1ZNdWGa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Pq2RxfH6W3YoEEf6EQXY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CyEU8gIRMvQF6w9K2R3V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pYs8pBGV0i9p0X9rgASX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gIvXiMzFIW5BCKCVdFGj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Llw1bGHuaRpM1SkqYvL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Dxpw4Fu3FDWoF5IU5SkTi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J6jI9FPEJfGvpIDvzhm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go94xlFosL1RGqKXloPZ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9YzicrmLBV8VoPUy47tY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uy2dLCVXEL77pALlUjC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gnM7rgZNHkHjs7O4UVvT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25IAqI8Ps3ZFrDx99VGJk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nRzeZuOgZzbVA58PWPd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hJeW5xwXQ57pRS3yZC6X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EaAM0QotWMYY82YoVoYCI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6LT9GM73kzKmWd1NTxGeB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go94xlFosL1RGqKXloPZ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93qJLjQXifXMNtdD7qo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xYyIWTN6VWW3oAtouo0P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NEzeFel0j5sPu4PpNbYVO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mupgYyoxrYfT2IoyJ9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tkMNztcmxM0VNqb9rLv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QYz5caNFV5LW9n2ATGDN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FeCbZAoMahADJ44Id4L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qH4x9FkLASkPaCdYn5cU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EanEZEXmmzsCZb4AWu7Y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IjIFxpJCx2iGwrb3mX9c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QJ5C9IVZ3rgVgeZhmomj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LI31dr13FZhGtYAVg1Gx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qAaW35BLQ0BVYmy7uuXZ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DzL0Gr8kCRVUitRgnWs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h5x0dm8wczZ49WAb3o9D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0345ge71wT7mud0t4ZO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fIxFpRMeauL1wOym3P0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P8wg5kxifCTkxW8hSi5x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b1A6Y2V5DIYs3dWy08Mtd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t9F3kN7vkKuE6W97hCdB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StIcIR9i3eyx7WiYAhwc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zzPCQ1uR01zygcl85fm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5zPdOi2W5IhaU9m517Nc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mimsqd1uOxiTMDQjq1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yF6DrcgQB2ktgNDccO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7vC5GNWEwyUWneShPyR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EOAaQH27m0VQjEwY8Ti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xvYr1j2Og2IfIQxxKVTG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3he6xuvhynchVRNuvWeCp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1wUeLRqYKO9Axm4jcxPN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zoNItCW3XDRnczCgJq8o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h6ibLZeeet1yBgxIFBKO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6VC6QH3kmLBfy6XWX6hb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20QSUA1DJEYsf3eSz55l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Lhg7rD25zoghXwq2nO2G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I99uGVNoFeh6Dwsmai1S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6Wn305w3gY3IOlWMV88gH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7TG3qUmziCLg0LDD5Pe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b7Qe2xDNNucDa2HYQscm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wra94OHeezCcatMnM77f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JK2oy6G0fbVd88ATJBX9v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8zF6hnUBoaB5hzOsFc1B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iUEx5twdj7ZBXIwFIQjC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5ONjbcRKS59mmcFaMwCp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TnQnfn2BACB4eS985FGyv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wYj6laYjEepRADiF9XVo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uETdcPOTIU2BOGGLqWIYi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C5uIPxatmbskDhdIRwq5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2m4ecdIViQuJXU2Az7V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ig6HOw448IHgjRANhvbs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PUjjGgXjaMdiNwi1IJHi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e6olOe0wd8kjTbu2bdNHT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XrQP2uCgZNPUiYRKpg8G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rQNh9wpKfwhmn7xPDrIo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RHL7JwD2skVwiuk1bIBZ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1C4srjfKPwhMqNOR0ASc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MOcqcU39WxlKGOP7QSx4U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EWoMGJDIq63vRUe4tzO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guNuhnLvbBPx4LhmNHhti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lFiSgoPWk1yDY6PSxJi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25GvQM5quy3sOA8lI6JI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137fdEJ4ry39vHrn4Nzk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lLOKKgMHmdW0ULAGrLpxY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ssHgIK2nIIKOiCXTMm1M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Uk3Wa968xZzhwmlCUt7Iv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0ecVhu2Zn10GMspjhXoi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c1n7jiDVkHsYNYLED1Jh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plmkbizq55KE2ayaaJm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dNFryDjmyYywC1KZ7kmT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d8WA5sQZUlY57yFKJW7J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BsHvt8UKU33Yi5vJYNY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VTIPo3bGaLu4e10iGiZH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Id0hLjbH1czqJS3wvfe7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nKwciWQnEsIlmPkuMpOqd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NxToQQraV9DFraipHjf5u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sYRgPcVFFIC71Cj6zUpF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vFLtzazBOUdGMHI6Gtho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kWxfJWj4bjIftcumDK6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5UMy7UPE88SoEaC5i4jJ8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YBRFqjjsLa0ZnknRQT6R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B4O4JGZW83Iyr8UGoZnj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ZuMKcU0zDwkB7HVQAos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9dR20EWM4IwRx9MN0o1fN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lCElry6FJqHsrYChIwlh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TZ0wpOc96Z8GtZA9ZN4t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yl0db4lQBzBs8DA2c5bP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51RWyXAYixJ3vVmFP3f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M2v7NB0aMKcbz9UMtgxtp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VeVv1ylC8KXWSOLVcvK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S1Lqw5cTUVrssVEjWKon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1vplQhTzZR2Ee1C5AeGyT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HbIEt1lMoRTQQBPjLuEy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dq1ZaZds6rVMJTsRrQi7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YJl7kqqrIFhMGRNooeU6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w7BOFSmYASuzDF5UtLYd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Y9L0iwRkV9lKMXtU1eRg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Rf6dtewjvBhXq8s3FzP6g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eTS8rzKJlr07TEMPil0q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3MmO0RlF19PUUSkA55KK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p1ypTJxKfwNa6wkqIo4k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cZLrfdggFF7hXMsssVuo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7Ie4KF2mMBdeOzDrujuZ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72PzyXgV9PTBOR3cbsBdj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3IXSO0qbUAxZFpvcHMq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dGRdvGTXrpLUSiExCmDh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C0HzeiQTLxewLQA5rUJ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hSoNGfUrSfJI5XafM7k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K8DECBkvT7lCIPbrCBYj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M3KCUc8BkYbh7fa1Di6m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mtek3kvJ1ukLlzUZG8mi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qrIVgAXGdiDaGgoA8N6B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WmTA6EBXZ3OZ3MC84UL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27bTEB60zccrJvm2Guj4f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mHdBYZJbPApTeIHs2vXq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xjhf5nqsg2JxObqZ80P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TJr0thz7ReFk5gH6900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gm6Vc0D1Thf0wFf6UKxK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kB8jZ1gziRJK9TkITmLn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aHTv13nWBQeHZG7MnobH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N41xFq7seZwXrqqt0dbm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TvsUDA7YnbBCiTPtunXO9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a1fHlToYwnBUyzC1PZtR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k8wB0vPex7hghSoTM4Yd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GZgURl7PFJqfG6aKTS8h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ffosmW35Jw5lljp98YO0m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rAECpNdEa824rgykcbd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0Hf9mtxLV5bH0ABE6CnR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0LYvJQCxsK92pu7AtTjq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iJjjW9v3PQNKWsf0FpIi7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4riDdbGwgpIHKweqtZLJ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KugvUCmFJDAUXF93ZUAFH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nHk64rjwwJk1zvR2dKJ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lnzlzAxJFSZxyo68OHSB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xAnWT7jph3dWYO2reSG96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9p10RuGcLSo8jXpMtRb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BTwq7VVoEfXFQC7Aemu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FRMZivsTK2XplkWHgNo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QtfKYkgDqNkw66JKx65z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7408NDMDw1aGa1iJyx7C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94PePYvfigftJpeBbGu0U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QW5q0ZzXWUvVWjyNO7gJ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GhTvWlr86HnUZiKxugIi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euiiCTFSD2fpfNxv2ew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x2jg3hC00B873ocEIxt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9NinaJG8DBLqr3myZVM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kEA2WZZduMvLrWfYmQof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Eg8K8iovYkAJcnJe6hDN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lBsXGmH4Xqi0jUbQGPY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HJRf7J7CPvPDM9GlH8h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TnpkVqXYx1sbTI5qeXX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bF72ak7PwUwpPuQNOG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bAfXggUkiiH6cJcSgCQ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FuTAAq8gGJQmuwNc4QVb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HJi6BVq21ejDVK4FGtb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XfPeF53y0MjWrM9iuPdQ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MftlUrlBuHhY1AEI66Qr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3RB28oas0zCKusRVPmt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HuYUmbDYbYfDLn43VaQ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O2FPCTnuaH94974d1YO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uRHuRLria8GkFVfwzJA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tHdXZH8RvgZayN882B2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nPr8Xuo4rGQWn0gUMJ9i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lunrorHYEU0sjnvRKEt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jBq8R8PiIdpYuXKv6Xn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WVVGSpVZvPbA2aM1gzy9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3lTx6exv2lhnFvrYJUj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4yEPEKB15OFVnxP2ghkx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nsNYuPnPkFJ9SlZROLX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wG0ElDOHcEgA129u9cV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qME0XCKuVn0YsLAWdwc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x7bvGEL4zUEjAaNK9vzP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VyRg4ha2V6YpgzNmpdy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j8aq9tnGY1fK1RPUuWO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9WFxFIAtAO21Ga5NKjW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6AY5ddLcysUGNHv7kJPtZ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M95s0mSfcKFjUH9yCaJ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WD5BjxpH0vg7x4ZNX56I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spsHQTOWYdbbUG4NA0t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8eOi2abJXMtDTcS0Ipb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Vmk6Dp0jp2rEpDrMeZQb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BxRmTJNZaDpIfWbEDV4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yZmZomrCY2aHZ2s4p34S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9loEWasFnADAd5w1MShKv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gkEVH7qsK600wcD90Ie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LzC1NXlRvwnu45fk82fox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1vJmrl9EkewH0sKQRu3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SkoK6vmQQQghvzzujDwu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IO2Q964j3FOlDpXGfEh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5d7S3Qy6ar95cqc3K7g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WQ4WlTG3DbE1eMmnyuh6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fzcpnnp3n8Z7zGm8FoA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7w34JIRBBr4h0dbyBUDF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b50putJ23zH4BDnsSvoB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kvXmP4V1DoZwCMWQBras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8mQShlqW7Vp8QGuNNNc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B1lgegTjwXX5WEzCbnC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P3RsXKtL7qIivyZZ4B7C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iVsExzQdctTp7gWt5ryj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xr9AqAaX3VZnFaYiqCHCR"/>
</p:tagLst>
</file>

<file path=ppt/theme/theme1.xml><?xml version="1.0" encoding="utf-8"?>
<a:theme xmlns:a="http://schemas.openxmlformats.org/drawingml/2006/main" name="NITH2010">
  <a:themeElements>
    <a:clrScheme name="Custom 17">
      <a:dk1>
        <a:srgbClr val="262827"/>
      </a:dk1>
      <a:lt1>
        <a:sysClr val="window" lastClr="FFFFFF"/>
      </a:lt1>
      <a:dk2>
        <a:srgbClr val="0093D3"/>
      </a:dk2>
      <a:lt2>
        <a:srgbClr val="EEECE1"/>
      </a:lt2>
      <a:accent1>
        <a:srgbClr val="0092D1"/>
      </a:accent1>
      <a:accent2>
        <a:srgbClr val="CC006B"/>
      </a:accent2>
      <a:accent3>
        <a:srgbClr val="008839"/>
      </a:accent3>
      <a:accent4>
        <a:srgbClr val="3A3C3C"/>
      </a:accent4>
      <a:accent5>
        <a:srgbClr val="4F5151"/>
      </a:accent5>
      <a:accent6>
        <a:srgbClr val="626464"/>
      </a:accent6>
      <a:hlink>
        <a:srgbClr val="00B0F0"/>
      </a:hlink>
      <a:folHlink>
        <a:srgbClr val="0049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NITH2010</Template>
  <TotalTime>14964</TotalTime>
  <Words>3210</Words>
  <Application>Microsoft Office PowerPoint</Application>
  <PresentationFormat>On-screen Show (4:3)</PresentationFormat>
  <Paragraphs>723</Paragraphs>
  <Slides>73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8" baseType="lpstr">
      <vt:lpstr>ＭＳ Ｐゴシック</vt:lpstr>
      <vt:lpstr>Arial</vt:lpstr>
      <vt:lpstr>Bradley Hand ITC</vt:lpstr>
      <vt:lpstr>Comic Sans MS</vt:lpstr>
      <vt:lpstr>Courier New</vt:lpstr>
      <vt:lpstr>Georgia</vt:lpstr>
      <vt:lpstr>Harrington</vt:lpstr>
      <vt:lpstr>Old English Text MT</vt:lpstr>
      <vt:lpstr>Snap ITC</vt:lpstr>
      <vt:lpstr>Times New Roman</vt:lpstr>
      <vt:lpstr>Wingdings</vt:lpstr>
      <vt:lpstr>ZapfDingbats</vt:lpstr>
      <vt:lpstr>NITH2010</vt:lpstr>
      <vt:lpstr>Clip</vt:lpstr>
      <vt:lpstr>Diagram</vt:lpstr>
      <vt:lpstr>TK1100 Digital teknologi  7. Forelesning: Applikasjonslaget</vt:lpstr>
      <vt:lpstr>Sist</vt:lpstr>
      <vt:lpstr>Sist (2)</vt:lpstr>
      <vt:lpstr>Applikasjons- laget</vt:lpstr>
      <vt:lpstr>Applikasjonslaget</vt:lpstr>
      <vt:lpstr>Klient/tjener</vt:lpstr>
      <vt:lpstr>Peer-to-Peer (P2P)</vt:lpstr>
      <vt:lpstr>Hybrid klient/tjener P2P løsninger</vt:lpstr>
      <vt:lpstr>Sockets (API)</vt:lpstr>
      <vt:lpstr>Kritiske tjenestenivåer for applikasjoner</vt:lpstr>
      <vt:lpstr>Service-eksempler</vt:lpstr>
      <vt:lpstr>Forsinkelse-typer</vt:lpstr>
      <vt:lpstr>Service i transport protokoller</vt:lpstr>
      <vt:lpstr>Applikasjoner og tr-protokoller</vt:lpstr>
      <vt:lpstr>Domain     Name       System</vt:lpstr>
      <vt:lpstr>DNS (Domain Name System)</vt:lpstr>
      <vt:lpstr>Hosts (før DNS, ca 1982)</vt:lpstr>
      <vt:lpstr>Demo av hosts</vt:lpstr>
      <vt:lpstr>DNS navne-tjenere</vt:lpstr>
      <vt:lpstr>Hoved (root) navne-tjenere</vt:lpstr>
      <vt:lpstr>nslookup</vt:lpstr>
      <vt:lpstr>Top Level Domain (TLD-) navnetjenere </vt:lpstr>
      <vt:lpstr>nslookup</vt:lpstr>
      <vt:lpstr>Autoritative navnetjenere</vt:lpstr>
      <vt:lpstr>Autoritativ navnetjener</vt:lpstr>
      <vt:lpstr>Gjentatte spørringer</vt:lpstr>
      <vt:lpstr>Caching og oppdatering</vt:lpstr>
      <vt:lpstr>DNS records</vt:lpstr>
      <vt:lpstr>DNS Records: MX</vt:lpstr>
      <vt:lpstr>DNS-records: A, AAAA, PTR </vt:lpstr>
      <vt:lpstr>DNS: Headerformat</vt:lpstr>
      <vt:lpstr>Norske bokstaver?</vt:lpstr>
      <vt:lpstr>Epost</vt:lpstr>
      <vt:lpstr>Elektronisk post</vt:lpstr>
      <vt:lpstr>Post tjener</vt:lpstr>
      <vt:lpstr>Simple Mail Transfer Protocol</vt:lpstr>
      <vt:lpstr>Sende  epost</vt:lpstr>
      <vt:lpstr>Eksempel (2010) - PuTTY</vt:lpstr>
      <vt:lpstr>SMTP kontra HTTP</vt:lpstr>
      <vt:lpstr>Post format</vt:lpstr>
      <vt:lpstr>SPAM</vt:lpstr>
      <vt:lpstr>MIME (Multipurpose Internet Mail Extensions)</vt:lpstr>
      <vt:lpstr>MIME: multipart</vt:lpstr>
      <vt:lpstr>Eksempel: gmail</vt:lpstr>
      <vt:lpstr>Post tilgangs-protokoller</vt:lpstr>
      <vt:lpstr>POP3 protokoll</vt:lpstr>
      <vt:lpstr>Eksempel (POP3)</vt:lpstr>
      <vt:lpstr>Hypertext transfer protocol </vt:lpstr>
      <vt:lpstr>HTTP (HyperText Transfer Protocol)</vt:lpstr>
      <vt:lpstr>HTTP meldingsformat: spørring</vt:lpstr>
      <vt:lpstr>HTTP URL</vt:lpstr>
      <vt:lpstr>Typer metoder</vt:lpstr>
      <vt:lpstr>«Manuell» spørring 2 (Windows 7)</vt:lpstr>
      <vt:lpstr>Klient-tjener kommunikasjon (Ex)</vt:lpstr>
      <vt:lpstr>Beholde tilstanden med cookie</vt:lpstr>
      <vt:lpstr>Beholde tilstanden med cookie (1)</vt:lpstr>
      <vt:lpstr>Cookies (2)</vt:lpstr>
      <vt:lpstr>File    Transfer      Protocol</vt:lpstr>
      <vt:lpstr>FTP (File Transfer Protocol)</vt:lpstr>
      <vt:lpstr>FTP dataforbindelse</vt:lpstr>
      <vt:lpstr>FTP kommandoer og returkoder</vt:lpstr>
      <vt:lpstr>Sikkerhet, HTTP og FTP</vt:lpstr>
      <vt:lpstr>sftp mot et hjemmeområde</vt:lpstr>
      <vt:lpstr>P2P: Torrent</vt:lpstr>
      <vt:lpstr>PowerPoint Presentation</vt:lpstr>
      <vt:lpstr>Fildistribusjon: BitTorrent </vt:lpstr>
      <vt:lpstr>BitTorrent (1)</vt:lpstr>
      <vt:lpstr>BitTorrent (2)</vt:lpstr>
      <vt:lpstr>Like-for-like (tit-for-tat)</vt:lpstr>
      <vt:lpstr>DHT (Distribuert Hash Tabell)</vt:lpstr>
      <vt:lpstr>Hva skal vi kunne nå?</vt:lpstr>
      <vt:lpstr>Skal kunne (1)</vt:lpstr>
      <vt:lpstr>Skal kunne (2)</vt:lpstr>
    </vt:vector>
  </TitlesOfParts>
  <Manager>Egil Solvig</Manager>
  <Company>NITH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TK1100: Forelesning 1001 Applikasjonslaget</dc:title>
  <dc:creator>Bjørn O. Listog</dc:creator>
  <cp:keywords>TCP/IP,Applikasjonslaget, KLient/tjerner, P2P, HTTP, FTP</cp:keywords>
  <dc:description>Dekker kap 21.-2.3 i Kurose &amp; Ross</dc:description>
  <cp:lastModifiedBy>Ostby, Bengt</cp:lastModifiedBy>
  <cp:revision>188</cp:revision>
  <cp:lastPrinted>2000-12-14T08:10:44Z</cp:lastPrinted>
  <dcterms:created xsi:type="dcterms:W3CDTF">2000-12-13T16:27:11Z</dcterms:created>
  <dcterms:modified xsi:type="dcterms:W3CDTF">2018-10-22T21:33:20Z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1eJYYm5Qmqj7o-wNjRAc7nRu5_cxu8GtkCXJZHob-OVQ</vt:lpwstr>
  </property>
  <property fmtid="{D5CDD505-2E9C-101B-9397-08002B2CF9AE}" pid="3" name="Google.Documents.RevisionId">
    <vt:lpwstr>07170179207338752165</vt:lpwstr>
  </property>
  <property fmtid="{D5CDD505-2E9C-101B-9397-08002B2CF9AE}" pid="4" name="Google.Documents.PreviousRevisionId">
    <vt:lpwstr>13655512774493648141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