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0.xml" ContentType="application/vnd.openxmlformats-officedocument.presentationml.notesSlide+xml"/>
  <Override PartName="/ppt/media/audio2.wav" ContentType="audio/wav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media/audio3.wav" ContentType="audio/wav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4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media/audio4.wav" ContentType="audio/wav"/>
  <Override PartName="/ppt/media/audio5.wav" ContentType="audio/wav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6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17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8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9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20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21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22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23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2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25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26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27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28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notesSlides/notesSlide29.xml" ContentType="application/vnd.openxmlformats-officedocument.presentationml.notesSlide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30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notesSlides/notesSlide31.xml" ContentType="application/vnd.openxmlformats-officedocument.presentationml.notesSlide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32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notesSlides/notesSlide33.xml" ContentType="application/vnd.openxmlformats-officedocument.presentationml.notesSlide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notesSlides/notesSlide34.xml" ContentType="application/vnd.openxmlformats-officedocument.presentationml.notesSlide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notesSlides/notesSlide35.xml" ContentType="application/vnd.openxmlformats-officedocument.presentationml.notesSlide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notesSlides/notesSlide36.xml" ContentType="application/vnd.openxmlformats-officedocument.presentationml.notesSlide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37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notesSlides/notesSlide38.xml" ContentType="application/vnd.openxmlformats-officedocument.presentationml.notesSlide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notesSlides/notesSlide39.xml" ContentType="application/vnd.openxmlformats-officedocument.presentationml.notesSlide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notesSlides/notesSlide40.xml" ContentType="application/vnd.openxmlformats-officedocument.presentationml.notesSlide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41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notesSlides/notesSlide42.xml" ContentType="application/vnd.openxmlformats-officedocument.presentationml.notesSlide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notesSlides/notesSlide43.xml" ContentType="application/vnd.openxmlformats-officedocument.presentationml.notesSlide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notesSlides/notesSlide44.xml" ContentType="application/vnd.openxmlformats-officedocument.presentationml.notesSlide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notesSlides/notesSlide45.xml" ContentType="application/vnd.openxmlformats-officedocument.presentationml.notesSlide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notesSlides/notesSlide46.xml" ContentType="application/vnd.openxmlformats-officedocument.presentationml.notesSlide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notesSlides/notesSlide47.xml" ContentType="application/vnd.openxmlformats-officedocument.presentationml.notesSlide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notesSlides/notesSlide48.xml" ContentType="application/vnd.openxmlformats-officedocument.presentationml.notesSlide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notesSlides/notesSlide49.xml" ContentType="application/vnd.openxmlformats-officedocument.presentationml.notesSlide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1"/>
  </p:notesMasterIdLst>
  <p:handoutMasterIdLst>
    <p:handoutMasterId r:id="rId92"/>
  </p:handoutMasterIdLst>
  <p:sldIdLst>
    <p:sldId id="256" r:id="rId2"/>
    <p:sldId id="420" r:id="rId3"/>
    <p:sldId id="421" r:id="rId4"/>
    <p:sldId id="422" r:id="rId5"/>
    <p:sldId id="296" r:id="rId6"/>
    <p:sldId id="297" r:id="rId7"/>
    <p:sldId id="298" r:id="rId8"/>
    <p:sldId id="299" r:id="rId9"/>
    <p:sldId id="300" r:id="rId10"/>
    <p:sldId id="415" r:id="rId11"/>
    <p:sldId id="344" r:id="rId12"/>
    <p:sldId id="414" r:id="rId13"/>
    <p:sldId id="417" r:id="rId14"/>
    <p:sldId id="416" r:id="rId15"/>
    <p:sldId id="345" r:id="rId16"/>
    <p:sldId id="412" r:id="rId17"/>
    <p:sldId id="302" r:id="rId18"/>
    <p:sldId id="303" r:id="rId19"/>
    <p:sldId id="304" r:id="rId20"/>
    <p:sldId id="343" r:id="rId21"/>
    <p:sldId id="411" r:id="rId22"/>
    <p:sldId id="346" r:id="rId23"/>
    <p:sldId id="418" r:id="rId24"/>
    <p:sldId id="336" r:id="rId25"/>
    <p:sldId id="307" r:id="rId26"/>
    <p:sldId id="34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2" r:id="rId41"/>
    <p:sldId id="324" r:id="rId42"/>
    <p:sldId id="349" r:id="rId43"/>
    <p:sldId id="350" r:id="rId44"/>
    <p:sldId id="351" r:id="rId45"/>
    <p:sldId id="356" r:id="rId46"/>
    <p:sldId id="363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6" r:id="rId64"/>
    <p:sldId id="419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410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13" r:id="rId89"/>
    <p:sldId id="409" r:id="rId90"/>
  </p:sldIdLst>
  <p:sldSz cx="9144000" cy="6858000" type="screen4x3"/>
  <p:notesSz cx="6796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nledning" id="{7B1C75BD-A0BA-47FB-99D0-ED4BD7558C02}">
          <p14:sldIdLst>
            <p14:sldId id="256"/>
            <p14:sldId id="420"/>
            <p14:sldId id="421"/>
            <p14:sldId id="422"/>
            <p14:sldId id="296"/>
            <p14:sldId id="297"/>
            <p14:sldId id="298"/>
            <p14:sldId id="299"/>
            <p14:sldId id="300"/>
            <p14:sldId id="415"/>
            <p14:sldId id="344"/>
            <p14:sldId id="414"/>
            <p14:sldId id="417"/>
            <p14:sldId id="416"/>
            <p14:sldId id="345"/>
          </p14:sldIdLst>
        </p14:section>
        <p14:section name="UDP og Inet sjekksummen" id="{04D6B327-E0FF-4B49-9486-C34384961349}">
          <p14:sldIdLst>
            <p14:sldId id="412"/>
            <p14:sldId id="302"/>
            <p14:sldId id="303"/>
            <p14:sldId id="304"/>
            <p14:sldId id="343"/>
          </p14:sldIdLst>
        </p14:section>
        <p14:section name="Pålitelighet" id="{31829E64-E79B-4CB1-A201-91B0D718B39A}">
          <p14:sldIdLst>
            <p14:sldId id="411"/>
            <p14:sldId id="346"/>
            <p14:sldId id="418"/>
            <p14:sldId id="336"/>
            <p14:sldId id="307"/>
            <p14:sldId id="34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4"/>
            <p14:sldId id="349"/>
            <p14:sldId id="350"/>
            <p14:sldId id="351"/>
            <p14:sldId id="356"/>
            <p14:sldId id="363"/>
          </p14:sldIdLst>
        </p14:section>
        <p14:section name="TCP" id="{33CD590F-ABCE-424B-8A9A-CCD295097400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</p14:sldIdLst>
        </p14:section>
        <p14:section name="Metningskontroll" id="{06F8CF3A-03AD-44B5-BF5E-6935BB8C2B52}">
          <p14:sldIdLst>
            <p14:sldId id="419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410"/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Konklusjon" id="{CB30C532-5E69-4C7F-A4FF-EBA10F42E7FF}">
          <p14:sldIdLst>
            <p14:sldId id="405"/>
            <p14:sldId id="406"/>
            <p14:sldId id="407"/>
            <p14:sldId id="408"/>
          </p14:sldIdLst>
        </p14:section>
        <p14:section name="Oppsummering" id="{A5119512-5938-4B38-9E64-571F5A5F5F77}">
          <p14:sldIdLst>
            <p14:sldId id="413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873"/>
  </p:normalViewPr>
  <p:slideViewPr>
    <p:cSldViewPr>
      <p:cViewPr varScale="1">
        <p:scale>
          <a:sx n="72" d="100"/>
          <a:sy n="72" d="100"/>
        </p:scale>
        <p:origin x="14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11BDEF-B3A6-470E-8503-B17FFD882957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316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F46DE0-4AB3-46CC-8067-CF056A7BB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BD694-2EA9-49F2-8BC8-C2A3B598841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793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EF8A0-DA89-46B8-B244-65DAC3657CF7}" type="slidenum">
              <a:rPr lang="en-US"/>
              <a:pPr/>
              <a:t>17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0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4F94E-0CEB-4B78-9F26-50111780C319}" type="slidenum">
              <a:rPr lang="en-US"/>
              <a:pPr/>
              <a:t>18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565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1AE38-9B6E-486C-8C2F-679DF087C5CC}" type="slidenum">
              <a:rPr lang="en-US"/>
              <a:pPr/>
              <a:t>19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6156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05075-EB3E-49FB-BBDF-E5A71E4C0328}" type="slidenum">
              <a:rPr lang="en-US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5145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6AC09-8BED-4A2E-BAE2-CD72E678817C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551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C82FA-C0B2-428F-8EC6-DCF41B7ABA0E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18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E6984-5D88-4195-A8BA-68D2D88CF0CE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816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21A8-0647-4979-AEB8-361EFCE81E6C}" type="slidenum">
              <a:rPr lang="en-US"/>
              <a:pPr/>
              <a:t>28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718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8602-EB21-4508-8E50-0924046E452D}" type="slidenum">
              <a:rPr lang="en-US"/>
              <a:pPr/>
              <a:t>29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128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B72ED-0514-4746-B058-E94F5217A2CC}" type="slidenum">
              <a:rPr lang="en-US"/>
              <a:pPr/>
              <a:t>30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985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F8ECF-87C5-45CA-AE42-6EB04DA7B76B}" type="slidenum">
              <a:rPr lang="en-US"/>
              <a:pPr/>
              <a:t>2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930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F42F1-974A-4B96-849F-C8870AB0462F}" type="slidenum">
              <a:rPr lang="en-US"/>
              <a:pPr/>
              <a:t>31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58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72884-3DEB-4C89-B586-6F345DCB9865}" type="slidenum">
              <a:rPr lang="en-US"/>
              <a:pPr/>
              <a:t>32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43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05230-7DCE-429E-A8AD-76A7FF987AB9}" type="slidenum">
              <a:rPr lang="en-US"/>
              <a:pPr/>
              <a:t>33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2874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DFB70-4ABE-4CF0-BF1F-D328A57BE1BF}" type="slidenum">
              <a:rPr lang="en-US"/>
              <a:pPr/>
              <a:t>34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0465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59DBC-94D7-470C-BFF8-73B11730DB2F}" type="slidenum">
              <a:rPr lang="en-US"/>
              <a:pPr/>
              <a:t>35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4805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67EAF-DAEA-4BBB-A011-94E455C81693}" type="slidenum">
              <a:rPr lang="en-US"/>
              <a:pPr/>
              <a:t>36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325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AAD5B-691F-4D5C-A6B9-4E5DB5B2C667}" type="slidenum">
              <a:rPr lang="en-US"/>
              <a:pPr/>
              <a:t>37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6337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A8D76-1648-437F-9E58-5C1D1D5D04FF}" type="slidenum">
              <a:rPr lang="en-US"/>
              <a:pPr/>
              <a:t>38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0009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39144-AAC8-4216-ABAE-5D9C0F564029}" type="slidenum">
              <a:rPr lang="en-US"/>
              <a:pPr/>
              <a:t>39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550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B6F1D-A69A-41BC-8F11-5C1605B044D3}" type="slidenum">
              <a:rPr lang="en-US"/>
              <a:pPr/>
              <a:t>40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10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F8ECF-87C5-45CA-AE42-6EB04DA7B76B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26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4D379-F511-420B-99F1-41403F2D7917}" type="slidenum">
              <a:rPr lang="en-US"/>
              <a:pPr/>
              <a:t>41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3582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E2CBE-ED89-417F-80CA-BD64D9D3045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560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AB25C-DAC6-495E-A561-EB9FDACED1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103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4E18A-F846-4744-8333-1AEA00671AF8}" type="slidenum">
              <a:rPr lang="en-US"/>
              <a:pPr/>
              <a:t>46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3541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9C09A-A92C-47A7-A637-5EF90557A0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0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87C33-521A-429F-8267-0685B5D042F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801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4746E-9782-4105-935B-CD8919667A1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0889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11401-F220-4140-8BF0-8FC03F7E7C3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5704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B5C43-10A3-47B8-BD68-907D08779E9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8925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2DD46-CB4A-499B-9D90-155FEEC3800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F8ECF-87C5-45CA-AE42-6EB04DA7B76B}" type="slidenum">
              <a:rPr lang="en-US"/>
              <a:pPr/>
              <a:t>4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1964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8D6C6-D967-48FE-B101-2DB3D254709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3676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8EE39-90EA-4727-B190-EEAD26A0FB9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855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E746B-6FDB-475E-B608-3715A155E3F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9450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3CEC5-2830-41A8-9746-C4BB9136C49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4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DA575-E6C4-4C47-8938-F0B94C562C2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605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F807B-3045-461D-9EEC-48AD89F379C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76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35844-6D1A-44A1-AF92-DD4AEFD05DE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7779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466-1F69-4395-92B7-30617ECCEB6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6703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03EBD-5609-479C-BF92-B220F8B100D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3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CEDCF-A0D6-4E27-8E8B-C0C4C6A81BE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F8ECF-87C5-45CA-AE42-6EB04DA7B76B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000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5DE25-A253-4D5F-BD05-E1E0A1A6619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250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33257-49BE-4F57-A94E-ACE0E1A6B037}" type="slidenum">
              <a:rPr lang="en-US"/>
              <a:pPr/>
              <a:t>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52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D1394-5CF5-4133-B280-4C95AC0D7A76}" type="slidenum">
              <a:rPr lang="en-US"/>
              <a:pPr/>
              <a:t>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415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D27C2-DB1E-48F1-89DD-E9F88418D917}" type="slidenum">
              <a:rPr lang="en-US"/>
              <a:pPr/>
              <a:t>8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25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01889-4561-4D15-BB6C-23AF66080AB1}" type="slidenum">
              <a:rPr lang="en-US"/>
              <a:pPr/>
              <a:t>9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2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216" y="170080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016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2012-11-01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90E566E-39E7-4188-9DC5-FFC2BA2DD76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2012-11-01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8297A3-951C-4375-9D55-9D4D5BBE7D4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B5F365-961C-4887-8062-4B73325BA5C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2012-11-01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B5F365-961C-4887-8062-4B73325BA5C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2742C5B-149E-4EC9-B40C-36E4BE9A020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9592" y="188640"/>
            <a:ext cx="8064896" cy="634082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454410E-82EB-42C5-937E-A9F444E4325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>
            <p:custDataLst>
              <p:tags r:id="rId4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9592" y="116632"/>
            <a:ext cx="8064896" cy="72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E56209A-67F8-41EC-9B0C-AD7705F8A2B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24744"/>
            <a:ext cx="4040188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4744"/>
            <a:ext cx="4041775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4F3F3D9-FEAE-4174-8FC7-EC179F8F3336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6520A41-39F3-4A60-87C4-96D39F5223A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2012-11-01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983E38-880C-4234-A11B-47D4F27827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80728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2012-11-01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A4E5CB-3463-401E-BAE1-389353DE373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3C6B90-48CD-493F-A3E2-B6FB0F27F3B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75" y="-171400"/>
            <a:ext cx="989309" cy="1183009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899592" y="116632"/>
            <a:ext cx="813690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457200" y="1124744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72400" y="6492875"/>
            <a:ext cx="8640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E2B5F365-961C-4887-8062-4B73325BA5C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7"/>
          <p:cNvCxnSpPr/>
          <p:nvPr>
            <p:custDataLst>
              <p:tags r:id="rId18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7.xml"/><Relationship Id="rId7" Type="http://schemas.openxmlformats.org/officeDocument/2006/relationships/image" Target="../media/image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9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8.png"/><Relationship Id="rId5" Type="http://schemas.openxmlformats.org/officeDocument/2006/relationships/tags" Target="../tags/tag10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2.png"/><Relationship Id="rId4" Type="http://schemas.openxmlformats.org/officeDocument/2006/relationships/tags" Target="../tags/tag11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3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2.xml"/><Relationship Id="rId7" Type="http://schemas.openxmlformats.org/officeDocument/2006/relationships/hyperlink" Target="http://technet.microsoft.com/en-us/sysinternals/bb897437.aspx" TargetMode="Externa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tags" Target="../tags/tag13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audio" Target="../media/audio3.wav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73.xml"/><Relationship Id="rId21" Type="http://schemas.openxmlformats.org/officeDocument/2006/relationships/image" Target="../media/image19.png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image" Target="../media/image23.png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image" Target="../media/image18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24" Type="http://schemas.openxmlformats.org/officeDocument/2006/relationships/image" Target="../media/image22.png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image" Target="../media/image21.png"/><Relationship Id="rId10" Type="http://schemas.openxmlformats.org/officeDocument/2006/relationships/tags" Target="../tags/tag180.xml"/><Relationship Id="rId19" Type="http://schemas.openxmlformats.org/officeDocument/2006/relationships/image" Target="../media/image17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notesSlide" Target="../notesSlides/notesSlide15.xml"/><Relationship Id="rId2" Type="http://schemas.openxmlformats.org/officeDocument/2006/relationships/tags" Target="../tags/tag193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6" Type="http://schemas.openxmlformats.org/officeDocument/2006/relationships/audio" Target="../media/audio5.wav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audio" Target="../media/audio4.wav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3" Type="http://schemas.openxmlformats.org/officeDocument/2006/relationships/tags" Target="../tags/tag222.xml"/><Relationship Id="rId21" Type="http://schemas.openxmlformats.org/officeDocument/2006/relationships/tags" Target="../tags/tag240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18" Type="http://schemas.openxmlformats.org/officeDocument/2006/relationships/tags" Target="../tags/tag263.xml"/><Relationship Id="rId26" Type="http://schemas.openxmlformats.org/officeDocument/2006/relationships/tags" Target="../tags/tag271.xml"/><Relationship Id="rId3" Type="http://schemas.openxmlformats.org/officeDocument/2006/relationships/tags" Target="../tags/tag248.xml"/><Relationship Id="rId21" Type="http://schemas.openxmlformats.org/officeDocument/2006/relationships/tags" Target="../tags/tag266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5" Type="http://schemas.openxmlformats.org/officeDocument/2006/relationships/tags" Target="../tags/tag270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20" Type="http://schemas.openxmlformats.org/officeDocument/2006/relationships/tags" Target="../tags/tag265.xml"/><Relationship Id="rId29" Type="http://schemas.openxmlformats.org/officeDocument/2006/relationships/tags" Target="../tags/tag274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24" Type="http://schemas.openxmlformats.org/officeDocument/2006/relationships/tags" Target="../tags/tag269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23" Type="http://schemas.openxmlformats.org/officeDocument/2006/relationships/tags" Target="../tags/tag268.xml"/><Relationship Id="rId28" Type="http://schemas.openxmlformats.org/officeDocument/2006/relationships/tags" Target="../tags/tag273.xml"/><Relationship Id="rId10" Type="http://schemas.openxmlformats.org/officeDocument/2006/relationships/tags" Target="../tags/tag255.xml"/><Relationship Id="rId19" Type="http://schemas.openxmlformats.org/officeDocument/2006/relationships/tags" Target="../tags/tag264.xml"/><Relationship Id="rId31" Type="http://schemas.openxmlformats.org/officeDocument/2006/relationships/notesSlide" Target="../notesSlides/notesSlide18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openxmlformats.org/officeDocument/2006/relationships/tags" Target="../tags/tag267.xml"/><Relationship Id="rId27" Type="http://schemas.openxmlformats.org/officeDocument/2006/relationships/tags" Target="../tags/tag272.xml"/><Relationship Id="rId30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26" Type="http://schemas.openxmlformats.org/officeDocument/2006/relationships/tags" Target="../tags/tag300.xml"/><Relationship Id="rId3" Type="http://schemas.openxmlformats.org/officeDocument/2006/relationships/tags" Target="../tags/tag277.xml"/><Relationship Id="rId21" Type="http://schemas.openxmlformats.org/officeDocument/2006/relationships/tags" Target="../tags/tag295.xml"/><Relationship Id="rId34" Type="http://schemas.openxmlformats.org/officeDocument/2006/relationships/tags" Target="../tags/tag308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33" Type="http://schemas.openxmlformats.org/officeDocument/2006/relationships/tags" Target="../tags/tag307.xml"/><Relationship Id="rId38" Type="http://schemas.openxmlformats.org/officeDocument/2006/relationships/notesSlide" Target="../notesSlides/notesSlide19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29" Type="http://schemas.openxmlformats.org/officeDocument/2006/relationships/tags" Target="../tags/tag303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32" Type="http://schemas.openxmlformats.org/officeDocument/2006/relationships/tags" Target="../tags/tag306.xml"/><Relationship Id="rId37" Type="http://schemas.openxmlformats.org/officeDocument/2006/relationships/slideLayout" Target="../slideLayouts/slideLayout3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tags" Target="../tags/tag302.xml"/><Relationship Id="rId36" Type="http://schemas.openxmlformats.org/officeDocument/2006/relationships/tags" Target="../tags/tag310.xml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31" Type="http://schemas.openxmlformats.org/officeDocument/2006/relationships/tags" Target="../tags/tag305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tags" Target="../tags/tag301.xml"/><Relationship Id="rId30" Type="http://schemas.openxmlformats.org/officeDocument/2006/relationships/tags" Target="../tags/tag304.xml"/><Relationship Id="rId35" Type="http://schemas.openxmlformats.org/officeDocument/2006/relationships/tags" Target="../tags/tag30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18" Type="http://schemas.openxmlformats.org/officeDocument/2006/relationships/tags" Target="../tags/tag328.xml"/><Relationship Id="rId26" Type="http://schemas.openxmlformats.org/officeDocument/2006/relationships/tags" Target="../tags/tag336.xml"/><Relationship Id="rId39" Type="http://schemas.openxmlformats.org/officeDocument/2006/relationships/tags" Target="../tags/tag349.xml"/><Relationship Id="rId3" Type="http://schemas.openxmlformats.org/officeDocument/2006/relationships/tags" Target="../tags/tag313.xml"/><Relationship Id="rId21" Type="http://schemas.openxmlformats.org/officeDocument/2006/relationships/tags" Target="../tags/tag331.xml"/><Relationship Id="rId34" Type="http://schemas.openxmlformats.org/officeDocument/2006/relationships/tags" Target="../tags/tag344.xml"/><Relationship Id="rId42" Type="http://schemas.openxmlformats.org/officeDocument/2006/relationships/notesSlide" Target="../notesSlides/notesSlide20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tags" Target="../tags/tag327.xml"/><Relationship Id="rId25" Type="http://schemas.openxmlformats.org/officeDocument/2006/relationships/tags" Target="../tags/tag335.xml"/><Relationship Id="rId33" Type="http://schemas.openxmlformats.org/officeDocument/2006/relationships/tags" Target="../tags/tag343.xml"/><Relationship Id="rId38" Type="http://schemas.openxmlformats.org/officeDocument/2006/relationships/tags" Target="../tags/tag348.xml"/><Relationship Id="rId2" Type="http://schemas.openxmlformats.org/officeDocument/2006/relationships/tags" Target="../tags/tag312.xml"/><Relationship Id="rId16" Type="http://schemas.openxmlformats.org/officeDocument/2006/relationships/tags" Target="../tags/tag326.xml"/><Relationship Id="rId20" Type="http://schemas.openxmlformats.org/officeDocument/2006/relationships/tags" Target="../tags/tag330.xml"/><Relationship Id="rId29" Type="http://schemas.openxmlformats.org/officeDocument/2006/relationships/tags" Target="../tags/tag339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24" Type="http://schemas.openxmlformats.org/officeDocument/2006/relationships/tags" Target="../tags/tag334.xml"/><Relationship Id="rId32" Type="http://schemas.openxmlformats.org/officeDocument/2006/relationships/tags" Target="../tags/tag342.xml"/><Relationship Id="rId37" Type="http://schemas.openxmlformats.org/officeDocument/2006/relationships/tags" Target="../tags/tag347.xml"/><Relationship Id="rId40" Type="http://schemas.openxmlformats.org/officeDocument/2006/relationships/tags" Target="../tags/tag350.xml"/><Relationship Id="rId5" Type="http://schemas.openxmlformats.org/officeDocument/2006/relationships/tags" Target="../tags/tag315.xml"/><Relationship Id="rId15" Type="http://schemas.openxmlformats.org/officeDocument/2006/relationships/tags" Target="../tags/tag325.xml"/><Relationship Id="rId23" Type="http://schemas.openxmlformats.org/officeDocument/2006/relationships/tags" Target="../tags/tag333.xml"/><Relationship Id="rId28" Type="http://schemas.openxmlformats.org/officeDocument/2006/relationships/tags" Target="../tags/tag338.xml"/><Relationship Id="rId36" Type="http://schemas.openxmlformats.org/officeDocument/2006/relationships/tags" Target="../tags/tag346.xml"/><Relationship Id="rId10" Type="http://schemas.openxmlformats.org/officeDocument/2006/relationships/tags" Target="../tags/tag320.xml"/><Relationship Id="rId19" Type="http://schemas.openxmlformats.org/officeDocument/2006/relationships/tags" Target="../tags/tag329.xml"/><Relationship Id="rId31" Type="http://schemas.openxmlformats.org/officeDocument/2006/relationships/tags" Target="../tags/tag341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Relationship Id="rId22" Type="http://schemas.openxmlformats.org/officeDocument/2006/relationships/tags" Target="../tags/tag332.xml"/><Relationship Id="rId27" Type="http://schemas.openxmlformats.org/officeDocument/2006/relationships/tags" Target="../tags/tag337.xml"/><Relationship Id="rId30" Type="http://schemas.openxmlformats.org/officeDocument/2006/relationships/tags" Target="../tags/tag340.xml"/><Relationship Id="rId35" Type="http://schemas.openxmlformats.org/officeDocument/2006/relationships/tags" Target="../tags/tag3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13" Type="http://schemas.openxmlformats.org/officeDocument/2006/relationships/tags" Target="../tags/tag367.xml"/><Relationship Id="rId18" Type="http://schemas.openxmlformats.org/officeDocument/2006/relationships/tags" Target="../tags/tag372.xml"/><Relationship Id="rId26" Type="http://schemas.openxmlformats.org/officeDocument/2006/relationships/tags" Target="../tags/tag380.xml"/><Relationship Id="rId3" Type="http://schemas.openxmlformats.org/officeDocument/2006/relationships/tags" Target="../tags/tag357.xml"/><Relationship Id="rId21" Type="http://schemas.openxmlformats.org/officeDocument/2006/relationships/tags" Target="../tags/tag375.xml"/><Relationship Id="rId34" Type="http://schemas.openxmlformats.org/officeDocument/2006/relationships/tags" Target="../tags/tag388.xml"/><Relationship Id="rId7" Type="http://schemas.openxmlformats.org/officeDocument/2006/relationships/tags" Target="../tags/tag361.xml"/><Relationship Id="rId12" Type="http://schemas.openxmlformats.org/officeDocument/2006/relationships/tags" Target="../tags/tag366.xml"/><Relationship Id="rId17" Type="http://schemas.openxmlformats.org/officeDocument/2006/relationships/tags" Target="../tags/tag371.xml"/><Relationship Id="rId25" Type="http://schemas.openxmlformats.org/officeDocument/2006/relationships/tags" Target="../tags/tag379.xml"/><Relationship Id="rId33" Type="http://schemas.openxmlformats.org/officeDocument/2006/relationships/tags" Target="../tags/tag387.xml"/><Relationship Id="rId2" Type="http://schemas.openxmlformats.org/officeDocument/2006/relationships/tags" Target="../tags/tag356.xml"/><Relationship Id="rId16" Type="http://schemas.openxmlformats.org/officeDocument/2006/relationships/tags" Target="../tags/tag370.xml"/><Relationship Id="rId20" Type="http://schemas.openxmlformats.org/officeDocument/2006/relationships/tags" Target="../tags/tag374.xml"/><Relationship Id="rId29" Type="http://schemas.openxmlformats.org/officeDocument/2006/relationships/tags" Target="../tags/tag383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11" Type="http://schemas.openxmlformats.org/officeDocument/2006/relationships/tags" Target="../tags/tag365.xml"/><Relationship Id="rId24" Type="http://schemas.openxmlformats.org/officeDocument/2006/relationships/tags" Target="../tags/tag378.xml"/><Relationship Id="rId32" Type="http://schemas.openxmlformats.org/officeDocument/2006/relationships/tags" Target="../tags/tag386.xml"/><Relationship Id="rId37" Type="http://schemas.openxmlformats.org/officeDocument/2006/relationships/notesSlide" Target="../notesSlides/notesSlide22.xml"/><Relationship Id="rId5" Type="http://schemas.openxmlformats.org/officeDocument/2006/relationships/tags" Target="../tags/tag359.xml"/><Relationship Id="rId15" Type="http://schemas.openxmlformats.org/officeDocument/2006/relationships/tags" Target="../tags/tag369.xml"/><Relationship Id="rId23" Type="http://schemas.openxmlformats.org/officeDocument/2006/relationships/tags" Target="../tags/tag377.xml"/><Relationship Id="rId28" Type="http://schemas.openxmlformats.org/officeDocument/2006/relationships/tags" Target="../tags/tag382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364.xml"/><Relationship Id="rId19" Type="http://schemas.openxmlformats.org/officeDocument/2006/relationships/tags" Target="../tags/tag373.xml"/><Relationship Id="rId31" Type="http://schemas.openxmlformats.org/officeDocument/2006/relationships/tags" Target="../tags/tag385.xml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tags" Target="../tags/tag368.xml"/><Relationship Id="rId22" Type="http://schemas.openxmlformats.org/officeDocument/2006/relationships/tags" Target="../tags/tag376.xml"/><Relationship Id="rId27" Type="http://schemas.openxmlformats.org/officeDocument/2006/relationships/tags" Target="../tags/tag381.xml"/><Relationship Id="rId30" Type="http://schemas.openxmlformats.org/officeDocument/2006/relationships/tags" Target="../tags/tag384.xml"/><Relationship Id="rId35" Type="http://schemas.openxmlformats.org/officeDocument/2006/relationships/tags" Target="../tags/tag38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26" Type="http://schemas.openxmlformats.org/officeDocument/2006/relationships/tags" Target="../tags/tag415.xml"/><Relationship Id="rId3" Type="http://schemas.openxmlformats.org/officeDocument/2006/relationships/tags" Target="../tags/tag392.xml"/><Relationship Id="rId21" Type="http://schemas.openxmlformats.org/officeDocument/2006/relationships/tags" Target="../tags/tag410.xml"/><Relationship Id="rId7" Type="http://schemas.openxmlformats.org/officeDocument/2006/relationships/tags" Target="../tags/tag396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2" Type="http://schemas.openxmlformats.org/officeDocument/2006/relationships/tags" Target="../tags/tag391.xml"/><Relationship Id="rId16" Type="http://schemas.openxmlformats.org/officeDocument/2006/relationships/tags" Target="../tags/tag405.xml"/><Relationship Id="rId20" Type="http://schemas.openxmlformats.org/officeDocument/2006/relationships/tags" Target="../tags/tag409.xml"/><Relationship Id="rId29" Type="http://schemas.openxmlformats.org/officeDocument/2006/relationships/tags" Target="../tags/tag418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24" Type="http://schemas.openxmlformats.org/officeDocument/2006/relationships/tags" Target="../tags/tag413.xml"/><Relationship Id="rId32" Type="http://schemas.openxmlformats.org/officeDocument/2006/relationships/notesSlide" Target="../notesSlides/notesSlide23.xml"/><Relationship Id="rId5" Type="http://schemas.openxmlformats.org/officeDocument/2006/relationships/tags" Target="../tags/tag394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tags" Target="../tags/tag417.xml"/><Relationship Id="rId10" Type="http://schemas.openxmlformats.org/officeDocument/2006/relationships/tags" Target="../tags/tag399.xml"/><Relationship Id="rId19" Type="http://schemas.openxmlformats.org/officeDocument/2006/relationships/tags" Target="../tags/tag408.xml"/><Relationship Id="rId31" Type="http://schemas.openxmlformats.org/officeDocument/2006/relationships/slideLayout" Target="../slideLayouts/slideLayout3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Relationship Id="rId22" Type="http://schemas.openxmlformats.org/officeDocument/2006/relationships/tags" Target="../tags/tag411.xml"/><Relationship Id="rId27" Type="http://schemas.openxmlformats.org/officeDocument/2006/relationships/tags" Target="../tags/tag416.xml"/><Relationship Id="rId30" Type="http://schemas.openxmlformats.org/officeDocument/2006/relationships/tags" Target="../tags/tag4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tags" Target="../tags/tag436.xml"/><Relationship Id="rId18" Type="http://schemas.openxmlformats.org/officeDocument/2006/relationships/tags" Target="../tags/tag441.xml"/><Relationship Id="rId26" Type="http://schemas.openxmlformats.org/officeDocument/2006/relationships/tags" Target="../tags/tag449.xml"/><Relationship Id="rId3" Type="http://schemas.openxmlformats.org/officeDocument/2006/relationships/tags" Target="../tags/tag426.xml"/><Relationship Id="rId21" Type="http://schemas.openxmlformats.org/officeDocument/2006/relationships/tags" Target="../tags/tag444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17" Type="http://schemas.openxmlformats.org/officeDocument/2006/relationships/tags" Target="../tags/tag440.xml"/><Relationship Id="rId25" Type="http://schemas.openxmlformats.org/officeDocument/2006/relationships/tags" Target="../tags/tag448.xml"/><Relationship Id="rId33" Type="http://schemas.openxmlformats.org/officeDocument/2006/relationships/tags" Target="../tags/tag456.xml"/><Relationship Id="rId2" Type="http://schemas.openxmlformats.org/officeDocument/2006/relationships/tags" Target="../tags/tag425.xml"/><Relationship Id="rId16" Type="http://schemas.openxmlformats.org/officeDocument/2006/relationships/tags" Target="../tags/tag439.xml"/><Relationship Id="rId20" Type="http://schemas.openxmlformats.org/officeDocument/2006/relationships/tags" Target="../tags/tag443.xml"/><Relationship Id="rId29" Type="http://schemas.openxmlformats.org/officeDocument/2006/relationships/tags" Target="../tags/tag452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24" Type="http://schemas.openxmlformats.org/officeDocument/2006/relationships/tags" Target="../tags/tag447.xml"/><Relationship Id="rId32" Type="http://schemas.openxmlformats.org/officeDocument/2006/relationships/tags" Target="../tags/tag455.xml"/><Relationship Id="rId5" Type="http://schemas.openxmlformats.org/officeDocument/2006/relationships/tags" Target="../tags/tag428.xml"/><Relationship Id="rId15" Type="http://schemas.openxmlformats.org/officeDocument/2006/relationships/tags" Target="../tags/tag438.xml"/><Relationship Id="rId23" Type="http://schemas.openxmlformats.org/officeDocument/2006/relationships/tags" Target="../tags/tag446.xml"/><Relationship Id="rId28" Type="http://schemas.openxmlformats.org/officeDocument/2006/relationships/tags" Target="../tags/tag451.xml"/><Relationship Id="rId10" Type="http://schemas.openxmlformats.org/officeDocument/2006/relationships/tags" Target="../tags/tag433.xml"/><Relationship Id="rId19" Type="http://schemas.openxmlformats.org/officeDocument/2006/relationships/tags" Target="../tags/tag442.xml"/><Relationship Id="rId31" Type="http://schemas.openxmlformats.org/officeDocument/2006/relationships/tags" Target="../tags/tag454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tags" Target="../tags/tag437.xml"/><Relationship Id="rId22" Type="http://schemas.openxmlformats.org/officeDocument/2006/relationships/tags" Target="../tags/tag445.xml"/><Relationship Id="rId27" Type="http://schemas.openxmlformats.org/officeDocument/2006/relationships/tags" Target="../tags/tag450.xml"/><Relationship Id="rId30" Type="http://schemas.openxmlformats.org/officeDocument/2006/relationships/tags" Target="../tags/tag453.xml"/><Relationship Id="rId35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60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473.xml"/><Relationship Id="rId18" Type="http://schemas.openxmlformats.org/officeDocument/2006/relationships/tags" Target="../tags/tag478.xml"/><Relationship Id="rId26" Type="http://schemas.openxmlformats.org/officeDocument/2006/relationships/tags" Target="../tags/tag486.xml"/><Relationship Id="rId39" Type="http://schemas.openxmlformats.org/officeDocument/2006/relationships/tags" Target="../tags/tag499.xml"/><Relationship Id="rId3" Type="http://schemas.openxmlformats.org/officeDocument/2006/relationships/tags" Target="../tags/tag463.xml"/><Relationship Id="rId21" Type="http://schemas.openxmlformats.org/officeDocument/2006/relationships/tags" Target="../tags/tag481.xml"/><Relationship Id="rId34" Type="http://schemas.openxmlformats.org/officeDocument/2006/relationships/tags" Target="../tags/tag494.xml"/><Relationship Id="rId42" Type="http://schemas.openxmlformats.org/officeDocument/2006/relationships/tags" Target="../tags/tag502.xml"/><Relationship Id="rId47" Type="http://schemas.openxmlformats.org/officeDocument/2006/relationships/tags" Target="../tags/tag507.xml"/><Relationship Id="rId50" Type="http://schemas.openxmlformats.org/officeDocument/2006/relationships/notesSlide" Target="../notesSlides/notesSlide27.xml"/><Relationship Id="rId7" Type="http://schemas.openxmlformats.org/officeDocument/2006/relationships/tags" Target="../tags/tag467.xml"/><Relationship Id="rId12" Type="http://schemas.openxmlformats.org/officeDocument/2006/relationships/tags" Target="../tags/tag472.xml"/><Relationship Id="rId17" Type="http://schemas.openxmlformats.org/officeDocument/2006/relationships/tags" Target="../tags/tag477.xml"/><Relationship Id="rId25" Type="http://schemas.openxmlformats.org/officeDocument/2006/relationships/tags" Target="../tags/tag485.xml"/><Relationship Id="rId33" Type="http://schemas.openxmlformats.org/officeDocument/2006/relationships/tags" Target="../tags/tag493.xml"/><Relationship Id="rId38" Type="http://schemas.openxmlformats.org/officeDocument/2006/relationships/tags" Target="../tags/tag498.xml"/><Relationship Id="rId46" Type="http://schemas.openxmlformats.org/officeDocument/2006/relationships/tags" Target="../tags/tag506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20" Type="http://schemas.openxmlformats.org/officeDocument/2006/relationships/tags" Target="../tags/tag480.xml"/><Relationship Id="rId29" Type="http://schemas.openxmlformats.org/officeDocument/2006/relationships/tags" Target="../tags/tag489.xml"/><Relationship Id="rId41" Type="http://schemas.openxmlformats.org/officeDocument/2006/relationships/tags" Target="../tags/tag501.xml"/><Relationship Id="rId1" Type="http://schemas.openxmlformats.org/officeDocument/2006/relationships/tags" Target="../tags/tag461.xml"/><Relationship Id="rId6" Type="http://schemas.openxmlformats.org/officeDocument/2006/relationships/tags" Target="../tags/tag466.xml"/><Relationship Id="rId11" Type="http://schemas.openxmlformats.org/officeDocument/2006/relationships/tags" Target="../tags/tag471.xml"/><Relationship Id="rId24" Type="http://schemas.openxmlformats.org/officeDocument/2006/relationships/tags" Target="../tags/tag484.xml"/><Relationship Id="rId32" Type="http://schemas.openxmlformats.org/officeDocument/2006/relationships/tags" Target="../tags/tag492.xml"/><Relationship Id="rId37" Type="http://schemas.openxmlformats.org/officeDocument/2006/relationships/tags" Target="../tags/tag497.xml"/><Relationship Id="rId40" Type="http://schemas.openxmlformats.org/officeDocument/2006/relationships/tags" Target="../tags/tag500.xml"/><Relationship Id="rId45" Type="http://schemas.openxmlformats.org/officeDocument/2006/relationships/tags" Target="../tags/tag505.xml"/><Relationship Id="rId5" Type="http://schemas.openxmlformats.org/officeDocument/2006/relationships/tags" Target="../tags/tag465.xml"/><Relationship Id="rId15" Type="http://schemas.openxmlformats.org/officeDocument/2006/relationships/tags" Target="../tags/tag475.xml"/><Relationship Id="rId23" Type="http://schemas.openxmlformats.org/officeDocument/2006/relationships/tags" Target="../tags/tag483.xml"/><Relationship Id="rId28" Type="http://schemas.openxmlformats.org/officeDocument/2006/relationships/tags" Target="../tags/tag488.xml"/><Relationship Id="rId36" Type="http://schemas.openxmlformats.org/officeDocument/2006/relationships/tags" Target="../tags/tag496.xml"/><Relationship Id="rId49" Type="http://schemas.openxmlformats.org/officeDocument/2006/relationships/slideLayout" Target="../slideLayouts/slideLayout3.xml"/><Relationship Id="rId10" Type="http://schemas.openxmlformats.org/officeDocument/2006/relationships/tags" Target="../tags/tag470.xml"/><Relationship Id="rId19" Type="http://schemas.openxmlformats.org/officeDocument/2006/relationships/tags" Target="../tags/tag479.xml"/><Relationship Id="rId31" Type="http://schemas.openxmlformats.org/officeDocument/2006/relationships/tags" Target="../tags/tag491.xml"/><Relationship Id="rId44" Type="http://schemas.openxmlformats.org/officeDocument/2006/relationships/tags" Target="../tags/tag504.xml"/><Relationship Id="rId4" Type="http://schemas.openxmlformats.org/officeDocument/2006/relationships/tags" Target="../tags/tag464.xml"/><Relationship Id="rId9" Type="http://schemas.openxmlformats.org/officeDocument/2006/relationships/tags" Target="../tags/tag469.xml"/><Relationship Id="rId14" Type="http://schemas.openxmlformats.org/officeDocument/2006/relationships/tags" Target="../tags/tag474.xml"/><Relationship Id="rId22" Type="http://schemas.openxmlformats.org/officeDocument/2006/relationships/tags" Target="../tags/tag482.xml"/><Relationship Id="rId27" Type="http://schemas.openxmlformats.org/officeDocument/2006/relationships/tags" Target="../tags/tag487.xml"/><Relationship Id="rId30" Type="http://schemas.openxmlformats.org/officeDocument/2006/relationships/tags" Target="../tags/tag490.xml"/><Relationship Id="rId35" Type="http://schemas.openxmlformats.org/officeDocument/2006/relationships/tags" Target="../tags/tag495.xml"/><Relationship Id="rId43" Type="http://schemas.openxmlformats.org/officeDocument/2006/relationships/tags" Target="../tags/tag503.xml"/><Relationship Id="rId48" Type="http://schemas.openxmlformats.org/officeDocument/2006/relationships/tags" Target="../tags/tag508.xml"/><Relationship Id="rId8" Type="http://schemas.openxmlformats.org/officeDocument/2006/relationships/tags" Target="../tags/tag4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51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51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4" Type="http://schemas.openxmlformats.org/officeDocument/2006/relationships/tags" Target="../tags/tag518.xml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52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52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9" Type="http://schemas.openxmlformats.org/officeDocument/2006/relationships/image" Target="../media/image2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52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29.xml"/><Relationship Id="rId4" Type="http://schemas.openxmlformats.org/officeDocument/2006/relationships/tags" Target="../tags/tag52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36.xml"/><Relationship Id="rId13" Type="http://schemas.openxmlformats.org/officeDocument/2006/relationships/tags" Target="../tags/tag541.xml"/><Relationship Id="rId18" Type="http://schemas.openxmlformats.org/officeDocument/2006/relationships/tags" Target="../tags/tag546.xml"/><Relationship Id="rId26" Type="http://schemas.openxmlformats.org/officeDocument/2006/relationships/tags" Target="../tags/tag554.xml"/><Relationship Id="rId39" Type="http://schemas.openxmlformats.org/officeDocument/2006/relationships/tags" Target="../tags/tag567.xml"/><Relationship Id="rId3" Type="http://schemas.openxmlformats.org/officeDocument/2006/relationships/tags" Target="../tags/tag531.xml"/><Relationship Id="rId21" Type="http://schemas.openxmlformats.org/officeDocument/2006/relationships/tags" Target="../tags/tag549.xml"/><Relationship Id="rId34" Type="http://schemas.openxmlformats.org/officeDocument/2006/relationships/tags" Target="../tags/tag562.xml"/><Relationship Id="rId42" Type="http://schemas.openxmlformats.org/officeDocument/2006/relationships/image" Target="../media/image28.wmf"/><Relationship Id="rId7" Type="http://schemas.openxmlformats.org/officeDocument/2006/relationships/tags" Target="../tags/tag535.xml"/><Relationship Id="rId12" Type="http://schemas.openxmlformats.org/officeDocument/2006/relationships/tags" Target="../tags/tag540.xml"/><Relationship Id="rId17" Type="http://schemas.openxmlformats.org/officeDocument/2006/relationships/tags" Target="../tags/tag545.xml"/><Relationship Id="rId25" Type="http://schemas.openxmlformats.org/officeDocument/2006/relationships/tags" Target="../tags/tag553.xml"/><Relationship Id="rId33" Type="http://schemas.openxmlformats.org/officeDocument/2006/relationships/tags" Target="../tags/tag561.xml"/><Relationship Id="rId38" Type="http://schemas.openxmlformats.org/officeDocument/2006/relationships/tags" Target="../tags/tag566.xml"/><Relationship Id="rId2" Type="http://schemas.openxmlformats.org/officeDocument/2006/relationships/tags" Target="../tags/tag530.xml"/><Relationship Id="rId16" Type="http://schemas.openxmlformats.org/officeDocument/2006/relationships/tags" Target="../tags/tag544.xml"/><Relationship Id="rId20" Type="http://schemas.openxmlformats.org/officeDocument/2006/relationships/tags" Target="../tags/tag548.xml"/><Relationship Id="rId29" Type="http://schemas.openxmlformats.org/officeDocument/2006/relationships/tags" Target="../tags/tag557.xml"/><Relationship Id="rId41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534.xml"/><Relationship Id="rId11" Type="http://schemas.openxmlformats.org/officeDocument/2006/relationships/tags" Target="../tags/tag539.xml"/><Relationship Id="rId24" Type="http://schemas.openxmlformats.org/officeDocument/2006/relationships/tags" Target="../tags/tag552.xml"/><Relationship Id="rId32" Type="http://schemas.openxmlformats.org/officeDocument/2006/relationships/tags" Target="../tags/tag560.xml"/><Relationship Id="rId37" Type="http://schemas.openxmlformats.org/officeDocument/2006/relationships/tags" Target="../tags/tag565.xml"/><Relationship Id="rId40" Type="http://schemas.openxmlformats.org/officeDocument/2006/relationships/slideLayout" Target="../slideLayouts/slideLayout3.xml"/><Relationship Id="rId5" Type="http://schemas.openxmlformats.org/officeDocument/2006/relationships/tags" Target="../tags/tag533.xml"/><Relationship Id="rId15" Type="http://schemas.openxmlformats.org/officeDocument/2006/relationships/tags" Target="../tags/tag543.xml"/><Relationship Id="rId23" Type="http://schemas.openxmlformats.org/officeDocument/2006/relationships/tags" Target="../tags/tag551.xml"/><Relationship Id="rId28" Type="http://schemas.openxmlformats.org/officeDocument/2006/relationships/tags" Target="../tags/tag556.xml"/><Relationship Id="rId36" Type="http://schemas.openxmlformats.org/officeDocument/2006/relationships/tags" Target="../tags/tag564.xml"/><Relationship Id="rId10" Type="http://schemas.openxmlformats.org/officeDocument/2006/relationships/tags" Target="../tags/tag538.xml"/><Relationship Id="rId19" Type="http://schemas.openxmlformats.org/officeDocument/2006/relationships/tags" Target="../tags/tag547.xml"/><Relationship Id="rId31" Type="http://schemas.openxmlformats.org/officeDocument/2006/relationships/tags" Target="../tags/tag559.xml"/><Relationship Id="rId4" Type="http://schemas.openxmlformats.org/officeDocument/2006/relationships/tags" Target="../tags/tag532.xml"/><Relationship Id="rId9" Type="http://schemas.openxmlformats.org/officeDocument/2006/relationships/tags" Target="../tags/tag537.xml"/><Relationship Id="rId14" Type="http://schemas.openxmlformats.org/officeDocument/2006/relationships/tags" Target="../tags/tag542.xml"/><Relationship Id="rId22" Type="http://schemas.openxmlformats.org/officeDocument/2006/relationships/tags" Target="../tags/tag550.xml"/><Relationship Id="rId27" Type="http://schemas.openxmlformats.org/officeDocument/2006/relationships/tags" Target="../tags/tag555.xml"/><Relationship Id="rId30" Type="http://schemas.openxmlformats.org/officeDocument/2006/relationships/tags" Target="../tags/tag558.xml"/><Relationship Id="rId35" Type="http://schemas.openxmlformats.org/officeDocument/2006/relationships/tags" Target="../tags/tag56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18" Type="http://schemas.openxmlformats.org/officeDocument/2006/relationships/tags" Target="../tags/tag585.xml"/><Relationship Id="rId3" Type="http://schemas.openxmlformats.org/officeDocument/2006/relationships/tags" Target="../tags/tag570.xml"/><Relationship Id="rId21" Type="http://schemas.openxmlformats.org/officeDocument/2006/relationships/tags" Target="../tags/tag588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tags" Target="../tags/tag584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569.xml"/><Relationship Id="rId16" Type="http://schemas.openxmlformats.org/officeDocument/2006/relationships/tags" Target="../tags/tag583.xml"/><Relationship Id="rId20" Type="http://schemas.openxmlformats.org/officeDocument/2006/relationships/tags" Target="../tags/tag587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24" Type="http://schemas.openxmlformats.org/officeDocument/2006/relationships/tags" Target="../tags/tag591.xml"/><Relationship Id="rId5" Type="http://schemas.openxmlformats.org/officeDocument/2006/relationships/tags" Target="../tags/tag572.xml"/><Relationship Id="rId15" Type="http://schemas.openxmlformats.org/officeDocument/2006/relationships/tags" Target="../tags/tag582.xml"/><Relationship Id="rId23" Type="http://schemas.openxmlformats.org/officeDocument/2006/relationships/tags" Target="../tags/tag590.xml"/><Relationship Id="rId10" Type="http://schemas.openxmlformats.org/officeDocument/2006/relationships/tags" Target="../tags/tag577.xml"/><Relationship Id="rId19" Type="http://schemas.openxmlformats.org/officeDocument/2006/relationships/tags" Target="../tags/tag586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Relationship Id="rId22" Type="http://schemas.openxmlformats.org/officeDocument/2006/relationships/tags" Target="../tags/tag58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594.xml"/><Relationship Id="rId2" Type="http://schemas.openxmlformats.org/officeDocument/2006/relationships/tags" Target="../tags/tag593.xml"/><Relationship Id="rId1" Type="http://schemas.openxmlformats.org/officeDocument/2006/relationships/tags" Target="../tags/tag592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9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598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00.xml"/><Relationship Id="rId4" Type="http://schemas.openxmlformats.org/officeDocument/2006/relationships/tags" Target="../tags/tag59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60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605.xml"/><Relationship Id="rId1" Type="http://schemas.openxmlformats.org/officeDocument/2006/relationships/tags" Target="../tags/tag60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08.xml"/><Relationship Id="rId4" Type="http://schemas.openxmlformats.org/officeDocument/2006/relationships/tags" Target="../tags/tag60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621.xml"/><Relationship Id="rId18" Type="http://schemas.openxmlformats.org/officeDocument/2006/relationships/tags" Target="../tags/tag626.xml"/><Relationship Id="rId26" Type="http://schemas.openxmlformats.org/officeDocument/2006/relationships/tags" Target="../tags/tag634.xml"/><Relationship Id="rId39" Type="http://schemas.openxmlformats.org/officeDocument/2006/relationships/tags" Target="../tags/tag647.xml"/><Relationship Id="rId21" Type="http://schemas.openxmlformats.org/officeDocument/2006/relationships/tags" Target="../tags/tag629.xml"/><Relationship Id="rId34" Type="http://schemas.openxmlformats.org/officeDocument/2006/relationships/tags" Target="../tags/tag642.xml"/><Relationship Id="rId42" Type="http://schemas.openxmlformats.org/officeDocument/2006/relationships/tags" Target="../tags/tag650.xml"/><Relationship Id="rId47" Type="http://schemas.openxmlformats.org/officeDocument/2006/relationships/tags" Target="../tags/tag655.xml"/><Relationship Id="rId50" Type="http://schemas.openxmlformats.org/officeDocument/2006/relationships/tags" Target="../tags/tag658.xml"/><Relationship Id="rId55" Type="http://schemas.openxmlformats.org/officeDocument/2006/relationships/tags" Target="../tags/tag663.xml"/><Relationship Id="rId7" Type="http://schemas.openxmlformats.org/officeDocument/2006/relationships/tags" Target="../tags/tag615.xml"/><Relationship Id="rId2" Type="http://schemas.openxmlformats.org/officeDocument/2006/relationships/tags" Target="../tags/tag610.xml"/><Relationship Id="rId16" Type="http://schemas.openxmlformats.org/officeDocument/2006/relationships/tags" Target="../tags/tag624.xml"/><Relationship Id="rId20" Type="http://schemas.openxmlformats.org/officeDocument/2006/relationships/tags" Target="../tags/tag628.xml"/><Relationship Id="rId29" Type="http://schemas.openxmlformats.org/officeDocument/2006/relationships/tags" Target="../tags/tag637.xml"/><Relationship Id="rId41" Type="http://schemas.openxmlformats.org/officeDocument/2006/relationships/tags" Target="../tags/tag649.xml"/><Relationship Id="rId54" Type="http://schemas.openxmlformats.org/officeDocument/2006/relationships/tags" Target="../tags/tag662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11" Type="http://schemas.openxmlformats.org/officeDocument/2006/relationships/tags" Target="../tags/tag619.xml"/><Relationship Id="rId24" Type="http://schemas.openxmlformats.org/officeDocument/2006/relationships/tags" Target="../tags/tag632.xml"/><Relationship Id="rId32" Type="http://schemas.openxmlformats.org/officeDocument/2006/relationships/tags" Target="../tags/tag640.xml"/><Relationship Id="rId37" Type="http://schemas.openxmlformats.org/officeDocument/2006/relationships/tags" Target="../tags/tag645.xml"/><Relationship Id="rId40" Type="http://schemas.openxmlformats.org/officeDocument/2006/relationships/tags" Target="../tags/tag648.xml"/><Relationship Id="rId45" Type="http://schemas.openxmlformats.org/officeDocument/2006/relationships/tags" Target="../tags/tag653.xml"/><Relationship Id="rId53" Type="http://schemas.openxmlformats.org/officeDocument/2006/relationships/tags" Target="../tags/tag661.xml"/><Relationship Id="rId58" Type="http://schemas.openxmlformats.org/officeDocument/2006/relationships/tags" Target="../tags/tag666.xml"/><Relationship Id="rId5" Type="http://schemas.openxmlformats.org/officeDocument/2006/relationships/tags" Target="../tags/tag613.xml"/><Relationship Id="rId15" Type="http://schemas.openxmlformats.org/officeDocument/2006/relationships/tags" Target="../tags/tag623.xml"/><Relationship Id="rId23" Type="http://schemas.openxmlformats.org/officeDocument/2006/relationships/tags" Target="../tags/tag631.xml"/><Relationship Id="rId28" Type="http://schemas.openxmlformats.org/officeDocument/2006/relationships/tags" Target="../tags/tag636.xml"/><Relationship Id="rId36" Type="http://schemas.openxmlformats.org/officeDocument/2006/relationships/tags" Target="../tags/tag644.xml"/><Relationship Id="rId49" Type="http://schemas.openxmlformats.org/officeDocument/2006/relationships/tags" Target="../tags/tag657.xml"/><Relationship Id="rId57" Type="http://schemas.openxmlformats.org/officeDocument/2006/relationships/tags" Target="../tags/tag665.xml"/><Relationship Id="rId61" Type="http://schemas.openxmlformats.org/officeDocument/2006/relationships/slideLayout" Target="../slideLayouts/slideLayout3.xml"/><Relationship Id="rId10" Type="http://schemas.openxmlformats.org/officeDocument/2006/relationships/tags" Target="../tags/tag618.xml"/><Relationship Id="rId19" Type="http://schemas.openxmlformats.org/officeDocument/2006/relationships/tags" Target="../tags/tag627.xml"/><Relationship Id="rId31" Type="http://schemas.openxmlformats.org/officeDocument/2006/relationships/tags" Target="../tags/tag639.xml"/><Relationship Id="rId44" Type="http://schemas.openxmlformats.org/officeDocument/2006/relationships/tags" Target="../tags/tag652.xml"/><Relationship Id="rId52" Type="http://schemas.openxmlformats.org/officeDocument/2006/relationships/tags" Target="../tags/tag660.xml"/><Relationship Id="rId60" Type="http://schemas.openxmlformats.org/officeDocument/2006/relationships/tags" Target="../tags/tag668.xml"/><Relationship Id="rId4" Type="http://schemas.openxmlformats.org/officeDocument/2006/relationships/tags" Target="../tags/tag612.xml"/><Relationship Id="rId9" Type="http://schemas.openxmlformats.org/officeDocument/2006/relationships/tags" Target="../tags/tag617.xml"/><Relationship Id="rId14" Type="http://schemas.openxmlformats.org/officeDocument/2006/relationships/tags" Target="../tags/tag622.xml"/><Relationship Id="rId22" Type="http://schemas.openxmlformats.org/officeDocument/2006/relationships/tags" Target="../tags/tag630.xml"/><Relationship Id="rId27" Type="http://schemas.openxmlformats.org/officeDocument/2006/relationships/tags" Target="../tags/tag635.xml"/><Relationship Id="rId30" Type="http://schemas.openxmlformats.org/officeDocument/2006/relationships/tags" Target="../tags/tag638.xml"/><Relationship Id="rId35" Type="http://schemas.openxmlformats.org/officeDocument/2006/relationships/tags" Target="../tags/tag643.xml"/><Relationship Id="rId43" Type="http://schemas.openxmlformats.org/officeDocument/2006/relationships/tags" Target="../tags/tag651.xml"/><Relationship Id="rId48" Type="http://schemas.openxmlformats.org/officeDocument/2006/relationships/tags" Target="../tags/tag656.xml"/><Relationship Id="rId56" Type="http://schemas.openxmlformats.org/officeDocument/2006/relationships/tags" Target="../tags/tag664.xml"/><Relationship Id="rId8" Type="http://schemas.openxmlformats.org/officeDocument/2006/relationships/tags" Target="../tags/tag616.xml"/><Relationship Id="rId51" Type="http://schemas.openxmlformats.org/officeDocument/2006/relationships/tags" Target="../tags/tag659.xml"/><Relationship Id="rId3" Type="http://schemas.openxmlformats.org/officeDocument/2006/relationships/tags" Target="../tags/tag611.xml"/><Relationship Id="rId12" Type="http://schemas.openxmlformats.org/officeDocument/2006/relationships/tags" Target="../tags/tag620.xml"/><Relationship Id="rId17" Type="http://schemas.openxmlformats.org/officeDocument/2006/relationships/tags" Target="../tags/tag625.xml"/><Relationship Id="rId25" Type="http://schemas.openxmlformats.org/officeDocument/2006/relationships/tags" Target="../tags/tag633.xml"/><Relationship Id="rId33" Type="http://schemas.openxmlformats.org/officeDocument/2006/relationships/tags" Target="../tags/tag641.xml"/><Relationship Id="rId38" Type="http://schemas.openxmlformats.org/officeDocument/2006/relationships/tags" Target="../tags/tag646.xml"/><Relationship Id="rId46" Type="http://schemas.openxmlformats.org/officeDocument/2006/relationships/tags" Target="../tags/tag654.xml"/><Relationship Id="rId59" Type="http://schemas.openxmlformats.org/officeDocument/2006/relationships/tags" Target="../tags/tag6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676.xml"/><Relationship Id="rId13" Type="http://schemas.openxmlformats.org/officeDocument/2006/relationships/tags" Target="../tags/tag681.xml"/><Relationship Id="rId18" Type="http://schemas.openxmlformats.org/officeDocument/2006/relationships/tags" Target="../tags/tag686.xml"/><Relationship Id="rId26" Type="http://schemas.openxmlformats.org/officeDocument/2006/relationships/image" Target="../media/image33.png"/><Relationship Id="rId3" Type="http://schemas.openxmlformats.org/officeDocument/2006/relationships/tags" Target="../tags/tag671.xml"/><Relationship Id="rId21" Type="http://schemas.openxmlformats.org/officeDocument/2006/relationships/tags" Target="../tags/tag689.xml"/><Relationship Id="rId7" Type="http://schemas.openxmlformats.org/officeDocument/2006/relationships/tags" Target="../tags/tag675.xml"/><Relationship Id="rId12" Type="http://schemas.openxmlformats.org/officeDocument/2006/relationships/tags" Target="../tags/tag680.xml"/><Relationship Id="rId17" Type="http://schemas.openxmlformats.org/officeDocument/2006/relationships/tags" Target="../tags/tag685.xml"/><Relationship Id="rId25" Type="http://schemas.openxmlformats.org/officeDocument/2006/relationships/image" Target="../media/image32.png"/><Relationship Id="rId2" Type="http://schemas.openxmlformats.org/officeDocument/2006/relationships/tags" Target="../tags/tag670.xml"/><Relationship Id="rId16" Type="http://schemas.openxmlformats.org/officeDocument/2006/relationships/tags" Target="../tags/tag684.xml"/><Relationship Id="rId20" Type="http://schemas.openxmlformats.org/officeDocument/2006/relationships/tags" Target="../tags/tag688.xml"/><Relationship Id="rId1" Type="http://schemas.openxmlformats.org/officeDocument/2006/relationships/tags" Target="../tags/tag669.xml"/><Relationship Id="rId6" Type="http://schemas.openxmlformats.org/officeDocument/2006/relationships/tags" Target="../tags/tag674.xml"/><Relationship Id="rId11" Type="http://schemas.openxmlformats.org/officeDocument/2006/relationships/tags" Target="../tags/tag679.xml"/><Relationship Id="rId24" Type="http://schemas.openxmlformats.org/officeDocument/2006/relationships/image" Target="../media/image31.png"/><Relationship Id="rId5" Type="http://schemas.openxmlformats.org/officeDocument/2006/relationships/tags" Target="../tags/tag673.xml"/><Relationship Id="rId15" Type="http://schemas.openxmlformats.org/officeDocument/2006/relationships/tags" Target="../tags/tag683.xml"/><Relationship Id="rId23" Type="http://schemas.openxmlformats.org/officeDocument/2006/relationships/image" Target="../media/image30.png"/><Relationship Id="rId10" Type="http://schemas.openxmlformats.org/officeDocument/2006/relationships/tags" Target="../tags/tag678.xml"/><Relationship Id="rId19" Type="http://schemas.openxmlformats.org/officeDocument/2006/relationships/tags" Target="../tags/tag687.xml"/><Relationship Id="rId4" Type="http://schemas.openxmlformats.org/officeDocument/2006/relationships/tags" Target="../tags/tag672.xml"/><Relationship Id="rId9" Type="http://schemas.openxmlformats.org/officeDocument/2006/relationships/tags" Target="../tags/tag677.xml"/><Relationship Id="rId14" Type="http://schemas.openxmlformats.org/officeDocument/2006/relationships/tags" Target="../tags/tag682.xml"/><Relationship Id="rId22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tags" Target="../tags/tag690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701.xml"/><Relationship Id="rId13" Type="http://schemas.openxmlformats.org/officeDocument/2006/relationships/image" Target="../media/image34.png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695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tags" Target="../tags/tag704.xml"/><Relationship Id="rId5" Type="http://schemas.openxmlformats.org/officeDocument/2006/relationships/tags" Target="../tags/tag698.xml"/><Relationship Id="rId10" Type="http://schemas.openxmlformats.org/officeDocument/2006/relationships/tags" Target="../tags/tag703.xml"/><Relationship Id="rId4" Type="http://schemas.openxmlformats.org/officeDocument/2006/relationships/tags" Target="../tags/tag697.xml"/><Relationship Id="rId9" Type="http://schemas.openxmlformats.org/officeDocument/2006/relationships/tags" Target="../tags/tag702.xml"/><Relationship Id="rId1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707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09.xml"/><Relationship Id="rId4" Type="http://schemas.openxmlformats.org/officeDocument/2006/relationships/tags" Target="../tags/tag70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10" Type="http://schemas.openxmlformats.org/officeDocument/2006/relationships/image" Target="../media/image37.png"/><Relationship Id="rId4" Type="http://schemas.openxmlformats.org/officeDocument/2006/relationships/tags" Target="../tags/tag713.xml"/><Relationship Id="rId9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724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12" Type="http://schemas.openxmlformats.org/officeDocument/2006/relationships/notesSlide" Target="../notesSlides/notesSlide39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21.xml"/><Relationship Id="rId10" Type="http://schemas.openxmlformats.org/officeDocument/2006/relationships/tags" Target="../tags/tag726.xml"/><Relationship Id="rId4" Type="http://schemas.openxmlformats.org/officeDocument/2006/relationships/tags" Target="../tags/tag720.xml"/><Relationship Id="rId9" Type="http://schemas.openxmlformats.org/officeDocument/2006/relationships/tags" Target="../tags/tag7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18" Type="http://schemas.openxmlformats.org/officeDocument/2006/relationships/tags" Target="../tags/tag743.xml"/><Relationship Id="rId26" Type="http://schemas.openxmlformats.org/officeDocument/2006/relationships/tags" Target="../tags/tag751.xml"/><Relationship Id="rId39" Type="http://schemas.openxmlformats.org/officeDocument/2006/relationships/oleObject" Target="../embeddings/oleObject3.bin"/><Relationship Id="rId3" Type="http://schemas.openxmlformats.org/officeDocument/2006/relationships/tags" Target="../tags/tag728.xml"/><Relationship Id="rId21" Type="http://schemas.openxmlformats.org/officeDocument/2006/relationships/tags" Target="../tags/tag746.xml"/><Relationship Id="rId34" Type="http://schemas.openxmlformats.org/officeDocument/2006/relationships/tags" Target="../tags/tag759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17" Type="http://schemas.openxmlformats.org/officeDocument/2006/relationships/tags" Target="../tags/tag742.xml"/><Relationship Id="rId25" Type="http://schemas.openxmlformats.org/officeDocument/2006/relationships/tags" Target="../tags/tag750.xml"/><Relationship Id="rId33" Type="http://schemas.openxmlformats.org/officeDocument/2006/relationships/tags" Target="../tags/tag758.xml"/><Relationship Id="rId38" Type="http://schemas.openxmlformats.org/officeDocument/2006/relationships/image" Target="../media/image39.png"/><Relationship Id="rId2" Type="http://schemas.openxmlformats.org/officeDocument/2006/relationships/tags" Target="../tags/tag727.xml"/><Relationship Id="rId16" Type="http://schemas.openxmlformats.org/officeDocument/2006/relationships/tags" Target="../tags/tag741.xml"/><Relationship Id="rId20" Type="http://schemas.openxmlformats.org/officeDocument/2006/relationships/tags" Target="../tags/tag745.xml"/><Relationship Id="rId29" Type="http://schemas.openxmlformats.org/officeDocument/2006/relationships/tags" Target="../tags/tag754.xml"/><Relationship Id="rId41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24" Type="http://schemas.openxmlformats.org/officeDocument/2006/relationships/tags" Target="../tags/tag749.xml"/><Relationship Id="rId32" Type="http://schemas.openxmlformats.org/officeDocument/2006/relationships/tags" Target="../tags/tag757.xml"/><Relationship Id="rId37" Type="http://schemas.openxmlformats.org/officeDocument/2006/relationships/notesSlide" Target="../notesSlides/notesSlide40.xml"/><Relationship Id="rId40" Type="http://schemas.openxmlformats.org/officeDocument/2006/relationships/image" Target="../media/image38.wmf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23" Type="http://schemas.openxmlformats.org/officeDocument/2006/relationships/tags" Target="../tags/tag748.xml"/><Relationship Id="rId28" Type="http://schemas.openxmlformats.org/officeDocument/2006/relationships/tags" Target="../tags/tag753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735.xml"/><Relationship Id="rId19" Type="http://schemas.openxmlformats.org/officeDocument/2006/relationships/tags" Target="../tags/tag744.xml"/><Relationship Id="rId31" Type="http://schemas.openxmlformats.org/officeDocument/2006/relationships/tags" Target="../tags/tag756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Relationship Id="rId22" Type="http://schemas.openxmlformats.org/officeDocument/2006/relationships/tags" Target="../tags/tag747.xml"/><Relationship Id="rId27" Type="http://schemas.openxmlformats.org/officeDocument/2006/relationships/tags" Target="../tags/tag752.xml"/><Relationship Id="rId30" Type="http://schemas.openxmlformats.org/officeDocument/2006/relationships/tags" Target="../tags/tag755.xml"/><Relationship Id="rId35" Type="http://schemas.openxmlformats.org/officeDocument/2006/relationships/tags" Target="../tags/tag76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76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61.xml"/><Relationship Id="rId1" Type="http://schemas.openxmlformats.org/officeDocument/2006/relationships/vmlDrawing" Target="../drawings/vmlDrawing4.vml"/><Relationship Id="rId6" Type="http://schemas.openxmlformats.org/officeDocument/2006/relationships/tags" Target="../tags/tag765.xml"/><Relationship Id="rId5" Type="http://schemas.openxmlformats.org/officeDocument/2006/relationships/tags" Target="../tags/tag764.xml"/><Relationship Id="rId10" Type="http://schemas.openxmlformats.org/officeDocument/2006/relationships/oleObject" Target="../embeddings/oleObject6.bin"/><Relationship Id="rId4" Type="http://schemas.openxmlformats.org/officeDocument/2006/relationships/tags" Target="../tags/tag763.xml"/><Relationship Id="rId9" Type="http://schemas.openxmlformats.org/officeDocument/2006/relationships/image" Target="../media/image3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768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767.xml"/><Relationship Id="rId1" Type="http://schemas.openxmlformats.org/officeDocument/2006/relationships/tags" Target="../tags/tag76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0.xml"/><Relationship Id="rId4" Type="http://schemas.openxmlformats.org/officeDocument/2006/relationships/tags" Target="../tags/tag76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773.xml"/><Relationship Id="rId2" Type="http://schemas.openxmlformats.org/officeDocument/2006/relationships/tags" Target="../tags/tag772.xml"/><Relationship Id="rId1" Type="http://schemas.openxmlformats.org/officeDocument/2006/relationships/tags" Target="../tags/tag77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777.xml"/><Relationship Id="rId7" Type="http://schemas.openxmlformats.org/officeDocument/2006/relationships/image" Target="../media/image41.emf"/><Relationship Id="rId2" Type="http://schemas.openxmlformats.org/officeDocument/2006/relationships/tags" Target="../tags/tag776.xml"/><Relationship Id="rId1" Type="http://schemas.openxmlformats.org/officeDocument/2006/relationships/tags" Target="../tags/tag77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7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781.xml"/><Relationship Id="rId7" Type="http://schemas.openxmlformats.org/officeDocument/2006/relationships/hyperlink" Target="http://home.nith.no/" TargetMode="External"/><Relationship Id="rId2" Type="http://schemas.openxmlformats.org/officeDocument/2006/relationships/tags" Target="../tags/tag780.xml"/><Relationship Id="rId1" Type="http://schemas.openxmlformats.org/officeDocument/2006/relationships/tags" Target="../tags/tag77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3.xml"/><Relationship Id="rId4" Type="http://schemas.openxmlformats.org/officeDocument/2006/relationships/tags" Target="../tags/tag78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8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795.xml"/><Relationship Id="rId13" Type="http://schemas.openxmlformats.org/officeDocument/2006/relationships/image" Target="../media/image44.jpeg"/><Relationship Id="rId3" Type="http://schemas.openxmlformats.org/officeDocument/2006/relationships/tags" Target="../tags/tag790.xml"/><Relationship Id="rId7" Type="http://schemas.openxmlformats.org/officeDocument/2006/relationships/tags" Target="../tags/tag794.xml"/><Relationship Id="rId12" Type="http://schemas.openxmlformats.org/officeDocument/2006/relationships/image" Target="../media/image43.jpe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tags" Target="../tags/tag793.xml"/><Relationship Id="rId11" Type="http://schemas.openxmlformats.org/officeDocument/2006/relationships/notesSlide" Target="../notesSlides/notesSlide45.xml"/><Relationship Id="rId5" Type="http://schemas.openxmlformats.org/officeDocument/2006/relationships/tags" Target="../tags/tag7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91.xml"/><Relationship Id="rId9" Type="http://schemas.openxmlformats.org/officeDocument/2006/relationships/tags" Target="../tags/tag796.xml"/><Relationship Id="rId1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799.xml"/><Relationship Id="rId2" Type="http://schemas.openxmlformats.org/officeDocument/2006/relationships/tags" Target="../tags/tag798.xml"/><Relationship Id="rId1" Type="http://schemas.openxmlformats.org/officeDocument/2006/relationships/tags" Target="../tags/tag7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8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816.xml"/><Relationship Id="rId3" Type="http://schemas.openxmlformats.org/officeDocument/2006/relationships/tags" Target="../tags/tag811.xml"/><Relationship Id="rId7" Type="http://schemas.openxmlformats.org/officeDocument/2006/relationships/tags" Target="../tags/tag815.xml"/><Relationship Id="rId2" Type="http://schemas.openxmlformats.org/officeDocument/2006/relationships/tags" Target="../tags/tag810.xml"/><Relationship Id="rId1" Type="http://schemas.openxmlformats.org/officeDocument/2006/relationships/tags" Target="../tags/tag809.xml"/><Relationship Id="rId6" Type="http://schemas.openxmlformats.org/officeDocument/2006/relationships/tags" Target="../tags/tag814.xml"/><Relationship Id="rId5" Type="http://schemas.openxmlformats.org/officeDocument/2006/relationships/tags" Target="../tags/tag813.xml"/><Relationship Id="rId4" Type="http://schemas.openxmlformats.org/officeDocument/2006/relationships/tags" Target="../tags/tag812.xml"/><Relationship Id="rId9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18.xml"/><Relationship Id="rId7" Type="http://schemas.openxmlformats.org/officeDocument/2006/relationships/tags" Target="../tags/tag822.xml"/><Relationship Id="rId2" Type="http://schemas.openxmlformats.org/officeDocument/2006/relationships/tags" Target="../tags/tag817.xml"/><Relationship Id="rId1" Type="http://schemas.openxmlformats.org/officeDocument/2006/relationships/vmlDrawing" Target="../drawings/vmlDrawing5.vml"/><Relationship Id="rId6" Type="http://schemas.openxmlformats.org/officeDocument/2006/relationships/tags" Target="../tags/tag821.xml"/><Relationship Id="rId11" Type="http://schemas.openxmlformats.org/officeDocument/2006/relationships/image" Target="../media/image46.emf"/><Relationship Id="rId5" Type="http://schemas.openxmlformats.org/officeDocument/2006/relationships/tags" Target="../tags/tag820.xml"/><Relationship Id="rId10" Type="http://schemas.openxmlformats.org/officeDocument/2006/relationships/oleObject" Target="../embeddings/oleObject7.bin"/><Relationship Id="rId4" Type="http://schemas.openxmlformats.org/officeDocument/2006/relationships/tags" Target="../tags/tag819.xml"/><Relationship Id="rId9" Type="http://schemas.openxmlformats.org/officeDocument/2006/relationships/notesSlide" Target="../notesSlides/notesSlide4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829.xml"/><Relationship Id="rId3" Type="http://schemas.openxmlformats.org/officeDocument/2006/relationships/tags" Target="../tags/tag824.xml"/><Relationship Id="rId7" Type="http://schemas.openxmlformats.org/officeDocument/2006/relationships/tags" Target="../tags/tag828.xml"/><Relationship Id="rId2" Type="http://schemas.openxmlformats.org/officeDocument/2006/relationships/tags" Target="../tags/tag8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827.xml"/><Relationship Id="rId11" Type="http://schemas.openxmlformats.org/officeDocument/2006/relationships/image" Target="../media/image47.emf"/><Relationship Id="rId5" Type="http://schemas.openxmlformats.org/officeDocument/2006/relationships/tags" Target="../tags/tag82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825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tags" Target="../tags/tag835.xml"/><Relationship Id="rId5" Type="http://schemas.openxmlformats.org/officeDocument/2006/relationships/tags" Target="../tags/tag834.xml"/><Relationship Id="rId4" Type="http://schemas.openxmlformats.org/officeDocument/2006/relationships/tags" Target="../tags/tag83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83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840.xml"/><Relationship Id="rId5" Type="http://schemas.openxmlformats.org/officeDocument/2006/relationships/tags" Target="../tags/tag839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838.xml"/><Relationship Id="rId9" Type="http://schemas.openxmlformats.org/officeDocument/2006/relationships/image" Target="../media/image3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84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42.xml"/><Relationship Id="rId1" Type="http://schemas.openxmlformats.org/officeDocument/2006/relationships/tags" Target="../tags/tag841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853.xml"/><Relationship Id="rId3" Type="http://schemas.openxmlformats.org/officeDocument/2006/relationships/tags" Target="../tags/tag848.xml"/><Relationship Id="rId7" Type="http://schemas.openxmlformats.org/officeDocument/2006/relationships/tags" Target="../tags/tag852.xml"/><Relationship Id="rId12" Type="http://schemas.openxmlformats.org/officeDocument/2006/relationships/image" Target="../media/image48.wmf"/><Relationship Id="rId2" Type="http://schemas.openxmlformats.org/officeDocument/2006/relationships/tags" Target="../tags/tag847.xml"/><Relationship Id="rId1" Type="http://schemas.openxmlformats.org/officeDocument/2006/relationships/vmlDrawing" Target="../drawings/vmlDrawing8.vml"/><Relationship Id="rId6" Type="http://schemas.openxmlformats.org/officeDocument/2006/relationships/tags" Target="../tags/tag851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850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849.xml"/><Relationship Id="rId9" Type="http://schemas.openxmlformats.org/officeDocument/2006/relationships/tags" Target="../tags/tag85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857.xml"/><Relationship Id="rId2" Type="http://schemas.openxmlformats.org/officeDocument/2006/relationships/tags" Target="../tags/tag856.xml"/><Relationship Id="rId1" Type="http://schemas.openxmlformats.org/officeDocument/2006/relationships/tags" Target="../tags/tag85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861.xml"/><Relationship Id="rId2" Type="http://schemas.openxmlformats.org/officeDocument/2006/relationships/tags" Target="../tags/tag860.xml"/><Relationship Id="rId1" Type="http://schemas.openxmlformats.org/officeDocument/2006/relationships/tags" Target="../tags/tag85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6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6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869.xml"/><Relationship Id="rId2" Type="http://schemas.openxmlformats.org/officeDocument/2006/relationships/tags" Target="../tags/tag868.xml"/><Relationship Id="rId1" Type="http://schemas.openxmlformats.org/officeDocument/2006/relationships/tags" Target="../tags/tag867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872.xml"/><Relationship Id="rId2" Type="http://schemas.openxmlformats.org/officeDocument/2006/relationships/tags" Target="../tags/tag871.xml"/><Relationship Id="rId1" Type="http://schemas.openxmlformats.org/officeDocument/2006/relationships/tags" Target="../tags/tag87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7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876.xml"/><Relationship Id="rId7" Type="http://schemas.openxmlformats.org/officeDocument/2006/relationships/image" Target="../media/image46.png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image" Target="../media/image6.gif"/><Relationship Id="rId4" Type="http://schemas.openxmlformats.org/officeDocument/2006/relationships/tags" Target="../tags/tag87.xml"/><Relationship Id="rId9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80.xml"/><Relationship Id="rId7" Type="http://schemas.openxmlformats.org/officeDocument/2006/relationships/tags" Target="../tags/tag884.xml"/><Relationship Id="rId2" Type="http://schemas.openxmlformats.org/officeDocument/2006/relationships/tags" Target="../tags/tag879.xml"/><Relationship Id="rId1" Type="http://schemas.openxmlformats.org/officeDocument/2006/relationships/tags" Target="../tags/tag878.xml"/><Relationship Id="rId6" Type="http://schemas.openxmlformats.org/officeDocument/2006/relationships/tags" Target="../tags/tag883.xml"/><Relationship Id="rId11" Type="http://schemas.openxmlformats.org/officeDocument/2006/relationships/image" Target="../media/image50.png"/><Relationship Id="rId5" Type="http://schemas.openxmlformats.org/officeDocument/2006/relationships/tags" Target="../tags/tag882.xml"/><Relationship Id="rId10" Type="http://schemas.openxmlformats.org/officeDocument/2006/relationships/hyperlink" Target="http://home.nith.no/" TargetMode="External"/><Relationship Id="rId4" Type="http://schemas.openxmlformats.org/officeDocument/2006/relationships/tags" Target="../tags/tag881.xml"/><Relationship Id="rId9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88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85.xml"/><Relationship Id="rId1" Type="http://schemas.openxmlformats.org/officeDocument/2006/relationships/vmlDrawing" Target="../drawings/vmlDrawing9.vml"/><Relationship Id="rId6" Type="http://schemas.openxmlformats.org/officeDocument/2006/relationships/tags" Target="../tags/tag889.xml"/><Relationship Id="rId5" Type="http://schemas.openxmlformats.org/officeDocument/2006/relationships/tags" Target="../tags/tag888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887.xml"/><Relationship Id="rId9" Type="http://schemas.openxmlformats.org/officeDocument/2006/relationships/image" Target="../media/image38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897.xml"/><Relationship Id="rId13" Type="http://schemas.openxmlformats.org/officeDocument/2006/relationships/tags" Target="../tags/tag902.xml"/><Relationship Id="rId18" Type="http://schemas.openxmlformats.org/officeDocument/2006/relationships/tags" Target="../tags/tag907.xml"/><Relationship Id="rId3" Type="http://schemas.openxmlformats.org/officeDocument/2006/relationships/tags" Target="../tags/tag892.xml"/><Relationship Id="rId21" Type="http://schemas.openxmlformats.org/officeDocument/2006/relationships/tags" Target="../tags/tag910.xml"/><Relationship Id="rId7" Type="http://schemas.openxmlformats.org/officeDocument/2006/relationships/tags" Target="../tags/tag896.xml"/><Relationship Id="rId12" Type="http://schemas.openxmlformats.org/officeDocument/2006/relationships/tags" Target="../tags/tag901.xml"/><Relationship Id="rId17" Type="http://schemas.openxmlformats.org/officeDocument/2006/relationships/tags" Target="../tags/tag906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891.xml"/><Relationship Id="rId16" Type="http://schemas.openxmlformats.org/officeDocument/2006/relationships/tags" Target="../tags/tag905.xml"/><Relationship Id="rId20" Type="http://schemas.openxmlformats.org/officeDocument/2006/relationships/tags" Target="../tags/tag909.xml"/><Relationship Id="rId1" Type="http://schemas.openxmlformats.org/officeDocument/2006/relationships/tags" Target="../tags/tag890.xml"/><Relationship Id="rId6" Type="http://schemas.openxmlformats.org/officeDocument/2006/relationships/tags" Target="../tags/tag895.xml"/><Relationship Id="rId11" Type="http://schemas.openxmlformats.org/officeDocument/2006/relationships/tags" Target="../tags/tag900.xml"/><Relationship Id="rId24" Type="http://schemas.openxmlformats.org/officeDocument/2006/relationships/tags" Target="../tags/tag913.xml"/><Relationship Id="rId5" Type="http://schemas.openxmlformats.org/officeDocument/2006/relationships/tags" Target="../tags/tag894.xml"/><Relationship Id="rId15" Type="http://schemas.openxmlformats.org/officeDocument/2006/relationships/tags" Target="../tags/tag904.xml"/><Relationship Id="rId23" Type="http://schemas.openxmlformats.org/officeDocument/2006/relationships/tags" Target="../tags/tag912.xml"/><Relationship Id="rId10" Type="http://schemas.openxmlformats.org/officeDocument/2006/relationships/tags" Target="../tags/tag899.xml"/><Relationship Id="rId19" Type="http://schemas.openxmlformats.org/officeDocument/2006/relationships/tags" Target="../tags/tag908.xml"/><Relationship Id="rId4" Type="http://schemas.openxmlformats.org/officeDocument/2006/relationships/tags" Target="../tags/tag893.xml"/><Relationship Id="rId9" Type="http://schemas.openxmlformats.org/officeDocument/2006/relationships/tags" Target="../tags/tag898.xml"/><Relationship Id="rId14" Type="http://schemas.openxmlformats.org/officeDocument/2006/relationships/tags" Target="../tags/tag903.xml"/><Relationship Id="rId22" Type="http://schemas.openxmlformats.org/officeDocument/2006/relationships/tags" Target="../tags/tag9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916.xml"/><Relationship Id="rId2" Type="http://schemas.openxmlformats.org/officeDocument/2006/relationships/tags" Target="../tags/tag915.xml"/><Relationship Id="rId1" Type="http://schemas.openxmlformats.org/officeDocument/2006/relationships/tags" Target="../tags/tag9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18.xml"/><Relationship Id="rId4" Type="http://schemas.openxmlformats.org/officeDocument/2006/relationships/tags" Target="../tags/tag9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921.xml"/><Relationship Id="rId2" Type="http://schemas.openxmlformats.org/officeDocument/2006/relationships/tags" Target="../tags/tag920.xml"/><Relationship Id="rId1" Type="http://schemas.openxmlformats.org/officeDocument/2006/relationships/tags" Target="../tags/tag9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2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925.xml"/><Relationship Id="rId2" Type="http://schemas.openxmlformats.org/officeDocument/2006/relationships/tags" Target="../tags/tag924.xml"/><Relationship Id="rId1" Type="http://schemas.openxmlformats.org/officeDocument/2006/relationships/tags" Target="../tags/tag92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2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92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2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931.xml"/><Relationship Id="rId5" Type="http://schemas.openxmlformats.org/officeDocument/2006/relationships/tags" Target="../tags/tag930.xml"/><Relationship Id="rId10" Type="http://schemas.openxmlformats.org/officeDocument/2006/relationships/image" Target="../media/image51.wmf"/><Relationship Id="rId4" Type="http://schemas.openxmlformats.org/officeDocument/2006/relationships/tags" Target="../tags/tag929.xml"/><Relationship Id="rId9" Type="http://schemas.openxmlformats.org/officeDocument/2006/relationships/oleObject" Target="../embeddings/oleObject1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934.xml"/><Relationship Id="rId2" Type="http://schemas.openxmlformats.org/officeDocument/2006/relationships/tags" Target="../tags/tag933.xml"/><Relationship Id="rId1" Type="http://schemas.openxmlformats.org/officeDocument/2006/relationships/tags" Target="../tags/tag93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3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938.xml"/><Relationship Id="rId2" Type="http://schemas.openxmlformats.org/officeDocument/2006/relationships/tags" Target="../tags/tag937.xml"/><Relationship Id="rId1" Type="http://schemas.openxmlformats.org/officeDocument/2006/relationships/tags" Target="../tags/tag9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942.xml"/><Relationship Id="rId2" Type="http://schemas.openxmlformats.org/officeDocument/2006/relationships/tags" Target="../tags/tag941.xml"/><Relationship Id="rId1" Type="http://schemas.openxmlformats.org/officeDocument/2006/relationships/tags" Target="../tags/tag940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534400" y="152400"/>
            <a:ext cx="184150" cy="579438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6616" y="1583160"/>
            <a:ext cx="8229600" cy="5256584"/>
          </a:xfrm>
        </p:spPr>
        <p:txBody>
          <a:bodyPr/>
          <a:lstStyle/>
          <a:p>
            <a:pPr algn="ctr">
              <a:buFontTx/>
              <a:buNone/>
            </a:pPr>
            <a:endParaRPr lang="en-US" sz="4800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8000" dirty="0">
                <a:latin typeface="Berlin Sans FB Demi" pitchFamily="34" charset="0"/>
              </a:rPr>
              <a:t>TK1100</a:t>
            </a:r>
            <a:br>
              <a:rPr lang="en-US" sz="4800" dirty="0"/>
            </a:br>
            <a:endParaRPr lang="en-US" sz="4000" dirty="0"/>
          </a:p>
          <a:p>
            <a:pPr algn="ctr">
              <a:buFontTx/>
              <a:buNone/>
            </a:pPr>
            <a:r>
              <a:rPr lang="en-US" sz="4000" dirty="0"/>
              <a:t>TRANSPORTLAGET</a:t>
            </a:r>
          </a:p>
          <a:p>
            <a:pPr algn="ctr">
              <a:buFontTx/>
              <a:buNone/>
            </a:pPr>
            <a:r>
              <a:rPr lang="en-US" sz="2000"/>
              <a:t>8’ende forelesning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FFBC77A-CFEA-4C0A-9A25-82F0BFDFD904}" type="slidenum">
              <a:rPr lang="nb-NO"/>
              <a:pPr/>
              <a:t>1</a:t>
            </a:fld>
            <a:endParaRPr 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664" y="539044"/>
            <a:ext cx="7056784" cy="20882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Transportlaget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Den første hovedoppgaven som løses på transportlaget er dermed å </a:t>
            </a:r>
            <a:r>
              <a:rPr lang="nb-NO" dirty="0" err="1"/>
              <a:t>multiplexe</a:t>
            </a:r>
            <a:r>
              <a:rPr lang="nb-NO" dirty="0"/>
              <a:t>/</a:t>
            </a:r>
            <a:r>
              <a:rPr lang="nb-NO" dirty="0" err="1"/>
              <a:t>demultiplexe</a:t>
            </a:r>
            <a:r>
              <a:rPr lang="nb-NO" dirty="0"/>
              <a:t> fra/til lokale prosesser og den felles kanalen (Internett)!</a:t>
            </a:r>
          </a:p>
          <a:p>
            <a:endParaRPr lang="nb-NO" dirty="0"/>
          </a:p>
          <a:p>
            <a:r>
              <a:rPr lang="nb-NO" dirty="0"/>
              <a:t>Portnummer fungerer som </a:t>
            </a:r>
            <a:r>
              <a:rPr lang="nb-NO" b="1" dirty="0"/>
              <a:t>ID-nummer</a:t>
            </a:r>
            <a:r>
              <a:rPr lang="nb-NO" dirty="0"/>
              <a:t> for lokal og kontaktet prosess!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10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1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b="1" dirty="0" err="1">
                <a:latin typeface="Courier New" pitchFamily="49" charset="0"/>
                <a:cs typeface="Courier New" pitchFamily="49" charset="0"/>
              </a:rPr>
              <a:t>netstat</a:t>
            </a:r>
            <a:endParaRPr lang="nb-NO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788024" y="1052736"/>
            <a:ext cx="4248472" cy="28803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/>
              <a:t> er kommandoen som gir en oversikt over åpne porter:</a:t>
            </a:r>
          </a:p>
          <a:p>
            <a:pPr marL="0" indent="0">
              <a:buNone/>
            </a:pP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–a </a:t>
            </a:r>
            <a:r>
              <a:rPr lang="nb-NO" dirty="0"/>
              <a:t>: også UDP</a:t>
            </a:r>
          </a:p>
          <a:p>
            <a:pPr marL="0" indent="0">
              <a:buNone/>
            </a:pP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–s </a:t>
            </a:r>
            <a:r>
              <a:rPr lang="nb-NO" dirty="0"/>
              <a:t>: statistikk</a:t>
            </a:r>
          </a:p>
          <a:p>
            <a:pPr marL="0" indent="0">
              <a:buNone/>
            </a:pP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–r :</a:t>
            </a:r>
            <a:r>
              <a:rPr lang="nb-NO" dirty="0" err="1">
                <a:cs typeface="Courier New" pitchFamily="49" charset="0"/>
              </a:rPr>
              <a:t>routing</a:t>
            </a:r>
            <a:r>
              <a:rPr lang="nb-NO" dirty="0">
                <a:cs typeface="Courier New" pitchFamily="49" charset="0"/>
              </a:rPr>
              <a:t> tabell</a:t>
            </a:r>
          </a:p>
          <a:p>
            <a:pPr marL="0" indent="0">
              <a:buNone/>
            </a:pP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–n </a:t>
            </a:r>
            <a:r>
              <a:rPr lang="nb-NO" dirty="0"/>
              <a:t>: ikke DNS-navn</a:t>
            </a:r>
          </a:p>
          <a:p>
            <a:pPr marL="0" indent="0">
              <a:buNone/>
            </a:pPr>
            <a:r>
              <a:rPr lang="nb-NO" dirty="0"/>
              <a:t>+ mange flere for å se hvilken prosess o.l. (–b på Win7 </a:t>
            </a:r>
            <a:r>
              <a:rPr lang="nb-NO" dirty="0" err="1"/>
              <a:t>osv</a:t>
            </a:r>
            <a:r>
              <a:rPr lang="nb-NO" dirty="0"/>
              <a:t>)</a:t>
            </a:r>
          </a:p>
        </p:txBody>
      </p: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145313" y="1052736"/>
            <a:ext cx="4570703" cy="2809875"/>
            <a:chOff x="145313" y="1052736"/>
            <a:chExt cx="4570703" cy="2809875"/>
          </a:xfrm>
        </p:grpSpPr>
        <p:pic>
          <p:nvPicPr>
            <p:cNvPr id="17305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13" y="1052736"/>
              <a:ext cx="4570703" cy="280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187624" y="2894197"/>
              <a:ext cx="23245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400" dirty="0">
                  <a:solidFill>
                    <a:srgbClr val="00B0F0"/>
                  </a:solidFill>
                </a:rPr>
                <a:t>Windows</a:t>
              </a:r>
              <a:endParaRPr lang="nb-NO" sz="3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>
            <p:custDataLst>
              <p:tags r:id="rId6"/>
            </p:custDataLst>
          </p:nvPr>
        </p:nvGrpSpPr>
        <p:grpSpPr>
          <a:xfrm>
            <a:off x="26450" y="4221088"/>
            <a:ext cx="9182100" cy="2219325"/>
            <a:chOff x="26450" y="4221088"/>
            <a:chExt cx="9182100" cy="2219325"/>
          </a:xfrm>
        </p:grpSpPr>
        <p:pic>
          <p:nvPicPr>
            <p:cNvPr id="173059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" y="4221088"/>
              <a:ext cx="9182100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059832" y="4892992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5400" dirty="0">
                  <a:solidFill>
                    <a:srgbClr val="00B0F0"/>
                  </a:solidFill>
                </a:rPr>
                <a:t>OSX</a:t>
              </a:r>
              <a:endParaRPr lang="nb-NO" sz="4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" name="Group 12"/>
          <p:cNvGrpSpPr/>
          <p:nvPr>
            <p:custDataLst>
              <p:tags r:id="rId7"/>
            </p:custDataLst>
          </p:nvPr>
        </p:nvGrpSpPr>
        <p:grpSpPr>
          <a:xfrm>
            <a:off x="673669" y="2360492"/>
            <a:ext cx="1378051" cy="677721"/>
            <a:chOff x="673669" y="2360492"/>
            <a:chExt cx="1378051" cy="677721"/>
          </a:xfrm>
        </p:grpSpPr>
        <p:sp>
          <p:nvSpPr>
            <p:cNvPr id="11" name="Rounded Rectangle 10"/>
            <p:cNvSpPr/>
            <p:nvPr/>
          </p:nvSpPr>
          <p:spPr>
            <a:xfrm>
              <a:off x="683568" y="2852936"/>
              <a:ext cx="1368152" cy="185277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3669" y="2360492"/>
              <a:ext cx="1378051" cy="4924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nb-NO" sz="1300" dirty="0">
                  <a:solidFill>
                    <a:schemeClr val="bg1"/>
                  </a:solidFill>
                </a:rPr>
                <a:t>Klient IP-adresse:</a:t>
              </a:r>
              <a:br>
                <a:rPr lang="nb-NO" sz="1300" dirty="0">
                  <a:solidFill>
                    <a:schemeClr val="bg1"/>
                  </a:solidFill>
                </a:rPr>
              </a:br>
              <a:r>
                <a:rPr lang="nb-NO" sz="1300" dirty="0">
                  <a:solidFill>
                    <a:schemeClr val="bg1"/>
                  </a:solidFill>
                </a:rPr>
                <a:t>portnummer</a:t>
              </a:r>
            </a:p>
          </p:txBody>
        </p:sp>
      </p:grp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2195736" y="2360491"/>
            <a:ext cx="1440160" cy="677722"/>
            <a:chOff x="2195736" y="2360491"/>
            <a:chExt cx="1440160" cy="677722"/>
          </a:xfrm>
        </p:grpSpPr>
        <p:sp>
          <p:nvSpPr>
            <p:cNvPr id="14" name="Rounded Rectangle 13"/>
            <p:cNvSpPr/>
            <p:nvPr/>
          </p:nvSpPr>
          <p:spPr>
            <a:xfrm>
              <a:off x="2267744" y="2852936"/>
              <a:ext cx="1135063" cy="185277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2360491"/>
              <a:ext cx="1440160" cy="4924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nb-NO" sz="1300" dirty="0">
                  <a:solidFill>
                    <a:schemeClr val="bg1"/>
                  </a:solidFill>
                </a:rPr>
                <a:t>Server IP-adresse:</a:t>
              </a:r>
              <a:br>
                <a:rPr lang="nb-NO" sz="1300" dirty="0">
                  <a:solidFill>
                    <a:schemeClr val="bg1"/>
                  </a:solidFill>
                </a:rPr>
              </a:br>
              <a:r>
                <a:rPr lang="nb-NO" sz="1300" dirty="0">
                  <a:solidFill>
                    <a:schemeClr val="bg1"/>
                  </a:solidFill>
                </a:rPr>
                <a:t>portnummer</a:t>
              </a:r>
            </a:p>
          </p:txBody>
        </p:sp>
      </p:grpSp>
      <p:grpSp>
        <p:nvGrpSpPr>
          <p:cNvPr id="19" name="Group 18"/>
          <p:cNvGrpSpPr/>
          <p:nvPr>
            <p:custDataLst>
              <p:tags r:id="rId9"/>
            </p:custDataLst>
          </p:nvPr>
        </p:nvGrpSpPr>
        <p:grpSpPr>
          <a:xfrm>
            <a:off x="3671838" y="2391271"/>
            <a:ext cx="1053738" cy="646941"/>
            <a:chOff x="3671838" y="2391271"/>
            <a:chExt cx="1053738" cy="646941"/>
          </a:xfrm>
        </p:grpSpPr>
        <p:sp>
          <p:nvSpPr>
            <p:cNvPr id="15" name="Rounded Rectangle 14"/>
            <p:cNvSpPr/>
            <p:nvPr/>
          </p:nvSpPr>
          <p:spPr>
            <a:xfrm>
              <a:off x="3779913" y="2852935"/>
              <a:ext cx="837588" cy="185277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71838" y="2391271"/>
              <a:ext cx="105373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nb-NO" sz="1200" dirty="0">
                  <a:solidFill>
                    <a:schemeClr val="bg1"/>
                  </a:solidFill>
                </a:rPr>
                <a:t>Forbindelsens</a:t>
              </a:r>
              <a:br>
                <a:rPr lang="nb-NO" sz="1200" dirty="0">
                  <a:solidFill>
                    <a:schemeClr val="bg1"/>
                  </a:solidFill>
                </a:rPr>
              </a:br>
              <a:r>
                <a:rPr lang="nb-NO" sz="1200" dirty="0">
                  <a:solidFill>
                    <a:schemeClr val="bg1"/>
                  </a:solidFill>
                </a:rPr>
                <a:t>Tilstand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8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Oversikt: Services-listen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3717032"/>
            <a:ext cx="8229600" cy="2448272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Både i Windows (se over) og i OSX (/</a:t>
            </a:r>
            <a:r>
              <a:rPr lang="nb-NO" dirty="0" err="1"/>
              <a:t>etc</a:t>
            </a:r>
            <a:r>
              <a:rPr lang="nb-NO" dirty="0"/>
              <a:t>) ligger en liste (</a:t>
            </a:r>
            <a:r>
              <a:rPr lang="nb-NO" dirty="0">
                <a:latin typeface="Courier New"/>
                <a:cs typeface="Courier New"/>
              </a:rPr>
              <a:t>services</a:t>
            </a:r>
            <a:r>
              <a:rPr lang="nb-NO" dirty="0"/>
              <a:t>) med hvilke porter som er registrert med hvilke protokoller/tjenester</a:t>
            </a:r>
          </a:p>
          <a:p>
            <a:pPr lvl="1"/>
            <a:r>
              <a:rPr lang="nb-NO" dirty="0"/>
              <a:t>Det er denne som bestemmer hva som oppgis som protokollnavn av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12</a:t>
            </a:fld>
            <a:endParaRPr lang="nb-NO"/>
          </a:p>
        </p:txBody>
      </p:sp>
      <p:pic>
        <p:nvPicPr>
          <p:cNvPr id="18432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28316"/>
            <a:ext cx="627856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9076"/>
            <a:ext cx="8618800" cy="20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27584" y="1302879"/>
            <a:ext cx="8316416" cy="2365904"/>
            <a:chOff x="827584" y="1302879"/>
            <a:chExt cx="8316416" cy="23659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15681" y="1302879"/>
              <a:ext cx="5028319" cy="236590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827584" y="1556792"/>
              <a:ext cx="3384376" cy="1728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5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OSX: Network </a:t>
            </a:r>
            <a:r>
              <a:rPr lang="nb-NO" dirty="0" err="1"/>
              <a:t>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OSX (under Applications/Utilities) har et GUI mot standardverktøyene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13</a:t>
            </a:fld>
            <a:endParaRPr lang="nb-NO"/>
          </a:p>
        </p:txBody>
      </p:sp>
      <p:pic>
        <p:nvPicPr>
          <p:cNvPr id="185346" name="Picture 2" descr="C:\Users\blistog\Documents\My Dropbox\NetworkUtility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3951"/>
            <a:ext cx="7162801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28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Win</a:t>
            </a:r>
            <a:r>
              <a:rPr lang="nb-NO" dirty="0"/>
              <a:t>: </a:t>
            </a:r>
            <a:r>
              <a:rPr lang="nb-NO" dirty="0" err="1"/>
              <a:t>TCPView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052736"/>
            <a:ext cx="8229600" cy="1008112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Fra MS kan du laste ned </a:t>
            </a:r>
            <a:r>
              <a:rPr lang="nb-NO" dirty="0" err="1">
                <a:hlinkClick r:id="rId7"/>
              </a:rPr>
              <a:t>TCPView</a:t>
            </a:r>
            <a:endParaRPr lang="nb-NO" dirty="0"/>
          </a:p>
          <a:p>
            <a:r>
              <a:rPr lang="nb-NO" dirty="0"/>
              <a:t>GUI som viser «de fleste» tingene du kan finne med </a:t>
            </a:r>
            <a:r>
              <a:rPr lang="nb-NO" dirty="0" err="1"/>
              <a:t>netstat</a:t>
            </a:r>
            <a:endParaRPr lang="nb-NO" dirty="0"/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14</a:t>
            </a:fld>
            <a:endParaRPr lang="nb-NO"/>
          </a:p>
        </p:txBody>
      </p:sp>
      <p:pic>
        <p:nvPicPr>
          <p:cNvPr id="18637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673302" cy="436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Porter og sikkerhet (brannmurer)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052736"/>
            <a:ext cx="8291264" cy="201622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Tilgangen til en kjørende applikasjon er via et portnummer (</a:t>
            </a:r>
            <a:r>
              <a:rPr lang="nb-NO" dirty="0" err="1"/>
              <a:t>jf</a:t>
            </a:r>
            <a:r>
              <a:rPr lang="nb-NO" dirty="0"/>
              <a:t> erfaringer med HTTP i øvinger)</a:t>
            </a:r>
          </a:p>
          <a:p>
            <a:r>
              <a:rPr lang="nb-NO" dirty="0"/>
              <a:t>Portnummer kan dermed fortelle oss ganske mye om hvilke programmer som kjører på en maskin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1520" y="2636912"/>
            <a:ext cx="3600400" cy="4221088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Vanlig verktøy for </a:t>
            </a:r>
            <a:r>
              <a:rPr lang="nb-NO" dirty="0" err="1"/>
              <a:t>portscanning</a:t>
            </a:r>
            <a:r>
              <a:rPr lang="nb-NO" dirty="0"/>
              <a:t> er: </a:t>
            </a:r>
            <a:r>
              <a:rPr lang="nb-NO" sz="4800" b="1" dirty="0" err="1">
                <a:latin typeface="Courier New" pitchFamily="49" charset="0"/>
                <a:cs typeface="Courier New" pitchFamily="49" charset="0"/>
              </a:rPr>
              <a:t>nmap</a:t>
            </a:r>
            <a:endParaRPr lang="nb-NO" sz="4800" b="1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 err="1">
                <a:cs typeface="Courier New" pitchFamily="49" charset="0"/>
              </a:rPr>
              <a:t>Portscanning</a:t>
            </a:r>
            <a:r>
              <a:rPr lang="nb-NO" dirty="0">
                <a:cs typeface="Courier New" pitchFamily="49" charset="0"/>
              </a:rPr>
              <a:t> vil kunne fortelle deg (mye) om OS og hvilke tjenester det kjører</a:t>
            </a:r>
          </a:p>
          <a:p>
            <a:r>
              <a:rPr lang="nb-NO" dirty="0">
                <a:cs typeface="Courier New" pitchFamily="49" charset="0"/>
              </a:rPr>
              <a:t>De fleste </a:t>
            </a:r>
            <a:r>
              <a:rPr lang="nb-NO" dirty="0" err="1">
                <a:cs typeface="Courier New" pitchFamily="49" charset="0"/>
              </a:rPr>
              <a:t>software</a:t>
            </a:r>
            <a:r>
              <a:rPr lang="nb-NO" dirty="0">
                <a:cs typeface="Courier New" pitchFamily="49" charset="0"/>
              </a:rPr>
              <a:t>-brannmurer er der for å sørge for å filtrere ut slike «uønskede» forespørsler.</a:t>
            </a:r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15</a:t>
            </a:fld>
            <a:endParaRPr lang="nb-NO"/>
          </a:p>
        </p:txBody>
      </p:sp>
      <p:pic>
        <p:nvPicPr>
          <p:cNvPr id="175106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11" y="2852936"/>
            <a:ext cx="5226320" cy="281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51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rot="20797018">
            <a:off x="862522" y="-8197"/>
            <a:ext cx="9036496" cy="1362075"/>
          </a:xfrm>
        </p:spPr>
        <p:txBody>
          <a:bodyPr>
            <a:normAutofit fontScale="90000"/>
          </a:bodyPr>
          <a:lstStyle/>
          <a:p>
            <a:r>
              <a:rPr lang="nb-NO" sz="16700" dirty="0" err="1">
                <a:solidFill>
                  <a:srgbClr val="FF0000"/>
                </a:solidFill>
              </a:rPr>
              <a:t>U</a:t>
            </a:r>
            <a:r>
              <a:rPr lang="nb-NO" sz="3600" dirty="0" err="1"/>
              <a:t>nified</a:t>
            </a:r>
            <a:br>
              <a:rPr lang="nb-NO" sz="3600" dirty="0"/>
            </a:br>
            <a:r>
              <a:rPr lang="nb-NO" dirty="0"/>
              <a:t>			</a:t>
            </a:r>
            <a:r>
              <a:rPr lang="nb-NO" sz="16700" dirty="0">
                <a:solidFill>
                  <a:srgbClr val="FF0000"/>
                </a:solidFill>
              </a:rPr>
              <a:t>D</a:t>
            </a:r>
            <a:r>
              <a:rPr lang="nb-NO" sz="3600" dirty="0"/>
              <a:t>atagram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						</a:t>
            </a:r>
            <a:r>
              <a:rPr lang="nb-NO" sz="16700" dirty="0" err="1">
                <a:solidFill>
                  <a:srgbClr val="FF0000"/>
                </a:solidFill>
              </a:rPr>
              <a:t>P</a:t>
            </a:r>
            <a:r>
              <a:rPr lang="nb-NO" sz="3600" dirty="0" err="1"/>
              <a:t>rotocol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742C5B-149E-4EC9-B40C-36E4BE9A020E}" type="slidenum">
              <a:rPr lang="nb-NO" smtClean="0"/>
              <a:pPr/>
              <a:t>16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0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UDP (User Datagram Protocol)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1052513"/>
            <a:ext cx="7705725" cy="54008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Meget enkel Internett </a:t>
            </a:r>
            <a:r>
              <a:rPr lang="nb-NO" sz="2800" dirty="0" err="1"/>
              <a:t>transportlag</a:t>
            </a:r>
            <a:r>
              <a:rPr lang="nb-NO" sz="2800" dirty="0"/>
              <a:t> protokoll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Segmenter kan gå </a:t>
            </a:r>
            <a:r>
              <a:rPr lang="nb-NO" sz="2400" dirty="0">
                <a:solidFill>
                  <a:srgbClr val="FF0000"/>
                </a:solidFill>
              </a:rPr>
              <a:t>tapt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Segmenter kan leveres i </a:t>
            </a:r>
            <a:r>
              <a:rPr lang="nb-NO" sz="2400" dirty="0">
                <a:solidFill>
                  <a:srgbClr val="FF0000"/>
                </a:solidFill>
              </a:rPr>
              <a:t>feil rekkefølg</a:t>
            </a:r>
            <a:r>
              <a:rPr lang="nb-NO" sz="2400" dirty="0"/>
              <a:t>e</a:t>
            </a:r>
          </a:p>
          <a:p>
            <a:pPr lvl="1">
              <a:lnSpc>
                <a:spcPct val="90000"/>
              </a:lnSpc>
            </a:pPr>
            <a:r>
              <a:rPr lang="nb-NO" sz="2400" dirty="0">
                <a:solidFill>
                  <a:srgbClr val="FF0000"/>
                </a:solidFill>
              </a:rPr>
              <a:t>Ikke handshake </a:t>
            </a:r>
            <a:r>
              <a:rPr lang="nb-NO" sz="2400" dirty="0"/>
              <a:t>mellom avsender og mottaker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Hvorfor UDP?</a:t>
            </a:r>
          </a:p>
          <a:p>
            <a:pPr lvl="1">
              <a:lnSpc>
                <a:spcPct val="90000"/>
              </a:lnSpc>
            </a:pPr>
            <a:r>
              <a:rPr lang="nb-NO" sz="2400" dirty="0">
                <a:solidFill>
                  <a:srgbClr val="FF0000"/>
                </a:solidFill>
              </a:rPr>
              <a:t>Ingen</a:t>
            </a:r>
            <a:r>
              <a:rPr lang="nb-NO" sz="2400" dirty="0"/>
              <a:t> etablering av </a:t>
            </a:r>
            <a:r>
              <a:rPr lang="nb-NO" sz="2400" dirty="0">
                <a:solidFill>
                  <a:srgbClr val="FF0000"/>
                </a:solidFill>
              </a:rPr>
              <a:t>forbindelse</a:t>
            </a:r>
            <a:r>
              <a:rPr lang="nb-NO" sz="2400" dirty="0"/>
              <a:t> - ingen forsinkelse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Setter </a:t>
            </a:r>
            <a:r>
              <a:rPr lang="nb-NO" sz="2400" dirty="0">
                <a:solidFill>
                  <a:srgbClr val="FF0000"/>
                </a:solidFill>
              </a:rPr>
              <a:t>ikke</a:t>
            </a:r>
            <a:r>
              <a:rPr lang="nb-NO" sz="2400" dirty="0"/>
              <a:t> opp noen </a:t>
            </a:r>
            <a:r>
              <a:rPr lang="nb-NO" sz="2400" dirty="0">
                <a:solidFill>
                  <a:srgbClr val="FF0000"/>
                </a:solidFill>
              </a:rPr>
              <a:t>felles tilstand </a:t>
            </a:r>
            <a:r>
              <a:rPr lang="nb-NO" sz="2400" dirty="0"/>
              <a:t>for avsender og mottaker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Lite segment-hode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Ingen kontroll av trafikk-kork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Muliggjør </a:t>
            </a:r>
            <a:r>
              <a:rPr lang="nb-NO" sz="2400" dirty="0" err="1">
                <a:solidFill>
                  <a:srgbClr val="FF0000"/>
                </a:solidFill>
              </a:rPr>
              <a:t>broadcasting</a:t>
            </a:r>
            <a:endParaRPr lang="nb-NO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nb-NO" sz="2400" dirty="0"/>
              <a:t>Skulle du ha behov for</a:t>
            </a:r>
            <a:br>
              <a:rPr lang="nb-NO" sz="2400" dirty="0"/>
            </a:br>
            <a:r>
              <a:rPr lang="nb-NO" sz="2400" dirty="0"/>
              <a:t>pålitelighet kan du jo legge</a:t>
            </a:r>
            <a:br>
              <a:rPr lang="nb-NO" sz="2400" dirty="0"/>
            </a:br>
            <a:r>
              <a:rPr lang="nb-NO" sz="2400" dirty="0"/>
              <a:t>det inn i programmet på</a:t>
            </a:r>
            <a:br>
              <a:rPr lang="nb-NO" sz="2400" dirty="0"/>
            </a:br>
            <a:r>
              <a:rPr lang="nb-NO" sz="2400" dirty="0"/>
              <a:t>applikasjonslags nivå</a:t>
            </a:r>
          </a:p>
          <a:p>
            <a:pPr lvl="1">
              <a:lnSpc>
                <a:spcPct val="90000"/>
              </a:lnSpc>
            </a:pPr>
            <a:endParaRPr lang="nb-NO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42FDC9-DF23-4938-8647-E13CC42BAE8F}" type="slidenum">
              <a:rPr lang="nb-NO"/>
              <a:pPr/>
              <a:t>17</a:t>
            </a:fld>
            <a:endParaRPr lang="nb-NO"/>
          </a:p>
        </p:txBody>
      </p:sp>
      <p:sp>
        <p:nvSpPr>
          <p:cNvPr id="149508" name="WordArt 4"/>
          <p:cNvSpPr>
            <a:spLocks noChangeArrowheads="1" noChangeShapeType="1" noTextEdit="1"/>
          </p:cNvSpPr>
          <p:nvPr>
            <p:custDataLst>
              <p:tags r:id="rId5"/>
            </p:custDataLst>
          </p:nvPr>
        </p:nvSpPr>
        <p:spPr bwMode="auto">
          <a:xfrm>
            <a:off x="5003800" y="4652963"/>
            <a:ext cx="4140200" cy="1728787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put the pedal to the metal</a:t>
            </a:r>
            <a:endParaRPr lang="nb-NO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 build="p"/>
      <p:bldP spid="1495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UDP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452755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dirty="0"/>
              <a:t>Brukes ofte i forbindelse med </a:t>
            </a:r>
            <a:r>
              <a:rPr lang="nb-NO" dirty="0">
                <a:solidFill>
                  <a:schemeClr val="accent2"/>
                </a:solidFill>
              </a:rPr>
              <a:t>multimedia</a:t>
            </a:r>
            <a:r>
              <a:rPr lang="nb-NO" dirty="0"/>
              <a:t> hvor den menneskelige hjerne kan korrigere feilene</a:t>
            </a:r>
          </a:p>
          <a:p>
            <a:pPr>
              <a:lnSpc>
                <a:spcPct val="90000"/>
              </a:lnSpc>
            </a:pPr>
            <a:r>
              <a:rPr lang="nb-NO" dirty="0"/>
              <a:t>Andre bruksområder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DNS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SNMP, ICMP</a:t>
            </a:r>
          </a:p>
          <a:p>
            <a:pPr>
              <a:lnSpc>
                <a:spcPct val="90000"/>
              </a:lnSpc>
            </a:pPr>
            <a:r>
              <a:rPr lang="nb-NO" dirty="0"/>
              <a:t>Mottakerens </a:t>
            </a:r>
            <a:r>
              <a:rPr lang="nb-NO" dirty="0">
                <a:solidFill>
                  <a:schemeClr val="accent2"/>
                </a:solidFill>
              </a:rPr>
              <a:t>applikasjon</a:t>
            </a:r>
            <a:r>
              <a:rPr lang="nb-NO" dirty="0"/>
              <a:t> kan besørge feil-håndtering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C583DD-89A0-4F9C-84BF-F8AD4AB40C07}" type="slidenum">
              <a:rPr lang="nb-NO"/>
              <a:pPr/>
              <a:t>18</a:t>
            </a:fld>
            <a:endParaRPr lang="nb-NO"/>
          </a:p>
        </p:txBody>
      </p:sp>
      <p:pic>
        <p:nvPicPr>
          <p:cNvPr id="150533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049838" y="1179513"/>
            <a:ext cx="4094162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53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43663" y="2708275"/>
            <a:ext cx="2500312" cy="27765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UDP </a:t>
            </a:r>
            <a:r>
              <a:rPr lang="nb-NO" dirty="0">
                <a:solidFill>
                  <a:srgbClr val="FF0000"/>
                </a:solidFill>
              </a:rPr>
              <a:t>sjekksum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990600"/>
            <a:ext cx="8077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Avsender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Oppfatter segmentet som sammensatt av </a:t>
            </a:r>
            <a:r>
              <a:rPr lang="nb-NO" sz="2400" dirty="0">
                <a:solidFill>
                  <a:srgbClr val="FF0000"/>
                </a:solidFill>
              </a:rPr>
              <a:t>16 bits ord</a:t>
            </a:r>
          </a:p>
          <a:p>
            <a:pPr lvl="1">
              <a:lnSpc>
                <a:spcPct val="90000"/>
              </a:lnSpc>
            </a:pPr>
            <a:r>
              <a:rPr lang="nb-NO" sz="2400" dirty="0">
                <a:solidFill>
                  <a:srgbClr val="FF0000"/>
                </a:solidFill>
              </a:rPr>
              <a:t>Summerer</a:t>
            </a:r>
            <a:r>
              <a:rPr lang="nb-NO" sz="2400" dirty="0"/>
              <a:t> alle ordene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Tar </a:t>
            </a:r>
            <a:r>
              <a:rPr lang="nb-NO" sz="2400" dirty="0">
                <a:solidFill>
                  <a:schemeClr val="accent2"/>
                </a:solidFill>
              </a:rPr>
              <a:t>1’s komplement</a:t>
            </a:r>
            <a:r>
              <a:rPr lang="nb-NO" sz="2400" dirty="0"/>
              <a:t> av summen (flipper)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Setter </a:t>
            </a:r>
            <a:r>
              <a:rPr lang="nb-NO" sz="2400" dirty="0">
                <a:solidFill>
                  <a:srgbClr val="FF0000"/>
                </a:solidFill>
              </a:rPr>
              <a:t>sjekksummen</a:t>
            </a:r>
            <a:r>
              <a:rPr lang="nb-NO" sz="2400" dirty="0"/>
              <a:t> inn i </a:t>
            </a:r>
            <a:r>
              <a:rPr lang="nb-NO" sz="2400" dirty="0" err="1"/>
              <a:t>headeren</a:t>
            </a:r>
            <a:r>
              <a:rPr lang="nb-NO" sz="2400" dirty="0"/>
              <a:t> på segmentet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Mottaker</a:t>
            </a:r>
          </a:p>
          <a:p>
            <a:pPr lvl="1">
              <a:lnSpc>
                <a:spcPct val="90000"/>
              </a:lnSpc>
            </a:pPr>
            <a:r>
              <a:rPr lang="nb-NO" sz="2400" dirty="0">
                <a:solidFill>
                  <a:srgbClr val="FF0000"/>
                </a:solidFill>
              </a:rPr>
              <a:t>Summerer</a:t>
            </a:r>
            <a:r>
              <a:rPr lang="nb-NO" sz="2400" dirty="0"/>
              <a:t> alle 16 bits ordene i mottatt segment, inkl. sjekksummen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dersom sum = 1111 1111 1111 1111  =&gt; alt OK</a:t>
            </a:r>
          </a:p>
          <a:p>
            <a:pPr>
              <a:lnSpc>
                <a:spcPct val="90000"/>
              </a:lnSpc>
            </a:pPr>
            <a:r>
              <a:rPr lang="nb-NO" sz="2800" u="sng" dirty="0"/>
              <a:t>I beste fall</a:t>
            </a:r>
            <a:r>
              <a:rPr lang="nb-NO" sz="2800" dirty="0"/>
              <a:t> gir dette bare en </a:t>
            </a:r>
            <a:r>
              <a:rPr lang="nb-NO" sz="2800" dirty="0">
                <a:solidFill>
                  <a:schemeClr val="accent2"/>
                </a:solidFill>
              </a:rPr>
              <a:t>indikasjon</a:t>
            </a:r>
            <a:r>
              <a:rPr lang="nb-NO" sz="2800" dirty="0"/>
              <a:t> på om feil er oppstått under overføringen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9AA94DF-E0F1-49CD-94FA-5514786285B6}" type="slidenum">
              <a:rPr lang="nb-NO"/>
              <a:pPr/>
              <a:t>19</a:t>
            </a:fld>
            <a:endParaRPr lang="nb-NO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Del eksamen 1 - resultater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Antall studenter i klassen: 236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Antall fremmøtte eksamen: 219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Karakter A: 				5%		90 – 100 poeng</a:t>
            </a:r>
          </a:p>
          <a:p>
            <a:pPr marL="0" indent="0">
              <a:buNone/>
            </a:pPr>
            <a:r>
              <a:rPr lang="nb-NO" dirty="0"/>
              <a:t>Karakter B:				21%		75 – 89.5 poeng</a:t>
            </a:r>
          </a:p>
          <a:p>
            <a:pPr marL="0" indent="0">
              <a:buNone/>
            </a:pPr>
            <a:r>
              <a:rPr lang="nb-NO" dirty="0"/>
              <a:t>Karakter C:				35%		60 – 74.5 poeng</a:t>
            </a:r>
          </a:p>
          <a:p>
            <a:pPr marL="0" indent="0">
              <a:buNone/>
            </a:pPr>
            <a:r>
              <a:rPr lang="nb-NO" dirty="0"/>
              <a:t>Karakter D:				20%		45 – 59.5 poeng</a:t>
            </a:r>
          </a:p>
          <a:p>
            <a:pPr marL="0" indent="0">
              <a:buNone/>
            </a:pPr>
            <a:r>
              <a:rPr lang="nb-NO" dirty="0"/>
              <a:t>Karakter E:				14%		30 – 44.5 poeng</a:t>
            </a:r>
          </a:p>
          <a:p>
            <a:pPr marL="0" indent="0">
              <a:buNone/>
            </a:pPr>
            <a:r>
              <a:rPr lang="nb-NO" dirty="0"/>
              <a:t>Karakter F:				5%		0 – 29.5 poeng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41C9BD9-4AF6-43D6-AB28-F5CD195CC953}" type="slidenum">
              <a:rPr lang="nb-NO"/>
              <a:pPr/>
              <a:t>2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0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sz="3600"/>
              <a:t>Ex: Internet sjekksummen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5FCFF2A-6318-48AF-A261-4AE02C02ED5B}" type="slidenum">
              <a:rPr lang="nb-NO"/>
              <a:pPr/>
              <a:t>20</a:t>
            </a:fld>
            <a:endParaRPr lang="nb-NO"/>
          </a:p>
        </p:txBody>
      </p:sp>
      <p:sp>
        <p:nvSpPr>
          <p:cNvPr id="19456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3981450"/>
            <a:ext cx="6400800" cy="2369880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1  1  1  0  0  1  1  0  0  1  1  0  0  1  1  0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1  1  0  1  0  1  0  1  0  1  0  1  0  1  0  1</a:t>
            </a:r>
          </a:p>
          <a:p>
            <a:pPr eaLnBrk="0" hangingPunct="0">
              <a:lnSpc>
                <a:spcPct val="120000"/>
              </a:lnSpc>
            </a:pPr>
            <a:endParaRPr lang="en-US" sz="2000" b="1" dirty="0">
              <a:latin typeface="Comic Sans MS" pitchFamily="66" charset="0"/>
            </a:endParaRPr>
          </a:p>
          <a:p>
            <a:pPr eaLnBrk="0" hangingPunct="0"/>
            <a:r>
              <a:rPr lang="en-US" sz="2000" b="1" dirty="0">
                <a:latin typeface="Comic Sans MS" pitchFamily="66" charset="0"/>
              </a:rPr>
              <a:t>1  1  0  1  1  1  0  1  1  1  0  1  1  1  0  1  1</a:t>
            </a:r>
          </a:p>
          <a:p>
            <a:pPr eaLnBrk="0" hangingPunct="0">
              <a:lnSpc>
                <a:spcPct val="120000"/>
              </a:lnSpc>
            </a:pPr>
            <a:endParaRPr lang="en-US" sz="2000" b="1" dirty="0">
              <a:latin typeface="Comic Sans MS" pitchFamily="66" charset="0"/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1  0  1  1  1  0  1  1  1  0  1  1  1  </a:t>
            </a: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1  0  0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0  1  0  0  0  1  0  0  0  1  0  0  0  0  1  1</a:t>
            </a:r>
            <a:endParaRPr lang="en-US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9456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828800" y="48085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9456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49403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wraparound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14438" y="55483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sum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1813" y="59007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checksum</a:t>
            </a:r>
          </a:p>
        </p:txBody>
      </p:sp>
      <p:sp>
        <p:nvSpPr>
          <p:cNvPr id="19457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828800" y="5527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4" name="Group 3"/>
          <p:cNvGrpSpPr/>
          <p:nvPr>
            <p:custDataLst>
              <p:tags r:id="rId10"/>
            </p:custDataLst>
          </p:nvPr>
        </p:nvGrpSpPr>
        <p:grpSpPr>
          <a:xfrm>
            <a:off x="1905000" y="4984750"/>
            <a:ext cx="6175375" cy="398463"/>
            <a:chOff x="1905000" y="4984750"/>
            <a:chExt cx="6175375" cy="398463"/>
          </a:xfrm>
        </p:grpSpPr>
        <p:sp>
          <p:nvSpPr>
            <p:cNvPr id="194566" name="Oval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05000" y="4984750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94571" name="Freeform 11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066925" y="5291138"/>
              <a:ext cx="6013450" cy="92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"/>
                </a:cxn>
                <a:cxn ang="0">
                  <a:pos x="3788" y="58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9457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31813" y="2563283"/>
            <a:ext cx="646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/>
              <a:t>Ex: To 16 bit deler av samlet pakke legges sammen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1813" y="1175147"/>
            <a:ext cx="8072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dirty="0"/>
              <a:t>Merk: Mente i mest signifikante posisjon legges til </a:t>
            </a:r>
            <a:r>
              <a:rPr lang="nb-NO" dirty="0" err="1"/>
              <a:t>LSb</a:t>
            </a:r>
            <a:r>
              <a:rPr lang="nb-NO" dirty="0"/>
              <a:t> (Minst signifikante bit) !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4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194567" grpId="0"/>
      <p:bldP spid="194568" grpId="0"/>
      <p:bldP spid="194569" grpId="0"/>
      <p:bldP spid="194570" grpId="0" animBg="1"/>
      <p:bldP spid="1945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1272" y="2244403"/>
            <a:ext cx="6192688" cy="4248472"/>
          </a:xfrm>
        </p:spPr>
        <p:txBody>
          <a:bodyPr>
            <a:normAutofit fontScale="90000"/>
          </a:bodyPr>
          <a:lstStyle/>
          <a:p>
            <a:r>
              <a:rPr lang="nb-NO" sz="10700" dirty="0" err="1">
                <a:solidFill>
                  <a:srgbClr val="FF0000"/>
                </a:solidFill>
              </a:rPr>
              <a:t>T</a:t>
            </a:r>
            <a:r>
              <a:rPr lang="nb-NO" sz="2700" dirty="0" err="1"/>
              <a:t>raNSMISSION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		</a:t>
            </a:r>
            <a:r>
              <a:rPr lang="nb-NO" sz="10700" dirty="0">
                <a:solidFill>
                  <a:srgbClr val="FF0000"/>
                </a:solidFill>
              </a:rPr>
              <a:t>C</a:t>
            </a:r>
            <a:r>
              <a:rPr lang="nb-NO" sz="2200" dirty="0"/>
              <a:t>ontrol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				</a:t>
            </a:r>
            <a:r>
              <a:rPr lang="nb-NO" sz="10700" dirty="0" err="1">
                <a:solidFill>
                  <a:srgbClr val="FF0000"/>
                </a:solidFill>
              </a:rPr>
              <a:t>P</a:t>
            </a:r>
            <a:r>
              <a:rPr lang="nb-NO" sz="2700" dirty="0" err="1"/>
              <a:t>rotocol</a:t>
            </a:r>
            <a:br>
              <a:rPr lang="nb-NO" sz="2700" dirty="0"/>
            </a:br>
            <a:endParaRPr lang="nb-NO" sz="2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9552" y="764704"/>
            <a:ext cx="7844408" cy="1860227"/>
          </a:xfrm>
        </p:spPr>
        <p:txBody>
          <a:bodyPr>
            <a:normAutofit fontScale="77500" lnSpcReduction="20000"/>
          </a:bodyPr>
          <a:lstStyle/>
          <a:p>
            <a:r>
              <a:rPr lang="nb-NO" sz="4600" b="1" cap="all" dirty="0">
                <a:solidFill>
                  <a:srgbClr val="262827"/>
                </a:solidFill>
                <a:latin typeface="Georgia"/>
              </a:rPr>
              <a:t>Hvordan oppnå pålitelig overføring gjennom en upålitelig kanal?</a:t>
            </a:r>
            <a:br>
              <a:rPr lang="nb-NO" sz="3600" b="1" cap="all" dirty="0">
                <a:solidFill>
                  <a:srgbClr val="262827"/>
                </a:solidFill>
                <a:latin typeface="Georgia"/>
              </a:rPr>
            </a:b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742C5B-149E-4EC9-B40C-36E4BE9A020E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4" name="Rectangle 3"/>
          <p:cNvSpPr/>
          <p:nvPr/>
        </p:nvSpPr>
        <p:spPr>
          <a:xfrm rot="3659157">
            <a:off x="-155147" y="4483316"/>
            <a:ext cx="5298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4000" dirty="0">
                <a:solidFill>
                  <a:srgbClr val="0070C0"/>
                </a:solidFill>
              </a:rPr>
              <a:t>PRINSIPPENE BAK…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6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Pålitelig overføring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UDP sikrer </a:t>
            </a:r>
            <a:r>
              <a:rPr lang="nb-NO" dirty="0" err="1"/>
              <a:t>mux</a:t>
            </a:r>
            <a:r>
              <a:rPr lang="nb-NO" dirty="0"/>
              <a:t>/</a:t>
            </a:r>
            <a:r>
              <a:rPr lang="nb-NO" dirty="0" err="1"/>
              <a:t>demux</a:t>
            </a:r>
            <a:endParaRPr lang="nb-NO" dirty="0"/>
          </a:p>
          <a:p>
            <a:r>
              <a:rPr lang="nb-NO" dirty="0"/>
              <a:t>UDP gjør det bare mulig for mottager å oppdage at bit-feil i en pakke kan ha oppstått</a:t>
            </a:r>
          </a:p>
          <a:p>
            <a:pPr lvl="1"/>
            <a:r>
              <a:rPr lang="nb-NO" dirty="0"/>
              <a:t>Ved feil er det vanlige at OS da dropper pakken</a:t>
            </a:r>
          </a:p>
          <a:p>
            <a:pPr lvl="1"/>
            <a:r>
              <a:rPr lang="nb-NO" dirty="0"/>
              <a:t>Ingen feilhåndtering e.l.</a:t>
            </a:r>
          </a:p>
          <a:p>
            <a:r>
              <a:rPr lang="nb-NO" dirty="0"/>
              <a:t>TCP skal tilby en </a:t>
            </a:r>
            <a:r>
              <a:rPr lang="nb-NO" dirty="0">
                <a:solidFill>
                  <a:srgbClr val="0070C0"/>
                </a:solidFill>
              </a:rPr>
              <a:t>pålitelig</a:t>
            </a:r>
            <a:r>
              <a:rPr lang="nb-NO" dirty="0"/>
              <a:t> forbindelse.</a:t>
            </a:r>
          </a:p>
          <a:p>
            <a:pPr lvl="1"/>
            <a:r>
              <a:rPr lang="nb-NO" dirty="0"/>
              <a:t>Da trenger må vi ta hensyn til de ulike </a:t>
            </a:r>
            <a:r>
              <a:rPr lang="nb-NO" dirty="0">
                <a:solidFill>
                  <a:srgbClr val="FF0000"/>
                </a:solidFill>
              </a:rPr>
              <a:t>feilkildene</a:t>
            </a:r>
            <a:r>
              <a:rPr lang="nb-NO" dirty="0"/>
              <a:t> (støy/bitfeil, tap, …) og hvordan vi skal håndtere dem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22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9385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Pålitelighet er å håndtere feil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4293096"/>
            <a:ext cx="8229600" cy="2088232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Dersom kanalen er pålitelig trenger vi bare </a:t>
            </a:r>
            <a:r>
              <a:rPr lang="nb-NO" dirty="0" err="1"/>
              <a:t>mux</a:t>
            </a:r>
            <a:r>
              <a:rPr lang="nb-NO" dirty="0"/>
              <a:t>/</a:t>
            </a:r>
            <a:r>
              <a:rPr lang="nb-NO" dirty="0" err="1"/>
              <a:t>demux</a:t>
            </a:r>
            <a:endParaRPr lang="nb-NO" dirty="0"/>
          </a:p>
          <a:p>
            <a:r>
              <a:rPr lang="nb-NO" dirty="0"/>
              <a:t>Det vi ønsker er å tilby tjenesten </a:t>
            </a:r>
            <a:r>
              <a:rPr lang="nb-NO" b="1" dirty="0"/>
              <a:t>pålitelig overføring </a:t>
            </a:r>
            <a:r>
              <a:rPr lang="nb-NO" dirty="0"/>
              <a:t>over en </a:t>
            </a:r>
            <a:r>
              <a:rPr lang="nb-NO" b="1" dirty="0"/>
              <a:t>upålitelig kanal</a:t>
            </a:r>
          </a:p>
          <a:p>
            <a:r>
              <a:rPr lang="nb-NO" dirty="0"/>
              <a:t>Da må vil lage en protokoll og </a:t>
            </a:r>
            <a:r>
              <a:rPr lang="nb-NO" dirty="0" err="1"/>
              <a:t>software</a:t>
            </a:r>
            <a:r>
              <a:rPr lang="nb-NO" dirty="0"/>
              <a:t> (metoder) som sørger dette.</a:t>
            </a:r>
          </a:p>
          <a:p>
            <a:r>
              <a:rPr lang="nb-NO" dirty="0"/>
              <a:t>Kostand: Større </a:t>
            </a:r>
            <a:r>
              <a:rPr lang="nb-NO" b="1" dirty="0"/>
              <a:t>kompleksitet</a:t>
            </a:r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23</a:t>
            </a:fld>
            <a:endParaRPr lang="nb-NO"/>
          </a:p>
        </p:txBody>
      </p:sp>
      <p:pic>
        <p:nvPicPr>
          <p:cNvPr id="187395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49206"/>
            <a:ext cx="125205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396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76" y="2423869"/>
            <a:ext cx="2224328" cy="53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4" y="1594926"/>
            <a:ext cx="1336461" cy="82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>
            <p:custDataLst>
              <p:tags r:id="rId9"/>
            </p:custDataLst>
          </p:nvPr>
        </p:nvSpPr>
        <p:spPr>
          <a:xfrm>
            <a:off x="1143614" y="1052736"/>
            <a:ext cx="321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Tjenesten vi ønsker oss</a:t>
            </a:r>
          </a:p>
        </p:txBody>
      </p:sp>
      <p:pic>
        <p:nvPicPr>
          <p:cNvPr id="187398" name="Picture 6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9" y="3501008"/>
            <a:ext cx="4592166" cy="53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0" name="Picture 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17" y="2346889"/>
            <a:ext cx="1765490" cy="115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1" name="Picture 9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46201"/>
            <a:ext cx="1821042" cy="115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4694693" y="1098902"/>
            <a:ext cx="4003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Nytt Software-lag som tilbyr </a:t>
            </a:r>
            <a:br>
              <a:rPr lang="nb-NO" b="1" dirty="0"/>
            </a:br>
            <a:r>
              <a:rPr lang="nb-NO" b="1" dirty="0"/>
              <a:t>tjenesten:</a:t>
            </a:r>
          </a:p>
        </p:txBody>
      </p:sp>
      <p:sp>
        <p:nvSpPr>
          <p:cNvPr id="8" name="Rounded Rectangle 7"/>
          <p:cNvSpPr/>
          <p:nvPr>
            <p:custDataLst>
              <p:tags r:id="rId14"/>
            </p:custDataLst>
          </p:nvPr>
        </p:nvSpPr>
        <p:spPr>
          <a:xfrm>
            <a:off x="4472016" y="2204864"/>
            <a:ext cx="4492471" cy="129614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ounded Rectangle 17"/>
          <p:cNvSpPr/>
          <p:nvPr>
            <p:custDataLst>
              <p:tags r:id="rId15"/>
            </p:custDataLst>
          </p:nvPr>
        </p:nvSpPr>
        <p:spPr>
          <a:xfrm>
            <a:off x="5220071" y="3549219"/>
            <a:ext cx="2952329" cy="440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8"/>
          <p:cNvSpPr txBox="1"/>
          <p:nvPr>
            <p:custDataLst>
              <p:tags r:id="rId16"/>
            </p:custDataLst>
          </p:nvPr>
        </p:nvSpPr>
        <p:spPr>
          <a:xfrm>
            <a:off x="4772513" y="3446269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>
            <p:custDataLst>
              <p:tags r:id="rId17"/>
            </p:custDataLst>
          </p:nvPr>
        </p:nvSpPr>
        <p:spPr>
          <a:xfrm>
            <a:off x="3851920" y="2347455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solidFill>
                  <a:srgbClr val="FF0000"/>
                </a:solidFill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5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6" grpId="0"/>
      <p:bldP spid="8" grpId="0" animBg="1"/>
      <p:bldP spid="18" grpId="0" animBg="1"/>
      <p:bldP spid="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M.a.o.: Problem &amp; Løsning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Problem:</a:t>
            </a:r>
          </a:p>
          <a:p>
            <a:pPr lvl="2"/>
            <a:r>
              <a:rPr lang="nb-NO" dirty="0"/>
              <a:t>Vil ha </a:t>
            </a:r>
            <a:r>
              <a:rPr lang="nb-NO" dirty="0">
                <a:solidFill>
                  <a:srgbClr val="FF0000"/>
                </a:solidFill>
              </a:rPr>
              <a:t>pålitelig overføring </a:t>
            </a:r>
            <a:r>
              <a:rPr lang="nb-NO" dirty="0"/>
              <a:t>av data over nettverk bygd opp av </a:t>
            </a:r>
            <a:r>
              <a:rPr lang="nb-NO" dirty="0">
                <a:solidFill>
                  <a:srgbClr val="FF0000"/>
                </a:solidFill>
              </a:rPr>
              <a:t>upålitelige media</a:t>
            </a:r>
          </a:p>
          <a:p>
            <a:endParaRPr lang="nb-NO" dirty="0"/>
          </a:p>
          <a:p>
            <a:r>
              <a:rPr lang="nb-NO" dirty="0"/>
              <a:t>Løsningsstrategi: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dirty="0"/>
              <a:t>Starter med idealtilstanden (media perfekt)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dirty="0"/>
              <a:t>Introduserer problemene forbundet med reelle media (støy og tap) </a:t>
            </a:r>
            <a:r>
              <a:rPr lang="nb-NO" b="1" dirty="0"/>
              <a:t>ett</a:t>
            </a:r>
            <a:r>
              <a:rPr lang="nb-NO" dirty="0"/>
              <a:t> for </a:t>
            </a:r>
            <a:r>
              <a:rPr lang="nb-NO" b="1" dirty="0"/>
              <a:t>ett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dirty="0"/>
              <a:t>Konstruerer trinnvis en protokoll som håndterer problemene.</a:t>
            </a:r>
          </a:p>
          <a:p>
            <a:pPr lvl="3">
              <a:buFontTx/>
              <a:buNone/>
            </a:pPr>
            <a:endParaRPr lang="nb-NO" dirty="0"/>
          </a:p>
          <a:p>
            <a:pPr lvl="3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7B438E1-DB37-400C-B7E6-8BC7282814DA}" type="slidenum">
              <a:rPr lang="nb-NO"/>
              <a:pPr/>
              <a:t>24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Forskjellige grader av pålitelighet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07504" y="1066800"/>
            <a:ext cx="8928992" cy="26480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nb-NO" dirty="0"/>
              <a:t>Vi lager nå en </a:t>
            </a:r>
            <a:r>
              <a:rPr lang="nb-NO" dirty="0">
                <a:solidFill>
                  <a:srgbClr val="FF0000"/>
                </a:solidFill>
              </a:rPr>
              <a:t>«leke-protokoll»</a:t>
            </a:r>
            <a:r>
              <a:rPr lang="nb-NO" dirty="0"/>
              <a:t>, som vi kaller </a:t>
            </a:r>
            <a:r>
              <a:rPr lang="nb-NO" dirty="0">
                <a:solidFill>
                  <a:srgbClr val="FF0000"/>
                </a:solidFill>
              </a:rPr>
              <a:t>RDT</a:t>
            </a:r>
            <a:r>
              <a:rPr lang="nb-NO" dirty="0"/>
              <a:t> (Reliable Data Transport)</a:t>
            </a:r>
          </a:p>
          <a:p>
            <a:pPr>
              <a:lnSpc>
                <a:spcPct val="90000"/>
              </a:lnSpc>
            </a:pPr>
            <a:r>
              <a:rPr lang="nb-NO" dirty="0"/>
              <a:t>Vi skal se på forskjellige nivåer av RDT og bygge disse opp gradvis</a:t>
            </a:r>
          </a:p>
          <a:p>
            <a:pPr>
              <a:lnSpc>
                <a:spcPct val="90000"/>
              </a:lnSpc>
            </a:pPr>
            <a:r>
              <a:rPr lang="nb-NO" dirty="0"/>
              <a:t>Diskuterer bare data-transport i en retning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Samme som </a:t>
            </a:r>
            <a:r>
              <a:rPr lang="nb-NO" dirty="0">
                <a:solidFill>
                  <a:schemeClr val="accent2"/>
                </a:solidFill>
              </a:rPr>
              <a:t>full </a:t>
            </a:r>
            <a:r>
              <a:rPr lang="nb-NO" dirty="0" err="1">
                <a:solidFill>
                  <a:schemeClr val="accent2"/>
                </a:solidFill>
              </a:rPr>
              <a:t>duplex</a:t>
            </a:r>
            <a:r>
              <a:rPr lang="nb-NO" dirty="0"/>
              <a:t>, men enklere å forklare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Kontroll-informasjon går i begge retninger</a:t>
            </a:r>
            <a:br>
              <a:rPr lang="nb-NO" dirty="0"/>
            </a:br>
            <a:endParaRPr lang="nb-NO" dirty="0"/>
          </a:p>
          <a:p>
            <a:pPr>
              <a:lnSpc>
                <a:spcPct val="90000"/>
              </a:lnSpc>
            </a:pPr>
            <a:r>
              <a:rPr lang="nb-NO" dirty="0"/>
              <a:t>Bruker </a:t>
            </a:r>
            <a:r>
              <a:rPr lang="nb-NO" dirty="0">
                <a:solidFill>
                  <a:schemeClr val="accent2"/>
                </a:solidFill>
              </a:rPr>
              <a:t>FSM</a:t>
            </a:r>
            <a:r>
              <a:rPr lang="nb-NO" dirty="0"/>
              <a:t> (</a:t>
            </a:r>
            <a:r>
              <a:rPr lang="nb-NO" dirty="0" err="1"/>
              <a:t>Finite</a:t>
            </a:r>
            <a:r>
              <a:rPr lang="nb-NO" dirty="0"/>
              <a:t> State Machines) for å spesifisere </a:t>
            </a:r>
            <a:r>
              <a:rPr lang="nb-NO" dirty="0">
                <a:solidFill>
                  <a:schemeClr val="accent2"/>
                </a:solidFill>
              </a:rPr>
              <a:t>avsender</a:t>
            </a:r>
            <a:r>
              <a:rPr lang="nb-NO" dirty="0"/>
              <a:t> og </a:t>
            </a:r>
            <a:r>
              <a:rPr lang="nb-NO" dirty="0">
                <a:solidFill>
                  <a:schemeClr val="accent2"/>
                </a:solidFill>
              </a:rPr>
              <a:t>mottakers </a:t>
            </a:r>
            <a:r>
              <a:rPr lang="nb-NO" dirty="0"/>
              <a:t>adferd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5943756" y="5957234"/>
            <a:ext cx="2133600" cy="365125"/>
          </a:xfrm>
        </p:spPr>
        <p:txBody>
          <a:bodyPr/>
          <a:lstStyle/>
          <a:p>
            <a:fld id="{7E955747-574D-45D4-9D6D-11B7E657F143}" type="slidenum">
              <a:rPr lang="nb-NO"/>
              <a:pPr/>
              <a:t>25</a:t>
            </a:fld>
            <a:endParaRPr lang="nb-NO"/>
          </a:p>
        </p:txBody>
      </p:sp>
      <p:grpSp>
        <p:nvGrpSpPr>
          <p:cNvPr id="154629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124357" y="4595159"/>
            <a:ext cx="885825" cy="1038225"/>
            <a:chOff x="690" y="3294"/>
            <a:chExt cx="558" cy="654"/>
          </a:xfrm>
        </p:grpSpPr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702" y="3425"/>
              <a:ext cx="45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mic Sans MS" pitchFamily="66" charset="0"/>
                </a:rPr>
                <a:t>Til</a:t>
              </a:r>
              <a:r>
                <a:rPr lang="en-US" sz="1600" dirty="0">
                  <a:latin typeface="Comic Sans MS" pitchFamily="66" charset="0"/>
                </a:rPr>
                <a:t>-</a:t>
              </a:r>
              <a:br>
                <a:rPr lang="en-US" sz="1600" dirty="0">
                  <a:latin typeface="Comic Sans MS" pitchFamily="66" charset="0"/>
                </a:rPr>
              </a:br>
              <a:r>
                <a:rPr lang="en-US" sz="1600" dirty="0">
                  <a:latin typeface="Comic Sans MS" pitchFamily="66" charset="0"/>
                </a:rPr>
                <a:t>stand</a:t>
              </a:r>
            </a:p>
            <a:p>
              <a:pPr algn="ctr" eaLnBrk="0" hangingPunct="0"/>
              <a:r>
                <a:rPr lang="en-US" sz="1600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154633" name="Freeform 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10181" y="4614209"/>
            <a:ext cx="3952875" cy="28575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446" y="168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54634" name="Group 1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915299" y="4606269"/>
            <a:ext cx="885825" cy="946150"/>
            <a:chOff x="690" y="3294"/>
            <a:chExt cx="558" cy="596"/>
          </a:xfrm>
        </p:grpSpPr>
        <p:sp>
          <p:nvSpPr>
            <p:cNvPr id="154635" name="Oval 11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54636" name="Oval 12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722" y="3425"/>
              <a:ext cx="40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dirty="0" err="1">
                  <a:latin typeface="Comic Sans MS" pitchFamily="66" charset="0"/>
                </a:rPr>
                <a:t>Til</a:t>
              </a:r>
              <a:r>
                <a:rPr lang="en-US" sz="1400" dirty="0">
                  <a:latin typeface="Comic Sans MS" pitchFamily="66" charset="0"/>
                </a:rPr>
                <a:t>-</a:t>
              </a:r>
              <a:br>
                <a:rPr lang="en-US" sz="1400" dirty="0">
                  <a:latin typeface="Comic Sans MS" pitchFamily="66" charset="0"/>
                </a:rPr>
              </a:br>
              <a:r>
                <a:rPr lang="en-US" sz="1400" dirty="0">
                  <a:latin typeface="Comic Sans MS" pitchFamily="66" charset="0"/>
                </a:rPr>
                <a:t>stand</a:t>
              </a:r>
            </a:p>
            <a:p>
              <a:pPr algn="ctr" eaLnBrk="0" hangingPunct="0"/>
              <a:r>
                <a:rPr lang="en-US" sz="1400" dirty="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154638" name="Text Box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22806" y="3988734"/>
            <a:ext cx="481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Hendelse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som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forårsaker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tilstandsovergang</a:t>
            </a:r>
            <a:endParaRPr lang="en-US" dirty="0"/>
          </a:p>
        </p:txBody>
      </p:sp>
      <p:sp>
        <p:nvSpPr>
          <p:cNvPr id="154639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37069" y="4284009"/>
            <a:ext cx="5318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Handlinger som foretas ved tilstandsovergangen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4640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34006" y="4328459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54641" name="Rectangl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-97265" y="3714820"/>
            <a:ext cx="302418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tilstand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når</a:t>
            </a:r>
            <a:r>
              <a:rPr lang="en-US" sz="2000" dirty="0"/>
              <a:t> i </a:t>
            </a:r>
            <a:r>
              <a:rPr lang="en-US" sz="2000" dirty="0" err="1"/>
              <a:t>denne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 err="1"/>
              <a:t>tilstanden</a:t>
            </a:r>
            <a:r>
              <a:rPr lang="en-US" sz="2000" dirty="0"/>
              <a:t>”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tilstand</a:t>
            </a:r>
            <a:r>
              <a:rPr lang="en-US" sz="2000" dirty="0"/>
              <a:t> </a:t>
            </a:r>
            <a:r>
              <a:rPr lang="en-US" sz="2000" dirty="0" err="1"/>
              <a:t>entydig</a:t>
            </a:r>
            <a:r>
              <a:rPr lang="en-US" sz="2000" dirty="0"/>
              <a:t> </a:t>
            </a:r>
            <a:r>
              <a:rPr lang="en-US" sz="2000" dirty="0" err="1"/>
              <a:t>bestemt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hendelse</a:t>
            </a:r>
            <a:endParaRPr lang="en-US" sz="2000" dirty="0"/>
          </a:p>
        </p:txBody>
      </p:sp>
      <p:sp>
        <p:nvSpPr>
          <p:cNvPr id="154642" name="Freeform 18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10106" y="5538134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54643" name="Freeform 19"/>
          <p:cNvSpPr>
            <a:spLocks/>
          </p:cNvSpPr>
          <p:nvPr>
            <p:custDataLst>
              <p:tags r:id="rId13"/>
            </p:custDataLst>
          </p:nvPr>
        </p:nvSpPr>
        <p:spPr bwMode="auto">
          <a:xfrm flipH="1" flipV="1">
            <a:off x="8553606" y="5576234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54644" name="Line 2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933981" y="5280959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54645" name="Group 2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516594" y="5084109"/>
            <a:ext cx="1119187" cy="671513"/>
            <a:chOff x="3457" y="3260"/>
            <a:chExt cx="705" cy="423"/>
          </a:xfrm>
        </p:grpSpPr>
        <p:sp>
          <p:nvSpPr>
            <p:cNvPr id="154646" name="Text Box 22"/>
            <p:cNvSpPr txBox="1">
              <a:spLocks noChangeArrowheads="1"/>
            </p:cNvSpPr>
            <p:nvPr/>
          </p:nvSpPr>
          <p:spPr bwMode="auto">
            <a:xfrm>
              <a:off x="3457" y="3260"/>
              <a:ext cx="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>
                  <a:solidFill>
                    <a:srgbClr val="FF0000"/>
                  </a:solidFill>
                  <a:latin typeface="Comic Sans MS" pitchFamily="66" charset="0"/>
                </a:rPr>
                <a:t>hendelse</a:t>
              </a:r>
              <a:endParaRPr lang="en-US" dirty="0"/>
            </a:p>
          </p:txBody>
        </p: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499" y="3452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handling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33" grpId="0" animBg="1"/>
      <p:bldP spid="154638" grpId="0"/>
      <p:bldP spid="154639" grpId="0"/>
      <p:bldP spid="154640" grpId="0" animBg="1"/>
      <p:bldP spid="154641" grpId="0"/>
      <p:bldP spid="154642" grpId="0" animBg="1"/>
      <p:bldP spid="154643" grpId="0" animBg="1"/>
      <p:bldP spid="1546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FSM: «Praktisk» </a:t>
            </a:r>
            <a:r>
              <a:rPr lang="nb-NO" dirty="0" err="1"/>
              <a:t>Exempel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26</a:t>
            </a:fld>
            <a:endParaRPr lang="nb-NO"/>
          </a:p>
        </p:txBody>
      </p:sp>
      <p:grpSp>
        <p:nvGrpSpPr>
          <p:cNvPr id="7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7544" y="2780928"/>
            <a:ext cx="885825" cy="942975"/>
            <a:chOff x="690" y="3294"/>
            <a:chExt cx="558" cy="594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90" y="3425"/>
              <a:ext cx="4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mic Sans MS" pitchFamily="66" charset="0"/>
                </a:rPr>
                <a:t>Sover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17848" y="1040613"/>
            <a:ext cx="3546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Vekkerklokke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ringer &amp;&amp;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ukedag</a:t>
            </a:r>
            <a:endParaRPr lang="en-US" dirty="0"/>
          </a:p>
        </p:txBody>
      </p:sp>
      <p:sp>
        <p:nvSpPr>
          <p:cNvPr id="12" name="Text 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46350" y="1335888"/>
            <a:ext cx="45790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Slår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av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klokke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og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står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opp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93094" y="1380338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4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213668" y="2202606"/>
            <a:ext cx="4060801" cy="87200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446" y="168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5" name="Group 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071294" y="2866653"/>
            <a:ext cx="890588" cy="942975"/>
            <a:chOff x="687" y="3294"/>
            <a:chExt cx="561" cy="594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687" y="3425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mic Sans MS" pitchFamily="66" charset="0"/>
                </a:rPr>
                <a:t>Våken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19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626" y="4092810"/>
            <a:ext cx="3744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Vekkerklokke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ringer &amp;&amp;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helgedag</a:t>
            </a:r>
            <a:endParaRPr lang="en-US" dirty="0"/>
          </a:p>
        </p:txBody>
      </p:sp>
      <p:sp>
        <p:nvSpPr>
          <p:cNvPr id="20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1100" y="4388085"/>
            <a:ext cx="2403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Trykker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mic Sans MS" pitchFamily="66" charset="0"/>
              </a:rPr>
              <a:t>på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“Snooze”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9246" y="4432535"/>
            <a:ext cx="235833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2" name="Freeform 9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8910898">
            <a:off x="935858" y="3404285"/>
            <a:ext cx="620985" cy="93984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446" y="168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20" grpId="0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V. 1.0: Pålitelig overføring/kanal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918450" cy="2867025"/>
          </a:xfrm>
        </p:spPr>
        <p:txBody>
          <a:bodyPr/>
          <a:lstStyle/>
          <a:p>
            <a:r>
              <a:rPr lang="nb-NO" dirty="0"/>
              <a:t>Kanalen </a:t>
            </a:r>
            <a:r>
              <a:rPr lang="nb-NO" dirty="0">
                <a:solidFill>
                  <a:schemeClr val="accent2"/>
                </a:solidFill>
              </a:rPr>
              <a:t>helt pålitelig</a:t>
            </a:r>
          </a:p>
          <a:p>
            <a:pPr lvl="1"/>
            <a:r>
              <a:rPr lang="nb-NO" dirty="0"/>
              <a:t>Ingen bitfeil, ingen tap av pakker</a:t>
            </a:r>
          </a:p>
          <a:p>
            <a:pPr lvl="1"/>
            <a:endParaRPr lang="nb-NO" dirty="0"/>
          </a:p>
          <a:p>
            <a:r>
              <a:rPr lang="nb-NO" dirty="0"/>
              <a:t>Separate FSM for avsender og mottaker</a:t>
            </a:r>
          </a:p>
          <a:p>
            <a:pPr lvl="1"/>
            <a:r>
              <a:rPr lang="nb-NO" dirty="0"/>
              <a:t>Kontroll ikke nødvendig</a:t>
            </a:r>
          </a:p>
          <a:p>
            <a:pPr lvl="1"/>
            <a:endParaRPr lang="nb-NO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289DC4E-8894-4AAF-8100-2C9146BD93CC}" type="slidenum">
              <a:rPr lang="nb-NO"/>
              <a:pPr/>
              <a:t>27</a:t>
            </a:fld>
            <a:endParaRPr lang="nb-NO"/>
          </a:p>
        </p:txBody>
      </p:sp>
      <p:grpSp>
        <p:nvGrpSpPr>
          <p:cNvPr id="4" name="Group 3"/>
          <p:cNvGrpSpPr/>
          <p:nvPr>
            <p:custDataLst>
              <p:tags r:id="rId5"/>
            </p:custDataLst>
          </p:nvPr>
        </p:nvGrpSpPr>
        <p:grpSpPr>
          <a:xfrm>
            <a:off x="744538" y="4246563"/>
            <a:ext cx="1098550" cy="1011237"/>
            <a:chOff x="744538" y="4246563"/>
            <a:chExt cx="1098550" cy="1011237"/>
          </a:xfrm>
        </p:grpSpPr>
        <p:sp>
          <p:nvSpPr>
            <p:cNvPr id="155669" name="Oval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8038" y="424656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5670" name="Text Box 2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44538" y="4332288"/>
              <a:ext cx="1098550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dirty="0">
                  <a:latin typeface="Arial" charset="0"/>
                </a:rPr>
                <a:t>Wait for call from above</a:t>
              </a:r>
              <a:endParaRPr lang="en-US" sz="1600" dirty="0"/>
            </a:p>
          </p:txBody>
        </p:sp>
      </p:grpSp>
      <p:sp>
        <p:nvSpPr>
          <p:cNvPr id="155671" name="Freeform 23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617663" y="4230688"/>
            <a:ext cx="611187" cy="1027112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5672" name="Text Box 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Arial" charset="0"/>
              </a:rPr>
              <a:t>packet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udt_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600" dirty="0">
                <a:latin typeface="Arial" charset="0"/>
              </a:rPr>
              <a:t>(packet)</a:t>
            </a:r>
            <a:endParaRPr lang="en-US" sz="1600" dirty="0"/>
          </a:p>
        </p:txBody>
      </p:sp>
      <p:sp>
        <p:nvSpPr>
          <p:cNvPr id="155673" name="Text Box 2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rdt_send</a:t>
            </a:r>
            <a:r>
              <a:rPr lang="en-US" sz="1600" dirty="0">
                <a:latin typeface="Arial" charset="0"/>
              </a:rPr>
              <a:t>(data)</a:t>
            </a:r>
            <a:endParaRPr lang="en-US" sz="1600" dirty="0"/>
          </a:p>
        </p:txBody>
      </p:sp>
      <p:sp>
        <p:nvSpPr>
          <p:cNvPr id="155674" name="Line 2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5675" name="Line 2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5676" name="Text Box 2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Arial" charset="0"/>
              </a:rPr>
              <a:t>extract (</a:t>
            </a:r>
            <a:r>
              <a:rPr lang="en-US" sz="1600" dirty="0" err="1">
                <a:latin typeface="Arial" charset="0"/>
              </a:rPr>
              <a:t>packet,data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deliver</a:t>
            </a:r>
            <a:r>
              <a:rPr lang="en-US" sz="1600" dirty="0" err="1">
                <a:latin typeface="Arial" charset="0"/>
              </a:rPr>
              <a:t>_data</a:t>
            </a:r>
            <a:r>
              <a:rPr lang="en-US" sz="1600" dirty="0">
                <a:latin typeface="Arial" charset="0"/>
              </a:rPr>
              <a:t>(data)</a:t>
            </a:r>
            <a:endParaRPr lang="en-US" sz="1600" dirty="0"/>
          </a:p>
        </p:txBody>
      </p:sp>
      <p:sp>
        <p:nvSpPr>
          <p:cNvPr id="155677" name="Oval 2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5678" name="Text Box 3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Arial" charset="0"/>
              </a:rPr>
              <a:t>Wait for call from below</a:t>
            </a:r>
            <a:endParaRPr lang="en-US" sz="1600" dirty="0"/>
          </a:p>
        </p:txBody>
      </p:sp>
      <p:sp>
        <p:nvSpPr>
          <p:cNvPr id="155679" name="Freeform 31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926138" y="4216400"/>
            <a:ext cx="611187" cy="102711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5680" name="Text Box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nb-NO" sz="1600"/>
          </a:p>
        </p:txBody>
      </p:sp>
      <p:sp>
        <p:nvSpPr>
          <p:cNvPr id="155681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5682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4840288" y="5115322"/>
            <a:ext cx="425450" cy="284956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5683" name="Rectangle 3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rdt_rcv(packet)</a:t>
            </a:r>
          </a:p>
        </p:txBody>
      </p:sp>
      <p:sp>
        <p:nvSpPr>
          <p:cNvPr id="155684" name="Text Box 3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sender</a:t>
            </a:r>
          </a:p>
        </p:txBody>
      </p:sp>
      <p:sp>
        <p:nvSpPr>
          <p:cNvPr id="155685" name="Text Box 3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97257" y="5594350"/>
            <a:ext cx="1510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mottager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5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155671" grpId="0" animBg="1"/>
      <p:bldP spid="155672" grpId="0"/>
      <p:bldP spid="155673" grpId="0"/>
      <p:bldP spid="155674" grpId="0" animBg="1"/>
      <p:bldP spid="155675" grpId="0" animBg="1"/>
      <p:bldP spid="155676" grpId="0"/>
      <p:bldP spid="155677" grpId="0" animBg="1"/>
      <p:bldP spid="155678" grpId="0"/>
      <p:bldP spid="155679" grpId="0" animBg="1"/>
      <p:bldP spid="155681" grpId="0" animBg="1"/>
      <p:bldP spid="155682" grpId="0" animBg="1"/>
      <p:bldP spid="1556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v. 2.0: Kanal med </a:t>
            </a:r>
            <a:r>
              <a:rPr lang="nb-NO" dirty="0">
                <a:solidFill>
                  <a:srgbClr val="FF0000"/>
                </a:solidFill>
              </a:rPr>
              <a:t>bitfeil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8134350" cy="5410200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nb-NO" sz="2800" dirty="0"/>
              <a:t>A) Oppdag evt. feil:</a:t>
            </a:r>
          </a:p>
          <a:p>
            <a:pPr marL="609600" indent="-609600">
              <a:lnSpc>
                <a:spcPct val="90000"/>
              </a:lnSpc>
            </a:pPr>
            <a:r>
              <a:rPr lang="nb-NO" sz="2800" dirty="0"/>
              <a:t>Send </a:t>
            </a:r>
            <a:r>
              <a:rPr lang="nb-NO" sz="2800" dirty="0">
                <a:solidFill>
                  <a:srgbClr val="00B0F0"/>
                </a:solidFill>
              </a:rPr>
              <a:t>sjekksum</a:t>
            </a:r>
            <a:r>
              <a:rPr lang="nb-NO" sz="2800" dirty="0"/>
              <a:t> sammen med data-pakken</a:t>
            </a:r>
          </a:p>
          <a:p>
            <a:pPr marL="990600" lvl="1" indent="-533400">
              <a:lnSpc>
                <a:spcPct val="90000"/>
              </a:lnSpc>
            </a:pPr>
            <a:r>
              <a:rPr lang="nb-NO" sz="2400" dirty="0"/>
              <a:t>Feil kan påvises hos mottaker, men rettes ikke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nb-NO" sz="2800" dirty="0"/>
              <a:t>B) Gi </a:t>
            </a:r>
            <a:r>
              <a:rPr lang="nb-NO" sz="2800" dirty="0">
                <a:solidFill>
                  <a:srgbClr val="FF0000"/>
                </a:solidFill>
              </a:rPr>
              <a:t>tilbakemelding</a:t>
            </a:r>
            <a:r>
              <a:rPr lang="nb-NO" sz="2800" dirty="0"/>
              <a:t>:</a:t>
            </a:r>
          </a:p>
          <a:p>
            <a:pPr marL="609600" indent="-609600">
              <a:lnSpc>
                <a:spcPct val="90000"/>
              </a:lnSpc>
            </a:pPr>
            <a:r>
              <a:rPr lang="nb-NO" sz="2800" dirty="0"/>
              <a:t>Mottaker sender melding </a:t>
            </a:r>
            <a:r>
              <a:rPr lang="nb-NO" sz="2800" dirty="0">
                <a:solidFill>
                  <a:srgbClr val="FF0000"/>
                </a:solidFill>
              </a:rPr>
              <a:t>om feil</a:t>
            </a:r>
            <a:r>
              <a:rPr lang="nb-NO" sz="2800" dirty="0"/>
              <a:t> til avsender</a:t>
            </a:r>
          </a:p>
          <a:p>
            <a:pPr marL="990600" lvl="1" indent="-533400">
              <a:lnSpc>
                <a:spcPct val="90000"/>
              </a:lnSpc>
            </a:pPr>
            <a:r>
              <a:rPr lang="nb-NO" sz="2400" b="1" dirty="0">
                <a:solidFill>
                  <a:schemeClr val="accent2"/>
                </a:solidFill>
              </a:rPr>
              <a:t>ACK</a:t>
            </a:r>
            <a:r>
              <a:rPr lang="nb-NO" sz="2400" dirty="0"/>
              <a:t> (</a:t>
            </a:r>
            <a:r>
              <a:rPr lang="nb-NO" sz="2400" dirty="0" err="1"/>
              <a:t>acknowledge</a:t>
            </a:r>
            <a:r>
              <a:rPr lang="nb-NO" sz="2400" dirty="0"/>
              <a:t>) sendes når pakken er OK</a:t>
            </a:r>
          </a:p>
          <a:p>
            <a:pPr marL="990600" lvl="1" indent="-533400">
              <a:lnSpc>
                <a:spcPct val="90000"/>
              </a:lnSpc>
            </a:pPr>
            <a:r>
              <a:rPr lang="nb-NO" sz="2400" b="1" dirty="0">
                <a:solidFill>
                  <a:schemeClr val="accent2"/>
                </a:solidFill>
              </a:rPr>
              <a:t>NAK</a:t>
            </a:r>
            <a:r>
              <a:rPr lang="nb-NO" sz="2400" dirty="0"/>
              <a:t> (negative ACK) sendes når pakken har feil</a:t>
            </a:r>
          </a:p>
          <a:p>
            <a:pPr marL="990600" lvl="1" indent="-533400">
              <a:lnSpc>
                <a:spcPct val="90000"/>
              </a:lnSpc>
            </a:pPr>
            <a:r>
              <a:rPr lang="nb-NO" sz="2400" dirty="0"/>
              <a:t>Avsender </a:t>
            </a:r>
            <a:r>
              <a:rPr lang="nb-NO" sz="2400" b="1" dirty="0"/>
              <a:t>sender</a:t>
            </a:r>
            <a:r>
              <a:rPr lang="nb-NO" sz="2400" dirty="0"/>
              <a:t> pakken </a:t>
            </a:r>
            <a:r>
              <a:rPr lang="nb-NO" sz="2400" b="1" dirty="0"/>
              <a:t>om</a:t>
            </a:r>
            <a:r>
              <a:rPr lang="nb-NO" sz="2400" dirty="0"/>
              <a:t> igjen ved </a:t>
            </a:r>
            <a:r>
              <a:rPr lang="nb-NO" sz="2400" b="1" dirty="0"/>
              <a:t>NAK</a:t>
            </a:r>
          </a:p>
          <a:p>
            <a:pPr marL="609600" indent="-609600">
              <a:lnSpc>
                <a:spcPct val="90000"/>
              </a:lnSpc>
            </a:pPr>
            <a:endParaRPr lang="nb-NO" sz="2800" dirty="0"/>
          </a:p>
          <a:p>
            <a:pPr marL="609600" indent="-609600">
              <a:lnSpc>
                <a:spcPct val="90000"/>
              </a:lnSpc>
            </a:pPr>
            <a:r>
              <a:rPr lang="nb-NO" sz="2800" dirty="0"/>
              <a:t>Tre nye mekanismer: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Feil-</a:t>
            </a:r>
            <a:r>
              <a:rPr lang="nb-NO" sz="2400" dirty="0" err="1"/>
              <a:t>detektering</a:t>
            </a:r>
            <a:endParaRPr lang="nb-NO" sz="2400" dirty="0"/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nb-NO" sz="2400" dirty="0"/>
              <a:t>Kontroll-melding (</a:t>
            </a:r>
            <a:r>
              <a:rPr lang="nb-NO" sz="2400" u="sng" dirty="0"/>
              <a:t>kvittering</a:t>
            </a:r>
            <a:r>
              <a:rPr lang="nb-NO" sz="2400" dirty="0"/>
              <a:t>) fra mottaker til avsender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nb-NO" sz="2400" dirty="0" err="1"/>
              <a:t>Omatt</a:t>
            </a:r>
            <a:r>
              <a:rPr lang="nb-NO" sz="2400" dirty="0"/>
              <a:t>-sending ved feilmelding </a:t>
            </a:r>
          </a:p>
          <a:p>
            <a:pPr marL="609600" indent="-609600">
              <a:lnSpc>
                <a:spcPct val="90000"/>
              </a:lnSpc>
            </a:pPr>
            <a:endParaRPr lang="nb-N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FE41F3A-BD26-4D4D-AEF4-909E2CE51A33}" type="slidenum">
              <a:rPr lang="nb-NO"/>
              <a:pPr/>
              <a:t>28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RDT 2.0: FSM modell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1C2C187-9B8A-40A2-85F3-7A3456ADD33A}" type="slidenum">
              <a:rPr lang="nb-NO"/>
              <a:pPr/>
              <a:t>29</a:t>
            </a:fld>
            <a:endParaRPr lang="nb-NO"/>
          </a:p>
        </p:txBody>
      </p:sp>
      <p:sp>
        <p:nvSpPr>
          <p:cNvPr id="157702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913" y="2209800"/>
            <a:ext cx="985838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7703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Arial" charset="0"/>
              </a:rPr>
              <a:t>Wait for call from above</a:t>
            </a:r>
            <a:endParaRPr lang="en-US" sz="1600" dirty="0"/>
          </a:p>
        </p:txBody>
      </p:sp>
      <p:sp>
        <p:nvSpPr>
          <p:cNvPr id="15770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4888" y="1490663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snkpkt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</a:t>
            </a:r>
            <a:r>
              <a:rPr lang="en-US" sz="1600" b="1" dirty="0">
                <a:latin typeface="Arial" charset="0"/>
              </a:rPr>
              <a:t>checksum</a:t>
            </a:r>
            <a:r>
              <a:rPr lang="en-US" sz="16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05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7706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Arial" charset="0"/>
              </a:rPr>
              <a:t>ACK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07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7613" y="4781550"/>
            <a:ext cx="2157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 </a:t>
            </a:r>
            <a:r>
              <a:rPr lang="en-US" sz="1600" b="1" dirty="0" err="1"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08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7709" name="Freeform 13"/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10" name="Freeform 14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11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71563" y="3492500"/>
            <a:ext cx="35480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  <a:br>
              <a:rPr lang="en-US" sz="1600" dirty="0">
                <a:latin typeface="Arial" charset="0"/>
              </a:rPr>
            </a:br>
            <a:r>
              <a:rPr lang="en-US" sz="1600" dirty="0" err="1">
                <a:latin typeface="Arial" charset="0"/>
              </a:rPr>
              <a:t>is</a:t>
            </a:r>
            <a:r>
              <a:rPr lang="en-US" sz="1600" b="1" dirty="0" err="1">
                <a:solidFill>
                  <a:srgbClr val="00B050"/>
                </a:solidFill>
                <a:latin typeface="Arial" charset="0"/>
              </a:rPr>
              <a:t>ACK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12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169181" y="4049712"/>
            <a:ext cx="15764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7713" name="Freeform 17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14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62350" y="2532856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15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 </a:t>
            </a:r>
            <a:r>
              <a:rPr lang="en-US" sz="1600" dirty="0" err="1">
                <a:latin typeface="Arial" charset="0"/>
              </a:rPr>
              <a:t>is</a:t>
            </a:r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NAK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57716" name="Line 2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629025" y="2509044"/>
            <a:ext cx="16970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157717" name="Group 21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udt_send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NAK</a:t>
              </a:r>
              <a:r>
                <a:rPr lang="en-US" sz="1600" dirty="0">
                  <a:latin typeface="Arial" charset="0"/>
                </a:rPr>
                <a:t>)</a:t>
              </a:r>
              <a:endParaRPr lang="en-US" sz="1600" dirty="0"/>
            </a:p>
          </p:txBody>
        </p:sp>
        <p:sp>
          <p:nvSpPr>
            <p:cNvPr id="157719" name="Text Box 23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&amp;&amp;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  </a:t>
              </a:r>
              <a:r>
                <a:rPr lang="en-US" sz="1600" b="1" dirty="0">
                  <a:latin typeface="Arial" charset="0"/>
                </a:rPr>
                <a:t>corrupt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</a:t>
              </a:r>
              <a:endParaRPr lang="en-US" sz="1600" dirty="0"/>
            </a:p>
          </p:txBody>
        </p: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57721" name="Group 25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57722" name="Oval 26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dirty="0">
                  <a:latin typeface="Arial" charset="0"/>
                </a:rPr>
                <a:t>Wait for ACK or NAK</a:t>
              </a:r>
              <a:endParaRPr lang="en-US" sz="1600" dirty="0"/>
            </a:p>
          </p:txBody>
        </p:sp>
      </p:grpSp>
      <p:sp>
        <p:nvSpPr>
          <p:cNvPr id="157724" name="Line 2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25" name="Freeform 29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157726" name="Group 30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157727" name="Oval 31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7728" name="Text Box 32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dirty="0">
                  <a:latin typeface="Arial" charset="0"/>
                </a:rPr>
                <a:t>Wait for call from below</a:t>
              </a:r>
              <a:endParaRPr lang="en-US" sz="1600" dirty="0"/>
            </a:p>
          </p:txBody>
        </p:sp>
      </p:grpSp>
      <p:sp>
        <p:nvSpPr>
          <p:cNvPr id="157729" name="Freeform 33"/>
          <p:cNvSpPr>
            <a:spLocks/>
          </p:cNvSpPr>
          <p:nvPr>
            <p:custDataLst>
              <p:tags r:id="rId24"/>
            </p:custDataLst>
          </p:nvPr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30" name="Text Box 3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52895" y="437012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sender</a:t>
            </a:r>
          </a:p>
        </p:txBody>
      </p:sp>
      <p:sp>
        <p:nvSpPr>
          <p:cNvPr id="157731" name="Text Box 3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842125" y="1479550"/>
            <a:ext cx="1509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mottager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7732" name="Line 3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7733" name="Text Box 3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rdt_send</a:t>
            </a:r>
            <a:r>
              <a:rPr lang="en-US" sz="1600" dirty="0">
                <a:latin typeface="Arial" charset="0"/>
              </a:rPr>
              <a:t>(data)</a:t>
            </a:r>
            <a:endParaRPr lang="en-US" sz="1600" dirty="0"/>
          </a:p>
        </p:txBody>
      </p:sp>
      <p:sp>
        <p:nvSpPr>
          <p:cNvPr id="157734" name="Text Box 3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7924" y="4094163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latin typeface="Symbol" pitchFamily="18" charset="2"/>
              </a:rPr>
              <a:t>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/>
      <p:bldP spid="157704" grpId="0"/>
      <p:bldP spid="157705" grpId="0" animBg="1"/>
      <p:bldP spid="157706" grpId="0"/>
      <p:bldP spid="157707" grpId="0"/>
      <p:bldP spid="157708" grpId="0" animBg="1"/>
      <p:bldP spid="157709" grpId="0" animBg="1"/>
      <p:bldP spid="157710" grpId="0" animBg="1"/>
      <p:bldP spid="157711" grpId="0"/>
      <p:bldP spid="157712" grpId="0" animBg="1"/>
      <p:bldP spid="157713" grpId="0" animBg="1"/>
      <p:bldP spid="157714" grpId="0"/>
      <p:bldP spid="157715" grpId="0"/>
      <p:bldP spid="157716" grpId="0" animBg="1"/>
      <p:bldP spid="157724" grpId="0" animBg="1"/>
      <p:bldP spid="157725" grpId="0" animBg="1"/>
      <p:bldP spid="157729" grpId="0" animBg="1"/>
      <p:bldP spid="157732" grpId="0" animBg="1"/>
      <p:bldP spid="157733" grpId="0"/>
      <p:bldP spid="1577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Del eksamen 1 - resultater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Tok du ikke eksamen?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Ta kontakt med studieadministrasjonen ASAP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Har du legeerklæring må du sende den ASAP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Strøk du på eksamen?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Fortsett å følge forelesningene, du trenger alt du lærer i TK1100 for å mestre andre fag!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Ta kontakt med studieadministrasjonen, du skal kunne ta deleksamen 2 som normalt, og så kun </a:t>
            </a:r>
            <a:r>
              <a:rPr lang="nb-NO" dirty="0" err="1"/>
              <a:t>konte</a:t>
            </a:r>
            <a:r>
              <a:rPr lang="nb-NO" dirty="0"/>
              <a:t> denne du strøk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Fikk du karakter A eller 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Gratulerer, første eksamen bestått med glans!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Fikk du karakter C?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Hvis du jobber hardt og klarer del eksamen 2 med perfekt besvarelse kan du kanskje fortsatt få en toppkarakter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Fikk du karakter D eller 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Du må nok jobbe mye mer med faget, hvis du fikk en E og i tillegg vet med deg selv at du svarte tynnt så var jeg snill med noen studenter – like tynn besvarelse til jul kan gi en 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41C9BD9-4AF6-43D6-AB28-F5CD195CC953}" type="slidenum">
              <a:rPr lang="nb-NO"/>
              <a:pPr/>
              <a:t>3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52400"/>
            <a:ext cx="8137029" cy="685800"/>
          </a:xfrm>
        </p:spPr>
        <p:txBody>
          <a:bodyPr>
            <a:normAutofit fontScale="90000"/>
          </a:bodyPr>
          <a:lstStyle/>
          <a:p>
            <a:r>
              <a:rPr lang="nb-NO" sz="2000" dirty="0"/>
              <a:t>RDT 2.0: </a:t>
            </a:r>
            <a:br>
              <a:rPr lang="nb-NO" dirty="0"/>
            </a:br>
            <a:r>
              <a:rPr lang="nb-NO" dirty="0"/>
              <a:t>FSM - ingen feil i overføring</a:t>
            </a: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02F8E9A-6E20-4E7E-8729-380173C1712E}" type="slidenum">
              <a:rPr lang="nb-NO"/>
              <a:pPr/>
              <a:t>30</a:t>
            </a:fld>
            <a:endParaRPr lang="nb-NO"/>
          </a:p>
        </p:txBody>
      </p:sp>
      <p:sp>
        <p:nvSpPr>
          <p:cNvPr id="158771" name="Oval 5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772" name="Text Box 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Arial" charset="0"/>
              </a:rPr>
              <a:t>Wait for call from above</a:t>
            </a:r>
            <a:endParaRPr lang="en-US" sz="1600"/>
          </a:p>
        </p:txBody>
      </p:sp>
      <p:sp>
        <p:nvSpPr>
          <p:cNvPr id="158773" name="Text Box 5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snkpkt = make_pkt(data, checksum)</a:t>
            </a:r>
          </a:p>
          <a:p>
            <a:pPr eaLnBrk="0" hangingPunct="0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158774" name="Line 5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775" name="Text Box 5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 sz="1600">
                <a:latin typeface="Arial" charset="0"/>
              </a:rPr>
              <a:t>deliver_data(data)</a:t>
            </a:r>
          </a:p>
          <a:p>
            <a:pPr eaLnBrk="0" hangingPunct="0"/>
            <a:r>
              <a:rPr lang="en-US" sz="1600">
                <a:latin typeface="Arial" charset="0"/>
              </a:rPr>
              <a:t>udt_send(ACK)</a:t>
            </a:r>
            <a:endParaRPr lang="en-US" sz="1600"/>
          </a:p>
        </p:txBody>
      </p:sp>
      <p:sp>
        <p:nvSpPr>
          <p:cNvPr id="158776" name="Text Box 5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600">
                <a:latin typeface="Arial" charset="0"/>
              </a:rPr>
              <a:t>   notcorrupt(rcvpkt)</a:t>
            </a:r>
            <a:endParaRPr lang="en-US" sz="1600"/>
          </a:p>
        </p:txBody>
      </p:sp>
      <p:sp>
        <p:nvSpPr>
          <p:cNvPr id="158777" name="Line 5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778" name="Freeform 58"/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8779" name="Freeform 59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8780" name="Text Box 6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 isACK(rcvpkt)</a:t>
            </a:r>
            <a:endParaRPr lang="en-US" sz="1600"/>
          </a:p>
        </p:txBody>
      </p:sp>
      <p:sp>
        <p:nvSpPr>
          <p:cNvPr id="158781" name="Line 6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782" name="Freeform 62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8783" name="Text Box 6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158784" name="Text Box 6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</a:t>
            </a:r>
          </a:p>
          <a:p>
            <a:pPr eaLnBrk="0" hangingPunct="0"/>
            <a:r>
              <a:rPr lang="en-US" sz="1600">
                <a:latin typeface="Arial" charset="0"/>
              </a:rPr>
              <a:t>   isNAK(rcvpkt)</a:t>
            </a:r>
            <a:endParaRPr lang="en-US" sz="1600"/>
          </a:p>
        </p:txBody>
      </p:sp>
      <p:sp>
        <p:nvSpPr>
          <p:cNvPr id="158785" name="Line 6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158786" name="Group 66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58787" name="Text Box 67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Arial" charset="0"/>
                </a:rPr>
                <a:t>udt_send(NAK)</a:t>
              </a:r>
              <a:endParaRPr lang="en-US" sz="1600"/>
            </a:p>
          </p:txBody>
        </p:sp>
        <p:sp>
          <p:nvSpPr>
            <p:cNvPr id="158788" name="Text Box 68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eaLnBrk="0" hangingPunct="0"/>
              <a:r>
                <a:rPr lang="en-US" sz="1600">
                  <a:latin typeface="Arial" charset="0"/>
                </a:rPr>
                <a:t>  corrupt(rcvpkt)</a:t>
              </a:r>
              <a:endParaRPr lang="en-US" sz="1600"/>
            </a:p>
          </p:txBody>
        </p:sp>
        <p:sp>
          <p:nvSpPr>
            <p:cNvPr id="158789" name="Line 69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58790" name="Group 70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58791" name="Oval 71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8792" name="Text Box 72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Wait for ACK or NAK</a:t>
              </a:r>
              <a:endParaRPr lang="en-US" sz="1600"/>
            </a:p>
          </p:txBody>
        </p:sp>
      </p:grpSp>
      <p:sp>
        <p:nvSpPr>
          <p:cNvPr id="158793" name="Freeform 73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8794" name="Oval 7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795" name="Text Box 7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Arial" charset="0"/>
              </a:rPr>
              <a:t>Wait for call from below</a:t>
            </a:r>
            <a:endParaRPr lang="en-US" sz="1600"/>
          </a:p>
        </p:txBody>
      </p:sp>
      <p:sp>
        <p:nvSpPr>
          <p:cNvPr id="158796" name="Freeform 76"/>
          <p:cNvSpPr>
            <a:spLocks/>
          </p:cNvSpPr>
          <p:nvPr>
            <p:custDataLst>
              <p:tags r:id="rId24"/>
            </p:custDataLst>
          </p:nvPr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158797" name="Group 77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158798" name="Line 78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8799" name="Oval 79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58800" name="Group 80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158801" name="Line 81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8802" name="Oval 82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8803" name="Text Box 8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rdt_send(data)</a:t>
            </a:r>
            <a:endParaRPr lang="en-US" sz="1600"/>
          </a:p>
        </p:txBody>
      </p:sp>
      <p:sp>
        <p:nvSpPr>
          <p:cNvPr id="158804" name="Line 8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8805" name="Freeform 85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1011238" y="2006600"/>
            <a:ext cx="6697662" cy="306070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387" y="1928"/>
              </a:cxn>
              <a:cxn ang="0">
                <a:pos x="4219" y="1928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grpSp>
        <p:nvGrpSpPr>
          <p:cNvPr id="158806" name="Group 86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58807" name="Line 87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8808" name="Oval 88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8809" name="Oval 8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810" name="Line 90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8811" name="Freeform 91"/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grpSp>
        <p:nvGrpSpPr>
          <p:cNvPr id="158812" name="Group 92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58813" name="Line 93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8814" name="Oval 94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8815" name="Oval 9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8816" name="Text Box 9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Symbol" pitchFamily="18" charset="2"/>
              </a:rPr>
              <a:t>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5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04" grpId="0" animBg="1"/>
      <p:bldP spid="158805" grpId="0" animBg="1"/>
      <p:bldP spid="158809" grpId="0" animBg="1"/>
      <p:bldP spid="158810" grpId="0" animBg="1"/>
      <p:bldP spid="158811" grpId="0" animBg="1"/>
      <p:bldP spid="158815" grpId="0" animBg="1"/>
      <p:bldP spid="1588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81050" y="188640"/>
            <a:ext cx="8255445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v. 2.0: FSM – bitfeil i overføring..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DFC58F4-066A-4837-AEE7-441F584AAC01}" type="slidenum">
              <a:rPr lang="nb-NO"/>
              <a:pPr/>
              <a:t>31</a:t>
            </a:fld>
            <a:endParaRPr lang="nb-NO"/>
          </a:p>
        </p:txBody>
      </p:sp>
      <p:sp>
        <p:nvSpPr>
          <p:cNvPr id="159749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5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Arial" charset="0"/>
              </a:rPr>
              <a:t>Wait for call from above</a:t>
            </a:r>
            <a:endParaRPr lang="en-US" sz="1600"/>
          </a:p>
        </p:txBody>
      </p:sp>
      <p:sp>
        <p:nvSpPr>
          <p:cNvPr id="15975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snkpkt = make_pkt(data, checksum)</a:t>
            </a:r>
          </a:p>
          <a:p>
            <a:pPr eaLnBrk="0" hangingPunct="0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15975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53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 sz="1600">
                <a:latin typeface="Arial" charset="0"/>
              </a:rPr>
              <a:t>deliver_data(data)</a:t>
            </a:r>
          </a:p>
          <a:p>
            <a:pPr eaLnBrk="0" hangingPunct="0"/>
            <a:r>
              <a:rPr lang="en-US" sz="1600">
                <a:latin typeface="Arial" charset="0"/>
              </a:rPr>
              <a:t>udt_send(ACK)</a:t>
            </a:r>
            <a:endParaRPr lang="en-US" sz="1600"/>
          </a:p>
        </p:txBody>
      </p:sp>
      <p:sp>
        <p:nvSpPr>
          <p:cNvPr id="159754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600">
                <a:latin typeface="Arial" charset="0"/>
              </a:rPr>
              <a:t>   notcorrupt(rcvpkt)</a:t>
            </a:r>
            <a:endParaRPr lang="en-US" sz="1600"/>
          </a:p>
        </p:txBody>
      </p:sp>
      <p:sp>
        <p:nvSpPr>
          <p:cNvPr id="15975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56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9757" name="Freeform 13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9758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 isACK(rcvpkt)</a:t>
            </a:r>
            <a:endParaRPr lang="en-US" sz="1600"/>
          </a:p>
        </p:txBody>
      </p:sp>
      <p:sp>
        <p:nvSpPr>
          <p:cNvPr id="15975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60" name="Freeform 16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9761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159762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rdt_rcv(rcvpkt) &amp;&amp;</a:t>
            </a:r>
          </a:p>
          <a:p>
            <a:pPr eaLnBrk="0" hangingPunct="0"/>
            <a:r>
              <a:rPr lang="en-US" sz="1600">
                <a:latin typeface="Arial" charset="0"/>
              </a:rPr>
              <a:t>   isNAK(rcvpkt)</a:t>
            </a:r>
            <a:endParaRPr lang="en-US" sz="1600"/>
          </a:p>
        </p:txBody>
      </p:sp>
      <p:sp>
        <p:nvSpPr>
          <p:cNvPr id="159763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159764" name="Group 20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Arial" charset="0"/>
                </a:rPr>
                <a:t>udt_send(NAK)</a:t>
              </a:r>
              <a:endParaRPr lang="en-US" sz="1600"/>
            </a:p>
          </p:txBody>
        </p:sp>
        <p:sp>
          <p:nvSpPr>
            <p:cNvPr id="159766" name="Text Box 22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eaLnBrk="0" hangingPunct="0"/>
              <a:r>
                <a:rPr lang="en-US" sz="1600">
                  <a:latin typeface="Arial" charset="0"/>
                </a:rPr>
                <a:t>  corrupt(rcvpkt)</a:t>
              </a:r>
              <a:endParaRPr lang="en-US" sz="1600"/>
            </a:p>
          </p:txBody>
        </p:sp>
        <p:sp>
          <p:nvSpPr>
            <p:cNvPr id="159767" name="Line 23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59768" name="Group 24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59769" name="Oval 25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9770" name="Text Box 26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Wait for ACK or NAK</a:t>
              </a:r>
              <a:endParaRPr lang="en-US" sz="1600"/>
            </a:p>
          </p:txBody>
        </p:sp>
      </p:grpSp>
      <p:sp>
        <p:nvSpPr>
          <p:cNvPr id="159771" name="Freeform 27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59772" name="Oval 2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73" name="Text Box 2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Arial" charset="0"/>
              </a:rPr>
              <a:t>Wait for call from below</a:t>
            </a:r>
            <a:endParaRPr lang="en-US" sz="1600"/>
          </a:p>
        </p:txBody>
      </p:sp>
      <p:sp>
        <p:nvSpPr>
          <p:cNvPr id="159774" name="Freeform 30"/>
          <p:cNvSpPr>
            <a:spLocks/>
          </p:cNvSpPr>
          <p:nvPr>
            <p:custDataLst>
              <p:tags r:id="rId24"/>
            </p:custDataLst>
          </p:nvPr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159775" name="Group 31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159776" name="Line 32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9777" name="Oval 33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59778" name="Group 34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159779" name="Line 35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9780" name="Oval 36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9781" name="Text Box 3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Arial" charset="0"/>
              </a:rPr>
              <a:t>rdt_send(data)</a:t>
            </a:r>
            <a:endParaRPr lang="en-US" sz="1600"/>
          </a:p>
        </p:txBody>
      </p:sp>
      <p:sp>
        <p:nvSpPr>
          <p:cNvPr id="159782" name="Line 3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83" name="Freeform 39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1011238" y="2006600"/>
            <a:ext cx="6940550" cy="65405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508" y="412"/>
              </a:cxn>
              <a:cxn ang="0">
                <a:pos x="4372" y="412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grpSp>
        <p:nvGrpSpPr>
          <p:cNvPr id="159784" name="Group 40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59785" name="Line 41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9786" name="Oval 42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9787" name="Oval 4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88" name="Line 44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89" name="Freeform 45"/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grpSp>
        <p:nvGrpSpPr>
          <p:cNvPr id="159790" name="Group 46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59791" name="Line 47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9792" name="Oval 48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59793" name="Oval 4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59794" name="Line 5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95" name="Freeform 51"/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3657600" y="2216150"/>
            <a:ext cx="4378325" cy="1025525"/>
          </a:xfrm>
          <a:custGeom>
            <a:avLst/>
            <a:gdLst/>
            <a:ahLst/>
            <a:cxnLst>
              <a:cxn ang="0">
                <a:pos x="2758" y="646"/>
              </a:cxn>
              <a:cxn ang="0">
                <a:pos x="1763" y="629"/>
              </a:cxn>
              <a:cxn ang="0">
                <a:pos x="1039" y="0"/>
              </a:cxn>
              <a:cxn ang="0">
                <a:pos x="0" y="0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96" name="Line 52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97" name="Freeform 53"/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643313" y="2951163"/>
            <a:ext cx="4073525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3" y="0"/>
              </a:cxn>
              <a:cxn ang="0">
                <a:pos x="1650" y="1344"/>
              </a:cxn>
              <a:cxn ang="0">
                <a:pos x="2566" y="1344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59798" name="Text Box 5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Symbol" pitchFamily="18" charset="2"/>
              </a:rPr>
              <a:t>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9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9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59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59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9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59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2" grpId="0" animBg="1"/>
      <p:bldP spid="159783" grpId="0" animBg="1"/>
      <p:bldP spid="159787" grpId="0" animBg="1"/>
      <p:bldP spid="159788" grpId="0" animBg="1"/>
      <p:bldP spid="159789" grpId="0" animBg="1"/>
      <p:bldP spid="159793" grpId="0" animBg="1"/>
      <p:bldP spid="159793" grpId="1" animBg="1"/>
      <p:bldP spid="159794" grpId="0" animBg="1"/>
      <p:bldP spid="159795" grpId="0" animBg="1"/>
      <p:bldP spid="159796" grpId="0" animBg="1"/>
      <p:bldP spid="1597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2.0: </a:t>
            </a:r>
            <a:r>
              <a:rPr lang="nb-NO" dirty="0">
                <a:solidFill>
                  <a:srgbClr val="FF0000"/>
                </a:solidFill>
              </a:rPr>
              <a:t>Fatal</a:t>
            </a:r>
            <a:r>
              <a:rPr lang="nb-NO" dirty="0"/>
              <a:t> FEIL!!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solidFill>
                  <a:schemeClr val="accent2"/>
                </a:solidFill>
              </a:rPr>
              <a:t>Probleme</a:t>
            </a:r>
            <a:r>
              <a:rPr lang="nb-NO" dirty="0"/>
              <a:t>t oppstår hvis </a:t>
            </a:r>
            <a:r>
              <a:rPr lang="nb-NO" dirty="0">
                <a:solidFill>
                  <a:schemeClr val="accent2"/>
                </a:solidFill>
              </a:rPr>
              <a:t>kontrollmelding svikter</a:t>
            </a:r>
          </a:p>
          <a:p>
            <a:pPr lvl="1"/>
            <a:r>
              <a:rPr lang="nb-NO" dirty="0"/>
              <a:t>Avsender kan da ikke vite hva som har hendt med pakken! (Den kom sikkert fram, men var det feil i den eller ikke?)</a:t>
            </a:r>
          </a:p>
          <a:p>
            <a:pPr lvl="2"/>
            <a:r>
              <a:rPr lang="nb-NO" dirty="0"/>
              <a:t>Ingen hensikt i å re-sende en pakke som er OK</a:t>
            </a:r>
          </a:p>
          <a:p>
            <a:pPr lvl="2"/>
            <a:r>
              <a:rPr lang="nb-NO" dirty="0"/>
              <a:t>Kan ikke re-sende pakken i frykt for </a:t>
            </a:r>
            <a:r>
              <a:rPr lang="nb-NO" b="1" dirty="0">
                <a:solidFill>
                  <a:srgbClr val="FF0000"/>
                </a:solidFill>
              </a:rPr>
              <a:t>duplikat</a:t>
            </a:r>
            <a:r>
              <a:rPr lang="nb-NO" dirty="0"/>
              <a:t> (To like pakker vil for applikasjonen ende med feil data)</a:t>
            </a:r>
          </a:p>
          <a:p>
            <a:r>
              <a:rPr lang="nb-NO" dirty="0"/>
              <a:t>Løsning</a:t>
            </a:r>
          </a:p>
          <a:p>
            <a:pPr lvl="1"/>
            <a:r>
              <a:rPr lang="nb-NO" dirty="0"/>
              <a:t>Avsender setter </a:t>
            </a:r>
            <a:r>
              <a:rPr lang="nb-NO" dirty="0">
                <a:solidFill>
                  <a:srgbClr val="FF0000"/>
                </a:solidFill>
              </a:rPr>
              <a:t>sekvensnummer</a:t>
            </a:r>
            <a:r>
              <a:rPr lang="nb-NO" dirty="0"/>
              <a:t> på pakken</a:t>
            </a:r>
          </a:p>
          <a:p>
            <a:pPr lvl="1"/>
            <a:r>
              <a:rPr lang="nb-NO" dirty="0"/>
              <a:t>For en</a:t>
            </a:r>
            <a:r>
              <a:rPr lang="nb-NO" dirty="0">
                <a:solidFill>
                  <a:schemeClr val="accent2"/>
                </a:solidFill>
              </a:rPr>
              <a:t> stopp/vent-protokoll</a:t>
            </a:r>
            <a:r>
              <a:rPr lang="nb-NO" dirty="0"/>
              <a:t> trengs bare 1 bit sekvens-nummer</a:t>
            </a:r>
          </a:p>
          <a:p>
            <a:pPr lvl="1"/>
            <a:r>
              <a:rPr lang="nb-NO" dirty="0"/>
              <a:t>Medfører at vi må </a:t>
            </a:r>
            <a:r>
              <a:rPr lang="nb-NO" b="1" dirty="0"/>
              <a:t>doble antall</a:t>
            </a:r>
            <a:r>
              <a:rPr lang="nb-NO" dirty="0"/>
              <a:t> </a:t>
            </a:r>
            <a:r>
              <a:rPr lang="nb-NO" b="1" dirty="0"/>
              <a:t>tilstander</a:t>
            </a:r>
            <a:r>
              <a:rPr lang="nb-NO" dirty="0"/>
              <a:t> hos både avsender og mottager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3FE4540-8722-450C-9A43-A1CE00B1CB15}" type="slidenum">
              <a:rPr lang="nb-NO"/>
              <a:pPr/>
              <a:t>32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</a:t>
            </a:r>
            <a:r>
              <a:rPr lang="nb-NO" dirty="0">
                <a:solidFill>
                  <a:srgbClr val="0070C0"/>
                </a:solidFill>
              </a:rPr>
              <a:t>2.1</a:t>
            </a:r>
            <a:r>
              <a:rPr lang="nb-NO" dirty="0"/>
              <a:t>: FSM </a:t>
            </a:r>
            <a:r>
              <a:rPr lang="nb-NO" b="1" dirty="0"/>
              <a:t>avsender</a:t>
            </a:r>
            <a:r>
              <a:rPr lang="nb-NO" dirty="0"/>
              <a:t> </a:t>
            </a:r>
          </a:p>
        </p:txBody>
      </p:sp>
      <p:sp>
        <p:nvSpPr>
          <p:cNvPr id="161869" name="Rectangle 7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15925" y="969456"/>
            <a:ext cx="8229600" cy="5256584"/>
          </a:xfrm>
          <a:noFill/>
          <a:ln/>
        </p:spPr>
        <p:txBody>
          <a:bodyPr/>
          <a:lstStyle/>
          <a:p>
            <a:r>
              <a:rPr lang="nb-NO" dirty="0"/>
              <a:t>Kan håndtere ødelagte ACK/NAK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A2F08A9-AAC2-4662-86C2-FE7CA35F7181}" type="slidenum">
              <a:rPr lang="nb-NO"/>
              <a:pPr/>
              <a:t>33</a:t>
            </a:fld>
            <a:endParaRPr lang="nb-NO"/>
          </a:p>
        </p:txBody>
      </p:sp>
      <p:grpSp>
        <p:nvGrpSpPr>
          <p:cNvPr id="4" name="Group 3"/>
          <p:cNvGrpSpPr/>
          <p:nvPr/>
        </p:nvGrpSpPr>
        <p:grpSpPr>
          <a:xfrm>
            <a:off x="2228849" y="2596838"/>
            <a:ext cx="1090613" cy="836613"/>
            <a:chOff x="2228849" y="2596838"/>
            <a:chExt cx="1090613" cy="836613"/>
          </a:xfrm>
        </p:grpSpPr>
        <p:sp>
          <p:nvSpPr>
            <p:cNvPr id="161833" name="Oval 4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281237" y="2596838"/>
              <a:ext cx="901700" cy="83661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34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28849" y="2685738"/>
              <a:ext cx="109061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 call </a:t>
              </a:r>
              <a:r>
                <a:rPr lang="en-US" sz="1400" b="1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n-US" sz="1400" dirty="0">
                  <a:latin typeface="Arial" charset="0"/>
                </a:rPr>
                <a:t> from above</a:t>
              </a:r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36824" y="1555438"/>
            <a:ext cx="3694113" cy="712788"/>
            <a:chOff x="2536824" y="1555438"/>
            <a:chExt cx="3694113" cy="712788"/>
          </a:xfrm>
        </p:grpSpPr>
        <p:sp>
          <p:nvSpPr>
            <p:cNvPr id="161835" name="Text Box 4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36824" y="1868176"/>
              <a:ext cx="36941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sndpkt</a:t>
              </a:r>
              <a:r>
                <a:rPr lang="en-US" sz="1600" dirty="0">
                  <a:latin typeface="Arial" charset="0"/>
                </a:rPr>
                <a:t> = 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make</a:t>
              </a:r>
              <a:r>
                <a:rPr lang="en-US" sz="1600" dirty="0" err="1">
                  <a:latin typeface="Arial" charset="0"/>
                </a:rPr>
                <a:t>_pkt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n-US" sz="1600" dirty="0">
                  <a:latin typeface="Arial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data</a:t>
              </a:r>
              <a:r>
                <a:rPr lang="en-US" sz="1600" dirty="0">
                  <a:latin typeface="Arial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checksum</a:t>
              </a:r>
              <a:r>
                <a:rPr lang="en-US" sz="1600" dirty="0">
                  <a:latin typeface="Arial" charset="0"/>
                </a:rPr>
                <a:t>)</a:t>
              </a:r>
            </a:p>
            <a:p>
              <a:pPr eaLnBrk="0" hangingPunct="0"/>
              <a:r>
                <a:rPr lang="en-US" sz="1600" dirty="0" err="1">
                  <a:latin typeface="Arial" charset="0"/>
                </a:rPr>
                <a:t>udt_send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sndpkt</a:t>
              </a:r>
              <a:r>
                <a:rPr lang="en-US" sz="1600" dirty="0">
                  <a:latin typeface="Arial" charset="0"/>
                </a:rPr>
                <a:t>)</a:t>
              </a:r>
              <a:endParaRPr lang="en-US" sz="1600" dirty="0"/>
            </a:p>
          </p:txBody>
        </p:sp>
        <p:sp>
          <p:nvSpPr>
            <p:cNvPr id="161836" name="Text Box 4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551112" y="1555438"/>
              <a:ext cx="2111375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rdt_send</a:t>
              </a:r>
              <a:r>
                <a:rPr lang="en-US" sz="1600" dirty="0">
                  <a:latin typeface="Arial" charset="0"/>
                </a:rPr>
                <a:t>(data)</a:t>
              </a:r>
              <a:endParaRPr lang="en-US" sz="1600" dirty="0"/>
            </a:p>
          </p:txBody>
        </p:sp>
        <p:sp>
          <p:nvSpPr>
            <p:cNvPr id="161837" name="Line 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668587" y="19205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1838" name="Line 4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006599" y="25523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1839" name="Freeform 47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13889999">
            <a:off x="1592262" y="4893951"/>
            <a:ext cx="9525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161840" name="Group 4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114799" y="2544451"/>
            <a:ext cx="1089025" cy="865187"/>
            <a:chOff x="2848" y="1499"/>
            <a:chExt cx="660" cy="510"/>
          </a:xfrm>
        </p:grpSpPr>
        <p:sp>
          <p:nvSpPr>
            <p:cNvPr id="161841" name="Oval 49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42" name="Text Box 50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 ACK or NAK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843" name="Freeform 51"/>
          <p:cNvSpPr>
            <a:spLocks/>
          </p:cNvSpPr>
          <p:nvPr>
            <p:custDataLst>
              <p:tags r:id="rId8"/>
            </p:custDataLst>
          </p:nvPr>
        </p:nvSpPr>
        <p:spPr bwMode="auto">
          <a:xfrm flipV="1">
            <a:off x="2838449" y="2422213"/>
            <a:ext cx="1482725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1844" name="Freeform 52"/>
          <p:cNvSpPr>
            <a:spLocks/>
          </p:cNvSpPr>
          <p:nvPr>
            <p:custDataLst>
              <p:tags r:id="rId9"/>
            </p:custDataLst>
          </p:nvPr>
        </p:nvSpPr>
        <p:spPr bwMode="auto">
          <a:xfrm rot="-1357180">
            <a:off x="5002212" y="2406338"/>
            <a:ext cx="466725" cy="685800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1845" name="Text Box 5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26062" y="29683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udt_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287962" y="2211076"/>
            <a:ext cx="2563812" cy="796925"/>
            <a:chOff x="5287962" y="2211076"/>
            <a:chExt cx="2563812" cy="796925"/>
          </a:xfrm>
        </p:grpSpPr>
        <p:sp>
          <p:nvSpPr>
            <p:cNvPr id="161846" name="Text Box 5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287962" y="2211076"/>
              <a:ext cx="2563812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&amp;&amp; 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(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corrupt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||</a:t>
              </a:r>
            </a:p>
            <a:p>
              <a:pPr eaLnBrk="0" hangingPunct="0"/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isNAK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)</a:t>
              </a:r>
              <a:endParaRPr lang="en-US" sz="1600" dirty="0"/>
            </a:p>
          </p:txBody>
        </p:sp>
        <p:sp>
          <p:nvSpPr>
            <p:cNvPr id="161847" name="Line 55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5457824" y="3008001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1848" name="Freeform 56"/>
          <p:cNvSpPr>
            <a:spLocks/>
          </p:cNvSpPr>
          <p:nvPr>
            <p:custDataLst>
              <p:tags r:id="rId11"/>
            </p:custDataLst>
          </p:nvPr>
        </p:nvSpPr>
        <p:spPr bwMode="auto">
          <a:xfrm rot="16200000" flipV="1">
            <a:off x="1614487" y="3782701"/>
            <a:ext cx="1266825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1849" name="Freeform 57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013074" y="5070163"/>
            <a:ext cx="1606550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1850" name="Freeform 58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5400000" flipH="1" flipV="1">
            <a:off x="4383087" y="3730313"/>
            <a:ext cx="1363662" cy="204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2778124" y="5316226"/>
            <a:ext cx="3763963" cy="738187"/>
            <a:chOff x="2778124" y="5316226"/>
            <a:chExt cx="3763963" cy="738187"/>
          </a:xfrm>
        </p:grpSpPr>
        <p:sp>
          <p:nvSpPr>
            <p:cNvPr id="161851" name="Text Box 5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778124" y="5654363"/>
              <a:ext cx="37639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sndpkt</a:t>
              </a:r>
              <a:r>
                <a:rPr lang="en-US" sz="1600" dirty="0">
                  <a:latin typeface="Arial" charset="0"/>
                </a:rPr>
                <a:t> = 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make</a:t>
              </a:r>
              <a:r>
                <a:rPr lang="en-US" sz="1600" dirty="0" err="1">
                  <a:latin typeface="Arial" charset="0"/>
                </a:rPr>
                <a:t>_pkt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1600" dirty="0">
                  <a:latin typeface="Arial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data</a:t>
              </a:r>
              <a:r>
                <a:rPr lang="en-US" sz="1600" dirty="0">
                  <a:latin typeface="Arial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checksum</a:t>
              </a:r>
              <a:r>
                <a:rPr lang="en-US" sz="1600" dirty="0">
                  <a:latin typeface="Arial" charset="0"/>
                </a:rPr>
                <a:t>)</a:t>
              </a:r>
            </a:p>
            <a:p>
              <a:pPr eaLnBrk="0" hangingPunct="0"/>
              <a:r>
                <a:rPr lang="en-US" sz="1600" dirty="0" err="1">
                  <a:latin typeface="Arial" charset="0"/>
                </a:rPr>
                <a:t>udt_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send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sndpkt</a:t>
              </a:r>
              <a:r>
                <a:rPr lang="en-US" sz="1600" dirty="0">
                  <a:latin typeface="Arial" charset="0"/>
                </a:rPr>
                <a:t>)</a:t>
              </a:r>
              <a:endParaRPr lang="en-US" sz="1600" dirty="0"/>
            </a:p>
          </p:txBody>
        </p:sp>
        <p:sp>
          <p:nvSpPr>
            <p:cNvPr id="161852" name="Text Box 6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847974" y="5316226"/>
              <a:ext cx="2389188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rdt_send</a:t>
              </a:r>
              <a:r>
                <a:rPr lang="en-US" sz="1600" dirty="0">
                  <a:latin typeface="Arial" charset="0"/>
                </a:rPr>
                <a:t>(data)</a:t>
              </a:r>
              <a:endParaRPr lang="en-US" sz="1600" dirty="0"/>
            </a:p>
          </p:txBody>
        </p:sp>
        <p:sp>
          <p:nvSpPr>
            <p:cNvPr id="161853" name="Line 6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895599" y="5668651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1854" name="Text Box 6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37162" y="3458911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  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&amp;&amp;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&amp;&amp;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</a:t>
            </a:r>
          </a:p>
        </p:txBody>
      </p:sp>
      <p:sp>
        <p:nvSpPr>
          <p:cNvPr id="161856" name="Text Box 6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3349" y="5725801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udt_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61857" name="Text Box 6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7949" y="49082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 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( 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||</a:t>
            </a:r>
          </a:p>
          <a:p>
            <a:pPr eaLnBrk="0" hangingPunct="0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isNAK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)</a:t>
            </a:r>
            <a:endParaRPr lang="en-US" sz="1600" dirty="0"/>
          </a:p>
        </p:txBody>
      </p:sp>
      <p:sp>
        <p:nvSpPr>
          <p:cNvPr id="161858" name="Line 6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23837" y="57337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161861" name="Group 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4265612" y="4490726"/>
            <a:ext cx="1117600" cy="823912"/>
            <a:chOff x="4156" y="2812"/>
            <a:chExt cx="704" cy="519"/>
          </a:xfrm>
        </p:grpSpPr>
        <p:sp>
          <p:nvSpPr>
            <p:cNvPr id="161862" name="Oval 70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63" name="Text Box 71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</a:t>
              </a:r>
            </a:p>
            <a:p>
              <a:pPr algn="ctr" eaLnBrk="0" hangingPunct="0"/>
              <a:r>
                <a:rPr lang="en-US" sz="1400" dirty="0">
                  <a:latin typeface="Arial" charset="0"/>
                </a:rPr>
                <a:t> call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1400" dirty="0">
                  <a:latin typeface="Arial" charset="0"/>
                </a:rPr>
                <a:t> from above</a:t>
              </a:r>
              <a:endParaRPr lang="en-US" sz="1400" dirty="0"/>
            </a:p>
          </p:txBody>
        </p:sp>
      </p:grpSp>
      <p:grpSp>
        <p:nvGrpSpPr>
          <p:cNvPr id="161864" name="Group 72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2076449" y="4436751"/>
            <a:ext cx="1046163" cy="823912"/>
            <a:chOff x="4916" y="3266"/>
            <a:chExt cx="659" cy="519"/>
          </a:xfrm>
        </p:grpSpPr>
        <p:sp>
          <p:nvSpPr>
            <p:cNvPr id="161865" name="Oval 73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66" name="Text Box 74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 ACK or NAK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6062" y="4274826"/>
            <a:ext cx="1766217" cy="346075"/>
            <a:chOff x="5326062" y="4274826"/>
            <a:chExt cx="1766217" cy="346075"/>
          </a:xfrm>
        </p:grpSpPr>
        <p:sp>
          <p:nvSpPr>
            <p:cNvPr id="161855" name="Line 6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5326062" y="4274826"/>
              <a:ext cx="17662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67" name="Text Box 7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616574" y="4284351"/>
              <a:ext cx="323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Symbol" pitchFamily="18" charset="2"/>
                </a:rPr>
                <a:t>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99" y="3306451"/>
            <a:ext cx="2109788" cy="1189037"/>
            <a:chOff x="50799" y="3306451"/>
            <a:chExt cx="2109788" cy="1189037"/>
          </a:xfrm>
        </p:grpSpPr>
        <p:sp>
          <p:nvSpPr>
            <p:cNvPr id="161859" name="Text Box 6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0799" y="3306451"/>
              <a:ext cx="2109788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 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&amp;&amp; 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notcorrupt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&amp;&amp; 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isACK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</a:t>
              </a:r>
              <a:r>
                <a:rPr lang="en-US" sz="1000" dirty="0">
                  <a:latin typeface="Arial" charset="0"/>
                </a:rPr>
                <a:t> </a:t>
              </a:r>
              <a:endParaRPr lang="en-US" dirty="0"/>
            </a:p>
          </p:txBody>
        </p:sp>
        <p:sp>
          <p:nvSpPr>
            <p:cNvPr id="161860" name="Line 6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95262" y="4144651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1868" name="Text Box 7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6762" y="4158938"/>
              <a:ext cx="323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Symbol" pitchFamily="18" charset="2"/>
                </a:rPr>
                <a:t>L</a:t>
              </a:r>
            </a:p>
          </p:txBody>
        </p:sp>
      </p:grpSp>
      <p:sp>
        <p:nvSpPr>
          <p:cNvPr id="48" name="Line 4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114799" y="4341501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8" grpId="0" animBg="1"/>
      <p:bldP spid="161839" grpId="0" animBg="1"/>
      <p:bldP spid="161843" grpId="0" animBg="1"/>
      <p:bldP spid="161844" grpId="0" animBg="1"/>
      <p:bldP spid="161845" grpId="0"/>
      <p:bldP spid="161848" grpId="0" animBg="1"/>
      <p:bldP spid="161849" grpId="0" animBg="1"/>
      <p:bldP spid="161850" grpId="0" animBg="1"/>
      <p:bldP spid="161854" grpId="0"/>
      <p:bldP spid="161856" grpId="0"/>
      <p:bldP spid="161857" grpId="0"/>
      <p:bldP spid="161858" grpId="0" animBg="1"/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2.1: FSM mottaker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87AF873B-2309-4E8E-B6F9-87E5BC0DDE6C}" type="slidenum">
              <a:rPr lang="nb-NO"/>
              <a:pPr/>
              <a:t>34</a:t>
            </a:fld>
            <a:endParaRPr lang="nb-NO"/>
          </a:p>
        </p:txBody>
      </p:sp>
      <p:grpSp>
        <p:nvGrpSpPr>
          <p:cNvPr id="162850" name="Group 3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8475" y="3194050"/>
            <a:ext cx="817563" cy="795338"/>
            <a:chOff x="963" y="1131"/>
            <a:chExt cx="515" cy="501"/>
          </a:xfrm>
        </p:grpSpPr>
        <p:sp>
          <p:nvSpPr>
            <p:cNvPr id="162851" name="Oval 35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2852" name="Text Box 36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n-US" sz="1400" dirty="0">
                  <a:latin typeface="Arial" charset="0"/>
                </a:rPr>
                <a:t> from below</a:t>
              </a:r>
              <a:endParaRPr lang="en-US" sz="1400" dirty="0"/>
            </a:p>
          </p:txBody>
        </p:sp>
      </p:grpSp>
      <p:sp>
        <p:nvSpPr>
          <p:cNvPr id="162853" name="Line 3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715294" y="4025898"/>
            <a:ext cx="1578769" cy="2171701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2854" name="Freeform 38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3556000" y="2441575"/>
            <a:ext cx="1590675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2855" name="Text Box 3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6638" y="28003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NAK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sp>
        <p:nvSpPr>
          <p:cNvPr id="162856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19813" y="351313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!corrupt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 has_seq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ctr" eaLnBrk="0" hangingPunct="0"/>
            <a:endParaRPr lang="en-US" sz="1600" dirty="0"/>
          </a:p>
        </p:txBody>
      </p:sp>
      <p:sp>
        <p:nvSpPr>
          <p:cNvPr id="162857" name="Line 4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203950" y="421163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2858" name="Freeform 4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573463" y="4010025"/>
            <a:ext cx="1590675" cy="68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2962275" y="4591050"/>
            <a:ext cx="3581400" cy="571500"/>
            <a:chOff x="2962275" y="4591050"/>
            <a:chExt cx="3581400" cy="571500"/>
          </a:xfrm>
        </p:grpSpPr>
        <p:sp>
          <p:nvSpPr>
            <p:cNvPr id="162859" name="Text Box 43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2275" y="4591050"/>
              <a:ext cx="35814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!corrup</a:t>
              </a:r>
              <a:r>
                <a:rPr lang="en-US" sz="1400" dirty="0">
                  <a:latin typeface="Arial" charset="0"/>
                </a:rPr>
                <a:t>t(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  &amp;&amp;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has_seq1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</a:t>
              </a:r>
              <a:r>
                <a:rPr lang="en-US" sz="1600" dirty="0">
                  <a:latin typeface="Arial" charset="0"/>
                </a:rPr>
                <a:t> </a:t>
              </a:r>
              <a:endParaRPr lang="en-US" sz="1600" dirty="0"/>
            </a:p>
          </p:txBody>
        </p:sp>
        <p:sp>
          <p:nvSpPr>
            <p:cNvPr id="162860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28950" y="514826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2861" name="Text Box 4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0" y="520382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ACK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grpSp>
        <p:nvGrpSpPr>
          <p:cNvPr id="162862" name="Group 4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737100" y="3228975"/>
            <a:ext cx="825500" cy="796925"/>
            <a:chOff x="4398" y="3133"/>
            <a:chExt cx="520" cy="502"/>
          </a:xfrm>
        </p:grpSpPr>
        <p:sp>
          <p:nvSpPr>
            <p:cNvPr id="162863" name="Oval 47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2864" name="Text Box 48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1400" dirty="0">
                  <a:latin typeface="Arial" charset="0"/>
                </a:rPr>
                <a:t> from below</a:t>
              </a:r>
              <a:endParaRPr lang="en-US" sz="1400" dirty="0"/>
            </a:p>
          </p:txBody>
        </p:sp>
      </p:grpSp>
      <p:sp>
        <p:nvSpPr>
          <p:cNvPr id="162865" name="Freeform 49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-1361013">
            <a:off x="5437188" y="2820988"/>
            <a:ext cx="839787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3124200" y="1125538"/>
            <a:ext cx="3981450" cy="571500"/>
            <a:chOff x="3124200" y="1125538"/>
            <a:chExt cx="3981450" cy="571500"/>
          </a:xfrm>
        </p:grpSpPr>
        <p:sp>
          <p:nvSpPr>
            <p:cNvPr id="162866" name="Text Box 5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124200" y="1125538"/>
              <a:ext cx="39814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!corrupt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  &amp;&amp; has_seq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</a:t>
              </a:r>
              <a:endParaRPr lang="en-US" sz="1400" dirty="0"/>
            </a:p>
          </p:txBody>
        </p:sp>
        <p:sp>
          <p:nvSpPr>
            <p:cNvPr id="162867" name="Line 5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33738" y="169545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2868" name="Text Box 5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59674" y="1695450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deliver</a:t>
            </a:r>
            <a:r>
              <a:rPr lang="en-US" sz="1400" dirty="0" err="1">
                <a:latin typeface="Arial" charset="0"/>
              </a:rPr>
              <a:t>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ACK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sp>
        <p:nvSpPr>
          <p:cNvPr id="162869" name="Freeform 53"/>
          <p:cNvSpPr>
            <a:spLocks/>
          </p:cNvSpPr>
          <p:nvPr>
            <p:custDataLst>
              <p:tags r:id="rId15"/>
            </p:custDataLst>
          </p:nvPr>
        </p:nvSpPr>
        <p:spPr bwMode="auto">
          <a:xfrm rot="1020547">
            <a:off x="5461000" y="354488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2870" name="Text Box 5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67425" y="250348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corrupt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sp>
        <p:nvSpPr>
          <p:cNvPr id="162871" name="Line 5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205538" y="281463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2872" name="Text Box 5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75363" y="426561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NAK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3675" y="3492500"/>
            <a:ext cx="2624138" cy="708025"/>
            <a:chOff x="193675" y="3492500"/>
            <a:chExt cx="2624138" cy="708025"/>
          </a:xfrm>
        </p:grpSpPr>
        <p:sp>
          <p:nvSpPr>
            <p:cNvPr id="162873" name="Text Box 5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93675" y="3492500"/>
              <a:ext cx="2624138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  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!corrupt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   has_seq</a:t>
              </a:r>
              <a:r>
                <a:rPr lang="en-US" sz="1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</a:t>
              </a:r>
            </a:p>
            <a:p>
              <a:pPr algn="ctr" eaLnBrk="0" hangingPunct="0"/>
              <a:endParaRPr lang="en-US" sz="1600" dirty="0"/>
            </a:p>
          </p:txBody>
        </p:sp>
        <p:sp>
          <p:nvSpPr>
            <p:cNvPr id="162874" name="Line 5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77813" y="420052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1288" y="2439988"/>
            <a:ext cx="2871787" cy="609600"/>
            <a:chOff x="141288" y="2439988"/>
            <a:chExt cx="2871787" cy="609600"/>
          </a:xfrm>
        </p:grpSpPr>
        <p:sp>
          <p:nvSpPr>
            <p:cNvPr id="162875" name="Text Box 59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1288" y="2439988"/>
              <a:ext cx="287178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 (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corrupt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</a:t>
              </a:r>
              <a:endParaRPr lang="en-US" sz="1400" dirty="0"/>
            </a:p>
          </p:txBody>
        </p:sp>
        <p:sp>
          <p:nvSpPr>
            <p:cNvPr id="162876" name="Line 6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79400" y="281463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2877" name="Text Box 6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5425" y="422275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NAK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sp>
        <p:nvSpPr>
          <p:cNvPr id="162878" name="Text Box 6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9538" y="2838133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NAK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sp>
        <p:nvSpPr>
          <p:cNvPr id="162879" name="Freeform 63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20579453" flipH="1">
            <a:off x="2235200" y="348138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2880" name="Freeform 64"/>
          <p:cNvSpPr>
            <a:spLocks/>
          </p:cNvSpPr>
          <p:nvPr>
            <p:custDataLst>
              <p:tags r:id="rId22"/>
            </p:custDataLst>
          </p:nvPr>
        </p:nvSpPr>
        <p:spPr bwMode="auto">
          <a:xfrm rot="1361013" flipH="1">
            <a:off x="2222500" y="283368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53" grpId="0" animBg="1"/>
      <p:bldP spid="162854" grpId="0" animBg="1"/>
      <p:bldP spid="162855" grpId="0"/>
      <p:bldP spid="162856" grpId="0"/>
      <p:bldP spid="162857" grpId="0" animBg="1"/>
      <p:bldP spid="162858" grpId="0" animBg="1"/>
      <p:bldP spid="162861" grpId="0"/>
      <p:bldP spid="162865" grpId="0" animBg="1"/>
      <p:bldP spid="162868" grpId="0"/>
      <p:bldP spid="162869" grpId="0" animBg="1"/>
      <p:bldP spid="162870" grpId="0"/>
      <p:bldP spid="162871" grpId="0" animBg="1"/>
      <p:bldP spid="162872" grpId="0"/>
      <p:bldP spid="162877" grpId="0"/>
      <p:bldP spid="162878" grpId="0"/>
      <p:bldP spid="162879" grpId="0" animBg="1"/>
      <p:bldP spid="1628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2.1: Analyse</a:t>
            </a:r>
          </a:p>
        </p:txBody>
      </p:sp>
      <p:sp>
        <p:nvSpPr>
          <p:cNvPr id="163843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b-NO" sz="2800" dirty="0">
                <a:solidFill>
                  <a:schemeClr val="accent2"/>
                </a:solidFill>
              </a:rPr>
              <a:t>Avsender:</a:t>
            </a:r>
          </a:p>
          <a:p>
            <a:pPr lvl="1"/>
            <a:r>
              <a:rPr lang="nb-NO" sz="2400" dirty="0"/>
              <a:t>Legger til pakkenummer (0, 1)</a:t>
            </a:r>
          </a:p>
          <a:p>
            <a:pPr lvl="1"/>
            <a:r>
              <a:rPr lang="nb-NO" sz="2400" dirty="0"/>
              <a:t>Må sjekke om ACK/NAK-pakke er </a:t>
            </a:r>
            <a:r>
              <a:rPr lang="nb-NO" sz="2400" b="1" dirty="0"/>
              <a:t>korrupt</a:t>
            </a:r>
          </a:p>
          <a:p>
            <a:pPr lvl="1"/>
            <a:r>
              <a:rPr lang="nb-NO" sz="2400" dirty="0"/>
              <a:t>Må </a:t>
            </a:r>
            <a:r>
              <a:rPr lang="nb-NO" sz="2400" b="1" dirty="0"/>
              <a:t>huske nummer </a:t>
            </a:r>
            <a:r>
              <a:rPr lang="nb-NO" sz="2400" dirty="0"/>
              <a:t>på sist sendte pakke</a:t>
            </a:r>
          </a:p>
          <a:p>
            <a:pPr lvl="1"/>
            <a:r>
              <a:rPr lang="nb-NO" sz="2400" dirty="0"/>
              <a:t>Dette gir kompleksitet; </a:t>
            </a:r>
            <a:r>
              <a:rPr lang="nb-NO" sz="2400" b="1" dirty="0"/>
              <a:t>2 tilstander</a:t>
            </a:r>
          </a:p>
          <a:p>
            <a:pPr lvl="2"/>
            <a:r>
              <a:rPr lang="nb-NO" sz="2000" dirty="0"/>
              <a:t>Må ha to ulike tilstander for å ”huske” pakkenummeret til ”gjeldende” pakke.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FF0000"/>
                </a:solidFill>
              </a:rPr>
              <a:t>Mottaker:</a:t>
            </a:r>
          </a:p>
          <a:p>
            <a:pPr lvl="1"/>
            <a:r>
              <a:rPr lang="nb-NO" sz="2400" dirty="0"/>
              <a:t>Må sjekke om pakke er </a:t>
            </a:r>
            <a:r>
              <a:rPr lang="nb-NO" sz="2400" b="1" dirty="0"/>
              <a:t>duplikat</a:t>
            </a:r>
          </a:p>
          <a:p>
            <a:pPr lvl="2"/>
            <a:r>
              <a:rPr lang="nb-NO" sz="2000" dirty="0"/>
              <a:t>Tilstanden angir om 0 eller 1 er forventet sekvensnummer</a:t>
            </a:r>
          </a:p>
          <a:p>
            <a:pPr lvl="1"/>
            <a:r>
              <a:rPr lang="nb-NO" sz="2400" dirty="0"/>
              <a:t>NB! Mottaker kan ikke vite om sist sendte ACK/NAK er </a:t>
            </a:r>
            <a:r>
              <a:rPr lang="nb-NO" sz="2400" b="1" dirty="0"/>
              <a:t>mottatt</a:t>
            </a:r>
            <a:r>
              <a:rPr lang="nb-NO" sz="2400" dirty="0"/>
              <a:t> av avsender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14F85C8-4061-4AF4-ADA8-92E33FF84ECB}" type="slidenum">
              <a:rPr lang="nb-NO"/>
              <a:pPr/>
              <a:t>35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/>
      <p:bldP spid="16384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2.2: NAK-fri protokoll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0" y="1001325"/>
            <a:ext cx="2764703" cy="2403476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nb-NO" sz="2000" dirty="0"/>
              <a:t>Samme som 2.1, men uten egne NAK-meldinger</a:t>
            </a:r>
          </a:p>
          <a:p>
            <a:pPr>
              <a:lnSpc>
                <a:spcPct val="80000"/>
              </a:lnSpc>
            </a:pPr>
            <a:r>
              <a:rPr lang="nb-NO" sz="2000" dirty="0"/>
              <a:t>Istedenfor NAK sender mottaker ACK for siste korrekt mottatte pakke</a:t>
            </a:r>
          </a:p>
          <a:p>
            <a:pPr>
              <a:lnSpc>
                <a:spcPct val="80000"/>
              </a:lnSpc>
            </a:pPr>
            <a:r>
              <a:rPr lang="nb-NO" sz="2000" dirty="0"/>
              <a:t>Pakkenummer må da være med </a:t>
            </a:r>
            <a:r>
              <a:rPr lang="nb-NO" sz="2000" dirty="0" err="1"/>
              <a:t>ACK’en</a:t>
            </a:r>
            <a:endParaRPr lang="nb-NO" sz="2000" dirty="0"/>
          </a:p>
          <a:p>
            <a:pPr>
              <a:lnSpc>
                <a:spcPct val="80000"/>
              </a:lnSpc>
            </a:pPr>
            <a:r>
              <a:rPr lang="nb-NO" sz="2000" dirty="0"/>
              <a:t>Duplikat ACK til avsender medfører det samme som NAK i 2.1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5791200" y="6191250"/>
            <a:ext cx="2133600" cy="365125"/>
          </a:xfrm>
        </p:spPr>
        <p:txBody>
          <a:bodyPr/>
          <a:lstStyle/>
          <a:p>
            <a:fld id="{72D974EB-D2F1-4BDD-8138-0E298CCF39D8}" type="slidenum">
              <a:rPr lang="nb-NO"/>
              <a:pPr/>
              <a:t>36</a:t>
            </a:fld>
            <a:endParaRPr lang="nb-NO"/>
          </a:p>
        </p:txBody>
      </p:sp>
      <p:grpSp>
        <p:nvGrpSpPr>
          <p:cNvPr id="164929" name="Group 6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486150" y="2008188"/>
            <a:ext cx="1062038" cy="838200"/>
            <a:chOff x="1441" y="2062"/>
            <a:chExt cx="669" cy="528"/>
          </a:xfrm>
        </p:grpSpPr>
        <p:sp>
          <p:nvSpPr>
            <p:cNvPr id="164930" name="Oval 66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4931" name="Text Box 67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call 0 from above</a:t>
              </a:r>
              <a:endParaRPr lang="en-US" sz="1400"/>
            </a:p>
          </p:txBody>
        </p:sp>
      </p:grpSp>
      <p:sp>
        <p:nvSpPr>
          <p:cNvPr id="164932" name="Text Box 6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22700" y="1306513"/>
            <a:ext cx="372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(0, data, checksum)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64933" name="Text Box 6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35400" y="1025525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rdt_send</a:t>
            </a:r>
            <a:r>
              <a:rPr lang="en-US" sz="1600" dirty="0">
                <a:latin typeface="Arial" charset="0"/>
              </a:rPr>
              <a:t>(data)</a:t>
            </a:r>
            <a:endParaRPr lang="en-US" sz="1600" dirty="0"/>
          </a:p>
        </p:txBody>
      </p:sp>
      <p:sp>
        <p:nvSpPr>
          <p:cNvPr id="164934" name="Line 7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897313" y="1362075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4935" name="Line 7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92475" y="1871663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4936" name="Freeform 72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192588" y="1806575"/>
            <a:ext cx="1897062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4937" name="Freeform 73"/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1357180">
            <a:off x="6667500" y="1731963"/>
            <a:ext cx="452438" cy="860425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4938" name="Text Box 7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80263" y="2438400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  <a:latin typeface="Arial" charset="0"/>
              </a:rPr>
              <a:t>udt_send(sndpkt)</a:t>
            </a:r>
            <a:endParaRPr lang="en-US" sz="1600" b="1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3425" y="1651000"/>
            <a:ext cx="2717800" cy="782638"/>
            <a:chOff x="7083425" y="1651000"/>
            <a:chExt cx="2717800" cy="782638"/>
          </a:xfrm>
        </p:grpSpPr>
        <p:sp>
          <p:nvSpPr>
            <p:cNvPr id="164939" name="Text Box 75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083425" y="1651000"/>
              <a:ext cx="27178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&amp;&amp; 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(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corrup</a:t>
              </a:r>
              <a:r>
                <a:rPr lang="en-US" sz="1600" dirty="0">
                  <a:latin typeface="Arial" charset="0"/>
                </a:rPr>
                <a:t>t(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||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  </a:t>
              </a:r>
              <a:r>
                <a:rPr lang="en-US" sz="1600" b="1" dirty="0" err="1">
                  <a:solidFill>
                    <a:srgbClr val="FF0000"/>
                  </a:solidFill>
                  <a:latin typeface="Arial" charset="0"/>
                </a:rPr>
                <a:t>isACK</a:t>
              </a: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(rcvpkt,1)</a:t>
              </a:r>
              <a:r>
                <a:rPr lang="en-US" sz="1600" dirty="0">
                  <a:latin typeface="Arial" charset="0"/>
                </a:rPr>
                <a:t> )</a:t>
              </a:r>
              <a:endParaRPr lang="en-US" sz="1600" dirty="0"/>
            </a:p>
          </p:txBody>
        </p:sp>
        <p:sp>
          <p:nvSpPr>
            <p:cNvPr id="164940" name="Line 7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7283450" y="2432050"/>
              <a:ext cx="14208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4941" name="Freeform 77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813550" y="2632075"/>
            <a:ext cx="203200" cy="1228725"/>
          </a:xfrm>
          <a:custGeom>
            <a:avLst/>
            <a:gdLst/>
            <a:ahLst/>
            <a:cxnLst>
              <a:cxn ang="0">
                <a:pos x="67" y="774"/>
              </a:cxn>
              <a:cxn ang="0">
                <a:pos x="0" y="0"/>
              </a:cxn>
            </a:cxnLst>
            <a:rect l="0" t="0" r="r" b="b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6958013" y="3043238"/>
            <a:ext cx="2413000" cy="823912"/>
            <a:chOff x="6958013" y="3043238"/>
            <a:chExt cx="2413000" cy="823912"/>
          </a:xfrm>
        </p:grpSpPr>
        <p:sp>
          <p:nvSpPr>
            <p:cNvPr id="164942" name="Text Box 7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958013" y="3043238"/>
              <a:ext cx="24130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 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&amp;&amp; !corrupt(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&amp;&amp; </a:t>
              </a:r>
              <a:r>
                <a:rPr lang="en-US" sz="1600" b="1" dirty="0" err="1">
                  <a:solidFill>
                    <a:srgbClr val="FF0000"/>
                  </a:solidFill>
                  <a:latin typeface="Arial" charset="0"/>
                </a:rPr>
                <a:t>isACK</a:t>
              </a: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(rcvpkt,0)</a:t>
              </a:r>
              <a:r>
                <a:rPr lang="en-US" sz="1000" dirty="0">
                  <a:latin typeface="Arial" charset="0"/>
                </a:rPr>
                <a:t> </a:t>
              </a:r>
              <a:endParaRPr lang="en-US" dirty="0"/>
            </a:p>
          </p:txBody>
        </p:sp>
        <p:sp>
          <p:nvSpPr>
            <p:cNvPr id="164943" name="Line 79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7046913" y="3867150"/>
              <a:ext cx="1863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64944" name="Group 8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842000" y="1954213"/>
            <a:ext cx="1062038" cy="838200"/>
            <a:chOff x="1441" y="2062"/>
            <a:chExt cx="669" cy="528"/>
          </a:xfrm>
        </p:grpSpPr>
        <p:sp>
          <p:nvSpPr>
            <p:cNvPr id="164945" name="Oval 81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4946" name="Text Box 82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0</a:t>
              </a:r>
              <a:endParaRPr lang="en-US" sz="1400"/>
            </a:p>
          </p:txBody>
        </p:sp>
      </p:grpSp>
      <p:sp>
        <p:nvSpPr>
          <p:cNvPr id="164947" name="Text Box 8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39304" y="2671763"/>
            <a:ext cx="1640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sender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 FSM</a:t>
            </a:r>
          </a:p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fragment</a:t>
            </a:r>
          </a:p>
        </p:txBody>
      </p:sp>
      <p:grpSp>
        <p:nvGrpSpPr>
          <p:cNvPr id="164948" name="Group 84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3292475" y="4052888"/>
            <a:ext cx="847725" cy="795337"/>
            <a:chOff x="3570" y="3063"/>
            <a:chExt cx="534" cy="501"/>
          </a:xfrm>
        </p:grpSpPr>
        <p:sp>
          <p:nvSpPr>
            <p:cNvPr id="164949" name="Oval 85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4950" name="Text Box 86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0 from below</a:t>
              </a:r>
              <a:endParaRPr lang="en-US" sz="1400"/>
            </a:p>
          </p:txBody>
        </p:sp>
      </p:grpSp>
      <p:sp>
        <p:nvSpPr>
          <p:cNvPr id="164952" name="Freeform 8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033838" y="4748213"/>
            <a:ext cx="2403475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4" y="17"/>
              </a:cxn>
            </a:cxnLst>
            <a:rect l="0" t="0" r="r" b="b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4953" name="Text Box 8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00475" y="4894263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!corrupt(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&amp;&amp; has_seq1(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</a:t>
            </a:r>
            <a:endParaRPr lang="en-US" sz="1600" dirty="0"/>
          </a:p>
        </p:txBody>
      </p:sp>
      <p:sp>
        <p:nvSpPr>
          <p:cNvPr id="164954" name="Line 9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911600" y="54657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4955" name="Text Box 9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68725" y="5451475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make_pkt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(ACK1, </a:t>
            </a:r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chksum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eaLnBrk="0" hangingPunct="0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164956" name="Freeform 92"/>
          <p:cNvSpPr>
            <a:spLocks/>
          </p:cNvSpPr>
          <p:nvPr>
            <p:custDataLst>
              <p:tags r:id="rId21"/>
            </p:custDataLst>
          </p:nvPr>
        </p:nvSpPr>
        <p:spPr bwMode="auto">
          <a:xfrm flipH="1">
            <a:off x="2828925" y="3705225"/>
            <a:ext cx="490538" cy="13589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874713" y="3611563"/>
            <a:ext cx="2360612" cy="836612"/>
            <a:chOff x="874713" y="3611563"/>
            <a:chExt cx="2360612" cy="836612"/>
          </a:xfrm>
        </p:grpSpPr>
        <p:sp>
          <p:nvSpPr>
            <p:cNvPr id="164957" name="Line 93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955675" y="4448175"/>
              <a:ext cx="1924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4958" name="Text Box 9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74713" y="3611563"/>
              <a:ext cx="2360612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rdt_rcv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&amp;&amp; 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corrupt</a:t>
              </a:r>
              <a:r>
                <a:rPr lang="en-US" sz="1600" dirty="0">
                  <a:latin typeface="Arial" charset="0"/>
                </a:rPr>
                <a:t>(</a:t>
              </a:r>
              <a:r>
                <a:rPr lang="en-US" sz="1600" dirty="0" err="1">
                  <a:latin typeface="Arial" charset="0"/>
                </a:rPr>
                <a:t>rcvpkt</a:t>
              </a:r>
              <a:r>
                <a:rPr lang="en-US" sz="1600" dirty="0">
                  <a:latin typeface="Arial" charset="0"/>
                </a:rPr>
                <a:t>) ||</a:t>
              </a:r>
            </a:p>
            <a:p>
              <a:pPr eaLnBrk="0" hangingPunct="0"/>
              <a:r>
                <a:rPr lang="en-US" sz="1600" dirty="0">
                  <a:latin typeface="Arial" charset="0"/>
                </a:rPr>
                <a:t>   </a:t>
              </a: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has_seq1(</a:t>
              </a:r>
              <a:r>
                <a:rPr lang="en-US" sz="1600" b="1" dirty="0" err="1">
                  <a:solidFill>
                    <a:srgbClr val="FF0000"/>
                  </a:solidFill>
                  <a:latin typeface="Arial" charset="0"/>
                </a:rPr>
                <a:t>rcvpkt</a:t>
              </a: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))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4959" name="Text Box 9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65188" y="4476750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4960" name="Text Box 9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49774" y="4098925"/>
            <a:ext cx="1927131" cy="7078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Comic Sans MS" pitchFamily="66" charset="0"/>
              </a:rPr>
              <a:t>mottager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 FSM</a:t>
            </a:r>
          </a:p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fragment</a:t>
            </a:r>
          </a:p>
        </p:txBody>
      </p:sp>
      <p:sp>
        <p:nvSpPr>
          <p:cNvPr id="164961" name="Line 9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828925" y="2846387"/>
            <a:ext cx="6207571" cy="22177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64962" name="Text Box 9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720013" y="3890963"/>
            <a:ext cx="379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164963" name="Rectangle 9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1519" y="5301208"/>
            <a:ext cx="2822009" cy="1175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nb-NO" sz="2000" b="1" i="1" dirty="0"/>
              <a:t>Litt enklere</a:t>
            </a:r>
            <a:r>
              <a:rPr lang="nb-NO" sz="2000" dirty="0"/>
              <a:t>, men tatt med her fordi dette er en mekanisme som benyttes i TCP...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1125" y="3720701"/>
            <a:ext cx="1314450" cy="408387"/>
            <a:chOff x="3921125" y="3720701"/>
            <a:chExt cx="1314450" cy="408387"/>
          </a:xfrm>
        </p:grpSpPr>
        <p:sp>
          <p:nvSpPr>
            <p:cNvPr id="164951" name="Freeform 87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921125" y="3890963"/>
              <a:ext cx="1314450" cy="238125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20" y="17"/>
                </a:cxn>
              </a:cxnLst>
              <a:rect l="0" t="0" r="r" b="b"/>
              <a:pathLst>
                <a:path w="520" h="117">
                  <a:moveTo>
                    <a:pt x="0" y="117"/>
                  </a:moveTo>
                  <a:cubicBezTo>
                    <a:pt x="136" y="17"/>
                    <a:pt x="276" y="0"/>
                    <a:pt x="520" y="17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75879" y="3720701"/>
              <a:ext cx="6735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 charset="0"/>
                </a:rPr>
                <a:t>ACK0</a:t>
              </a:r>
              <a:endParaRPr lang="nb-NO" sz="1400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6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6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6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6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uiExpand="1" build="p" animBg="1"/>
      <p:bldP spid="164932" grpId="0"/>
      <p:bldP spid="164933" grpId="0"/>
      <p:bldP spid="164934" grpId="0" animBg="1"/>
      <p:bldP spid="164935" grpId="0" animBg="1"/>
      <p:bldP spid="164936" grpId="0" animBg="1"/>
      <p:bldP spid="164937" grpId="0" animBg="1"/>
      <p:bldP spid="164938" grpId="0"/>
      <p:bldP spid="164941" grpId="0" animBg="1"/>
      <p:bldP spid="164947" grpId="0"/>
      <p:bldP spid="164952" grpId="0" animBg="1"/>
      <p:bldP spid="164953" grpId="0"/>
      <p:bldP spid="164954" grpId="0" animBg="1"/>
      <p:bldP spid="164955" grpId="0"/>
      <p:bldP spid="164956" grpId="0" animBg="1"/>
      <p:bldP spid="164959" grpId="0"/>
      <p:bldP spid="164960" grpId="0"/>
      <p:bldP spid="164961" grpId="0" animBg="1"/>
      <p:bldP spid="164962" grpId="0"/>
      <p:bldP spid="1649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228600"/>
            <a:ext cx="8316416" cy="579438"/>
          </a:xfrm>
        </p:spPr>
        <p:txBody>
          <a:bodyPr>
            <a:normAutofit fontScale="90000"/>
          </a:bodyPr>
          <a:lstStyle/>
          <a:p>
            <a:r>
              <a:rPr lang="nb-NO" dirty="0"/>
              <a:t>RDT 3.0: Kanal med både feil og tap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Transportkanalen kan også </a:t>
            </a:r>
            <a:r>
              <a:rPr lang="nb-NO" sz="2800" i="1" dirty="0">
                <a:solidFill>
                  <a:srgbClr val="FF0000"/>
                </a:solidFill>
              </a:rPr>
              <a:t>miste</a:t>
            </a:r>
            <a:r>
              <a:rPr lang="nb-NO" sz="2800" dirty="0"/>
              <a:t> pakker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Både data og ACK -pakker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Løsning: </a:t>
            </a:r>
            <a:br>
              <a:rPr lang="nb-NO" sz="2800" dirty="0"/>
            </a:br>
            <a:r>
              <a:rPr lang="nb-NO" sz="2800" dirty="0">
                <a:solidFill>
                  <a:schemeClr val="accent2"/>
                </a:solidFill>
              </a:rPr>
              <a:t>Avsender</a:t>
            </a:r>
            <a:r>
              <a:rPr lang="nb-NO" sz="2800" dirty="0"/>
              <a:t> venter et ”fornuftig” tidsrom og </a:t>
            </a:r>
            <a:r>
              <a:rPr lang="nb-NO" sz="2800" dirty="0" err="1"/>
              <a:t>resender</a:t>
            </a:r>
            <a:r>
              <a:rPr lang="nb-NO" sz="2800" dirty="0"/>
              <a:t> pakke hvis ingen kvittering dukker opp.</a:t>
            </a:r>
            <a:br>
              <a:rPr lang="nb-NO" sz="2800" dirty="0"/>
            </a:br>
            <a:endParaRPr lang="nb-NO" sz="2800" dirty="0"/>
          </a:p>
          <a:p>
            <a:pPr>
              <a:lnSpc>
                <a:spcPct val="90000"/>
              </a:lnSpc>
            </a:pPr>
            <a:r>
              <a:rPr lang="nb-NO" sz="2800" dirty="0"/>
              <a:t>Hvis pakke eller ACK bare er forsinket</a:t>
            </a:r>
          </a:p>
          <a:p>
            <a:pPr lvl="1">
              <a:lnSpc>
                <a:spcPct val="90000"/>
              </a:lnSpc>
            </a:pPr>
            <a:r>
              <a:rPr lang="nb-NO" sz="2400" dirty="0" err="1"/>
              <a:t>Resending</a:t>
            </a:r>
            <a:r>
              <a:rPr lang="nb-NO" sz="2400" dirty="0"/>
              <a:t> er da en duplikat, men sekvensnummer vil oppklare dette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Mottaker må spesifisere sekvensnummer på </a:t>
            </a:r>
            <a:r>
              <a:rPr lang="nb-NO" sz="2400" dirty="0" err="1"/>
              <a:t>ACKen</a:t>
            </a:r>
            <a:endParaRPr lang="nb-NO" sz="2400" dirty="0"/>
          </a:p>
          <a:p>
            <a:pPr>
              <a:lnSpc>
                <a:spcPct val="90000"/>
              </a:lnSpc>
            </a:pPr>
            <a:r>
              <a:rPr lang="nb-NO" sz="2800" dirty="0"/>
              <a:t>Denne løsningen krever en </a:t>
            </a:r>
            <a:r>
              <a:rPr lang="nb-NO" sz="2800" dirty="0">
                <a:solidFill>
                  <a:schemeClr val="accent2"/>
                </a:solidFill>
              </a:rPr>
              <a:t>nedtellings-klokke</a:t>
            </a:r>
            <a:r>
              <a:rPr lang="nb-NO" sz="2800" dirty="0"/>
              <a:t> (</a:t>
            </a:r>
            <a:r>
              <a:rPr lang="nb-NO" sz="2800" b="1" dirty="0"/>
              <a:t>timer</a:t>
            </a:r>
            <a:r>
              <a:rPr lang="nb-NO" sz="2800" dirty="0"/>
              <a:t>) hos avsender; </a:t>
            </a:r>
            <a:br>
              <a:rPr lang="nb-NO" sz="2800" dirty="0"/>
            </a:br>
            <a:r>
              <a:rPr lang="nb-NO" sz="2800" dirty="0"/>
              <a:t>som mottager kan vi fremdeles benytte versjon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B9A5FF5-C98F-4A91-AEC6-2D5E981DBBC4}" type="slidenum">
              <a:rPr lang="nb-NO"/>
              <a:pPr/>
              <a:t>37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RDT 3.0: FSM avsender</a:t>
            </a:r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F346E83-1BE0-4967-B836-5801D140B597}" type="slidenum">
              <a:rPr lang="nb-NO"/>
              <a:pPr/>
              <a:t>38</a:t>
            </a:fld>
            <a:endParaRPr lang="nb-NO"/>
          </a:p>
        </p:txBody>
      </p:sp>
      <p:sp>
        <p:nvSpPr>
          <p:cNvPr id="166969" name="Text Box 5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(0, data, checksum)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b="1" dirty="0" err="1">
                <a:solidFill>
                  <a:schemeClr val="accent2"/>
                </a:solidFill>
                <a:latin typeface="Arial" charset="0"/>
              </a:rPr>
              <a:t>start_timer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66970" name="Text Box 5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rdt_send</a:t>
            </a:r>
            <a:r>
              <a:rPr lang="en-US" sz="1400" dirty="0">
                <a:latin typeface="Arial" charset="0"/>
              </a:rPr>
              <a:t>(data)</a:t>
            </a:r>
            <a:endParaRPr lang="en-US" sz="1400" dirty="0"/>
          </a:p>
        </p:txBody>
      </p:sp>
      <p:sp>
        <p:nvSpPr>
          <p:cNvPr id="166971" name="Line 5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6972" name="Line 6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166973" name="Group 6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166974" name="Oval 62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6975" name="Text Box 63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ACK0</a:t>
              </a:r>
              <a:endParaRPr lang="en-US" sz="1400"/>
            </a:p>
          </p:txBody>
        </p:sp>
      </p:grpSp>
      <p:sp>
        <p:nvSpPr>
          <p:cNvPr id="166976" name="Freeform 64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3384550" y="2071688"/>
            <a:ext cx="2090738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6977" name="Freeform 6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069013" y="1674813"/>
            <a:ext cx="871537" cy="666750"/>
          </a:xfrm>
          <a:custGeom>
            <a:avLst/>
            <a:gdLst/>
            <a:ahLst/>
            <a:cxnLst>
              <a:cxn ang="0">
                <a:pos x="0" y="306"/>
              </a:cxn>
              <a:cxn ang="0">
                <a:pos x="87" y="420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4" name="Group 3"/>
          <p:cNvGrpSpPr/>
          <p:nvPr/>
        </p:nvGrpSpPr>
        <p:grpSpPr>
          <a:xfrm>
            <a:off x="6481763" y="1196975"/>
            <a:ext cx="1704975" cy="701675"/>
            <a:chOff x="6481763" y="1196975"/>
            <a:chExt cx="1704975" cy="701675"/>
          </a:xfrm>
        </p:grpSpPr>
        <p:sp>
          <p:nvSpPr>
            <p:cNvPr id="166978" name="Text Box 6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6481763" y="1196975"/>
              <a:ext cx="170497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&amp;&amp; 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(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corrupt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||</a:t>
              </a:r>
            </a:p>
            <a:p>
              <a:pPr eaLnBrk="0" hangingPunct="0"/>
              <a:r>
                <a:rPr lang="en-US" sz="1400" dirty="0" err="1">
                  <a:latin typeface="Arial" charset="0"/>
                </a:rPr>
                <a:t>isACK</a:t>
              </a:r>
              <a:r>
                <a:rPr lang="en-US" sz="1400" dirty="0">
                  <a:latin typeface="Arial" charset="0"/>
                </a:rPr>
                <a:t>(rcvpkt,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1400" dirty="0">
                  <a:latin typeface="Arial" charset="0"/>
                </a:rPr>
                <a:t>) )</a:t>
              </a:r>
              <a:endParaRPr lang="en-US" sz="1400" dirty="0"/>
            </a:p>
          </p:txBody>
        </p:sp>
        <p:sp>
          <p:nvSpPr>
            <p:cNvPr id="166979" name="Line 67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6691313" y="1898650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66980" name="Group 6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166981" name="Oval 69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6982" name="Text Box 70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1 from above</a:t>
              </a:r>
              <a:endParaRPr lang="en-US" sz="1400"/>
            </a:p>
          </p:txBody>
        </p:sp>
      </p:grpSp>
      <p:sp>
        <p:nvSpPr>
          <p:cNvPr id="166983" name="Freeform 71"/>
          <p:cNvSpPr>
            <a:spLocks/>
          </p:cNvSpPr>
          <p:nvPr>
            <p:custDataLst>
              <p:tags r:id="rId12"/>
            </p:custDataLst>
          </p:nvPr>
        </p:nvSpPr>
        <p:spPr bwMode="auto">
          <a:xfrm rot="16200000" flipV="1">
            <a:off x="2148681" y="3548857"/>
            <a:ext cx="1254125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6984" name="Freeform 7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370263" y="4738688"/>
            <a:ext cx="2312987" cy="274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6985" name="Freeform 73"/>
          <p:cNvSpPr>
            <a:spLocks/>
          </p:cNvSpPr>
          <p:nvPr>
            <p:custDataLst>
              <p:tags r:id="rId14"/>
            </p:custDataLst>
          </p:nvPr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6986" name="Text Box 7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make_pkt(1,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solidFill>
                  <a:schemeClr val="accent2"/>
                </a:solidFill>
                <a:latin typeface="Arial" charset="0"/>
              </a:rPr>
              <a:t>start_timer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66987" name="Text Box 7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rdt_send</a:t>
            </a:r>
            <a:r>
              <a:rPr lang="en-US" sz="1400" dirty="0">
                <a:latin typeface="Arial" charset="0"/>
              </a:rPr>
              <a:t>(data)</a:t>
            </a:r>
            <a:endParaRPr lang="en-US" sz="1400" dirty="0"/>
          </a:p>
        </p:txBody>
      </p:sp>
      <p:sp>
        <p:nvSpPr>
          <p:cNvPr id="166988" name="Line 7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6280150" y="3106738"/>
            <a:ext cx="2149475" cy="711200"/>
            <a:chOff x="6280150" y="3106738"/>
            <a:chExt cx="2149475" cy="711200"/>
          </a:xfrm>
        </p:grpSpPr>
        <p:sp>
          <p:nvSpPr>
            <p:cNvPr id="166989" name="Text Box 77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6280150" y="3106738"/>
              <a:ext cx="214947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</a:t>
              </a:r>
              <a:r>
                <a:rPr lang="en-US" sz="1400" dirty="0" err="1">
                  <a:solidFill>
                    <a:srgbClr val="FF0000"/>
                  </a:solidFill>
                  <a:latin typeface="Arial" charset="0"/>
                </a:rPr>
                <a:t>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 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&amp;&amp; </a:t>
              </a:r>
              <a:r>
                <a:rPr lang="en-US" sz="1400" dirty="0" err="1">
                  <a:latin typeface="Arial" charset="0"/>
                </a:rPr>
                <a:t>notcorrupt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 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&amp;&amp; </a:t>
              </a:r>
              <a:r>
                <a:rPr lang="en-US" sz="1400" dirty="0" err="1">
                  <a:latin typeface="Arial" charset="0"/>
                </a:rPr>
                <a:t>isACK</a:t>
              </a:r>
              <a:r>
                <a:rPr lang="en-US" sz="1400" dirty="0">
                  <a:latin typeface="Arial" charset="0"/>
                </a:rPr>
                <a:t>(rcvpkt,0)</a:t>
              </a:r>
              <a:r>
                <a:rPr lang="en-US" sz="1000" dirty="0">
                  <a:latin typeface="Arial" charset="0"/>
                </a:rPr>
                <a:t> </a:t>
              </a:r>
              <a:endParaRPr lang="en-US" dirty="0"/>
            </a:p>
          </p:txBody>
        </p:sp>
        <p:sp>
          <p:nvSpPr>
            <p:cNvPr id="166990" name="Line 78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6396038" y="3817938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6991" name="Text Box 7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 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(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||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isACK</a:t>
            </a:r>
            <a:r>
              <a:rPr lang="en-US" sz="1400" dirty="0">
                <a:latin typeface="Arial" charset="0"/>
              </a:rPr>
              <a:t>(rcvpkt,0) )</a:t>
            </a:r>
            <a:endParaRPr lang="en-US" sz="1400" dirty="0"/>
          </a:p>
        </p:txBody>
      </p:sp>
      <p:sp>
        <p:nvSpPr>
          <p:cNvPr id="166992" name="Line 8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6993" name="Text Box 8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/>
          </a:p>
        </p:txBody>
      </p:sp>
      <p:sp>
        <p:nvSpPr>
          <p:cNvPr id="166994" name="Line 8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6995" name="Text Box 8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48412" y="3782419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solidFill>
                  <a:schemeClr val="accent2"/>
                </a:solidFill>
                <a:latin typeface="Arial" charset="0"/>
              </a:rPr>
              <a:t>stop_timer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66996" name="Text Box 8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chemeClr val="accent2"/>
                </a:solidFill>
                <a:latin typeface="Arial" charset="0"/>
              </a:rPr>
              <a:t>stop_timer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66997" name="Freeform 85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6238875" y="2338388"/>
            <a:ext cx="461963" cy="68262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5" y="255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6998" name="Text Box 8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solidFill>
                  <a:schemeClr val="accent2"/>
                </a:solidFill>
                <a:latin typeface="Arial" charset="0"/>
              </a:rPr>
              <a:t>start_timer</a:t>
            </a:r>
            <a:endParaRPr lang="en-US" sz="140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92888" y="2279650"/>
            <a:ext cx="1114425" cy="285750"/>
            <a:chOff x="6592888" y="2279650"/>
            <a:chExt cx="1114425" cy="285750"/>
          </a:xfrm>
        </p:grpSpPr>
        <p:sp>
          <p:nvSpPr>
            <p:cNvPr id="166999" name="Text Box 8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6592888" y="2279650"/>
              <a:ext cx="11144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>
                  <a:solidFill>
                    <a:schemeClr val="accent2"/>
                  </a:solidFill>
                  <a:latin typeface="Arial" charset="0"/>
                </a:rPr>
                <a:t>timeout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67000" name="Line 8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6681788" y="25336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7001" name="Freeform 89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230438" y="4702175"/>
            <a:ext cx="692150" cy="631825"/>
          </a:xfrm>
          <a:custGeom>
            <a:avLst/>
            <a:gdLst/>
            <a:ahLst/>
            <a:cxnLst>
              <a:cxn ang="0">
                <a:pos x="436" y="101"/>
              </a:cxn>
              <a:cxn ang="0">
                <a:pos x="300" y="0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7002" name="Freeform 90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2030413" y="4413250"/>
            <a:ext cx="571500" cy="420688"/>
          </a:xfrm>
          <a:custGeom>
            <a:avLst/>
            <a:gdLst/>
            <a:ahLst/>
            <a:cxnLst>
              <a:cxn ang="0">
                <a:pos x="900" y="360"/>
              </a:cxn>
              <a:cxn ang="0">
                <a:pos x="825" y="15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7003" name="Text Box 9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udt_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solidFill>
                  <a:schemeClr val="accent2"/>
                </a:solidFill>
                <a:latin typeface="Arial" charset="0"/>
              </a:rPr>
              <a:t>start_timer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67004" name="Text Box 9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chemeClr val="accent2"/>
                </a:solidFill>
                <a:latin typeface="Arial" charset="0"/>
              </a:rPr>
              <a:t>timeout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67005" name="Line 9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67006" name="Freeform 94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6426200" y="43735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67007" name="Text Box 9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/>
          </a:p>
        </p:txBody>
      </p:sp>
      <p:grpSp>
        <p:nvGrpSpPr>
          <p:cNvPr id="167008" name="Group 96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167009" name="Oval 97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7010" name="Text Box 98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0 from above</a:t>
              </a:r>
              <a:endParaRPr lang="en-US" sz="1400"/>
            </a:p>
          </p:txBody>
        </p:sp>
      </p:grpSp>
      <p:sp>
        <p:nvSpPr>
          <p:cNvPr id="167011" name="Line 99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167012" name="Group 100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167013" name="Oval 101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7014" name="Text Box 102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ACK1</a:t>
              </a:r>
              <a:endParaRPr lang="en-US" sz="1400"/>
            </a:p>
          </p:txBody>
        </p:sp>
      </p:grpSp>
      <p:sp>
        <p:nvSpPr>
          <p:cNvPr id="167015" name="Freeform 103"/>
          <p:cNvSpPr>
            <a:spLocks/>
          </p:cNvSpPr>
          <p:nvPr>
            <p:custDataLst>
              <p:tags r:id="rId36"/>
            </p:custDataLst>
          </p:nvPr>
        </p:nvSpPr>
        <p:spPr bwMode="auto">
          <a:xfrm flipH="1" flipV="1">
            <a:off x="2006600" y="17827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6762515" y="4407155"/>
            <a:ext cx="1428750" cy="639066"/>
            <a:chOff x="6762515" y="4407155"/>
            <a:chExt cx="1428750" cy="639066"/>
          </a:xfrm>
        </p:grpSpPr>
        <p:sp>
          <p:nvSpPr>
            <p:cNvPr id="167016" name="Text Box 10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204869" y="4709671"/>
              <a:ext cx="323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Symbol" pitchFamily="18" charset="2"/>
                </a:rPr>
                <a:t>L</a:t>
              </a:r>
            </a:p>
          </p:txBody>
        </p:sp>
        <p:sp>
          <p:nvSpPr>
            <p:cNvPr id="167017" name="Text Box 10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6762515" y="4407155"/>
              <a:ext cx="14287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dirty="0" err="1">
                  <a:latin typeface="Arial" charset="0"/>
                </a:rPr>
                <a:t>rdt_rcv</a:t>
              </a:r>
              <a:r>
                <a:rPr lang="en-US" sz="1400" dirty="0">
                  <a:latin typeface="Arial" charset="0"/>
                </a:rPr>
                <a:t>(</a:t>
              </a:r>
              <a:r>
                <a:rPr lang="en-US" sz="1400" dirty="0" err="1">
                  <a:latin typeface="Arial" charset="0"/>
                </a:rPr>
                <a:t>rcvpkt</a:t>
              </a:r>
              <a:r>
                <a:rPr lang="en-US" sz="1400" dirty="0">
                  <a:latin typeface="Arial" charset="0"/>
                </a:rPr>
                <a:t>)</a:t>
              </a:r>
              <a:endParaRPr lang="en-US" sz="1400" dirty="0"/>
            </a:p>
          </p:txBody>
        </p:sp>
        <p:sp>
          <p:nvSpPr>
            <p:cNvPr id="167018" name="Line 106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6900862" y="4738688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67019" name="Text Box 10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latin typeface="Symbol" pitchFamily="18" charset="2"/>
              </a:rPr>
              <a:t>L</a:t>
            </a:r>
          </a:p>
        </p:txBody>
      </p:sp>
      <p:sp>
        <p:nvSpPr>
          <p:cNvPr id="167020" name="Text Box 10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167021" name="Text Box 109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Symbol" pitchFamily="18" charset="2"/>
              </a:rPr>
              <a:t>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6701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7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7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9" grpId="0"/>
      <p:bldP spid="166970" grpId="0"/>
      <p:bldP spid="166971" grpId="0" animBg="1"/>
      <p:bldP spid="166972" grpId="0" animBg="1"/>
      <p:bldP spid="166976" grpId="0" animBg="1"/>
      <p:bldP spid="166977" grpId="0" animBg="1"/>
      <p:bldP spid="166983" grpId="0" animBg="1"/>
      <p:bldP spid="166984" grpId="0" animBg="1"/>
      <p:bldP spid="166985" grpId="0" animBg="1"/>
      <p:bldP spid="166986" grpId="0"/>
      <p:bldP spid="166987" grpId="0"/>
      <p:bldP spid="166988" grpId="0" animBg="1"/>
      <p:bldP spid="166991" grpId="0"/>
      <p:bldP spid="166992" grpId="0" animBg="1"/>
      <p:bldP spid="166993" grpId="0"/>
      <p:bldP spid="166994" grpId="0" animBg="1"/>
      <p:bldP spid="166995" grpId="0"/>
      <p:bldP spid="166996" grpId="0"/>
      <p:bldP spid="166997" grpId="0" animBg="1"/>
      <p:bldP spid="166998" grpId="0"/>
      <p:bldP spid="167001" grpId="0" animBg="1"/>
      <p:bldP spid="167002" grpId="0" animBg="1"/>
      <p:bldP spid="167003" grpId="0"/>
      <p:bldP spid="167004" grpId="0"/>
      <p:bldP spid="167005" grpId="0" animBg="1"/>
      <p:bldP spid="167006" grpId="0" animBg="1"/>
      <p:bldP spid="167007" grpId="0"/>
      <p:bldP spid="167011" grpId="0" animBg="1"/>
      <p:bldP spid="167015" grpId="0" animBg="1"/>
      <p:bldP spid="167019" grpId="0"/>
      <p:bldP spid="167019" grpId="1"/>
      <p:bldP spid="167020" grpId="0"/>
      <p:bldP spid="1670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3.0: Tapt pakke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795963" y="4005263"/>
            <a:ext cx="3203575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8969" name="Picture 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79388" y="908050"/>
            <a:ext cx="5791200" cy="4970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68970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2413" y="2924944"/>
            <a:ext cx="5543550" cy="31684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39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VIKTIG INFORMASJON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6. november; Nettverkslaget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 err="1"/>
              <a:t>Posthallen</a:t>
            </a:r>
            <a:r>
              <a:rPr lang="nb-NO" dirty="0"/>
              <a:t>, ikke i Auditoriet 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26. november; 	Linklaget 12.15 – 14.00</a:t>
            </a:r>
          </a:p>
          <a:p>
            <a:pPr marL="0" indent="0">
              <a:buNone/>
            </a:pPr>
            <a:r>
              <a:rPr lang="nb-NO" dirty="0"/>
              <a:t>							Repetisjon 15.15 – 19.00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/>
              <a:t>Obs: Dobbelt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/>
              <a:t>Obs: Mandag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41C9BD9-4AF6-43D6-AB28-F5CD195CC953}" type="slidenum">
              <a:rPr lang="nb-NO"/>
              <a:pPr/>
              <a:t>4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6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3.0: Tapt ACK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435600" y="3594100"/>
            <a:ext cx="37084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9989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79388" y="981075"/>
            <a:ext cx="5257800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925" y="3698875"/>
            <a:ext cx="5113338" cy="2232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40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versjon 3.0: </a:t>
            </a:r>
            <a:r>
              <a:rPr lang="nb-NO" dirty="0" err="1">
                <a:solidFill>
                  <a:srgbClr val="FF0000"/>
                </a:solidFill>
              </a:rPr>
              <a:t>Stop&amp;Wait</a:t>
            </a:r>
            <a:r>
              <a:rPr lang="nb-NO" dirty="0"/>
              <a:t> Ytelse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145558" y="1047071"/>
            <a:ext cx="8820150" cy="17338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nb-NO" sz="1800" dirty="0"/>
              <a:t>versjon 3.0 </a:t>
            </a:r>
            <a:r>
              <a:rPr lang="nb-NO" sz="1800" dirty="0">
                <a:solidFill>
                  <a:schemeClr val="accent2"/>
                </a:solidFill>
              </a:rPr>
              <a:t>virker for så vidt</a:t>
            </a:r>
            <a:r>
              <a:rPr lang="nb-NO" sz="1800" dirty="0"/>
              <a:t>, men </a:t>
            </a:r>
            <a:r>
              <a:rPr lang="nb-NO" sz="1800" dirty="0">
                <a:solidFill>
                  <a:schemeClr val="accent2"/>
                </a:solidFill>
              </a:rPr>
              <a:t>ytelsen</a:t>
            </a:r>
            <a:r>
              <a:rPr lang="nb-NO" sz="1800" dirty="0"/>
              <a:t> er </a:t>
            </a:r>
            <a:r>
              <a:rPr lang="nb-NO" sz="1800" i="1" dirty="0">
                <a:solidFill>
                  <a:srgbClr val="FF0000"/>
                </a:solidFill>
              </a:rPr>
              <a:t>lusen</a:t>
            </a:r>
          </a:p>
          <a:p>
            <a:pPr>
              <a:lnSpc>
                <a:spcPct val="80000"/>
              </a:lnSpc>
            </a:pPr>
            <a:r>
              <a:rPr lang="nb-NO" sz="1800" dirty="0"/>
              <a:t>Eksempel:</a:t>
            </a:r>
          </a:p>
          <a:p>
            <a:pPr lvl="1">
              <a:lnSpc>
                <a:spcPct val="80000"/>
              </a:lnSpc>
            </a:pPr>
            <a:r>
              <a:rPr lang="nb-NO" sz="1600" dirty="0"/>
              <a:t>Pakke på 1 KB sendes fra Los Angeles til New York</a:t>
            </a:r>
          </a:p>
          <a:p>
            <a:pPr lvl="1">
              <a:lnSpc>
                <a:spcPct val="80000"/>
              </a:lnSpc>
            </a:pPr>
            <a:r>
              <a:rPr lang="nb-NO" sz="1600" dirty="0"/>
              <a:t>Overføringstid på 4500 km er 15 millisekunder</a:t>
            </a:r>
          </a:p>
          <a:p>
            <a:pPr lvl="1">
              <a:lnSpc>
                <a:spcPct val="80000"/>
              </a:lnSpc>
            </a:pPr>
            <a:r>
              <a:rPr lang="nb-NO" sz="1600" dirty="0"/>
              <a:t>Båndbredde på 1 </a:t>
            </a:r>
            <a:r>
              <a:rPr lang="nb-NO" sz="1600" dirty="0" err="1"/>
              <a:t>Gb/s</a:t>
            </a:r>
            <a:r>
              <a:rPr lang="nb-NO" sz="1600" dirty="0"/>
              <a:t> medfører 8 mikrosekunder for å få hele pakken ut på kanalen</a:t>
            </a:r>
          </a:p>
          <a:p>
            <a:pPr lvl="1">
              <a:lnSpc>
                <a:spcPct val="80000"/>
              </a:lnSpc>
            </a:pPr>
            <a:r>
              <a:rPr lang="nb-NO" sz="1600" dirty="0"/>
              <a:t>Forutsetter like lang tid på </a:t>
            </a:r>
            <a:r>
              <a:rPr lang="nb-NO" sz="1600" dirty="0" err="1"/>
              <a:t>ACKen</a:t>
            </a:r>
            <a:endParaRPr lang="nb-NO" sz="1600" dirty="0"/>
          </a:p>
          <a:p>
            <a:pPr>
              <a:lnSpc>
                <a:spcPct val="80000"/>
              </a:lnSpc>
            </a:pPr>
            <a:r>
              <a:rPr lang="nb-NO" sz="1800" dirty="0"/>
              <a:t>Har da brukt 30,016 millisekunder på å overføre en pakke</a:t>
            </a:r>
          </a:p>
          <a:p>
            <a:pPr>
              <a:lnSpc>
                <a:spcPct val="80000"/>
              </a:lnSpc>
            </a:pPr>
            <a:r>
              <a:rPr lang="nb-NO" sz="1800" dirty="0"/>
              <a:t>Kanalutnyttelsen blir: </a:t>
            </a:r>
            <a:r>
              <a:rPr lang="nb-NO" sz="1800" i="1" dirty="0">
                <a:solidFill>
                  <a:srgbClr val="FF0000"/>
                </a:solidFill>
              </a:rPr>
              <a:t>0,14 promille(1/6667)</a:t>
            </a:r>
            <a:endParaRPr lang="nb-NO" sz="1800" dirty="0">
              <a:solidFill>
                <a:srgbClr val="FF0000"/>
              </a:solidFill>
            </a:endParaRP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B9E5A14-924D-4F20-B874-8F2CD64F45F1}" type="slidenum">
              <a:rPr lang="nb-NO"/>
              <a:pPr/>
              <a:t>41</a:t>
            </a:fld>
            <a:endParaRPr lang="nb-NO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3494825" y="3442415"/>
            <a:ext cx="2227657" cy="6892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4" name="Group 3"/>
          <p:cNvGrpSpPr/>
          <p:nvPr/>
        </p:nvGrpSpPr>
        <p:grpSpPr>
          <a:xfrm>
            <a:off x="2954979" y="2904078"/>
            <a:ext cx="885982" cy="2744704"/>
            <a:chOff x="2954979" y="2904078"/>
            <a:chExt cx="885982" cy="2744704"/>
          </a:xfrm>
        </p:grpSpPr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>
              <a:off x="3477359" y="3204514"/>
              <a:ext cx="30169" cy="2444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41" name="Text Box 9"/>
            <p:cNvSpPr txBox="1">
              <a:spLocks noChangeArrowheads="1"/>
            </p:cNvSpPr>
            <p:nvPr/>
          </p:nvSpPr>
          <p:spPr bwMode="auto">
            <a:xfrm>
              <a:off x="2954979" y="2904078"/>
              <a:ext cx="885982" cy="2623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b="1" dirty="0">
                  <a:latin typeface="Arial" charset="0"/>
                </a:rPr>
                <a:t>sender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33415" y="2904078"/>
            <a:ext cx="1174958" cy="2736547"/>
            <a:chOff x="5133415" y="2904078"/>
            <a:chExt cx="1174958" cy="2736547"/>
          </a:xfrm>
        </p:grpSpPr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5711367" y="3204515"/>
              <a:ext cx="22229" cy="2436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42" name="Text Box 10"/>
            <p:cNvSpPr txBox="1">
              <a:spLocks noChangeArrowheads="1"/>
            </p:cNvSpPr>
            <p:nvPr/>
          </p:nvSpPr>
          <p:spPr bwMode="auto">
            <a:xfrm>
              <a:off x="5133415" y="2904078"/>
              <a:ext cx="1174958" cy="2623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b="1" dirty="0" err="1">
                  <a:latin typeface="Arial" charset="0"/>
                </a:rPr>
                <a:t>mottager</a:t>
              </a:r>
              <a:endParaRPr lang="en-US" sz="1600" b="1" dirty="0"/>
            </a:p>
          </p:txBody>
        </p:sp>
      </p:grp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3512290" y="4438882"/>
            <a:ext cx="2210192" cy="6892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172046" name="Freeform 14"/>
          <p:cNvSpPr>
            <a:spLocks/>
          </p:cNvSpPr>
          <p:nvPr/>
        </p:nvSpPr>
        <p:spPr bwMode="auto">
          <a:xfrm>
            <a:off x="3490061" y="3340457"/>
            <a:ext cx="2232420" cy="9855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42988" y="3204513"/>
            <a:ext cx="5655677" cy="263731"/>
            <a:chOff x="42988" y="3204513"/>
            <a:chExt cx="5655677" cy="263731"/>
          </a:xfrm>
        </p:grpSpPr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42988" y="3204513"/>
              <a:ext cx="3359745" cy="2637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dirty="0" err="1">
                  <a:latin typeface="Arial" charset="0"/>
                </a:rPr>
                <a:t>Første</a:t>
              </a:r>
              <a:r>
                <a:rPr lang="en-US" sz="1600" dirty="0">
                  <a:latin typeface="Arial" charset="0"/>
                </a:rPr>
                <a:t> bit </a:t>
              </a:r>
              <a:r>
                <a:rPr lang="en-US" sz="1600" dirty="0" err="1">
                  <a:latin typeface="Arial" charset="0"/>
                </a:rPr>
                <a:t>av</a:t>
              </a:r>
              <a:r>
                <a:rPr lang="en-US" sz="1600" dirty="0">
                  <a:latin typeface="Arial" charset="0"/>
                </a:rPr>
                <a:t> </a:t>
              </a:r>
              <a:r>
                <a:rPr lang="en-US" sz="1600" dirty="0" err="1">
                  <a:latin typeface="Arial" charset="0"/>
                </a:rPr>
                <a:t>pakken</a:t>
              </a:r>
              <a:r>
                <a:rPr lang="en-US" sz="1600" dirty="0">
                  <a:latin typeface="Arial" charset="0"/>
                </a:rPr>
                <a:t> </a:t>
              </a:r>
              <a:r>
                <a:rPr lang="en-US" sz="1600" dirty="0" err="1">
                  <a:latin typeface="Arial" charset="0"/>
                </a:rPr>
                <a:t>sendt</a:t>
              </a:r>
              <a:r>
                <a:rPr lang="en-US" sz="1600" dirty="0">
                  <a:latin typeface="Arial" charset="0"/>
                </a:rPr>
                <a:t> </a:t>
              </a:r>
              <a:r>
                <a:rPr lang="en-US" sz="1600" dirty="0" err="1">
                  <a:latin typeface="Arial" charset="0"/>
                </a:rPr>
                <a:t>ut</a:t>
              </a:r>
              <a:r>
                <a:rPr lang="en-US" sz="1600" dirty="0">
                  <a:latin typeface="Arial" charset="0"/>
                </a:rPr>
                <a:t>, t = 0</a:t>
              </a:r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>
              <a:off x="3507527" y="3337738"/>
              <a:ext cx="2191138" cy="2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3345573" y="3336379"/>
              <a:ext cx="1317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2995" y="3574280"/>
            <a:ext cx="847875" cy="1553837"/>
            <a:chOff x="2692995" y="3574280"/>
            <a:chExt cx="847875" cy="1553837"/>
          </a:xfrm>
        </p:grpSpPr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>
              <a:off x="2692995" y="4206418"/>
              <a:ext cx="847875" cy="251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RTT</a:t>
              </a:r>
              <a:r>
                <a:rPr lang="en-US" sz="1000" dirty="0">
                  <a:latin typeface="Arial" charset="0"/>
                </a:rPr>
                <a:t> </a:t>
              </a:r>
              <a:endParaRPr lang="en-US" dirty="0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3380505" y="4521808"/>
              <a:ext cx="11114" cy="606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flipV="1">
              <a:off x="3385268" y="3574280"/>
              <a:ext cx="1588" cy="6457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9079" y="3442415"/>
            <a:ext cx="2858280" cy="263731"/>
            <a:chOff x="619079" y="3442415"/>
            <a:chExt cx="2858280" cy="263731"/>
          </a:xfrm>
        </p:grpSpPr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 flipH="1">
              <a:off x="3345573" y="3543013"/>
              <a:ext cx="1317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53" name="Text Box 21"/>
            <p:cNvSpPr txBox="1">
              <a:spLocks noChangeArrowheads="1"/>
            </p:cNvSpPr>
            <p:nvPr/>
          </p:nvSpPr>
          <p:spPr bwMode="auto">
            <a:xfrm>
              <a:off x="619079" y="3442415"/>
              <a:ext cx="2783653" cy="263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dirty="0" err="1">
                  <a:latin typeface="Arial" charset="0"/>
                </a:rPr>
                <a:t>siste</a:t>
              </a:r>
              <a:r>
                <a:rPr lang="en-US" sz="1600" dirty="0">
                  <a:latin typeface="Arial" charset="0"/>
                </a:rPr>
                <a:t> bit </a:t>
              </a:r>
              <a:r>
                <a:rPr lang="en-US" sz="1600" dirty="0" err="1">
                  <a:latin typeface="Arial" charset="0"/>
                </a:rPr>
                <a:t>sendt</a:t>
              </a:r>
              <a:r>
                <a:rPr lang="en-US" sz="1600" dirty="0">
                  <a:latin typeface="Arial" charset="0"/>
                </a:rPr>
                <a:t> </a:t>
              </a:r>
              <a:r>
                <a:rPr lang="en-US" sz="1600" dirty="0" err="1">
                  <a:latin typeface="Arial" charset="0"/>
                </a:rPr>
                <a:t>ut</a:t>
              </a:r>
              <a:r>
                <a:rPr lang="en-US" sz="1600" dirty="0">
                  <a:latin typeface="Arial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t = L / 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98665" y="4006581"/>
            <a:ext cx="2507107" cy="263731"/>
            <a:chOff x="5698665" y="4006581"/>
            <a:chExt cx="2507107" cy="263731"/>
          </a:xfrm>
        </p:grpSpPr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 flipH="1">
              <a:off x="5698665" y="4119414"/>
              <a:ext cx="1333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>
              <a:off x="5779642" y="4006581"/>
              <a:ext cx="2426130" cy="263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første</a:t>
              </a:r>
              <a:r>
                <a:rPr lang="en-US" sz="1600" dirty="0">
                  <a:latin typeface="Arial" charset="0"/>
                </a:rPr>
                <a:t> bit </a:t>
              </a:r>
              <a:r>
                <a:rPr lang="en-US" sz="1600" dirty="0" err="1">
                  <a:latin typeface="Arial" charset="0"/>
                </a:rPr>
                <a:t>ankommer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482" y="4245842"/>
            <a:ext cx="3178738" cy="426863"/>
            <a:chOff x="5722482" y="4245842"/>
            <a:chExt cx="3178738" cy="426863"/>
          </a:xfrm>
        </p:grpSpPr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5722482" y="4332846"/>
              <a:ext cx="127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57" name="Text Box 25"/>
            <p:cNvSpPr txBox="1">
              <a:spLocks noChangeArrowheads="1"/>
            </p:cNvSpPr>
            <p:nvPr/>
          </p:nvSpPr>
          <p:spPr bwMode="auto">
            <a:xfrm>
              <a:off x="5785993" y="4245842"/>
              <a:ext cx="3115227" cy="42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 err="1">
                  <a:latin typeface="Arial" charset="0"/>
                </a:rPr>
                <a:t>Siste</a:t>
              </a:r>
              <a:r>
                <a:rPr lang="en-US" sz="1600" dirty="0">
                  <a:latin typeface="Arial" charset="0"/>
                </a:rPr>
                <a:t> bit </a:t>
              </a:r>
              <a:r>
                <a:rPr lang="en-US" sz="1600" dirty="0" err="1">
                  <a:latin typeface="Arial" charset="0"/>
                </a:rPr>
                <a:t>ankommer</a:t>
              </a:r>
              <a:r>
                <a:rPr lang="en-US" sz="1600" dirty="0">
                  <a:latin typeface="Arial" charset="0"/>
                </a:rPr>
                <a:t>, send ACK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7072" y="4924201"/>
            <a:ext cx="5157944" cy="474443"/>
            <a:chOff x="547072" y="4924201"/>
            <a:chExt cx="5157944" cy="474443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3512290" y="5145789"/>
              <a:ext cx="2192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7072" y="4924201"/>
              <a:ext cx="2942990" cy="474443"/>
              <a:chOff x="547072" y="4924201"/>
              <a:chExt cx="2942990" cy="474443"/>
            </a:xfrm>
          </p:grpSpPr>
          <p:sp>
            <p:nvSpPr>
              <p:cNvPr id="172049" name="Line 17"/>
              <p:cNvSpPr>
                <a:spLocks noChangeShapeType="1"/>
              </p:cNvSpPr>
              <p:nvPr/>
            </p:nvSpPr>
            <p:spPr bwMode="auto">
              <a:xfrm flipH="1">
                <a:off x="3356688" y="5134913"/>
                <a:ext cx="1333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172058" name="Text Box 26"/>
              <p:cNvSpPr txBox="1">
                <a:spLocks noChangeArrowheads="1"/>
              </p:cNvSpPr>
              <p:nvPr/>
            </p:nvSpPr>
            <p:spPr bwMode="auto">
              <a:xfrm>
                <a:off x="547072" y="4924201"/>
                <a:ext cx="2901707" cy="474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dirty="0">
                    <a:latin typeface="Arial" charset="0"/>
                  </a:rPr>
                  <a:t>ACK </a:t>
                </a:r>
                <a:r>
                  <a:rPr lang="en-US" sz="1600" dirty="0" err="1">
                    <a:latin typeface="Arial" charset="0"/>
                  </a:rPr>
                  <a:t>ankommer</a:t>
                </a:r>
                <a:r>
                  <a:rPr lang="en-US" sz="1600" dirty="0">
                    <a:latin typeface="Arial" charset="0"/>
                  </a:rPr>
                  <a:t>, send </a:t>
                </a:r>
                <a:r>
                  <a:rPr lang="en-US" sz="1600" dirty="0" err="1">
                    <a:latin typeface="Arial" charset="0"/>
                  </a:rPr>
                  <a:t>neste</a:t>
                </a:r>
                <a:r>
                  <a:rPr lang="en-US" sz="1600" dirty="0">
                    <a:latin typeface="Arial" charset="0"/>
                  </a:rPr>
                  <a:t> </a:t>
                </a:r>
              </a:p>
              <a:p>
                <a:pPr algn="r" eaLnBrk="0" hangingPunct="0"/>
                <a:r>
                  <a:rPr lang="en-US" sz="1600" dirty="0" err="1">
                    <a:latin typeface="Arial" charset="0"/>
                  </a:rPr>
                  <a:t>pakke</a:t>
                </a:r>
                <a:r>
                  <a:rPr lang="en-US" sz="1600" dirty="0">
                    <a:latin typeface="Arial" charset="0"/>
                  </a:rPr>
                  <a:t>,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</a:rPr>
                  <a:t>t = RTT + L / R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501176" y="5193369"/>
            <a:ext cx="1425827" cy="455411"/>
            <a:chOff x="3501176" y="5193369"/>
            <a:chExt cx="1425827" cy="455411"/>
          </a:xfrm>
        </p:grpSpPr>
        <p:sp>
          <p:nvSpPr>
            <p:cNvPr id="172059" name="Freeform 27"/>
            <p:cNvSpPr>
              <a:spLocks/>
            </p:cNvSpPr>
            <p:nvPr/>
          </p:nvSpPr>
          <p:spPr bwMode="auto">
            <a:xfrm>
              <a:off x="3507527" y="5204245"/>
              <a:ext cx="1419476" cy="4323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61" name="Line 29"/>
            <p:cNvSpPr>
              <a:spLocks noChangeShapeType="1"/>
            </p:cNvSpPr>
            <p:nvPr/>
          </p:nvSpPr>
          <p:spPr bwMode="auto">
            <a:xfrm>
              <a:off x="3501176" y="5193369"/>
              <a:ext cx="732787" cy="224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62" name="Line 30"/>
            <p:cNvSpPr>
              <a:spLocks noChangeShapeType="1"/>
            </p:cNvSpPr>
            <p:nvPr/>
          </p:nvSpPr>
          <p:spPr bwMode="auto">
            <a:xfrm>
              <a:off x="4239966" y="5417502"/>
              <a:ext cx="542549" cy="175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63" name="Line 31"/>
            <p:cNvSpPr>
              <a:spLocks noChangeShapeType="1"/>
            </p:cNvSpPr>
            <p:nvPr/>
          </p:nvSpPr>
          <p:spPr bwMode="auto">
            <a:xfrm>
              <a:off x="3501176" y="5355142"/>
              <a:ext cx="317556" cy="92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2064" name="Line 32"/>
            <p:cNvSpPr>
              <a:spLocks noChangeShapeType="1"/>
            </p:cNvSpPr>
            <p:nvPr/>
          </p:nvSpPr>
          <p:spPr bwMode="auto">
            <a:xfrm>
              <a:off x="3825083" y="5473413"/>
              <a:ext cx="541433" cy="175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aphicFrame>
        <p:nvGraphicFramePr>
          <p:cNvPr id="1720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821710"/>
              </p:ext>
            </p:extLst>
          </p:nvPr>
        </p:nvGraphicFramePr>
        <p:xfrm>
          <a:off x="1712723" y="5763654"/>
          <a:ext cx="5995462" cy="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8" name="Picture" r:id="rId8" imgW="3181320" imgH="495360" progId="Word.Picture.8">
                  <p:embed/>
                </p:oleObj>
              </mc:Choice>
              <mc:Fallback>
                <p:oleObj name="Picture" r:id="rId8" imgW="3181320" imgH="495360" progId="Word.Picture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723" y="5763654"/>
                        <a:ext cx="5995462" cy="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3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45" grpId="0" animBg="1"/>
      <p:bldP spid="1720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Protokoller med pipelining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23528" y="1219200"/>
            <a:ext cx="8820472" cy="2209800"/>
          </a:xfrm>
        </p:spPr>
        <p:txBody>
          <a:bodyPr>
            <a:normAutofit/>
          </a:bodyPr>
          <a:lstStyle/>
          <a:p>
            <a:pPr eaLnBrk="1" hangingPunct="1"/>
            <a:r>
              <a:rPr lang="nb-NO" dirty="0"/>
              <a:t>Bruk av </a:t>
            </a:r>
            <a:r>
              <a:rPr lang="nb-NO" dirty="0">
                <a:solidFill>
                  <a:srgbClr val="FF0000"/>
                </a:solidFill>
              </a:rPr>
              <a:t>pipeline</a:t>
            </a:r>
            <a:r>
              <a:rPr lang="nb-NO" dirty="0"/>
              <a:t> tillater mange pakker ”i luften” samtidig, </a:t>
            </a:r>
            <a:r>
              <a:rPr lang="nb-NO" dirty="0" err="1"/>
              <a:t>mao</a:t>
            </a:r>
            <a:r>
              <a:rPr lang="nb-NO" dirty="0"/>
              <a:t> «bedre båndbredde»</a:t>
            </a:r>
          </a:p>
          <a:p>
            <a:pPr lvl="1" eaLnBrk="1" hangingPunct="1"/>
            <a:r>
              <a:rPr lang="nb-NO" dirty="0">
                <a:solidFill>
                  <a:srgbClr val="0070C0"/>
                </a:solidFill>
              </a:rPr>
              <a:t>Sekvensnummer</a:t>
            </a:r>
            <a:r>
              <a:rPr lang="nb-NO" dirty="0"/>
              <a:t> må da være store nok</a:t>
            </a:r>
          </a:p>
          <a:p>
            <a:pPr lvl="1" eaLnBrk="1" hangingPunct="1"/>
            <a:r>
              <a:rPr lang="nb-NO" dirty="0"/>
              <a:t>Avsender/mottaker må etablere </a:t>
            </a:r>
            <a:r>
              <a:rPr lang="nb-NO" dirty="0">
                <a:solidFill>
                  <a:srgbClr val="0070C0"/>
                </a:solidFill>
              </a:rPr>
              <a:t>pakke-buffere</a:t>
            </a:r>
          </a:p>
          <a:p>
            <a:pPr eaLnBrk="1" hangingPunct="1"/>
            <a:endParaRPr lang="nb-NO" dirty="0"/>
          </a:p>
        </p:txBody>
      </p:sp>
      <p:pic>
        <p:nvPicPr>
          <p:cNvPr id="19460" name="Picture 102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3429000"/>
            <a:ext cx="7543800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42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9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55575" y="0"/>
            <a:ext cx="8988425" cy="785794"/>
          </a:xfrm>
        </p:spPr>
        <p:txBody>
          <a:bodyPr/>
          <a:lstStyle/>
          <a:p>
            <a:r>
              <a:rPr lang="en-US" sz="3600" dirty="0"/>
              <a:t>Pipelining: </a:t>
            </a:r>
            <a:r>
              <a:rPr lang="en-US" sz="3600" dirty="0" err="1"/>
              <a:t>sende</a:t>
            </a:r>
            <a:r>
              <a:rPr lang="en-US" sz="3600" dirty="0"/>
              <a:t> </a:t>
            </a:r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før</a:t>
            </a:r>
            <a:r>
              <a:rPr lang="en-US" sz="3600" dirty="0"/>
              <a:t> ACK </a:t>
            </a:r>
            <a:r>
              <a:rPr lang="en-US" sz="3600" dirty="0" err="1"/>
              <a:t>mottatt</a:t>
            </a:r>
            <a:endParaRPr lang="en-US" sz="3600" dirty="0"/>
          </a:p>
        </p:txBody>
      </p:sp>
      <p:sp>
        <p:nvSpPr>
          <p:cNvPr id="304131" name="Line 10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32" name="Text Box 10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første bit sendt, t = 0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3" name="Line 10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34" name="Line 103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35" name="Text Box 103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sender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6" name="Text Box 103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mottager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7" name="Line 103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38" name="Line 103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39" name="Freeform 103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167063" y="1770063"/>
            <a:ext cx="2087562" cy="116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0" name="Line 103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1" name="Line 103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2" name="Text Box 103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RTT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3" name="Line 103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4" name="Line 104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5" name="Text Box 104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0" y="1852613"/>
            <a:ext cx="30861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siste bit i pakken sendt, t = L / 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6" name="Line 104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7" name="Text Box 104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første</a:t>
            </a:r>
            <a:r>
              <a:rPr lang="en-US" sz="1600" dirty="0">
                <a:latin typeface="Arial" pitchFamily="34" charset="0"/>
              </a:rPr>
              <a:t> bit </a:t>
            </a:r>
            <a:r>
              <a:rPr lang="en-US" sz="1600" dirty="0" err="1">
                <a:latin typeface="Arial" pitchFamily="34" charset="0"/>
              </a:rPr>
              <a:t>ankommer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4148" name="Line 104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49" name="Text Box 104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siste bit ankommer,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50" name="Text Box 104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3375" y="3562350"/>
            <a:ext cx="2795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pitchFamily="34" charset="0"/>
              </a:rPr>
              <a:t>ACK ankommer, send neste </a:t>
            </a:r>
          </a:p>
          <a:p>
            <a:pPr algn="r"/>
            <a:r>
              <a:rPr lang="en-US" sz="1600">
                <a:latin typeface="Arial" pitchFamily="34" charset="0"/>
              </a:rPr>
              <a:t>pakke, t = RTT + L / R</a:t>
            </a:r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104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04152" name="Line 1048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53" name="Freeform 1049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grpSp>
          <p:nvGrpSpPr>
            <p:cNvPr id="3" name="Group 1050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55" name="Line 1051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  <p:sp>
            <p:nvSpPr>
              <p:cNvPr id="304156" name="Line 1052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</p:grpSp>
        <p:sp>
          <p:nvSpPr>
            <p:cNvPr id="304157" name="Line 1053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58" name="Line 1054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</p:grpSp>
      <p:sp>
        <p:nvSpPr>
          <p:cNvPr id="304159" name="Freeform 1055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171825" y="2022475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60" name="Freeform 1056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171825" y="2273300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61" name="Line 105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62" name="Line 105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grpSp>
        <p:nvGrpSpPr>
          <p:cNvPr id="4" name="Group 1059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04164" name="Line 1060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65" name="Freeform 1061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grpSp>
          <p:nvGrpSpPr>
            <p:cNvPr id="5" name="Group 1062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67" name="Line 1063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  <p:sp>
            <p:nvSpPr>
              <p:cNvPr id="304168" name="Line 1064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</p:grpSp>
        <p:sp>
          <p:nvSpPr>
            <p:cNvPr id="304169" name="Line 1065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70" name="Line 1066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</p:grpSp>
      <p:grpSp>
        <p:nvGrpSpPr>
          <p:cNvPr id="6" name="Group 1067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04172" name="Line 1068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73" name="Freeform 1069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grpSp>
          <p:nvGrpSpPr>
            <p:cNvPr id="7" name="Group 1070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75" name="Line 1071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  <p:sp>
            <p:nvSpPr>
              <p:cNvPr id="304176" name="Line 1072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nb-NO" sz="1600"/>
              </a:p>
            </p:txBody>
          </p:sp>
        </p:grpSp>
        <p:sp>
          <p:nvSpPr>
            <p:cNvPr id="304177" name="Line 1073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304178" name="Line 1074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nb-NO" sz="1600"/>
            </a:p>
          </p:txBody>
        </p:sp>
      </p:grpSp>
      <p:sp>
        <p:nvSpPr>
          <p:cNvPr id="304179" name="Line 107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80" name="Text Box 107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siste bit i pakke 2 ankommer,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81" name="Line 107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82" name="Line 107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b-NO" sz="1600"/>
          </a:p>
        </p:txBody>
      </p:sp>
      <p:sp>
        <p:nvSpPr>
          <p:cNvPr id="304183" name="Text Box 1079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siste bit i pakke 3 ankommer, send ACK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304184" name="Object 1080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8" name="Picture" r:id="rId41" imgW="3181320" imgH="495360" progId="Word.Picture.8">
                  <p:embed/>
                </p:oleObj>
              </mc:Choice>
              <mc:Fallback>
                <p:oleObj name="Picture" r:id="rId41" imgW="3181320" imgH="495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85" name="Text Box 1081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818188" y="4381500"/>
            <a:ext cx="23455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Linjeutnyttelsen øker med</a:t>
            </a:r>
          </a:p>
          <a:p>
            <a:r>
              <a:rPr lang="en-US" sz="1600">
                <a:solidFill>
                  <a:srgbClr val="FF0000"/>
                </a:solidFill>
              </a:rPr>
              <a:t>en faktor 3!</a:t>
            </a:r>
          </a:p>
        </p:txBody>
      </p:sp>
      <p:sp>
        <p:nvSpPr>
          <p:cNvPr id="304186" name="Line 1082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39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43</a:t>
            </a:fld>
            <a:endParaRPr lang="nb-NO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858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nb-NO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Glidende vindu (</a:t>
            </a:r>
            <a:r>
              <a:rPr kumimoji="0" lang="nb-NO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Sliding</a:t>
            </a:r>
            <a:r>
              <a:rPr kumimoji="0" lang="nb-NO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nb-NO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window</a:t>
            </a:r>
            <a:r>
              <a:rPr kumimoji="0" lang="nb-NO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lang="nb-NO" dirty="0"/>
          </a:p>
        </p:txBody>
      </p:sp>
      <p:grpSp>
        <p:nvGrpSpPr>
          <p:cNvPr id="5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87438" y="2978150"/>
            <a:ext cx="6804025" cy="854075"/>
            <a:chOff x="792" y="1512"/>
            <a:chExt cx="3169" cy="14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92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5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08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6	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224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7	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40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0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1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2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88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3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04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4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20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5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736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6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952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7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68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0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84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1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00" y="1512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816" y="1512"/>
              <a:ext cx="14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nb-NO" sz="1600"/>
            </a:p>
            <a:p>
              <a:pPr algn="l"/>
              <a:r>
                <a:rPr lang="nb-NO" sz="1600"/>
                <a:t>3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8975" y="2816225"/>
            <a:ext cx="3227388" cy="1139825"/>
          </a:xfrm>
          <a:prstGeom prst="rect">
            <a:avLst/>
          </a:prstGeom>
          <a:gradFill rotWithShape="0">
            <a:gsLst>
              <a:gs pos="0">
                <a:schemeClr val="bg2">
                  <a:alpha val="10001"/>
                </a:schemeClr>
              </a:gs>
              <a:gs pos="100000">
                <a:schemeClr val="bg2">
                  <a:gamma/>
                  <a:shade val="46275"/>
                  <a:invGamma/>
                  <a:alpha val="10001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2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60388" y="2643188"/>
            <a:ext cx="1333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23" name="Text Box 2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2913" y="2073275"/>
            <a:ext cx="14208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Pakker som er sendt</a:t>
            </a:r>
          </a:p>
        </p:txBody>
      </p:sp>
      <p:sp>
        <p:nvSpPr>
          <p:cNvPr id="24" name="Line 2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70088" y="2644775"/>
            <a:ext cx="320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25" name="Text Box 2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28900" y="2084388"/>
            <a:ext cx="19256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Pakker som kan sendes (vindu)</a:t>
            </a:r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71675" y="4183063"/>
            <a:ext cx="1042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27" name="Text Box 2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38288" y="4313238"/>
            <a:ext cx="21637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Sending av pakker krymper vinduet fra venstre</a:t>
            </a:r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189538" y="4184650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29" name="Text Box 2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13288" y="4314825"/>
            <a:ext cx="21637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Mottak av ACK gjør at høyre kant flyttes mot høyre</a:t>
            </a:r>
          </a:p>
        </p:txBody>
      </p:sp>
      <p:sp>
        <p:nvSpPr>
          <p:cNvPr id="30" name="Oval 3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8513" y="338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1" name="Oval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1975" y="33861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2" name="Oval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800" y="338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3" name="Oval 3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567738" y="334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4" name="Oval 3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31200" y="33448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5" name="Oval 3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074025" y="334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36" name="Line 3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4910138" y="2022475"/>
            <a:ext cx="473075" cy="903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37" name="Line 3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5437188" y="2052638"/>
            <a:ext cx="44450" cy="871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38" name="Line 40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599113" y="2027238"/>
            <a:ext cx="258762" cy="871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 sz="1600"/>
          </a:p>
        </p:txBody>
      </p:sp>
      <p:sp>
        <p:nvSpPr>
          <p:cNvPr id="39" name="Text Box 4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19650" y="1614488"/>
            <a:ext cx="1247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Pakker</a:t>
            </a:r>
          </a:p>
        </p:txBody>
      </p:sp>
      <p:sp>
        <p:nvSpPr>
          <p:cNvPr id="40" name="Text Box 4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5269" y="980728"/>
            <a:ext cx="77832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nb-NO" sz="2800" dirty="0"/>
              <a:t>Eksempel med </a:t>
            </a:r>
            <a:r>
              <a:rPr lang="nb-NO" sz="2800" dirty="0">
                <a:solidFill>
                  <a:srgbClr val="0070C0"/>
                </a:solidFill>
              </a:rPr>
              <a:t>tre bits </a:t>
            </a:r>
            <a:r>
              <a:rPr lang="nb-NO" sz="2800" dirty="0"/>
              <a:t>sekvensnummer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44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7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SR (</a:t>
            </a:r>
            <a:r>
              <a:rPr lang="nb-NO" dirty="0" err="1"/>
              <a:t>Seletive</a:t>
            </a:r>
            <a:r>
              <a:rPr lang="nb-NO" dirty="0"/>
              <a:t> </a:t>
            </a:r>
            <a:r>
              <a:rPr lang="nb-NO" dirty="0" err="1"/>
              <a:t>Repeat</a:t>
            </a:r>
            <a:r>
              <a:rPr lang="nb-NO" dirty="0"/>
              <a:t>) Prinsippet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62000" y="1066800"/>
            <a:ext cx="7620000" cy="5410200"/>
          </a:xfrm>
        </p:spPr>
        <p:txBody>
          <a:bodyPr/>
          <a:lstStyle/>
          <a:p>
            <a:pPr eaLnBrk="1" hangingPunct="1"/>
            <a:r>
              <a:rPr lang="nb-NO" dirty="0"/>
              <a:t>Mottaker gir ACK på </a:t>
            </a:r>
            <a:r>
              <a:rPr lang="nb-NO" dirty="0">
                <a:solidFill>
                  <a:schemeClr val="accent2"/>
                </a:solidFill>
              </a:rPr>
              <a:t>hver eneste</a:t>
            </a:r>
            <a:r>
              <a:rPr lang="nb-NO" dirty="0"/>
              <a:t> mottatte pakke</a:t>
            </a:r>
          </a:p>
          <a:p>
            <a:pPr lvl="1" eaLnBrk="1" hangingPunct="1"/>
            <a:r>
              <a:rPr lang="nb-NO" dirty="0"/>
              <a:t>Må ha </a:t>
            </a:r>
            <a:r>
              <a:rPr lang="nb-NO" dirty="0">
                <a:solidFill>
                  <a:schemeClr val="accent2"/>
                </a:solidFill>
              </a:rPr>
              <a:t>buffer</a:t>
            </a:r>
            <a:r>
              <a:rPr lang="nb-NO" dirty="0"/>
              <a:t> for å </a:t>
            </a:r>
            <a:r>
              <a:rPr lang="nb-NO" dirty="0">
                <a:solidFill>
                  <a:schemeClr val="accent2"/>
                </a:solidFill>
              </a:rPr>
              <a:t>sortere</a:t>
            </a:r>
            <a:r>
              <a:rPr lang="nb-NO" dirty="0"/>
              <a:t> mottatte pakker</a:t>
            </a:r>
          </a:p>
          <a:p>
            <a:pPr lvl="1" eaLnBrk="1" hangingPunct="1"/>
            <a:r>
              <a:rPr lang="nb-NO" dirty="0"/>
              <a:t>ACK også på </a:t>
            </a:r>
            <a:r>
              <a:rPr lang="nb-NO" dirty="0" err="1"/>
              <a:t>omattsendte</a:t>
            </a:r>
            <a:r>
              <a:rPr lang="nb-NO" dirty="0"/>
              <a:t> pakker</a:t>
            </a:r>
          </a:p>
          <a:p>
            <a:pPr eaLnBrk="1" hangingPunct="1"/>
            <a:endParaRPr lang="nb-NO" dirty="0"/>
          </a:p>
          <a:p>
            <a:r>
              <a:rPr lang="nb-NO" dirty="0"/>
              <a:t>Avsender sender bare om att pakker uten mottatt ACK</a:t>
            </a:r>
          </a:p>
          <a:p>
            <a:pPr lvl="1" eaLnBrk="1" hangingPunct="1"/>
            <a:r>
              <a:rPr lang="nb-NO" dirty="0"/>
              <a:t>Må ha </a:t>
            </a:r>
            <a:r>
              <a:rPr lang="nb-NO" dirty="0">
                <a:solidFill>
                  <a:schemeClr val="accent2"/>
                </a:solidFill>
              </a:rPr>
              <a:t>timer</a:t>
            </a:r>
            <a:r>
              <a:rPr lang="nb-NO" dirty="0"/>
              <a:t> for hver pakke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45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2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/>
              <a:t>Pålitelighet: Oppsummering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 rot="10800000" flipV="1">
            <a:off x="395535" y="5157192"/>
            <a:ext cx="8424935" cy="12241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nb-NO" dirty="0"/>
              <a:t>For å oppnå ytelse bruker vi </a:t>
            </a:r>
            <a:r>
              <a:rPr lang="nb-NO" dirty="0" err="1"/>
              <a:t>pipeling</a:t>
            </a:r>
            <a:endParaRPr lang="nb-NO" dirty="0"/>
          </a:p>
          <a:p>
            <a:pPr>
              <a:lnSpc>
                <a:spcPct val="90000"/>
              </a:lnSpc>
            </a:pPr>
            <a:r>
              <a:rPr lang="nb-NO" dirty="0"/>
              <a:t>Dette forutsetter at vi holder oversikt over hvilke pakker som er «i lufta» </a:t>
            </a:r>
            <a:r>
              <a:rPr lang="nb-NO" dirty="0" err="1"/>
              <a:t>mhp</a:t>
            </a:r>
            <a:r>
              <a:rPr lang="nb-NO" dirty="0"/>
              <a:t> kvitteringer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Krever buffere av ikke-kvitterte pakker som kan måtte sendes om igjen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TCP bruker både vindu og selektiv </a:t>
            </a:r>
            <a:r>
              <a:rPr lang="nb-NO" dirty="0" err="1"/>
              <a:t>omattsending</a:t>
            </a:r>
            <a:r>
              <a:rPr lang="nb-NO" dirty="0"/>
              <a:t>…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4611CE4-B976-4868-87E3-84CE3A758C1C}" type="slidenum">
              <a:rPr lang="nb-NO"/>
              <a:pPr/>
              <a:t>46</a:t>
            </a:fld>
            <a:endParaRPr lang="nb-NO"/>
          </a:p>
        </p:txBody>
      </p:sp>
      <p:graphicFrame>
        <p:nvGraphicFramePr>
          <p:cNvPr id="190506" name="Group 42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32811954"/>
              </p:ext>
            </p:extLst>
          </p:nvPr>
        </p:nvGraphicFramePr>
        <p:xfrm>
          <a:off x="179512" y="980728"/>
          <a:ext cx="8856662" cy="4082796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Situasjon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Løsning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Pålitelig kanal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Ingen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nb-N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Bitfeil på linja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blir tøv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Feil-detektering (sjekksum)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Kvitteringsmeldinger (ACK,NAK)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Resending</a:t>
                      </a: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ved rapportert feil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Bitfeil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Feil i </a:t>
                      </a: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kvitterings-meldinger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Duplikat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(Stop-</a:t>
                      </a:r>
                      <a:r>
                        <a:rPr kumimoji="0" lang="nb-N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Wait</a:t>
                      </a: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endParaRPr kumimoji="0" lang="nb-N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Sekvensnummer</a:t>
                      </a: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på datapakker (0,1)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Bitfeil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”</a:t>
                      </a: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Kompleksitet”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Fjerner NAK, sender heller ACK med sekvensnummer for siste </a:t>
                      </a:r>
                      <a:r>
                        <a:rPr kumimoji="0" lang="nb-N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korrekt </a:t>
                      </a: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mottatte pakke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 </a:t>
                      </a: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Tap av pakker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Stop-Wait + pakker vekk i nettet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70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99592" y="1340768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nb-NO" dirty="0"/>
              <a:t>Så langt prinsipper…</a:t>
            </a:r>
            <a:br>
              <a:rPr lang="nb-NO" dirty="0"/>
            </a:br>
            <a:r>
              <a:rPr lang="nb-NO" dirty="0"/>
              <a:t>      </a:t>
            </a:r>
            <a:r>
              <a:rPr lang="nb-NO" sz="3100" i="1" dirty="0"/>
              <a:t>Vi skjønner nå at dette er komplisert</a:t>
            </a:r>
            <a:br>
              <a:rPr lang="nb-NO" dirty="0"/>
            </a:br>
            <a:r>
              <a:rPr lang="nb-NO" dirty="0"/>
              <a:t>							   </a:t>
            </a:r>
            <a:r>
              <a:rPr lang="nb-NO" dirty="0">
                <a:solidFill>
                  <a:srgbClr val="0070C0"/>
                </a:solidFill>
              </a:rPr>
              <a:t>Hva med praksis?</a:t>
            </a:r>
            <a:br>
              <a:rPr lang="nb-NO" dirty="0"/>
            </a:br>
            <a:endParaRPr lang="nb-NO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-165262" y="4221088"/>
            <a:ext cx="87849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eorgia"/>
                <a:ea typeface="ＭＳ Ｐゴシック" pitchFamily="-65" charset="-128"/>
                <a:cs typeface="Georg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  <a:cs typeface="Georgia" pitchFamily="-65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  <a:cs typeface="Georgia" pitchFamily="-65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  <a:cs typeface="Georgia" pitchFamily="-65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  <a:cs typeface="Georgia" pitchFamily="-65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pitchFamily="-65" charset="0"/>
                <a:ea typeface="ＭＳ Ｐゴシック" pitchFamily="-65" charset="-128"/>
              </a:defRPr>
            </a:lvl9pPr>
          </a:lstStyle>
          <a:p>
            <a:r>
              <a:rPr lang="nb-NO" sz="13800" dirty="0" err="1">
                <a:solidFill>
                  <a:srgbClr val="FF0000"/>
                </a:solidFill>
              </a:rPr>
              <a:t>T</a:t>
            </a:r>
            <a:r>
              <a:rPr lang="nb-NO" sz="3600" dirty="0" err="1"/>
              <a:t>ransmission</a:t>
            </a:r>
            <a:r>
              <a:rPr lang="nb-NO" sz="4800" dirty="0"/>
              <a:t> </a:t>
            </a:r>
            <a:br>
              <a:rPr lang="nb-NO" sz="4800" dirty="0"/>
            </a:br>
            <a:r>
              <a:rPr lang="nb-NO" sz="4800" dirty="0"/>
              <a:t>			</a:t>
            </a:r>
            <a:r>
              <a:rPr lang="nb-NO" sz="13800" dirty="0">
                <a:solidFill>
                  <a:srgbClr val="FF0000"/>
                </a:solidFill>
              </a:rPr>
              <a:t>C</a:t>
            </a:r>
            <a:r>
              <a:rPr lang="nb-NO" sz="2800" dirty="0"/>
              <a:t>ontrol</a:t>
            </a:r>
            <a:r>
              <a:rPr lang="nb-NO" sz="4800" dirty="0"/>
              <a:t> </a:t>
            </a:r>
            <a:br>
              <a:rPr lang="nb-NO" sz="4800" dirty="0"/>
            </a:br>
            <a:r>
              <a:rPr lang="nb-NO" sz="4800" dirty="0"/>
              <a:t>							</a:t>
            </a:r>
            <a:r>
              <a:rPr lang="nb-NO" sz="13800" dirty="0" err="1">
                <a:solidFill>
                  <a:srgbClr val="FF0000"/>
                </a:solidFill>
              </a:rPr>
              <a:t>P</a:t>
            </a:r>
            <a:r>
              <a:rPr lang="nb-NO" sz="3600" dirty="0" err="1"/>
              <a:t>rotocol</a:t>
            </a:r>
            <a:br>
              <a:rPr lang="nb-NO" sz="3600" dirty="0"/>
            </a:br>
            <a:br>
              <a:rPr lang="nb-NO" sz="4800" dirty="0"/>
            </a:br>
            <a:br>
              <a:rPr lang="nb-NO" sz="4800" dirty="0"/>
            </a:br>
            <a:endParaRPr lang="nb-NO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72400" y="6492875"/>
            <a:ext cx="864096" cy="365125"/>
          </a:xfrm>
        </p:spPr>
        <p:txBody>
          <a:bodyPr/>
          <a:lstStyle/>
          <a:p>
            <a:fld id="{8BBC47CF-56C3-4A09-A990-36804DA5FB53}" type="slidenum">
              <a:rPr lang="nb-NO" smtClean="0"/>
              <a:pPr/>
              <a:t>47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3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87241" y="2852936"/>
            <a:ext cx="4537572" cy="209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827584" y="152400"/>
            <a:ext cx="831641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TCP (</a:t>
            </a:r>
            <a:r>
              <a:rPr lang="nb-NO" sz="4000" dirty="0" err="1"/>
              <a:t>Transmission</a:t>
            </a:r>
            <a:r>
              <a:rPr lang="nb-NO" sz="4000" dirty="0"/>
              <a:t> Control </a:t>
            </a:r>
            <a:r>
              <a:rPr lang="nb-NO" sz="4000" dirty="0" err="1"/>
              <a:t>Protocol</a:t>
            </a:r>
            <a:r>
              <a:rPr lang="nb-NO" dirty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04800" y="990600"/>
            <a:ext cx="5491336" cy="52244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sz="2800" dirty="0">
                <a:solidFill>
                  <a:schemeClr val="accent2"/>
                </a:solidFill>
              </a:rPr>
              <a:t>Punkt til punkt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En avsender, en mottaker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>
                <a:solidFill>
                  <a:schemeClr val="accent2"/>
                </a:solidFill>
              </a:rPr>
              <a:t>Pålitelig</a:t>
            </a:r>
            <a:r>
              <a:rPr lang="nb-NO" sz="2800" dirty="0"/>
              <a:t>, ordnet </a:t>
            </a:r>
            <a:r>
              <a:rPr lang="nb-NO" sz="2800" dirty="0">
                <a:solidFill>
                  <a:srgbClr val="0070C0"/>
                </a:solidFill>
              </a:rPr>
              <a:t>byte-strøm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>
                <a:solidFill>
                  <a:schemeClr val="accent2"/>
                </a:solidFill>
              </a:rPr>
              <a:t>Pipeline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>
                <a:solidFill>
                  <a:srgbClr val="0070C0"/>
                </a:solidFill>
              </a:rPr>
              <a:t>Flyt-</a:t>
            </a:r>
            <a:r>
              <a:rPr lang="nb-NO" sz="2400" dirty="0"/>
              <a:t> og </a:t>
            </a:r>
            <a:r>
              <a:rPr lang="nb-NO" sz="2400" dirty="0">
                <a:solidFill>
                  <a:srgbClr val="0070C0"/>
                </a:solidFill>
              </a:rPr>
              <a:t>metnings</a:t>
            </a:r>
            <a:r>
              <a:rPr lang="nb-NO" sz="2400" dirty="0"/>
              <a:t>-kontroll bestemmer </a:t>
            </a:r>
            <a:r>
              <a:rPr lang="nb-NO" sz="2400" dirty="0">
                <a:solidFill>
                  <a:srgbClr val="0070C0"/>
                </a:solidFill>
              </a:rPr>
              <a:t>vindu-størrelse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/>
              <a:t>Avsender og mottaker-buffer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/>
              <a:t>Full </a:t>
            </a:r>
            <a:r>
              <a:rPr lang="nb-NO" sz="2800" dirty="0" err="1">
                <a:solidFill>
                  <a:schemeClr val="accent2"/>
                </a:solidFill>
              </a:rPr>
              <a:t>duplex</a:t>
            </a:r>
            <a:r>
              <a:rPr lang="nb-NO" sz="2800" dirty="0"/>
              <a:t> data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Begge kan sende og motta </a:t>
            </a:r>
            <a:br>
              <a:rPr lang="nb-NO" sz="2400" dirty="0"/>
            </a:br>
            <a:r>
              <a:rPr lang="nb-NO" sz="2400" dirty="0"/>
              <a:t>samtidig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/>
              <a:t>Forbindelses-orientert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>
                <a:solidFill>
                  <a:srgbClr val="0070C0"/>
                </a:solidFill>
              </a:rPr>
              <a:t>Handshake</a:t>
            </a:r>
            <a:r>
              <a:rPr lang="nb-NO" sz="2400" dirty="0"/>
              <a:t> før dataoverføring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>
                <a:solidFill>
                  <a:schemeClr val="accent2"/>
                </a:solidFill>
              </a:rPr>
              <a:t>Flytkontroll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Avsender drukner ikke mottaker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6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Oppbygging av </a:t>
            </a:r>
            <a:r>
              <a:rPr lang="nb-NO" dirty="0" err="1"/>
              <a:t>TCP-header</a:t>
            </a:r>
            <a:endParaRPr lang="nb-NO" dirty="0"/>
          </a:p>
        </p:txBody>
      </p:sp>
      <p:sp>
        <p:nvSpPr>
          <p:cNvPr id="5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7188" y="1512888"/>
            <a:ext cx="3951288" cy="482441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5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1463" y="1628776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2400">
              <a:latin typeface="Times New Roman" pitchFamily="18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2425" y="1593851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senderport</a:t>
            </a:r>
            <a:r>
              <a:rPr lang="en-US" sz="2000" dirty="0"/>
              <a:t> #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38713" y="1598613"/>
            <a:ext cx="161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mott.port</a:t>
            </a:r>
            <a:r>
              <a:rPr lang="en-US" sz="2000" dirty="0"/>
              <a:t> #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6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14638" y="200342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2808288" y="2382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754563" y="1628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06888" y="1103313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32 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297488" y="1344613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0800000">
            <a:off x="2789238" y="1355726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7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90950" y="4573588"/>
            <a:ext cx="2152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applikasjons-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(variabel lengde)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8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4825" y="1990726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/>
              <a:t>sekvensnummer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9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2817813" y="2763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/>
              <a:t>kvitteringsnummer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7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2813050" y="315912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2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2808288" y="354965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3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2808288" y="411162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4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75213" y="2774951"/>
            <a:ext cx="174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Mottagervindu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16488" y="3170238"/>
            <a:ext cx="155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Urg</a:t>
            </a:r>
            <a:r>
              <a:rPr lang="en-US" sz="1800" dirty="0"/>
              <a:t> data </a:t>
            </a:r>
            <a:r>
              <a:rPr lang="en-US" sz="1800" dirty="0" err="1"/>
              <a:t>peker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00400" y="3151188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sjekksum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7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532313" y="2803526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9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4611688" y="275748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444976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1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4283075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4121150" y="2767013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3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963988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4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3792538" y="2771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362450" y="2798763"/>
            <a:ext cx="32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202113" y="2798763"/>
            <a:ext cx="311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044950" y="2794001"/>
            <a:ext cx="29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871913" y="2794001"/>
            <a:ext cx="33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709988" y="2794001"/>
            <a:ext cx="33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U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759075" y="2700338"/>
            <a:ext cx="579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head</a:t>
            </a:r>
          </a:p>
          <a:p>
            <a:r>
              <a:rPr lang="en-US" sz="1400"/>
              <a:t>len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240088" y="2700338"/>
            <a:ext cx="565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not</a:t>
            </a:r>
          </a:p>
          <a:p>
            <a:r>
              <a:rPr lang="en-US" sz="1400"/>
              <a:t>used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2" name="Line 3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328771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9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103563" y="3654426"/>
            <a:ext cx="332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Opsjoner</a:t>
            </a:r>
            <a:r>
              <a:rPr lang="en-US" sz="2000" dirty="0"/>
              <a:t> (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lengde</a:t>
            </a:r>
            <a:r>
              <a:rPr lang="en-US" sz="2000" dirty="0"/>
              <a:t>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85707" y="1431925"/>
            <a:ext cx="187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/>
              <a:t>URG: urgent data </a:t>
            </a:r>
          </a:p>
        </p:txBody>
      </p:sp>
      <p:sp>
        <p:nvSpPr>
          <p:cNvPr id="9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/>
              <a:t>ACK: ACK #</a:t>
            </a:r>
          </a:p>
          <a:p>
            <a:pPr algn="r"/>
            <a:r>
              <a:rPr lang="en-US" sz="1800" dirty="0" err="1"/>
              <a:t>gyldig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48964" y="2893795"/>
            <a:ext cx="2245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PSH: send data </a:t>
            </a:r>
            <a:r>
              <a:rPr lang="en-US" sz="1800" dirty="0" err="1"/>
              <a:t>umiddelbart</a:t>
            </a:r>
            <a:endParaRPr lang="en-US" sz="1800" dirty="0"/>
          </a:p>
        </p:txBody>
      </p:sp>
      <p:sp>
        <p:nvSpPr>
          <p:cNvPr id="9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11175" y="3632200"/>
            <a:ext cx="19446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/>
              <a:t>RST, SYN, FIN:</a:t>
            </a:r>
          </a:p>
          <a:p>
            <a:pPr algn="r"/>
            <a:r>
              <a:rPr lang="en-US" sz="1800"/>
              <a:t>etablering av og </a:t>
            </a:r>
          </a:p>
          <a:p>
            <a:pPr algn="r"/>
            <a:r>
              <a:rPr lang="en-US" sz="1800"/>
              <a:t>nedkobling av </a:t>
            </a:r>
          </a:p>
          <a:p>
            <a:pPr algn="r"/>
            <a:r>
              <a:rPr lang="en-US" sz="1800"/>
              <a:t>forbindelse</a:t>
            </a:r>
          </a:p>
        </p:txBody>
      </p:sp>
      <p:sp>
        <p:nvSpPr>
          <p:cNvPr id="98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99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0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1" name="Freeform 48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2390775" y="3105150"/>
            <a:ext cx="2314575" cy="704850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1248" y="0"/>
              </a:cxn>
              <a:cxn ang="0">
                <a:pos x="1458" y="6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375525" y="2546351"/>
            <a:ext cx="1393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err="1"/>
              <a:t>antall</a:t>
            </a:r>
            <a:r>
              <a:rPr lang="en-US" sz="1800" dirty="0"/>
              <a:t> byte </a:t>
            </a:r>
          </a:p>
          <a:p>
            <a:pPr algn="l"/>
            <a:r>
              <a:rPr lang="en-US" sz="1800" dirty="0" err="1"/>
              <a:t>mottager</a:t>
            </a:r>
            <a:endParaRPr lang="en-US" sz="1800" dirty="0"/>
          </a:p>
          <a:p>
            <a:pPr algn="l"/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motta</a:t>
            </a:r>
            <a:endParaRPr lang="en-US" sz="1800" dirty="0"/>
          </a:p>
          <a:p>
            <a:pPr algn="l"/>
            <a:r>
              <a:rPr lang="en-US" sz="1800" dirty="0"/>
              <a:t>(“</a:t>
            </a:r>
            <a:r>
              <a:rPr lang="en-US" sz="1800" dirty="0" err="1"/>
              <a:t>vindu</a:t>
            </a:r>
            <a:r>
              <a:rPr lang="en-US" sz="1800" dirty="0"/>
              <a:t>”)</a:t>
            </a:r>
          </a:p>
        </p:txBody>
      </p:sp>
      <p:sp>
        <p:nvSpPr>
          <p:cNvPr id="10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132638" y="1527175"/>
            <a:ext cx="1879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angir byte</a:t>
            </a:r>
          </a:p>
          <a:p>
            <a:pPr algn="l"/>
            <a:r>
              <a:rPr lang="en-US" sz="1800"/>
              <a:t>(oktetter), </a:t>
            </a:r>
          </a:p>
          <a:p>
            <a:pPr algn="l"/>
            <a:r>
              <a:rPr lang="en-US" sz="1800"/>
              <a:t>ikke  segmenter</a:t>
            </a:r>
          </a:p>
        </p:txBody>
      </p:sp>
      <p:sp>
        <p:nvSpPr>
          <p:cNvPr id="10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933450" y="4965700"/>
            <a:ext cx="1414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/>
              <a:t>Sjekksum</a:t>
            </a:r>
            <a:endParaRPr lang="en-US" sz="1800" dirty="0"/>
          </a:p>
          <a:p>
            <a:pPr algn="r"/>
            <a:r>
              <a:rPr lang="en-US" sz="1800" dirty="0"/>
              <a:t>(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UDP)</a:t>
            </a:r>
          </a:p>
        </p:txBody>
      </p:sp>
      <p:sp>
        <p:nvSpPr>
          <p:cNvPr id="105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6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7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08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109" name="Line 5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 flipV="1">
            <a:off x="6197600" y="3852862"/>
            <a:ext cx="974725" cy="130432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10" name="Text Box 4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156963" y="5019764"/>
            <a:ext cx="18069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Extra </a:t>
            </a:r>
            <a:r>
              <a:rPr lang="en-US" sz="1800" dirty="0" err="1"/>
              <a:t>muligheter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SACK?</a:t>
            </a:r>
            <a:br>
              <a:rPr lang="en-US" sz="1800" dirty="0"/>
            </a:br>
            <a:r>
              <a:rPr lang="en-US" sz="1800" dirty="0"/>
              <a:t>WS?</a:t>
            </a:r>
            <a:br>
              <a:rPr lang="en-US" sz="1800" dirty="0"/>
            </a:br>
            <a:r>
              <a:rPr lang="en-US" sz="1800" dirty="0"/>
              <a:t>MSS/MTU?</a:t>
            </a:r>
          </a:p>
        </p:txBody>
      </p:sp>
      <p:sp>
        <p:nvSpPr>
          <p:cNvPr id="111" name="Text Box 4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869330" y="1062593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u="sng" dirty="0"/>
              <a:t>FLAGG:</a:t>
            </a:r>
          </a:p>
        </p:txBody>
      </p:sp>
      <p:sp>
        <p:nvSpPr>
          <p:cNvPr id="112" name="Text Box 49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309362" y="3839016"/>
            <a:ext cx="17620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err="1"/>
              <a:t>Dersom</a:t>
            </a:r>
            <a:r>
              <a:rPr lang="en-US" sz="1800" dirty="0"/>
              <a:t> U-flag:</a:t>
            </a:r>
          </a:p>
          <a:p>
            <a:pPr algn="l"/>
            <a:r>
              <a:rPr lang="en-US" sz="1800" dirty="0" err="1"/>
              <a:t>Angir</a:t>
            </a:r>
            <a:r>
              <a:rPr lang="en-US" sz="1800" dirty="0"/>
              <a:t> </a:t>
            </a:r>
            <a:r>
              <a:rPr lang="en-US" sz="1800" dirty="0" err="1"/>
              <a:t>hvor</a:t>
            </a:r>
            <a:r>
              <a:rPr lang="en-US" sz="1800" dirty="0"/>
              <a:t> i </a:t>
            </a:r>
            <a:br>
              <a:rPr lang="en-US" sz="1800" dirty="0"/>
            </a:br>
            <a:r>
              <a:rPr lang="en-US" sz="1800" dirty="0" err="1"/>
              <a:t>segmentet</a:t>
            </a:r>
            <a:r>
              <a:rPr lang="en-US" sz="1800" dirty="0"/>
              <a:t> haste-</a:t>
            </a:r>
            <a:br>
              <a:rPr lang="en-US" sz="1800" dirty="0"/>
            </a:br>
            <a:r>
              <a:rPr lang="en-US" sz="1800" dirty="0"/>
              <a:t>data </a:t>
            </a:r>
            <a:r>
              <a:rPr lang="en-US" sz="1800" dirty="0" err="1"/>
              <a:t>befinner</a:t>
            </a:r>
            <a:r>
              <a:rPr lang="en-US" sz="1800" dirty="0"/>
              <a:t> </a:t>
            </a:r>
            <a:r>
              <a:rPr lang="en-US" sz="1800" dirty="0" err="1"/>
              <a:t>seg</a:t>
            </a:r>
            <a:endParaRPr lang="en-US" sz="1800" dirty="0"/>
          </a:p>
        </p:txBody>
      </p:sp>
      <p:sp>
        <p:nvSpPr>
          <p:cNvPr id="113" name="Line 5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 flipV="1">
            <a:off x="6431622" y="3272928"/>
            <a:ext cx="877739" cy="10201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2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4" grpId="0"/>
      <p:bldP spid="65" grpId="0" animBg="1"/>
      <p:bldP spid="66" grpId="0" animBg="1"/>
      <p:bldP spid="68" grpId="0"/>
      <p:bldP spid="70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Transportlaget: Agenda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Transportlagets tjenester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Multipleksing/</a:t>
            </a:r>
            <a:r>
              <a:rPr lang="nb-NO" dirty="0" err="1">
                <a:solidFill>
                  <a:srgbClr val="FF0000"/>
                </a:solidFill>
              </a:rPr>
              <a:t>demultipleksing</a:t>
            </a:r>
            <a:endParaRPr lang="nb-NO" dirty="0">
              <a:solidFill>
                <a:srgbClr val="FF0000"/>
              </a:solidFill>
            </a:endParaRPr>
          </a:p>
          <a:p>
            <a:pPr lvl="2"/>
            <a:r>
              <a:rPr lang="nb-NO" dirty="0"/>
              <a:t>Portnummer</a:t>
            </a:r>
          </a:p>
          <a:p>
            <a:pPr lvl="1"/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/>
              <a:t> (standard verktøy)</a:t>
            </a:r>
          </a:p>
          <a:p>
            <a:pPr lvl="1"/>
            <a:r>
              <a:rPr lang="nb-NO" dirty="0"/>
              <a:t>Transport </a:t>
            </a:r>
            <a:r>
              <a:rPr lang="nb-NO" dirty="0">
                <a:solidFill>
                  <a:srgbClr val="FF0000"/>
                </a:solidFill>
              </a:rPr>
              <a:t>uten</a:t>
            </a:r>
            <a:r>
              <a:rPr lang="nb-NO" dirty="0"/>
              <a:t> fast </a:t>
            </a:r>
            <a:r>
              <a:rPr lang="nb-NO" dirty="0">
                <a:solidFill>
                  <a:srgbClr val="FF0000"/>
                </a:solidFill>
              </a:rPr>
              <a:t>forbindelse</a:t>
            </a:r>
            <a:r>
              <a:rPr lang="nb-NO" dirty="0"/>
              <a:t>: </a:t>
            </a:r>
            <a:r>
              <a:rPr lang="nb-NO" b="1" dirty="0">
                <a:solidFill>
                  <a:srgbClr val="FF0000"/>
                </a:solidFill>
              </a:rPr>
              <a:t>UDP</a:t>
            </a:r>
            <a:br>
              <a:rPr lang="nb-NO" b="1" dirty="0">
                <a:solidFill>
                  <a:srgbClr val="FF0000"/>
                </a:solidFill>
              </a:rPr>
            </a:br>
            <a:endParaRPr lang="nb-NO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</a:rPr>
              <a:t>Prinsipper</a:t>
            </a:r>
            <a:r>
              <a:rPr lang="nb-NO" dirty="0"/>
              <a:t> for pålitelig dataoverføring</a:t>
            </a:r>
            <a:br>
              <a:rPr lang="nb-NO" dirty="0"/>
            </a:b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Transport </a:t>
            </a:r>
            <a:r>
              <a:rPr lang="nb-NO" dirty="0">
                <a:solidFill>
                  <a:srgbClr val="FF0000"/>
                </a:solidFill>
              </a:rPr>
              <a:t>med</a:t>
            </a:r>
            <a:r>
              <a:rPr lang="nb-NO" dirty="0"/>
              <a:t> «fast» </a:t>
            </a:r>
            <a:r>
              <a:rPr lang="nb-NO" dirty="0">
                <a:solidFill>
                  <a:srgbClr val="FF0000"/>
                </a:solidFill>
              </a:rPr>
              <a:t>forbindelse</a:t>
            </a:r>
            <a:r>
              <a:rPr lang="nb-NO" dirty="0"/>
              <a:t>: </a:t>
            </a:r>
            <a:r>
              <a:rPr lang="nb-NO" dirty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nb-NO" dirty="0"/>
              <a:t>Pålitelig overføring</a:t>
            </a:r>
          </a:p>
          <a:p>
            <a:pPr lvl="1"/>
            <a:r>
              <a:rPr lang="nb-NO" dirty="0"/>
              <a:t>Flyt-kontroll</a:t>
            </a:r>
          </a:p>
          <a:p>
            <a:pPr lvl="1"/>
            <a:r>
              <a:rPr lang="nb-NO" dirty="0"/>
              <a:t>Kontroll og styring av forbindelsen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41C9BD9-4AF6-43D6-AB28-F5CD195CC953}" type="slidenum">
              <a:rPr lang="nb-NO"/>
              <a:pPr/>
              <a:t>5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3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3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3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3" grpId="1" uiExpand="1" build="p"/>
      <p:bldP spid="107523" grpId="2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Wireshark</a:t>
            </a:r>
            <a:r>
              <a:rPr lang="nb-NO" dirty="0"/>
              <a:t>: Enkel overføring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pSp>
        <p:nvGrpSpPr>
          <p:cNvPr id="19" name="Group 18"/>
          <p:cNvGrpSpPr/>
          <p:nvPr>
            <p:custDataLst>
              <p:tags r:id="rId4"/>
            </p:custDataLst>
          </p:nvPr>
        </p:nvGrpSpPr>
        <p:grpSpPr>
          <a:xfrm>
            <a:off x="29780" y="980728"/>
            <a:ext cx="5836207" cy="1228725"/>
            <a:chOff x="29780" y="980728"/>
            <a:chExt cx="5836207" cy="1228725"/>
          </a:xfrm>
        </p:grpSpPr>
        <p:pic>
          <p:nvPicPr>
            <p:cNvPr id="188421" name="Picture 5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0" y="980728"/>
              <a:ext cx="3533775" cy="1228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14812" y="1095127"/>
              <a:ext cx="19511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1) Experiment</a:t>
              </a:r>
            </a:p>
          </p:txBody>
        </p:sp>
        <p:cxnSp>
          <p:nvCxnSpPr>
            <p:cNvPr id="11" name="Straight Arrow Connector 10"/>
            <p:cNvCxnSpPr>
              <a:stCxn id="7" idx="1"/>
              <a:endCxn id="188421" idx="3"/>
            </p:cNvCxnSpPr>
            <p:nvPr/>
          </p:nvCxnSpPr>
          <p:spPr>
            <a:xfrm flipH="1">
              <a:off x="3563555" y="1325960"/>
              <a:ext cx="351257" cy="26913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>
            <p:custDataLst>
              <p:tags r:id="rId5"/>
            </p:custDataLst>
          </p:nvPr>
        </p:nvGrpSpPr>
        <p:grpSpPr>
          <a:xfrm>
            <a:off x="37755" y="1547814"/>
            <a:ext cx="9106245" cy="2241226"/>
            <a:chOff x="37755" y="1547814"/>
            <a:chExt cx="9106245" cy="2241226"/>
          </a:xfrm>
        </p:grpSpPr>
        <p:pic>
          <p:nvPicPr>
            <p:cNvPr id="188419" name="Picture 3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5" y="2276872"/>
              <a:ext cx="9106245" cy="1512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28184" y="154781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2) Resultat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188419" idx="0"/>
            </p:cNvCxnSpPr>
            <p:nvPr/>
          </p:nvCxnSpPr>
          <p:spPr>
            <a:xfrm flipH="1">
              <a:off x="4590878" y="1778647"/>
              <a:ext cx="1637306" cy="498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420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22" y="4033213"/>
            <a:ext cx="41719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7146337" y="3823534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3) </a:t>
            </a:r>
            <a:r>
              <a:rPr lang="nb-NO" dirty="0" err="1"/>
              <a:t>Flow</a:t>
            </a:r>
            <a:r>
              <a:rPr lang="nb-NO" dirty="0"/>
              <a:t> Graph</a:t>
            </a:r>
          </a:p>
        </p:txBody>
      </p:sp>
      <p:cxnSp>
        <p:nvCxnSpPr>
          <p:cNvPr id="9" name="Straight Arrow Connector 8"/>
          <p:cNvCxnSpPr>
            <a:stCxn id="12" idx="1"/>
            <a:endCxn id="188420" idx="3"/>
          </p:cNvCxnSpPr>
          <p:nvPr>
            <p:custDataLst>
              <p:tags r:id="rId8"/>
            </p:custDataLst>
          </p:nvPr>
        </p:nvCxnSpPr>
        <p:spPr>
          <a:xfrm flipH="1">
            <a:off x="6990572" y="4054367"/>
            <a:ext cx="155765" cy="1155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>
            <p:custDataLst>
              <p:tags r:id="rId9"/>
            </p:custDataLst>
          </p:nvPr>
        </p:nvSpPr>
        <p:spPr>
          <a:xfrm>
            <a:off x="3563555" y="4365104"/>
            <a:ext cx="1512500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ounded Rectangle 22"/>
          <p:cNvSpPr/>
          <p:nvPr>
            <p:custDataLst>
              <p:tags r:id="rId10"/>
            </p:custDataLst>
          </p:nvPr>
        </p:nvSpPr>
        <p:spPr>
          <a:xfrm>
            <a:off x="3563554" y="4941168"/>
            <a:ext cx="1512501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ounded Rectangle 23"/>
          <p:cNvSpPr/>
          <p:nvPr>
            <p:custDataLst>
              <p:tags r:id="rId11"/>
            </p:custDataLst>
          </p:nvPr>
        </p:nvSpPr>
        <p:spPr>
          <a:xfrm>
            <a:off x="3563554" y="5553082"/>
            <a:ext cx="1512501" cy="8328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TextBox 27"/>
          <p:cNvSpPr txBox="1"/>
          <p:nvPr>
            <p:custDataLst>
              <p:tags r:id="rId12"/>
            </p:custDataLst>
          </p:nvPr>
        </p:nvSpPr>
        <p:spPr>
          <a:xfrm>
            <a:off x="271891" y="4054367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Oppkopling</a:t>
            </a:r>
          </a:p>
        </p:txBody>
      </p:sp>
      <p:sp>
        <p:nvSpPr>
          <p:cNvPr id="29" name="TextBox 28"/>
          <p:cNvSpPr txBox="1"/>
          <p:nvPr>
            <p:custDataLst>
              <p:tags r:id="rId13"/>
            </p:custDataLst>
          </p:nvPr>
        </p:nvSpPr>
        <p:spPr>
          <a:xfrm>
            <a:off x="271891" y="4809346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Dataoverføring</a:t>
            </a:r>
            <a:br>
              <a:rPr lang="nb-NO" dirty="0"/>
            </a:br>
            <a:r>
              <a:rPr lang="nb-NO" sz="1600" dirty="0"/>
              <a:t>GET + ACK + 200OK</a:t>
            </a:r>
          </a:p>
        </p:txBody>
      </p:sp>
      <p:sp>
        <p:nvSpPr>
          <p:cNvPr id="30" name="TextBox 29"/>
          <p:cNvSpPr txBox="1"/>
          <p:nvPr>
            <p:custDataLst>
              <p:tags r:id="rId14"/>
            </p:custDataLst>
          </p:nvPr>
        </p:nvSpPr>
        <p:spPr>
          <a:xfrm>
            <a:off x="323528" y="571844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Nedkopling</a:t>
            </a:r>
          </a:p>
        </p:txBody>
      </p:sp>
      <p:cxnSp>
        <p:nvCxnSpPr>
          <p:cNvPr id="25" name="Straight Arrow Connector 24"/>
          <p:cNvCxnSpPr>
            <a:stCxn id="28" idx="3"/>
            <a:endCxn id="16" idx="1"/>
          </p:cNvCxnSpPr>
          <p:nvPr>
            <p:custDataLst>
              <p:tags r:id="rId15"/>
            </p:custDataLst>
          </p:nvPr>
        </p:nvCxnSpPr>
        <p:spPr>
          <a:xfrm>
            <a:off x="1926511" y="4285200"/>
            <a:ext cx="1637044" cy="367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3"/>
            <a:endCxn id="23" idx="1"/>
          </p:cNvCxnSpPr>
          <p:nvPr>
            <p:custDataLst>
              <p:tags r:id="rId16"/>
            </p:custDataLst>
          </p:nvPr>
        </p:nvCxnSpPr>
        <p:spPr>
          <a:xfrm>
            <a:off x="2335276" y="5163289"/>
            <a:ext cx="1228278" cy="6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24" idx="1"/>
          </p:cNvCxnSpPr>
          <p:nvPr>
            <p:custDataLst>
              <p:tags r:id="rId17"/>
            </p:custDataLst>
          </p:nvPr>
        </p:nvCxnSpPr>
        <p:spPr>
          <a:xfrm>
            <a:off x="1960515" y="5949280"/>
            <a:ext cx="1603039" cy="2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>
            <p:custDataLst>
              <p:tags r:id="rId18"/>
            </p:custDataLst>
          </p:nvPr>
        </p:nvGrpSpPr>
        <p:grpSpPr>
          <a:xfrm>
            <a:off x="7752960" y="4230515"/>
            <a:ext cx="1183128" cy="1781039"/>
            <a:chOff x="7752960" y="4230515"/>
            <a:chExt cx="1183128" cy="1781039"/>
          </a:xfrm>
        </p:grpSpPr>
        <p:pic>
          <p:nvPicPr>
            <p:cNvPr id="188422" name="Picture 6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2960" y="4247717"/>
              <a:ext cx="1183128" cy="1763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Rounded Rectangle 37"/>
            <p:cNvSpPr/>
            <p:nvPr>
              <p:custDataLst>
                <p:tags r:id="rId20"/>
              </p:custDataLst>
            </p:nvPr>
          </p:nvSpPr>
          <p:spPr>
            <a:xfrm>
              <a:off x="7752960" y="4230515"/>
              <a:ext cx="392208" cy="1345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Rounded Rectangle 38"/>
            <p:cNvSpPr/>
            <p:nvPr>
              <p:custDataLst>
                <p:tags r:id="rId21"/>
              </p:custDataLst>
            </p:nvPr>
          </p:nvSpPr>
          <p:spPr>
            <a:xfrm>
              <a:off x="7752960" y="5814691"/>
              <a:ext cx="591564" cy="19686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7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23" grpId="0" animBg="1"/>
      <p:bldP spid="24" grpId="0" animBg="1"/>
      <p:bldP spid="28" grpId="0"/>
      <p:bldP spid="29" grpId="0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TCP: </a:t>
            </a:r>
            <a:r>
              <a:rPr lang="nb-NO" dirty="0">
                <a:solidFill>
                  <a:srgbClr val="FF0000"/>
                </a:solidFill>
              </a:rPr>
              <a:t>Oppstart</a:t>
            </a:r>
            <a:r>
              <a:rPr lang="nb-NO" dirty="0"/>
              <a:t> av forbindelsen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990600"/>
            <a:ext cx="8229600" cy="54627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b-NO" sz="2800" dirty="0"/>
              <a:t>Sender og mottaker etablerer en forbindelse før data-segmenter utveksles</a:t>
            </a:r>
          </a:p>
          <a:p>
            <a:pPr lvl="1" eaLnBrk="1" hangingPunct="1"/>
            <a:r>
              <a:rPr lang="nb-NO" sz="2400" dirty="0" err="1"/>
              <a:t>Initialiserer</a:t>
            </a:r>
            <a:r>
              <a:rPr lang="nb-NO" sz="2400" dirty="0"/>
              <a:t> TCP-variable</a:t>
            </a:r>
          </a:p>
          <a:p>
            <a:pPr lvl="2" eaLnBrk="1" hangingPunct="1"/>
            <a:r>
              <a:rPr lang="nb-NO" sz="2000" dirty="0"/>
              <a:t>Sekvens-nummer, buffere, vinduer.....</a:t>
            </a:r>
          </a:p>
          <a:p>
            <a:pPr eaLnBrk="1" hangingPunct="1"/>
            <a:r>
              <a:rPr lang="nb-NO" sz="2800" dirty="0"/>
              <a:t>Klient -&gt; avsender -&gt; mottaker -&gt; server</a:t>
            </a:r>
          </a:p>
          <a:p>
            <a:pPr lvl="1" eaLnBrk="1" hangingPunct="1"/>
            <a:r>
              <a:rPr lang="nb-NO" sz="2400" dirty="0"/>
              <a:t>Setter opp </a:t>
            </a:r>
            <a:r>
              <a:rPr lang="nb-NO" sz="2400" dirty="0" err="1"/>
              <a:t>socket</a:t>
            </a:r>
            <a:endParaRPr lang="nb-NO" sz="2400" dirty="0"/>
          </a:p>
          <a:p>
            <a:pPr eaLnBrk="1" hangingPunct="1"/>
            <a:r>
              <a:rPr lang="nb-NO" sz="2800" dirty="0"/>
              <a:t>Klient sender et spesielt TCP-segment med </a:t>
            </a:r>
            <a:r>
              <a:rPr lang="nb-NO" sz="2800" dirty="0">
                <a:solidFill>
                  <a:srgbClr val="0066FF"/>
                </a:solidFill>
              </a:rPr>
              <a:t>SYN</a:t>
            </a:r>
          </a:p>
          <a:p>
            <a:pPr lvl="1" eaLnBrk="1" hangingPunct="1"/>
            <a:r>
              <a:rPr lang="nb-NO" sz="2400" dirty="0"/>
              <a:t>SYN-flagget i </a:t>
            </a:r>
            <a:r>
              <a:rPr lang="nb-NO" sz="2400" dirty="0" err="1"/>
              <a:t>headeren</a:t>
            </a:r>
            <a:r>
              <a:rPr lang="nb-NO" sz="2400" dirty="0"/>
              <a:t> satt</a:t>
            </a:r>
          </a:p>
          <a:p>
            <a:pPr lvl="1" eaLnBrk="1" hangingPunct="1"/>
            <a:r>
              <a:rPr lang="nb-NO" sz="2400" dirty="0"/>
              <a:t>Spesifiserer start sekvens-nummer</a:t>
            </a:r>
          </a:p>
          <a:p>
            <a:pPr eaLnBrk="1" hangingPunct="1"/>
            <a:r>
              <a:rPr lang="nb-NO" sz="2800" dirty="0"/>
              <a:t>Server svarer med </a:t>
            </a:r>
            <a:r>
              <a:rPr lang="nb-NO" sz="2800" dirty="0">
                <a:solidFill>
                  <a:srgbClr val="0066FF"/>
                </a:solidFill>
              </a:rPr>
              <a:t>SYN ACK</a:t>
            </a:r>
          </a:p>
          <a:p>
            <a:pPr lvl="1" eaLnBrk="1" hangingPunct="1"/>
            <a:r>
              <a:rPr lang="nb-NO" sz="2400" dirty="0"/>
              <a:t>SYN og ACK-flaggene i </a:t>
            </a:r>
            <a:r>
              <a:rPr lang="nb-NO" sz="2400" dirty="0" err="1"/>
              <a:t>headeren</a:t>
            </a:r>
            <a:r>
              <a:rPr lang="nb-NO" sz="2400" dirty="0"/>
              <a:t> satt</a:t>
            </a:r>
          </a:p>
          <a:p>
            <a:pPr lvl="1" eaLnBrk="1" hangingPunct="1"/>
            <a:r>
              <a:rPr lang="nb-NO" sz="2400" dirty="0"/>
              <a:t>Setter opp start sekvens-nummer, buffere, vinduer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4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Wireshark</a:t>
            </a:r>
            <a:r>
              <a:rPr lang="nb-NO" dirty="0"/>
              <a:t>: SYN og SYN+ACK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20" y="5085184"/>
            <a:ext cx="7704856" cy="129614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Utveksler sekvensnummer</a:t>
            </a:r>
          </a:p>
          <a:p>
            <a:r>
              <a:rPr lang="nb-NO" dirty="0"/>
              <a:t>Avtaler MSS</a:t>
            </a:r>
          </a:p>
          <a:p>
            <a:r>
              <a:rPr lang="nb-NO" dirty="0"/>
              <a:t>Avtaler/utveksler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scaling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8944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8481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3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829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3111167" y="3645024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SYN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7850004" y="3717032"/>
            <a:ext cx="1293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SYN + ACK</a:t>
            </a:r>
            <a:endParaRPr lang="nb-NO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>
            <p:custDataLst>
              <p:tags r:id="rId9"/>
            </p:custDataLst>
          </p:nvPr>
        </p:nvCxnSpPr>
        <p:spPr>
          <a:xfrm>
            <a:off x="2411760" y="1700808"/>
            <a:ext cx="4608512" cy="21602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2411760" y="105273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Klient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7452320" y="110641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Tjener</a:t>
            </a:r>
            <a:endParaRPr lang="nb-NO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990600"/>
            <a:ext cx="377152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Nedkobling av forbindelsen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23528" y="1196752"/>
            <a:ext cx="5257800" cy="541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nb-NO" sz="2800" dirty="0"/>
              <a:t>Klient-</a:t>
            </a:r>
            <a:r>
              <a:rPr lang="nb-NO" sz="2800" dirty="0" err="1"/>
              <a:t>app</a:t>
            </a:r>
            <a:r>
              <a:rPr lang="nb-NO" sz="2800" dirty="0"/>
              <a:t> lukker </a:t>
            </a:r>
            <a:r>
              <a:rPr lang="nb-NO" sz="2800" dirty="0" err="1"/>
              <a:t>socket</a:t>
            </a:r>
            <a:endParaRPr lang="nb-NO" sz="2800" dirty="0"/>
          </a:p>
          <a:p>
            <a:pPr eaLnBrk="1" hangingPunct="1"/>
            <a:r>
              <a:rPr lang="nb-NO" sz="2800" dirty="0"/>
              <a:t>Klient-OS </a:t>
            </a:r>
            <a:r>
              <a:rPr lang="nb-NO" sz="2800" dirty="0">
                <a:solidFill>
                  <a:srgbClr val="0070C0"/>
                </a:solidFill>
              </a:rPr>
              <a:t>sender</a:t>
            </a:r>
            <a:r>
              <a:rPr lang="nb-NO" sz="2800" dirty="0"/>
              <a:t> TCP </a:t>
            </a:r>
            <a:r>
              <a:rPr lang="nb-NO" sz="2800" dirty="0">
                <a:solidFill>
                  <a:srgbClr val="0070C0"/>
                </a:solidFill>
              </a:rPr>
              <a:t>FIN</a:t>
            </a:r>
            <a:r>
              <a:rPr lang="nb-NO" sz="2800" dirty="0"/>
              <a:t> til server</a:t>
            </a:r>
          </a:p>
          <a:p>
            <a:pPr eaLnBrk="1" hangingPunct="1"/>
            <a:r>
              <a:rPr lang="nb-NO" sz="2800" dirty="0"/>
              <a:t>Server-OS </a:t>
            </a:r>
            <a:r>
              <a:rPr lang="nb-NO" sz="2800" dirty="0">
                <a:solidFill>
                  <a:srgbClr val="0070C0"/>
                </a:solidFill>
              </a:rPr>
              <a:t>mottar FIN</a:t>
            </a:r>
            <a:r>
              <a:rPr lang="nb-NO" sz="2800" dirty="0"/>
              <a:t>, </a:t>
            </a:r>
            <a:r>
              <a:rPr lang="nb-NO" sz="2800" dirty="0">
                <a:solidFill>
                  <a:srgbClr val="0070C0"/>
                </a:solidFill>
              </a:rPr>
              <a:t>sender ACK</a:t>
            </a:r>
          </a:p>
          <a:p>
            <a:pPr eaLnBrk="1" hangingPunct="1"/>
            <a:r>
              <a:rPr lang="nb-NO" sz="2800" dirty="0"/>
              <a:t>Server-</a:t>
            </a:r>
            <a:r>
              <a:rPr lang="nb-NO" sz="2800" dirty="0" err="1"/>
              <a:t>app</a:t>
            </a:r>
            <a:r>
              <a:rPr lang="nb-NO" sz="2800" dirty="0"/>
              <a:t> lukker </a:t>
            </a:r>
            <a:r>
              <a:rPr lang="nb-NO" sz="2800" dirty="0" err="1"/>
              <a:t>socket</a:t>
            </a:r>
            <a:endParaRPr lang="nb-NO" sz="2800" dirty="0"/>
          </a:p>
          <a:p>
            <a:pPr eaLnBrk="1" hangingPunct="1"/>
            <a:r>
              <a:rPr lang="nb-NO" sz="2800" dirty="0"/>
              <a:t>Server-OS </a:t>
            </a:r>
            <a:r>
              <a:rPr lang="nb-NO" sz="2800" dirty="0">
                <a:solidFill>
                  <a:srgbClr val="0070C0"/>
                </a:solidFill>
              </a:rPr>
              <a:t>sender FIN </a:t>
            </a:r>
            <a:r>
              <a:rPr lang="nb-NO" sz="2800" dirty="0"/>
              <a:t>til klient</a:t>
            </a:r>
          </a:p>
          <a:p>
            <a:pPr eaLnBrk="1" hangingPunct="1"/>
            <a:r>
              <a:rPr lang="nb-NO" sz="2800" dirty="0"/>
              <a:t>Klient-OS </a:t>
            </a:r>
            <a:r>
              <a:rPr lang="nb-NO" sz="2800" dirty="0">
                <a:solidFill>
                  <a:srgbClr val="0070C0"/>
                </a:solidFill>
              </a:rPr>
              <a:t>mottar FIN</a:t>
            </a:r>
            <a:r>
              <a:rPr lang="nb-NO" sz="2800" dirty="0"/>
              <a:t>, </a:t>
            </a:r>
            <a:r>
              <a:rPr lang="nb-NO" sz="2800" dirty="0">
                <a:solidFill>
                  <a:srgbClr val="0070C0"/>
                </a:solidFill>
              </a:rPr>
              <a:t>sender ACK</a:t>
            </a:r>
          </a:p>
          <a:p>
            <a:pPr eaLnBrk="1" hangingPunct="1"/>
            <a:r>
              <a:rPr lang="nb-NO" sz="2800" dirty="0"/>
              <a:t>Server-OS </a:t>
            </a:r>
            <a:r>
              <a:rPr lang="nb-NO" sz="2800" dirty="0">
                <a:solidFill>
                  <a:srgbClr val="0070C0"/>
                </a:solidFill>
              </a:rPr>
              <a:t>mottar ACK</a:t>
            </a:r>
          </a:p>
          <a:p>
            <a:pPr eaLnBrk="1" hangingPunct="1"/>
            <a:r>
              <a:rPr lang="nb-NO" sz="2800" dirty="0"/>
              <a:t>Forbindelsen avsluttet</a:t>
            </a:r>
          </a:p>
          <a:p>
            <a:pPr eaLnBrk="1" hangingPunct="1"/>
            <a:endParaRPr lang="nb-NO" sz="2800" dirty="0"/>
          </a:p>
          <a:p>
            <a:pPr eaLnBrk="1" hangingPunct="1"/>
            <a:r>
              <a:rPr lang="nb-NO" sz="2800" dirty="0">
                <a:solidFill>
                  <a:srgbClr val="FF0000"/>
                </a:solidFill>
              </a:rPr>
              <a:t>NB! Andre metoder benyttes også!!</a:t>
            </a:r>
          </a:p>
          <a:p>
            <a:pPr lvl="1"/>
            <a:r>
              <a:rPr lang="nb-NO" sz="2400" dirty="0"/>
              <a:t>F. eks RESET-flagget (fra Server)</a:t>
            </a:r>
          </a:p>
          <a:p>
            <a:pPr lvl="1"/>
            <a:r>
              <a:rPr lang="nb-NO" sz="2400" dirty="0"/>
              <a:t>Three </a:t>
            </a:r>
            <a:r>
              <a:rPr lang="nb-NO" sz="2400" dirty="0" err="1"/>
              <a:t>Way</a:t>
            </a:r>
            <a:r>
              <a:rPr lang="nb-NO" sz="2400" dirty="0"/>
              <a:t>: FIN, FIN+ACK, ACK</a:t>
            </a:r>
          </a:p>
          <a:p>
            <a:pPr lvl="1"/>
            <a:endParaRPr lang="nb-NO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4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Sekvensnummer og ACK</a:t>
            </a:r>
          </a:p>
        </p:txBody>
      </p:sp>
      <p:sp>
        <p:nvSpPr>
          <p:cNvPr id="33801" name="Rectangle 1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52400" y="990600"/>
            <a:ext cx="4953000" cy="54102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nb-NO" sz="2800" dirty="0"/>
              <a:t>TCP er byte-orientert</a:t>
            </a:r>
          </a:p>
          <a:p>
            <a:pPr eaLnBrk="1" hangingPunct="1"/>
            <a:r>
              <a:rPr lang="nb-NO" sz="2800" dirty="0"/>
              <a:t>Sekvensnummer</a:t>
            </a:r>
          </a:p>
          <a:p>
            <a:pPr lvl="1" eaLnBrk="1" hangingPunct="1"/>
            <a:r>
              <a:rPr lang="nb-NO" sz="2400" dirty="0">
                <a:solidFill>
                  <a:srgbClr val="FF0000"/>
                </a:solidFill>
              </a:rPr>
              <a:t>Bytestrøm</a:t>
            </a:r>
            <a:r>
              <a:rPr lang="nb-NO" sz="2400" dirty="0"/>
              <a:t>-nummer for første byte i segmentet</a:t>
            </a:r>
          </a:p>
          <a:p>
            <a:pPr eaLnBrk="1" hangingPunct="1"/>
            <a:r>
              <a:rPr lang="nb-NO" sz="2800" dirty="0"/>
              <a:t>ACK-nummer</a:t>
            </a:r>
          </a:p>
          <a:p>
            <a:pPr lvl="1" eaLnBrk="1" hangingPunct="1"/>
            <a:r>
              <a:rPr lang="nb-NO" sz="2400" dirty="0"/>
              <a:t>Sekvensnummer til </a:t>
            </a:r>
            <a:r>
              <a:rPr lang="nb-NO" sz="2400" dirty="0">
                <a:solidFill>
                  <a:srgbClr val="FF0000"/>
                </a:solidFill>
              </a:rPr>
              <a:t>neste byte </a:t>
            </a:r>
            <a:r>
              <a:rPr lang="nb-NO" sz="2400" dirty="0"/>
              <a:t>som forventes fra den andre siden</a:t>
            </a:r>
          </a:p>
          <a:p>
            <a:pPr lvl="1" eaLnBrk="1" hangingPunct="1"/>
            <a:r>
              <a:rPr lang="nb-NO" sz="2400" dirty="0"/>
              <a:t>Kumulativ ACK</a:t>
            </a:r>
          </a:p>
          <a:p>
            <a:pPr eaLnBrk="1" hangingPunct="1"/>
            <a:r>
              <a:rPr lang="nb-NO" sz="2800" dirty="0"/>
              <a:t>Segmenter utenfor rekkefølge</a:t>
            </a:r>
          </a:p>
          <a:p>
            <a:pPr lvl="1" eaLnBrk="1" hangingPunct="1"/>
            <a:r>
              <a:rPr lang="nb-NO" sz="2400" dirty="0"/>
              <a:t>Ikke dekket av TCP-spesifikasjonen, men må håndteres i implementasjonen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0" y="1447800"/>
            <a:ext cx="34290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72450" y="2708275"/>
            <a:ext cx="720725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7272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53100" y="4005263"/>
            <a:ext cx="71913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build="p"/>
      <p:bldP spid="267270" grpId="0" animBg="1"/>
      <p:bldP spid="2672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TCP ACK generering</a:t>
            </a:r>
            <a:r>
              <a:rPr lang="en-US"/>
              <a:t> </a:t>
            </a:r>
            <a:r>
              <a:rPr lang="en-US" sz="2400"/>
              <a:t>[RFC 1122, RFC 2581]</a:t>
            </a:r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0063" y="1071563"/>
            <a:ext cx="3429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Hendelse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hos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Mottager</a:t>
            </a:r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 err="1">
                <a:latin typeface="Arial" pitchFamily="34" charset="0"/>
              </a:rPr>
              <a:t>Ankomst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r>
              <a:rPr lang="en-US" sz="1800" dirty="0">
                <a:latin typeface="Arial" pitchFamily="34" charset="0"/>
              </a:rPr>
              <a:t> segment 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riktig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rekkefølge</a:t>
            </a:r>
            <a:r>
              <a:rPr lang="en-US" sz="1800" dirty="0">
                <a:latin typeface="Arial" pitchFamily="34" charset="0"/>
              </a:rPr>
              <a:t> med </a:t>
            </a:r>
            <a:r>
              <a:rPr lang="en-US" sz="1800" dirty="0" err="1">
                <a:latin typeface="Arial" pitchFamily="34" charset="0"/>
              </a:rPr>
              <a:t>forventet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seq</a:t>
            </a:r>
            <a:r>
              <a:rPr lang="en-US" sz="1800" dirty="0">
                <a:latin typeface="Arial" pitchFamily="34" charset="0"/>
              </a:rPr>
              <a:t> #.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Alle</a:t>
            </a:r>
            <a:r>
              <a:rPr lang="en-US" sz="1800" dirty="0">
                <a:latin typeface="Arial" pitchFamily="34" charset="0"/>
              </a:rPr>
              <a:t> data </a:t>
            </a:r>
            <a:r>
              <a:rPr lang="en-US" sz="1800" dirty="0" err="1">
                <a:latin typeface="Arial" pitchFamily="34" charset="0"/>
              </a:rPr>
              <a:t>allerde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ACKet</a:t>
            </a:r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 err="1">
                <a:latin typeface="Arial" pitchFamily="34" charset="0"/>
              </a:rPr>
              <a:t>Ankomst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r>
              <a:rPr lang="en-US" sz="1800" dirty="0">
                <a:latin typeface="Arial" pitchFamily="34" charset="0"/>
              </a:rPr>
              <a:t> segment 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riktig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rekkefølge</a:t>
            </a:r>
            <a:r>
              <a:rPr lang="en-US" sz="1800" dirty="0">
                <a:latin typeface="Arial" pitchFamily="34" charset="0"/>
              </a:rPr>
              <a:t> med </a:t>
            </a:r>
            <a:r>
              <a:rPr lang="en-US" sz="1800" dirty="0" err="1">
                <a:latin typeface="Arial" pitchFamily="34" charset="0"/>
              </a:rPr>
              <a:t>forventet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seq</a:t>
            </a:r>
            <a:r>
              <a:rPr lang="en-US" sz="1800" dirty="0">
                <a:latin typeface="Arial" pitchFamily="34" charset="0"/>
              </a:rPr>
              <a:t> #.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Et </a:t>
            </a:r>
            <a:r>
              <a:rPr lang="en-US" sz="1800" dirty="0" err="1">
                <a:latin typeface="Arial" pitchFamily="34" charset="0"/>
              </a:rPr>
              <a:t>tildligere</a:t>
            </a:r>
            <a:r>
              <a:rPr lang="en-US" sz="1800" dirty="0">
                <a:latin typeface="Arial" pitchFamily="34" charset="0"/>
              </a:rPr>
              <a:t> segment </a:t>
            </a:r>
            <a:r>
              <a:rPr lang="en-US" sz="1800" dirty="0" err="1">
                <a:latin typeface="Arial" pitchFamily="34" charset="0"/>
              </a:rPr>
              <a:t>er</a:t>
            </a:r>
            <a:r>
              <a:rPr lang="en-US" sz="1800" dirty="0">
                <a:latin typeface="Arial" pitchFamily="34" charset="0"/>
              </a:rPr>
              <a:t>  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ankommet</a:t>
            </a:r>
            <a:r>
              <a:rPr lang="en-US" sz="1800" dirty="0">
                <a:latin typeface="Arial" pitchFamily="34" charset="0"/>
              </a:rPr>
              <a:t>, men </a:t>
            </a:r>
            <a:r>
              <a:rPr lang="en-US" sz="1800" dirty="0" err="1">
                <a:latin typeface="Arial" pitchFamily="34" charset="0"/>
              </a:rPr>
              <a:t>ikke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ACKet</a:t>
            </a:r>
            <a:endParaRPr lang="en-US" sz="1800" dirty="0">
              <a:latin typeface="Arial" pitchFamily="34" charset="0"/>
            </a:endParaRPr>
          </a:p>
          <a:p>
            <a:r>
              <a:rPr lang="en-US" sz="1800" dirty="0" err="1">
                <a:latin typeface="Arial" pitchFamily="34" charset="0"/>
              </a:rPr>
              <a:t>Ankomst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r>
              <a:rPr lang="en-US" sz="1800" dirty="0">
                <a:latin typeface="Arial" pitchFamily="34" charset="0"/>
              </a:rPr>
              <a:t> segment </a:t>
            </a:r>
            <a:r>
              <a:rPr lang="en-US" sz="1800" dirty="0" err="1">
                <a:latin typeface="Arial" pitchFamily="34" charset="0"/>
              </a:rPr>
              <a:t>ute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r>
              <a:rPr lang="en-US" sz="1800" dirty="0">
                <a:latin typeface="Arial" pitchFamily="34" charset="0"/>
              </a:rPr>
              <a:t> 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rekkefølge</a:t>
            </a:r>
            <a:r>
              <a:rPr lang="en-US" sz="1800" dirty="0">
                <a:latin typeface="Arial" pitchFamily="34" charset="0"/>
              </a:rPr>
              <a:t> med </a:t>
            </a:r>
            <a:r>
              <a:rPr lang="en-US" sz="1800" dirty="0" err="1">
                <a:latin typeface="Arial" pitchFamily="34" charset="0"/>
              </a:rPr>
              <a:t>høyere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seq</a:t>
            </a:r>
            <a:r>
              <a:rPr lang="en-US" sz="1800" dirty="0">
                <a:latin typeface="Arial" pitchFamily="34" charset="0"/>
              </a:rPr>
              <a:t> #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enn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forventet</a:t>
            </a:r>
            <a:r>
              <a:rPr lang="en-US" sz="1800" dirty="0">
                <a:latin typeface="Arial" pitchFamily="34" charset="0"/>
              </a:rPr>
              <a:t> (Gap </a:t>
            </a:r>
            <a:r>
              <a:rPr lang="en-US" sz="1800" dirty="0" err="1">
                <a:latin typeface="Arial" pitchFamily="34" charset="0"/>
              </a:rPr>
              <a:t>oppdaget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 err="1">
                <a:latin typeface="Arial" pitchFamily="34" charset="0"/>
              </a:rPr>
              <a:t>Ankomst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r>
              <a:rPr lang="en-US" sz="1800" dirty="0">
                <a:latin typeface="Arial" pitchFamily="34" charset="0"/>
              </a:rPr>
              <a:t> segment </a:t>
            </a:r>
            <a:r>
              <a:rPr lang="en-US" sz="1800" dirty="0" err="1">
                <a:latin typeface="Arial" pitchFamily="34" charset="0"/>
              </a:rPr>
              <a:t>som</a:t>
            </a:r>
            <a:r>
              <a:rPr lang="en-US" sz="1800" dirty="0">
                <a:latin typeface="Arial" pitchFamily="34" charset="0"/>
              </a:rPr>
              <a:t> del-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vis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eller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helt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fyller</a:t>
            </a:r>
            <a:r>
              <a:rPr lang="en-US" sz="1800" dirty="0">
                <a:latin typeface="Arial" pitchFamily="34" charset="0"/>
              </a:rPr>
              <a:t> gap</a:t>
            </a:r>
          </a:p>
          <a:p>
            <a:endParaRPr lang="en-US" sz="1800" dirty="0">
              <a:latin typeface="Arial" pitchFamily="34" charset="0"/>
            </a:endParaRPr>
          </a:p>
          <a:p>
            <a:endParaRPr lang="en-US" sz="1000" dirty="0"/>
          </a:p>
        </p:txBody>
      </p:sp>
      <p:sp>
        <p:nvSpPr>
          <p:cNvPr id="3584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7663" y="1044575"/>
            <a:ext cx="419858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TCP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Mottager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Håndtering</a:t>
            </a:r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 err="1">
                <a:latin typeface="Arial" pitchFamily="34" charset="0"/>
              </a:rPr>
              <a:t>Utsatt</a:t>
            </a:r>
            <a:r>
              <a:rPr lang="en-US" sz="1800" dirty="0">
                <a:latin typeface="Arial" pitchFamily="34" charset="0"/>
              </a:rPr>
              <a:t> (delayed) ACK. Vent </a:t>
            </a:r>
            <a:r>
              <a:rPr lang="en-US" sz="1800" dirty="0" err="1">
                <a:latin typeface="Arial" pitchFamily="34" charset="0"/>
              </a:rPr>
              <a:t>inntil</a:t>
            </a:r>
            <a:r>
              <a:rPr lang="en-US" sz="1800" dirty="0">
                <a:latin typeface="Arial" pitchFamily="34" charset="0"/>
              </a:rPr>
              <a:t> 0,5 s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på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neste</a:t>
            </a:r>
            <a:r>
              <a:rPr lang="en-US" sz="1800" dirty="0">
                <a:latin typeface="Arial" pitchFamily="34" charset="0"/>
              </a:rPr>
              <a:t> segment. </a:t>
            </a:r>
            <a:r>
              <a:rPr lang="en-US" sz="1800" dirty="0" err="1">
                <a:latin typeface="Arial" pitchFamily="34" charset="0"/>
              </a:rPr>
              <a:t>Dersom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det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ikke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kommer</a:t>
            </a:r>
            <a:r>
              <a:rPr lang="en-US" sz="1800" dirty="0">
                <a:latin typeface="Arial" pitchFamily="34" charset="0"/>
              </a:rPr>
              <a:t>, send ACK.</a:t>
            </a:r>
            <a:br>
              <a:rPr lang="en-US" sz="1800" dirty="0">
                <a:latin typeface="Arial" pitchFamily="34" charset="0"/>
              </a:rPr>
            </a:br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Send </a:t>
            </a:r>
            <a:r>
              <a:rPr lang="en-US" sz="1800" dirty="0" err="1">
                <a:latin typeface="Arial" pitchFamily="34" charset="0"/>
              </a:rPr>
              <a:t>umiddelbart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kummulativ</a:t>
            </a:r>
            <a:r>
              <a:rPr lang="en-US" sz="1800" dirty="0">
                <a:latin typeface="Arial" pitchFamily="34" charset="0"/>
              </a:rPr>
              <a:t> ACK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</a:rPr>
              <a:t>fungerer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som</a:t>
            </a:r>
            <a:r>
              <a:rPr lang="en-US" sz="1800" dirty="0">
                <a:latin typeface="Arial" pitchFamily="34" charset="0"/>
              </a:rPr>
              <a:t> ACK for </a:t>
            </a:r>
            <a:r>
              <a:rPr lang="en-US" sz="1800" dirty="0" err="1">
                <a:latin typeface="Arial" pitchFamily="34" charset="0"/>
              </a:rPr>
              <a:t>begge</a:t>
            </a:r>
            <a:r>
              <a:rPr lang="en-US" sz="1800" dirty="0">
                <a:latin typeface="Arial" pitchFamily="34" charset="0"/>
              </a:rPr>
              <a:t>)</a:t>
            </a:r>
            <a:br>
              <a:rPr lang="en-US" sz="1800" dirty="0">
                <a:latin typeface="Arial" pitchFamily="34" charset="0"/>
              </a:rPr>
            </a:br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Send </a:t>
            </a:r>
            <a:r>
              <a:rPr lang="en-US" sz="1800" dirty="0" err="1">
                <a:latin typeface="Arial" pitchFamily="34" charset="0"/>
              </a:rPr>
              <a:t>umiddelbart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Arial" pitchFamily="34" charset="0"/>
              </a:rPr>
              <a:t>duplikat</a:t>
            </a:r>
            <a:r>
              <a:rPr lang="en-US" sz="1800" i="1" dirty="0">
                <a:solidFill>
                  <a:srgbClr val="FF0000"/>
                </a:solidFill>
                <a:latin typeface="Arial" pitchFamily="34" charset="0"/>
              </a:rPr>
              <a:t> ACK</a:t>
            </a:r>
            <a:r>
              <a:rPr lang="en-US" sz="1800" dirty="0">
                <a:latin typeface="Arial" pitchFamily="34" charset="0"/>
              </a:rPr>
              <a:t>, </a:t>
            </a:r>
          </a:p>
          <a:p>
            <a:r>
              <a:rPr lang="en-US" sz="1800" dirty="0" err="1">
                <a:latin typeface="Arial" pitchFamily="34" charset="0"/>
              </a:rPr>
              <a:t>som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indiker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seq</a:t>
            </a:r>
            <a:r>
              <a:rPr lang="en-US" sz="1800" dirty="0">
                <a:latin typeface="Arial" pitchFamily="34" charset="0"/>
              </a:rPr>
              <a:t> # for </a:t>
            </a:r>
            <a:r>
              <a:rPr lang="en-US" sz="1800" dirty="0" err="1">
                <a:latin typeface="Arial" pitchFamily="34" charset="0"/>
              </a:rPr>
              <a:t>neste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forventede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byte</a:t>
            </a: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Send  </a:t>
            </a:r>
            <a:r>
              <a:rPr lang="en-US" sz="1800" dirty="0" err="1">
                <a:latin typeface="Arial" pitchFamily="34" charset="0"/>
              </a:rPr>
              <a:t>umiddelbar</a:t>
            </a:r>
            <a:r>
              <a:rPr lang="en-US" sz="1800" dirty="0">
                <a:latin typeface="Arial" pitchFamily="34" charset="0"/>
              </a:rPr>
              <a:t> ACK (</a:t>
            </a:r>
            <a:r>
              <a:rPr lang="en-US" sz="1800" dirty="0" err="1">
                <a:latin typeface="Arial" pitchFamily="34" charset="0"/>
              </a:rPr>
              <a:t>forutsatt</a:t>
            </a:r>
            <a:r>
              <a:rPr lang="en-US" sz="1800" dirty="0">
                <a:latin typeface="Arial" pitchFamily="34" charset="0"/>
              </a:rPr>
              <a:t> 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at </a:t>
            </a:r>
            <a:r>
              <a:rPr lang="en-US" sz="1800" dirty="0" err="1">
                <a:latin typeface="Arial" pitchFamily="34" charset="0"/>
              </a:rPr>
              <a:t>segmentet</a:t>
            </a:r>
            <a:r>
              <a:rPr lang="en-US" sz="1800" dirty="0">
                <a:latin typeface="Arial" pitchFamily="34" charset="0"/>
              </a:rPr>
              <a:t> starter </a:t>
            </a:r>
            <a:r>
              <a:rPr lang="en-US" sz="1800" dirty="0" err="1">
                <a:latin typeface="Arial" pitchFamily="34" charset="0"/>
              </a:rPr>
              <a:t>på</a:t>
            </a:r>
            <a:r>
              <a:rPr lang="en-US" sz="1800" dirty="0">
                <a:latin typeface="Arial" pitchFamily="34" charset="0"/>
              </a:rPr>
              <a:t> “</a:t>
            </a:r>
            <a:r>
              <a:rPr lang="en-US" sz="1800" dirty="0" err="1">
                <a:latin typeface="Arial" pitchFamily="34" charset="0"/>
              </a:rPr>
              <a:t>bunnen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av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 err="1">
                <a:latin typeface="Arial" pitchFamily="34" charset="0"/>
              </a:rPr>
              <a:t>gapet</a:t>
            </a:r>
            <a:r>
              <a:rPr lang="en-US" sz="1800" dirty="0">
                <a:latin typeface="Arial" pitchFamily="34" charset="0"/>
              </a:rPr>
              <a:t>”)</a:t>
            </a:r>
            <a:br>
              <a:rPr lang="en-US" sz="1800" dirty="0">
                <a:latin typeface="Arial" pitchFamily="34" charset="0"/>
              </a:rPr>
            </a:br>
            <a:endParaRPr lang="en-US" sz="1000" dirty="0"/>
          </a:p>
        </p:txBody>
      </p:sp>
      <p:sp>
        <p:nvSpPr>
          <p:cNvPr id="3584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9113" y="1509713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490538" y="2690813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7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00063" y="3929063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8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09588" y="4910138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9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967163" y="1204913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73296E14-0C70-4817-9139-CC066941033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0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 err="1"/>
              <a:t>Resending</a:t>
            </a:r>
            <a:endParaRPr lang="nb-NO" dirty="0"/>
          </a:p>
        </p:txBody>
      </p:sp>
      <p:pic>
        <p:nvPicPr>
          <p:cNvPr id="102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295400" y="11430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72113" y="1196975"/>
            <a:ext cx="3671887" cy="4824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29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295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5349875" y="2374900"/>
            <a:ext cx="422275" cy="63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29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297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268298" name="Object 10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0646992"/>
              </p:ext>
            </p:extLst>
          </p:nvPr>
        </p:nvGraphicFramePr>
        <p:xfrm>
          <a:off x="5364163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2" name="Clip" r:id="rId39" imgW="1305000" imgH="1085760" progId="">
                  <p:embed/>
                </p:oleObj>
              </mc:Choice>
              <mc:Fallback>
                <p:oleObj name="Clip" r:id="rId39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341438"/>
                        <a:ext cx="485775" cy="38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9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83263" y="1341438"/>
            <a:ext cx="8778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latin typeface="Comic Sans MS" pitchFamily="66" charset="0"/>
              </a:rPr>
              <a:t>Host A</a:t>
            </a:r>
            <a:endParaRPr lang="en-US" sz="1000" b="1" dirty="0"/>
          </a:p>
        </p:txBody>
      </p:sp>
      <p:sp>
        <p:nvSpPr>
          <p:cNvPr id="268300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pitchFamily="34" charset="0"/>
              </a:rPr>
              <a:t>Seq=100, 20 bytes data</a:t>
            </a:r>
            <a:endParaRPr lang="en-US" sz="1000"/>
          </a:p>
        </p:txBody>
      </p:sp>
      <p:sp>
        <p:nvSpPr>
          <p:cNvPr id="26830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pitchFamily="34" charset="0"/>
              </a:rPr>
              <a:t>ACK=100</a:t>
            </a:r>
            <a:endParaRPr lang="en-US" sz="1000"/>
          </a:p>
        </p:txBody>
      </p:sp>
      <p:sp>
        <p:nvSpPr>
          <p:cNvPr id="268302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-5400000">
            <a:off x="4882356" y="2785269"/>
            <a:ext cx="149383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Comic Sans MS" pitchFamily="66" charset="0"/>
              </a:rPr>
              <a:t>Seq=92 timeout</a:t>
            </a:r>
            <a:endParaRPr lang="en-US" sz="1000"/>
          </a:p>
        </p:txBody>
      </p:sp>
      <p:sp>
        <p:nvSpPr>
          <p:cNvPr id="268303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40425" y="5575300"/>
            <a:ext cx="2252663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Comic Sans MS" pitchFamily="66" charset="0"/>
              </a:rPr>
              <a:t>premature timeout,</a:t>
            </a:r>
          </a:p>
          <a:p>
            <a:pPr algn="ctr" eaLnBrk="0" hangingPunct="0"/>
            <a:r>
              <a:rPr lang="en-US" sz="1800" dirty="0">
                <a:latin typeface="Comic Sans MS" pitchFamily="66" charset="0"/>
              </a:rPr>
              <a:t>cumulative ACKs</a:t>
            </a:r>
            <a:endParaRPr lang="en-US" sz="1000" dirty="0"/>
          </a:p>
        </p:txBody>
      </p:sp>
      <p:graphicFrame>
        <p:nvGraphicFramePr>
          <p:cNvPr id="268304" name="Object 16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203908257"/>
              </p:ext>
            </p:extLst>
          </p:nvPr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3" name="Clip" r:id="rId41" imgW="1305000" imgH="1085760" progId="">
                  <p:embed/>
                </p:oleObj>
              </mc:Choice>
              <mc:Fallback>
                <p:oleObj name="Clip" r:id="rId41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5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07263" y="1360488"/>
            <a:ext cx="8572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Host B</a:t>
            </a:r>
            <a:endParaRPr lang="en-US" sz="1000" b="1"/>
          </a:p>
        </p:txBody>
      </p:sp>
      <p:sp>
        <p:nvSpPr>
          <p:cNvPr id="268306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07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pitchFamily="34" charset="0"/>
              </a:rPr>
              <a:t>Seq=92, 8 bytes data</a:t>
            </a:r>
            <a:endParaRPr lang="en-US" sz="1000"/>
          </a:p>
        </p:txBody>
      </p:sp>
      <p:sp>
        <p:nvSpPr>
          <p:cNvPr id="268308" name="Line 2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791200" y="1790700"/>
            <a:ext cx="6350" cy="3822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09" name="Line 2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0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Arial" pitchFamily="34" charset="0"/>
              </a:rPr>
              <a:t>ACK=120</a:t>
            </a:r>
            <a:endParaRPr lang="en-US" sz="1000"/>
          </a:p>
        </p:txBody>
      </p:sp>
      <p:sp>
        <p:nvSpPr>
          <p:cNvPr id="268311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5638800" y="2016125"/>
            <a:ext cx="6350" cy="2444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2" name="Line 2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5629275" y="3644900"/>
            <a:ext cx="0" cy="2222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3" name="Line 2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4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 err="1">
                <a:latin typeface="Arial" pitchFamily="34" charset="0"/>
              </a:rPr>
              <a:t>Seq</a:t>
            </a:r>
            <a:r>
              <a:rPr lang="en-US" sz="1400" dirty="0">
                <a:latin typeface="Arial" pitchFamily="34" charset="0"/>
              </a:rPr>
              <a:t>=92, 8 bytes data</a:t>
            </a:r>
            <a:endParaRPr lang="en-US" sz="1000" dirty="0"/>
          </a:p>
        </p:txBody>
      </p:sp>
      <p:sp>
        <p:nvSpPr>
          <p:cNvPr id="268315" name="Line 2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613400" y="3876675"/>
            <a:ext cx="18097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6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5594350" y="2016125"/>
            <a:ext cx="18097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7" name="Line 2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368925" y="4387850"/>
            <a:ext cx="422275" cy="63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18" name="Text Box 30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 rot="-5400000">
            <a:off x="4583906" y="3209132"/>
            <a:ext cx="157321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Comic Sans MS" pitchFamily="66" charset="0"/>
              </a:rPr>
              <a:t>Seq=100 timeout</a:t>
            </a:r>
            <a:endParaRPr lang="en-US" sz="1000"/>
          </a:p>
        </p:txBody>
      </p:sp>
      <p:sp>
        <p:nvSpPr>
          <p:cNvPr id="268319" name="Line 3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5378450" y="2371725"/>
            <a:ext cx="6350" cy="2952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20" name="Line 32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5387975" y="4089400"/>
            <a:ext cx="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21" name="Line 33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8322" name="Text Box 34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Arial" pitchFamily="34" charset="0"/>
              </a:rPr>
              <a:t>ACK=120</a:t>
            </a: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75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nimBg="1"/>
      <p:bldP spid="268295" grpId="0" animBg="1"/>
      <p:bldP spid="268296" grpId="0" animBg="1"/>
      <p:bldP spid="268297" grpId="0" animBg="1"/>
      <p:bldP spid="268299" grpId="0" animBg="1"/>
      <p:bldP spid="268300" grpId="0" animBg="1"/>
      <p:bldP spid="268301" grpId="0" animBg="1"/>
      <p:bldP spid="268302" grpId="0" animBg="1"/>
      <p:bldP spid="268303" grpId="0" animBg="1"/>
      <p:bldP spid="268305" grpId="0" animBg="1"/>
      <p:bldP spid="268306" grpId="0" animBg="1"/>
      <p:bldP spid="268306" grpId="1" animBg="1"/>
      <p:bldP spid="268307" grpId="0" animBg="1"/>
      <p:bldP spid="268307" grpId="1" animBg="1"/>
      <p:bldP spid="268308" grpId="0" animBg="1"/>
      <p:bldP spid="268309" grpId="0" animBg="1"/>
      <p:bldP spid="268310" grpId="0" animBg="1"/>
      <p:bldP spid="268311" grpId="0" animBg="1"/>
      <p:bldP spid="268312" grpId="0" animBg="1"/>
      <p:bldP spid="268313" grpId="0" animBg="1"/>
      <p:bldP spid="268314" grpId="0" animBg="1"/>
      <p:bldP spid="268315" grpId="0" animBg="1"/>
      <p:bldP spid="268316" grpId="0" animBg="1"/>
      <p:bldP spid="268317" grpId="0" animBg="1"/>
      <p:bldP spid="268318" grpId="0" animBg="1"/>
      <p:bldP spid="268319" grpId="0" animBg="1"/>
      <p:bldP spid="268320" grpId="0" animBg="1"/>
      <p:bldP spid="268321" grpId="0" animBg="1"/>
      <p:bldP spid="2683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Rask omsending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292080" y="1000108"/>
            <a:ext cx="3594748" cy="5410200"/>
          </a:xfrm>
        </p:spPr>
        <p:txBody>
          <a:bodyPr>
            <a:normAutofit fontScale="92500"/>
          </a:bodyPr>
          <a:lstStyle/>
          <a:p>
            <a:r>
              <a:rPr lang="nb-NO" dirty="0" err="1"/>
              <a:t>Timeout-perioden</a:t>
            </a:r>
            <a:r>
              <a:rPr lang="nb-NO" dirty="0"/>
              <a:t> er ofte relativt lang</a:t>
            </a:r>
          </a:p>
          <a:p>
            <a:r>
              <a:rPr lang="nb-NO" dirty="0"/>
              <a:t>Dersom sender mottar </a:t>
            </a:r>
            <a:r>
              <a:rPr lang="nb-NO" dirty="0">
                <a:solidFill>
                  <a:srgbClr val="FF0000"/>
                </a:solidFill>
              </a:rPr>
              <a:t>3 ACK </a:t>
            </a:r>
            <a:r>
              <a:rPr lang="nb-NO" dirty="0"/>
              <a:t>på samme data før </a:t>
            </a:r>
            <a:r>
              <a:rPr lang="nb-NO" dirty="0" err="1"/>
              <a:t>timeout</a:t>
            </a:r>
            <a:r>
              <a:rPr lang="nb-NO" dirty="0"/>
              <a:t> tolkes det som pakketap –&gt; omsending av påfølgende segment</a:t>
            </a:r>
          </a:p>
        </p:txBody>
      </p:sp>
      <p:grpSp>
        <p:nvGrpSpPr>
          <p:cNvPr id="40" name="Group 39"/>
          <p:cNvGrpSpPr/>
          <p:nvPr>
            <p:custDataLst>
              <p:tags r:id="rId5"/>
            </p:custDataLst>
          </p:nvPr>
        </p:nvGrpSpPr>
        <p:grpSpPr>
          <a:xfrm>
            <a:off x="106482" y="1322388"/>
            <a:ext cx="5432305" cy="5507454"/>
            <a:chOff x="106482" y="1322388"/>
            <a:chExt cx="5432305" cy="550745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860550" y="24542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601787" y="1709738"/>
            <a:ext cx="4857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80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787" y="1709738"/>
                          <a:ext cx="48577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76375" y="1322388"/>
              <a:ext cx="760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Host A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16200000">
              <a:off x="1018251" y="5760830"/>
              <a:ext cx="8146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timeout</a:t>
              </a:r>
              <a:endParaRPr lang="en-US" sz="1600">
                <a:latin typeface="Times New Roman" pitchFamily="18" charset="0"/>
              </a:endParaRP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4151312" y="1733550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81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312" y="1733550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37012" y="1360488"/>
              <a:ext cx="760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Host B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60550" y="2682875"/>
              <a:ext cx="1757362" cy="4143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60550" y="2149475"/>
              <a:ext cx="9525" cy="4378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75150" y="2225675"/>
              <a:ext cx="22225" cy="435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847850" y="3063875"/>
              <a:ext cx="2495550" cy="7524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565275" y="6491288"/>
              <a:ext cx="5517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60550" y="29114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60550" y="33686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60550" y="31400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860550" y="3521075"/>
              <a:ext cx="2495550" cy="7524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860550" y="3749675"/>
              <a:ext cx="2495550" cy="7524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860550" y="3978275"/>
              <a:ext cx="2495550" cy="7524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33775" y="2849563"/>
              <a:ext cx="282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589087" y="3808413"/>
              <a:ext cx="11113" cy="2479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87500" y="3808413"/>
              <a:ext cx="13811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601787" y="6289675"/>
              <a:ext cx="13811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b-NO" sz="160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874837" y="4775200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 rot="714405">
              <a:off x="2309812" y="4813886"/>
              <a:ext cx="2030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600">
                  <a:latin typeface="Arial" charset="0"/>
                </a:rPr>
                <a:t>resend seq X2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50139" y="2268538"/>
              <a:ext cx="8691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seq # x1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63587" y="2503488"/>
              <a:ext cx="1185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/>
                <a:t>seq # x2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49300" y="2744788"/>
              <a:ext cx="11858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/>
                <a:t>seq # x3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766762" y="2962275"/>
              <a:ext cx="1185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/>
                <a:t>seq # x4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62000" y="3181350"/>
              <a:ext cx="11858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/>
                <a:t>seq # x5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338637" y="2846388"/>
              <a:ext cx="1185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 dirty="0"/>
                <a:t>ACK x1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352925" y="3327400"/>
              <a:ext cx="11858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ACK x1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348162" y="3554413"/>
              <a:ext cx="1185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ACK x1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343400" y="3759200"/>
              <a:ext cx="11858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ACK x1</a:t>
              </a:r>
            </a:p>
          </p:txBody>
        </p:sp>
        <p:sp>
          <p:nvSpPr>
            <p:cNvPr id="37" name="AutoShape 37"/>
            <p:cNvSpPr>
              <a:spLocks/>
            </p:cNvSpPr>
            <p:nvPr/>
          </p:nvSpPr>
          <p:spPr bwMode="auto">
            <a:xfrm>
              <a:off x="1714500" y="4221163"/>
              <a:ext cx="109537" cy="595312"/>
            </a:xfrm>
            <a:prstGeom prst="leftBrace">
              <a:avLst>
                <a:gd name="adj1" fmla="val 4529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 sz="1600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06482" y="4086225"/>
              <a:ext cx="93968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triple</a:t>
              </a:r>
            </a:p>
            <a:p>
              <a:pPr algn="r"/>
              <a:r>
                <a:rPr lang="en-US" sz="1600"/>
                <a:t>duplicate</a:t>
              </a:r>
            </a:p>
            <a:p>
              <a:pPr algn="r"/>
              <a:r>
                <a:rPr lang="en-US" sz="1600"/>
                <a:t>ACKs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 flipV="1">
              <a:off x="952500" y="4508500"/>
              <a:ext cx="765175" cy="111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 sz="1600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99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>
                <a:solidFill>
                  <a:srgbClr val="FF0000"/>
                </a:solidFill>
              </a:rPr>
              <a:t>Flyt</a:t>
            </a:r>
            <a:r>
              <a:rPr lang="nb-NO" dirty="0"/>
              <a:t>kontroll = </a:t>
            </a:r>
            <a:r>
              <a:rPr lang="nb-NO" dirty="0" err="1"/>
              <a:t>Window</a:t>
            </a:r>
            <a:endParaRPr lang="nb-NO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382000" cy="2895600"/>
          </a:xfrm>
        </p:spPr>
        <p:txBody>
          <a:bodyPr/>
          <a:lstStyle/>
          <a:p>
            <a:pPr eaLnBrk="1" hangingPunct="1"/>
            <a:r>
              <a:rPr lang="nb-NO" sz="2800" b="1" dirty="0"/>
              <a:t>Avsender skal ikke «drukne» mottaker ved å sende for mye,  for fort</a:t>
            </a:r>
          </a:p>
          <a:p>
            <a:pPr eaLnBrk="1" hangingPunct="1"/>
            <a:r>
              <a:rPr lang="nb-NO" sz="2800" dirty="0">
                <a:solidFill>
                  <a:schemeClr val="accent2"/>
                </a:solidFill>
              </a:rPr>
              <a:t>Mottaker</a:t>
            </a:r>
            <a:r>
              <a:rPr lang="nb-NO" sz="2800" dirty="0"/>
              <a:t> informerer avsender om fri </a:t>
            </a:r>
            <a:r>
              <a:rPr lang="nb-NO" sz="2800" dirty="0" err="1"/>
              <a:t>buffer-kapasitet</a:t>
            </a:r>
            <a:endParaRPr lang="nb-NO" sz="2800" dirty="0"/>
          </a:p>
          <a:p>
            <a:pPr lvl="1" eaLnBrk="1" hangingPunct="1"/>
            <a:r>
              <a:rPr lang="nb-NO" sz="2400" i="1" dirty="0" err="1"/>
              <a:t>RcvWindow</a:t>
            </a:r>
            <a:r>
              <a:rPr lang="nb-NO" sz="2400" dirty="0"/>
              <a:t> i TCP segmentet</a:t>
            </a:r>
          </a:p>
          <a:p>
            <a:pPr eaLnBrk="1" hangingPunct="1"/>
            <a:r>
              <a:rPr lang="nb-NO" sz="2800" dirty="0">
                <a:solidFill>
                  <a:schemeClr val="accent2"/>
                </a:solidFill>
              </a:rPr>
              <a:t>Avsender</a:t>
            </a:r>
            <a:r>
              <a:rPr lang="nb-NO" sz="2800" dirty="0"/>
              <a:t> tar hensyn til dette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3717032"/>
            <a:ext cx="6840760" cy="28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0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RTT (</a:t>
            </a:r>
            <a:r>
              <a:rPr lang="nb-NO" sz="4000" dirty="0" err="1"/>
              <a:t>Round</a:t>
            </a:r>
            <a:r>
              <a:rPr lang="nb-NO" sz="4000" dirty="0"/>
              <a:t> Trip Time</a:t>
            </a:r>
            <a:r>
              <a:rPr lang="nb-NO" dirty="0"/>
              <a:t>) og </a:t>
            </a:r>
            <a:r>
              <a:rPr lang="nb-NO" dirty="0" err="1"/>
              <a:t>timeout</a:t>
            </a:r>
            <a:endParaRPr lang="nb-NO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234107"/>
            <a:ext cx="8077200" cy="4876800"/>
          </a:xfrm>
        </p:spPr>
        <p:txBody>
          <a:bodyPr/>
          <a:lstStyle/>
          <a:p>
            <a:pPr eaLnBrk="1" hangingPunct="1"/>
            <a:r>
              <a:rPr lang="nb-NO" sz="2800" dirty="0"/>
              <a:t>Hvor stor skal en velge </a:t>
            </a:r>
            <a:r>
              <a:rPr lang="nb-NO" sz="2800" dirty="0" err="1">
                <a:solidFill>
                  <a:schemeClr val="accent2"/>
                </a:solidFill>
              </a:rPr>
              <a:t>timeout</a:t>
            </a:r>
            <a:r>
              <a:rPr lang="nb-NO" sz="2800" dirty="0"/>
              <a:t>-verdien?</a:t>
            </a:r>
          </a:p>
          <a:p>
            <a:pPr lvl="1" eaLnBrk="1" hangingPunct="1"/>
            <a:r>
              <a:rPr lang="nb-NO" sz="2400" dirty="0"/>
              <a:t>Lengre enn RTT</a:t>
            </a:r>
          </a:p>
          <a:p>
            <a:pPr lvl="2" eaLnBrk="1" hangingPunct="1"/>
            <a:r>
              <a:rPr lang="nb-NO" sz="2000" dirty="0"/>
              <a:t>RTT varierer!</a:t>
            </a:r>
          </a:p>
          <a:p>
            <a:pPr lvl="1" eaLnBrk="1" hangingPunct="1"/>
            <a:r>
              <a:rPr lang="nb-NO" sz="2400" dirty="0"/>
              <a:t>For kort </a:t>
            </a:r>
            <a:r>
              <a:rPr lang="nb-NO" sz="2400" dirty="0" err="1"/>
              <a:t>timeout</a:t>
            </a:r>
            <a:r>
              <a:rPr lang="nb-NO" sz="2400" dirty="0"/>
              <a:t>-verdi gir unødvendig omsending</a:t>
            </a:r>
          </a:p>
          <a:p>
            <a:pPr lvl="1" eaLnBrk="1" hangingPunct="1"/>
            <a:r>
              <a:rPr lang="nb-NO" sz="2400" dirty="0"/>
              <a:t>For lang </a:t>
            </a:r>
            <a:r>
              <a:rPr lang="nb-NO" sz="2400" dirty="0" err="1"/>
              <a:t>timeout</a:t>
            </a:r>
            <a:r>
              <a:rPr lang="nb-NO" sz="2400" dirty="0"/>
              <a:t>-verdi gir for dårlig reaksjon på tap av segment</a:t>
            </a:r>
            <a:br>
              <a:rPr lang="nb-NO" sz="2400" dirty="0"/>
            </a:br>
            <a:endParaRPr lang="nb-NO" sz="2400" dirty="0"/>
          </a:p>
          <a:p>
            <a:pPr eaLnBrk="1" hangingPunct="1"/>
            <a:r>
              <a:rPr lang="nb-NO" sz="2800" dirty="0"/>
              <a:t>Måler tiden fra avsendt segment til mottatt ACK</a:t>
            </a:r>
          </a:p>
          <a:p>
            <a:pPr lvl="1" eaLnBrk="1" hangingPunct="1"/>
            <a:r>
              <a:rPr lang="nb-NO" sz="2400" dirty="0"/>
              <a:t>Tar ikke med omsend og kumulativ ACK i målingene</a:t>
            </a:r>
          </a:p>
          <a:p>
            <a:pPr lvl="1" eaLnBrk="1" hangingPunct="1"/>
            <a:r>
              <a:rPr lang="nb-NO" sz="2400" dirty="0"/>
              <a:t>Må ta hensyn til at RTT varierer</a:t>
            </a:r>
          </a:p>
          <a:p>
            <a:pPr lvl="1" eaLnBrk="1" hangingPunct="1"/>
            <a:r>
              <a:rPr lang="nb-NO" sz="2400" dirty="0"/>
              <a:t>Mest interessert i de ferskeste målingene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6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Transport tjenesten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066800"/>
            <a:ext cx="5486400" cy="4876800"/>
          </a:xfrm>
        </p:spPr>
        <p:txBody>
          <a:bodyPr>
            <a:normAutofit fontScale="92500"/>
          </a:bodyPr>
          <a:lstStyle/>
          <a:p>
            <a:r>
              <a:rPr lang="nb-NO" sz="2800" dirty="0"/>
              <a:t>Setter opp </a:t>
            </a:r>
            <a:r>
              <a:rPr lang="nb-NO" sz="2800" i="1" dirty="0">
                <a:solidFill>
                  <a:srgbClr val="FF0000"/>
                </a:solidFill>
              </a:rPr>
              <a:t>logisk</a:t>
            </a:r>
            <a:r>
              <a:rPr lang="nb-NO" sz="2800" dirty="0"/>
              <a:t> kommunikasjon mellom applikasjons-prosesser på forskjellige klienter</a:t>
            </a:r>
          </a:p>
          <a:p>
            <a:r>
              <a:rPr lang="nb-NO" sz="2800" dirty="0"/>
              <a:t>Transport-protokollen kjøres i hvert </a:t>
            </a:r>
            <a:r>
              <a:rPr lang="nb-NO" sz="2800" dirty="0">
                <a:solidFill>
                  <a:srgbClr val="FF0000"/>
                </a:solidFill>
              </a:rPr>
              <a:t>ende</a:t>
            </a:r>
            <a:r>
              <a:rPr lang="nb-NO" sz="2800" dirty="0"/>
              <a:t>-system</a:t>
            </a:r>
          </a:p>
          <a:p>
            <a:r>
              <a:rPr lang="nb-NO" sz="2800" dirty="0"/>
              <a:t>Transportlags-protokoll</a:t>
            </a:r>
          </a:p>
          <a:p>
            <a:pPr lvl="1"/>
            <a:r>
              <a:rPr lang="nb-NO" sz="2400" dirty="0"/>
              <a:t>Dataoverføring mellom </a:t>
            </a:r>
            <a:r>
              <a:rPr lang="nb-NO" sz="2400" dirty="0">
                <a:solidFill>
                  <a:srgbClr val="FF0000"/>
                </a:solidFill>
              </a:rPr>
              <a:t>prosesser</a:t>
            </a:r>
          </a:p>
          <a:p>
            <a:r>
              <a:rPr lang="nb-NO" sz="2800" dirty="0"/>
              <a:t>Bruker </a:t>
            </a:r>
            <a:r>
              <a:rPr lang="nb-NO" sz="2800" dirty="0" err="1"/>
              <a:t>Nettverklags</a:t>
            </a:r>
            <a:r>
              <a:rPr lang="nb-NO" sz="2800" dirty="0"/>
              <a:t>-protokoll (IP)</a:t>
            </a:r>
          </a:p>
          <a:p>
            <a:pPr lvl="1"/>
            <a:r>
              <a:rPr lang="nb-NO" sz="2400" dirty="0"/>
              <a:t>Dataoverføring mellom </a:t>
            </a:r>
            <a:r>
              <a:rPr lang="nb-NO" sz="2400" dirty="0">
                <a:solidFill>
                  <a:srgbClr val="FF0000"/>
                </a:solidFill>
              </a:rPr>
              <a:t>systemer</a:t>
            </a:r>
            <a:r>
              <a:rPr lang="nb-NO" sz="2400" dirty="0">
                <a:solidFill>
                  <a:schemeClr val="accent2"/>
                </a:solidFill>
              </a:rPr>
              <a:t> </a:t>
            </a:r>
            <a:r>
              <a:rPr lang="nb-NO" sz="2400" dirty="0"/>
              <a:t>(vertsmaskiner)</a:t>
            </a:r>
            <a:endParaRPr lang="nb-NO" sz="24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E48975-42E9-4667-9B97-7BCF5CA7EFD1}" type="slidenum">
              <a:rPr lang="nb-NO"/>
              <a:pPr/>
              <a:t>6</a:t>
            </a:fld>
            <a:endParaRPr lang="nb-NO"/>
          </a:p>
        </p:txBody>
      </p:sp>
      <p:pic>
        <p:nvPicPr>
          <p:cNvPr id="14438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012160" y="1143000"/>
            <a:ext cx="3131840" cy="379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Eksempel</a:t>
            </a:r>
            <a:r>
              <a:rPr lang="en-US" sz="3200" dirty="0"/>
              <a:t> RTT </a:t>
            </a:r>
            <a:r>
              <a:rPr lang="en-US" sz="3200" dirty="0" err="1"/>
              <a:t>estimering</a:t>
            </a:r>
            <a:r>
              <a:rPr lang="en-US" sz="3200" dirty="0"/>
              <a:t>: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3"/>
            <a:ext cx="8786813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58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Wireshark</a:t>
            </a:r>
            <a:r>
              <a:rPr lang="nb-NO" dirty="0"/>
              <a:t>: RTT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151216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Laster opp en 1 GB til </a:t>
            </a:r>
            <a:r>
              <a:rPr lang="nb-NO" dirty="0">
                <a:hlinkClick r:id="rId7"/>
              </a:rPr>
              <a:t>home.nith.no</a:t>
            </a:r>
            <a:endParaRPr lang="nb-NO" dirty="0"/>
          </a:p>
          <a:p>
            <a:r>
              <a:rPr lang="nb-NO" dirty="0"/>
              <a:t>RTT </a:t>
            </a:r>
            <a:r>
              <a:rPr lang="nb-NO" i="1" dirty="0"/>
              <a:t>varierer</a:t>
            </a:r>
            <a:r>
              <a:rPr lang="nb-NO" dirty="0"/>
              <a:t> mellom  langt under 1/10 ms og 1,4 s (</a:t>
            </a:r>
            <a:r>
              <a:rPr lang="nb-NO" dirty="0" err="1"/>
              <a:t>ca</a:t>
            </a:r>
            <a:r>
              <a:rPr lang="nb-NO" dirty="0"/>
              <a:t> faktor 10.000)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9046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3"/>
            <a:ext cx="7927405" cy="38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80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Beregning av timeout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0600"/>
            <a:ext cx="8915400" cy="5334000"/>
          </a:xfrm>
        </p:spPr>
        <p:txBody>
          <a:bodyPr/>
          <a:lstStyle/>
          <a:p>
            <a:pPr eaLnBrk="1" hangingPunct="1"/>
            <a:r>
              <a:rPr lang="nb-NO" sz="2800" dirty="0"/>
              <a:t>Utregning av </a:t>
            </a:r>
            <a:r>
              <a:rPr lang="nb-NO" sz="2800" dirty="0">
                <a:solidFill>
                  <a:schemeClr val="accent2"/>
                </a:solidFill>
              </a:rPr>
              <a:t>utjevnet</a:t>
            </a:r>
            <a:r>
              <a:rPr lang="nb-NO" sz="2800" dirty="0"/>
              <a:t> RTT</a:t>
            </a:r>
            <a:endParaRPr lang="nb-NO" sz="20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ctr" eaLnBrk="1" hangingPunct="1">
              <a:buFontTx/>
              <a:buNone/>
            </a:pP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EstimatedRTT</a:t>
            </a:r>
            <a:r>
              <a:rPr lang="nb-NO" sz="2400" b="1" dirty="0">
                <a:solidFill>
                  <a:schemeClr val="accent2"/>
                </a:solidFill>
                <a:latin typeface="Courier New" pitchFamily="49" charset="0"/>
              </a:rPr>
              <a:t> = (1-x)*</a:t>
            </a: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EstimatedRTT</a:t>
            </a:r>
            <a:r>
              <a:rPr lang="nb-NO" sz="2400" b="1" dirty="0">
                <a:solidFill>
                  <a:schemeClr val="accent2"/>
                </a:solidFill>
                <a:latin typeface="Courier New" pitchFamily="49" charset="0"/>
              </a:rPr>
              <a:t> + x*</a:t>
            </a: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SampleRTT</a:t>
            </a:r>
            <a:endParaRPr lang="nb-NO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/>
            <a:r>
              <a:rPr lang="nb-NO" sz="2400" dirty="0" err="1"/>
              <a:t>Eksponensielt</a:t>
            </a:r>
            <a:r>
              <a:rPr lang="nb-NO" sz="2400" dirty="0"/>
              <a:t> veiet, løpende gjennomsnitt</a:t>
            </a:r>
          </a:p>
          <a:p>
            <a:pPr lvl="1" eaLnBrk="1" hangingPunct="1"/>
            <a:r>
              <a:rPr lang="nb-NO" sz="2400" dirty="0"/>
              <a:t>Siste målinger veier tyngst</a:t>
            </a:r>
          </a:p>
          <a:p>
            <a:pPr lvl="1" eaLnBrk="1" hangingPunct="1"/>
            <a:r>
              <a:rPr lang="nb-NO" sz="2400" dirty="0"/>
              <a:t>Typiske verdier for x: 1/8 - 1/10</a:t>
            </a:r>
          </a:p>
          <a:p>
            <a:pPr eaLnBrk="1" hangingPunct="1"/>
            <a:r>
              <a:rPr lang="nb-NO" sz="2800" dirty="0">
                <a:latin typeface="Arial" pitchFamily="34" charset="0"/>
              </a:rPr>
              <a:t>Utregning av </a:t>
            </a:r>
            <a:r>
              <a:rPr lang="nb-NO" sz="2800" dirty="0" err="1">
                <a:latin typeface="Arial" pitchFamily="34" charset="0"/>
              </a:rPr>
              <a:t>timeout</a:t>
            </a:r>
            <a:endParaRPr lang="nb-NO" sz="2800" dirty="0">
              <a:latin typeface="Arial" pitchFamily="34" charset="0"/>
            </a:endParaRPr>
          </a:p>
          <a:p>
            <a:pPr lvl="1" eaLnBrk="1" hangingPunct="1"/>
            <a:r>
              <a:rPr lang="nb-NO" sz="2400" i="1" dirty="0" err="1">
                <a:latin typeface="Arial" pitchFamily="34" charset="0"/>
              </a:rPr>
              <a:t>EstimatedRTT</a:t>
            </a:r>
            <a:r>
              <a:rPr lang="nb-NO" sz="2400" dirty="0">
                <a:latin typeface="Arial" pitchFamily="34" charset="0"/>
              </a:rPr>
              <a:t> pluss en sikkerhets-margin</a:t>
            </a:r>
          </a:p>
          <a:p>
            <a:pPr lvl="1" eaLnBrk="1" hangingPunct="1"/>
            <a:r>
              <a:rPr lang="nb-NO" sz="2400" dirty="0">
                <a:latin typeface="Arial" pitchFamily="34" charset="0"/>
              </a:rPr>
              <a:t>Jo større variasjon i </a:t>
            </a:r>
            <a:r>
              <a:rPr lang="nb-NO" sz="2400" i="1" dirty="0" err="1">
                <a:latin typeface="Arial" pitchFamily="34" charset="0"/>
              </a:rPr>
              <a:t>EstimatedRTT</a:t>
            </a:r>
            <a:r>
              <a:rPr lang="nb-NO" sz="2400" dirty="0">
                <a:latin typeface="Arial" pitchFamily="34" charset="0"/>
              </a:rPr>
              <a:t>, jo større sikkerhets-margin</a:t>
            </a:r>
          </a:p>
          <a:p>
            <a:pPr eaLnBrk="1" hangingPunct="1">
              <a:buFontTx/>
              <a:buNone/>
            </a:pP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Timeout</a:t>
            </a:r>
            <a:r>
              <a:rPr lang="nb-NO" sz="24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EstimatedRTT</a:t>
            </a:r>
            <a:r>
              <a:rPr lang="nb-NO" sz="2400" b="1" dirty="0">
                <a:solidFill>
                  <a:schemeClr val="accent2"/>
                </a:solidFill>
                <a:latin typeface="Courier New" pitchFamily="49" charset="0"/>
              </a:rPr>
              <a:t> + 4*</a:t>
            </a:r>
            <a:r>
              <a:rPr lang="nb-NO" sz="2400" b="1" dirty="0" err="1">
                <a:solidFill>
                  <a:schemeClr val="accent2"/>
                </a:solidFill>
                <a:latin typeface="Courier New" pitchFamily="49" charset="0"/>
              </a:rPr>
              <a:t>Deviation</a:t>
            </a:r>
            <a:endParaRPr lang="nb-NO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nb-NO" sz="2000" b="1" dirty="0" err="1">
                <a:solidFill>
                  <a:schemeClr val="accent2"/>
                </a:solidFill>
                <a:latin typeface="Courier New" pitchFamily="49" charset="0"/>
              </a:rPr>
              <a:t>Deviation</a:t>
            </a:r>
            <a:r>
              <a:rPr lang="nb-NO" sz="2000" b="1" dirty="0">
                <a:solidFill>
                  <a:schemeClr val="accent2"/>
                </a:solidFill>
                <a:latin typeface="Courier New" pitchFamily="49" charset="0"/>
              </a:rPr>
              <a:t> = (1-x)*</a:t>
            </a:r>
            <a:r>
              <a:rPr lang="nb-NO" sz="2000" b="1" dirty="0" err="1">
                <a:solidFill>
                  <a:schemeClr val="accent2"/>
                </a:solidFill>
                <a:latin typeface="Courier New" pitchFamily="49" charset="0"/>
              </a:rPr>
              <a:t>Deviation</a:t>
            </a:r>
            <a:r>
              <a:rPr lang="nb-NO" sz="2000" b="1" dirty="0">
                <a:solidFill>
                  <a:schemeClr val="accent2"/>
                </a:solidFill>
                <a:latin typeface="Courier New" pitchFamily="49" charset="0"/>
              </a:rPr>
              <a:t> + x*|</a:t>
            </a:r>
            <a:r>
              <a:rPr lang="nb-NO" sz="2000" b="1" dirty="0" err="1">
                <a:solidFill>
                  <a:schemeClr val="accent2"/>
                </a:solidFill>
                <a:latin typeface="Courier New" pitchFamily="49" charset="0"/>
              </a:rPr>
              <a:t>SampleRTT-EstimatedRTT</a:t>
            </a:r>
            <a:r>
              <a:rPr lang="nb-NO" sz="2000" b="1" dirty="0">
                <a:solidFill>
                  <a:schemeClr val="accent2"/>
                </a:solidFill>
                <a:latin typeface="Courier New" pitchFamily="49" charset="0"/>
              </a:rPr>
              <a:t>|</a:t>
            </a:r>
          </a:p>
          <a:p>
            <a:pPr algn="ctr" eaLnBrk="1" hangingPunct="1"/>
            <a:endParaRPr lang="nb-NO" sz="18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TCP: Livssyklus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619250" y="1773238"/>
            <a:ext cx="936625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000" b="1">
                <a:solidFill>
                  <a:srgbClr val="FF0000"/>
                </a:solidFill>
              </a:rPr>
              <a:t>TCP-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000" b="1">
                <a:solidFill>
                  <a:srgbClr val="FF0000"/>
                </a:solidFill>
              </a:rPr>
              <a:t>Klient</a:t>
            </a:r>
          </a:p>
        </p:txBody>
      </p:sp>
      <p:pic>
        <p:nvPicPr>
          <p:cNvPr id="43011" name="Picture 4" descr="transClient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914400"/>
            <a:ext cx="4643438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7" descr="transServer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787775"/>
            <a:ext cx="43561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19250" y="47244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nb-NO" b="1" dirty="0">
                <a:solidFill>
                  <a:srgbClr val="FF0000"/>
                </a:solidFill>
              </a:rPr>
              <a:t>TCP-</a:t>
            </a:r>
          </a:p>
          <a:p>
            <a:pPr marL="342900" indent="-342900">
              <a:spcBef>
                <a:spcPct val="20000"/>
              </a:spcBef>
            </a:pPr>
            <a:r>
              <a:rPr lang="nb-NO" b="1" dirty="0">
                <a:solidFill>
                  <a:srgbClr val="FF0000"/>
                </a:solidFill>
              </a:rPr>
              <a:t>Tjener</a:t>
            </a:r>
          </a:p>
        </p:txBody>
      </p:sp>
      <p:pic>
        <p:nvPicPr>
          <p:cNvPr id="43015" name="Picture 8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0563" y="1196975"/>
            <a:ext cx="4498975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19250" y="1567656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nb-NO" b="1" dirty="0">
                <a:solidFill>
                  <a:srgbClr val="FF0000"/>
                </a:solidFill>
              </a:rPr>
              <a:t>TCP-</a:t>
            </a:r>
          </a:p>
          <a:p>
            <a:pPr marL="342900" indent="-342900">
              <a:spcBef>
                <a:spcPct val="20000"/>
              </a:spcBef>
            </a:pPr>
            <a:r>
              <a:rPr lang="nb-NO" b="1" dirty="0">
                <a:solidFill>
                  <a:srgbClr val="FF0000"/>
                </a:solidFill>
              </a:rPr>
              <a:t>Klient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6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TCP </a:t>
            </a:r>
            <a:r>
              <a:rPr lang="nb-NO" dirty="0" err="1"/>
              <a:t>Metningskontrol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Congestion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Om hvordan andre faktorer kan ha like mye å si som «båndbredden» du får av ISP…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742C5B-149E-4EC9-B40C-36E4BE9A020E}" type="slidenum">
              <a:rPr lang="nb-NO" smtClean="0"/>
              <a:pPr/>
              <a:t>64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4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nb-NO" sz="3600" dirty="0"/>
              <a:t>Trafikk-kork/</a:t>
            </a:r>
            <a:r>
              <a:rPr lang="nb-NO" sz="3600" b="1" dirty="0"/>
              <a:t>Metning</a:t>
            </a:r>
            <a:r>
              <a:rPr lang="nb-NO" sz="3600" dirty="0"/>
              <a:t> (”</a:t>
            </a:r>
            <a:r>
              <a:rPr lang="nb-NO" sz="3600" dirty="0" err="1"/>
              <a:t>congestion</a:t>
            </a:r>
            <a:r>
              <a:rPr lang="nb-NO" sz="3600" dirty="0"/>
              <a:t>”)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nb-NO" dirty="0"/>
              <a:t>For mange kilder sender for mye data for fort til at </a:t>
            </a:r>
            <a:r>
              <a:rPr lang="nb-NO" dirty="0">
                <a:solidFill>
                  <a:schemeClr val="accent2"/>
                </a:solidFill>
              </a:rPr>
              <a:t>nettverket (</a:t>
            </a:r>
            <a:r>
              <a:rPr lang="nb-NO" dirty="0" err="1">
                <a:solidFill>
                  <a:schemeClr val="accent2"/>
                </a:solidFill>
              </a:rPr>
              <a:t>routerene</a:t>
            </a:r>
            <a:r>
              <a:rPr lang="nb-NO" dirty="0">
                <a:solidFill>
                  <a:schemeClr val="accent2"/>
                </a:solidFill>
              </a:rPr>
              <a:t>) </a:t>
            </a:r>
            <a:r>
              <a:rPr lang="nb-NO" dirty="0"/>
              <a:t>klarer å håndtere det</a:t>
            </a:r>
            <a:endParaRPr lang="nb-NO" dirty="0">
              <a:solidFill>
                <a:schemeClr val="accent2"/>
              </a:solidFill>
            </a:endParaRPr>
          </a:p>
          <a:p>
            <a:pPr lvl="1" eaLnBrk="1" hangingPunct="1"/>
            <a:r>
              <a:rPr lang="nb-NO" dirty="0"/>
              <a:t>Dette er </a:t>
            </a:r>
            <a:r>
              <a:rPr lang="nb-NO" i="1" dirty="0"/>
              <a:t>forskjellig fra flyt-kontroll</a:t>
            </a:r>
            <a:r>
              <a:rPr lang="nb-NO" dirty="0"/>
              <a:t> som avhenger av endesystemenes kapasitet og styres med utveksling av vindusstørrelser (RWIN)</a:t>
            </a:r>
          </a:p>
          <a:p>
            <a:pPr eaLnBrk="1" hangingPunct="1"/>
            <a:r>
              <a:rPr lang="nb-NO" dirty="0"/>
              <a:t>Resulterer i </a:t>
            </a:r>
          </a:p>
          <a:p>
            <a:pPr lvl="1" eaLnBrk="1" hangingPunct="1"/>
            <a:r>
              <a:rPr lang="nb-NO" dirty="0"/>
              <a:t>tapte pakker (drukner i </a:t>
            </a:r>
            <a:r>
              <a:rPr lang="nb-NO" dirty="0" err="1"/>
              <a:t>ruter-buffer</a:t>
            </a:r>
            <a:r>
              <a:rPr lang="nb-NO" dirty="0"/>
              <a:t>)</a:t>
            </a:r>
          </a:p>
          <a:p>
            <a:pPr lvl="1" eaLnBrk="1" hangingPunct="1"/>
            <a:r>
              <a:rPr lang="nb-NO" dirty="0"/>
              <a:t>lange forsinkelser (kø i </a:t>
            </a:r>
            <a:r>
              <a:rPr lang="nb-NO" dirty="0" err="1"/>
              <a:t>ruter-buffer</a:t>
            </a:r>
            <a:r>
              <a:rPr lang="nb-NO" dirty="0"/>
              <a:t>)</a:t>
            </a:r>
          </a:p>
          <a:p>
            <a:pPr eaLnBrk="1" hangingPunct="1"/>
            <a:endParaRPr lang="nb-NO" dirty="0"/>
          </a:p>
          <a:p>
            <a:pPr eaLnBrk="1" hangingPunct="1"/>
            <a:r>
              <a:rPr lang="nb-NO" dirty="0"/>
              <a:t>Dette kan være, og er ofte, et stort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9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Trafikk-kork kontroll prinsipper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nb-NO" dirty="0" err="1">
                <a:solidFill>
                  <a:schemeClr val="accent2"/>
                </a:solidFill>
              </a:rPr>
              <a:t>Ende-til-ende</a:t>
            </a:r>
            <a:r>
              <a:rPr lang="nb-NO" dirty="0"/>
              <a:t> kontroll</a:t>
            </a:r>
          </a:p>
          <a:p>
            <a:pPr lvl="1" eaLnBrk="1" hangingPunct="1"/>
            <a:r>
              <a:rPr lang="nb-NO" dirty="0"/>
              <a:t>Ingen tilbakemelding fra nettverket</a:t>
            </a:r>
          </a:p>
          <a:p>
            <a:pPr lvl="1" eaLnBrk="1" hangingPunct="1"/>
            <a:r>
              <a:rPr lang="nb-NO" dirty="0"/>
              <a:t>Endepunkt finner selv ut om det er problemer</a:t>
            </a:r>
          </a:p>
          <a:p>
            <a:pPr lvl="2" eaLnBrk="1" hangingPunct="1"/>
            <a:r>
              <a:rPr lang="nb-NO" dirty="0"/>
              <a:t>Symptomer: Forsinkelse, tap av pakke</a:t>
            </a:r>
          </a:p>
          <a:p>
            <a:pPr lvl="1" eaLnBrk="1" hangingPunct="1"/>
            <a:r>
              <a:rPr lang="nb-NO" dirty="0"/>
              <a:t>TCP bruker dette prinsippet</a:t>
            </a:r>
          </a:p>
          <a:p>
            <a:pPr eaLnBrk="1" hangingPunct="1"/>
            <a:r>
              <a:rPr lang="nb-NO" dirty="0" err="1">
                <a:solidFill>
                  <a:schemeClr val="accent2"/>
                </a:solidFill>
              </a:rPr>
              <a:t>Nettverk-assistert</a:t>
            </a:r>
            <a:r>
              <a:rPr lang="nb-NO" dirty="0"/>
              <a:t> kontroll</a:t>
            </a:r>
          </a:p>
          <a:p>
            <a:pPr lvl="1" eaLnBrk="1" hangingPunct="1"/>
            <a:r>
              <a:rPr lang="nb-NO" dirty="0"/>
              <a:t>Ruterne gir tilbakemelding til endene</a:t>
            </a:r>
          </a:p>
          <a:p>
            <a:pPr lvl="2" eaLnBrk="1" hangingPunct="1"/>
            <a:r>
              <a:rPr lang="nb-NO" dirty="0"/>
              <a:t>Setter </a:t>
            </a:r>
            <a:r>
              <a:rPr lang="nb-NO" dirty="0" err="1"/>
              <a:t>bit-flagg</a:t>
            </a:r>
            <a:r>
              <a:rPr lang="nb-NO" dirty="0"/>
              <a:t> i pakkehodet (SNA, ATM......) </a:t>
            </a:r>
          </a:p>
          <a:p>
            <a:pPr lvl="2" eaLnBrk="1" hangingPunct="1"/>
            <a:r>
              <a:rPr lang="nb-NO" dirty="0"/>
              <a:t>Direkte tilbakemelding (choke </a:t>
            </a:r>
            <a:r>
              <a:rPr lang="nb-NO" dirty="0" err="1"/>
              <a:t>packet</a:t>
            </a:r>
            <a:r>
              <a:rPr lang="nb-NO" dirty="0"/>
              <a:t>)</a:t>
            </a:r>
          </a:p>
          <a:p>
            <a:pPr eaLnBrk="1" hangingPunct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</a:t>
            </a:r>
            <a:r>
              <a:rPr lang="en-US" dirty="0" err="1"/>
              <a:t>trafikkork-kontroll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152400" y="1600200"/>
            <a:ext cx="5029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Ende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ende</a:t>
            </a:r>
            <a:r>
              <a:rPr lang="en-US" sz="2400" dirty="0"/>
              <a:t> </a:t>
            </a:r>
            <a:r>
              <a:rPr lang="en-US" sz="2400" dirty="0" err="1"/>
              <a:t>kontroll</a:t>
            </a:r>
            <a:r>
              <a:rPr lang="en-US" sz="2400" dirty="0"/>
              <a:t> (</a:t>
            </a:r>
            <a:r>
              <a:rPr lang="en-US" sz="2400" dirty="0" err="1"/>
              <a:t>ingen</a:t>
            </a:r>
            <a:r>
              <a:rPr lang="en-US" sz="2400" dirty="0"/>
              <a:t> </a:t>
            </a:r>
            <a:r>
              <a:rPr lang="en-US" sz="2400" dirty="0" err="1"/>
              <a:t>nettlags-assistanse</a:t>
            </a:r>
            <a:r>
              <a:rPr lang="en-US" sz="2400" dirty="0"/>
              <a:t>)</a:t>
            </a:r>
          </a:p>
          <a:p>
            <a:r>
              <a:rPr lang="en-US" sz="2400" dirty="0"/>
              <a:t>sender </a:t>
            </a:r>
            <a:r>
              <a:rPr lang="en-US" sz="2400" dirty="0" err="1"/>
              <a:t>begrenser</a:t>
            </a:r>
            <a:r>
              <a:rPr lang="en-US" sz="2400" dirty="0"/>
              <a:t> </a:t>
            </a:r>
            <a:r>
              <a:rPr lang="en-US" sz="2400" dirty="0" err="1"/>
              <a:t>transmisjon</a:t>
            </a:r>
            <a:r>
              <a:rPr lang="en-US" sz="2400" dirty="0"/>
              <a:t>:</a:t>
            </a:r>
          </a:p>
          <a:p>
            <a:pPr>
              <a:buFont typeface="ZapfDingbats" pitchFamily="8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LastByteSent-LastByteAcked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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CongWin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r>
              <a:rPr lang="en-US" sz="2400" dirty="0" err="1"/>
              <a:t>Omtrentlig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>
                <a:latin typeface="Courier New" pitchFamily="49" charset="0"/>
              </a:rPr>
              <a:t>CongWin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en </a:t>
            </a:r>
            <a:r>
              <a:rPr lang="en-US" sz="2400" i="1" dirty="0" err="1"/>
              <a:t>dynamisk</a:t>
            </a:r>
            <a:r>
              <a:rPr lang="en-US" sz="2400" dirty="0"/>
              <a:t> </a:t>
            </a:r>
            <a:r>
              <a:rPr lang="en-US" sz="2400" dirty="0" err="1"/>
              <a:t>funksjon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i="1" dirty="0" err="1"/>
              <a:t>opplevd</a:t>
            </a:r>
            <a:r>
              <a:rPr lang="en-US" sz="2400" dirty="0"/>
              <a:t> </a:t>
            </a:r>
            <a:r>
              <a:rPr lang="en-US" sz="2400" dirty="0" err="1"/>
              <a:t>metning</a:t>
            </a:r>
            <a:r>
              <a:rPr lang="en-US" sz="2400" dirty="0"/>
              <a:t> i </a:t>
            </a:r>
            <a:r>
              <a:rPr lang="en-US" sz="2400" dirty="0" err="1"/>
              <a:t>nettet</a:t>
            </a:r>
            <a:endParaRPr lang="en-US" sz="2400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5181600" y="1600200"/>
            <a:ext cx="3810000" cy="4992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Hvordan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vurderer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senderen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om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det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er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metning</a:t>
            </a:r>
            <a:r>
              <a:rPr lang="en-US" sz="2400" u="sng" dirty="0">
                <a:solidFill>
                  <a:srgbClr val="FF0000"/>
                </a:solidFill>
              </a:rPr>
              <a:t>?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segmenttap</a:t>
            </a:r>
            <a:r>
              <a:rPr lang="en-US" sz="2400" dirty="0"/>
              <a:t> = timeout </a:t>
            </a:r>
            <a:r>
              <a:rPr lang="en-US" sz="2400" i="1" dirty="0" err="1"/>
              <a:t>eller</a:t>
            </a:r>
            <a:r>
              <a:rPr lang="en-US" sz="2400" dirty="0"/>
              <a:t> 3 </a:t>
            </a:r>
            <a:r>
              <a:rPr lang="en-US" sz="2400" dirty="0" err="1"/>
              <a:t>duplikatkvitteringer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TCP-sender </a:t>
            </a:r>
            <a:r>
              <a:rPr lang="en-US" sz="2400" dirty="0" err="1"/>
              <a:t>reduserer</a:t>
            </a:r>
            <a:r>
              <a:rPr lang="en-US" sz="2400" dirty="0"/>
              <a:t> </a:t>
            </a:r>
            <a:r>
              <a:rPr lang="en-US" sz="2400" dirty="0" err="1"/>
              <a:t>raten</a:t>
            </a:r>
            <a:r>
              <a:rPr lang="en-US" sz="2400" dirty="0"/>
              <a:t> (</a:t>
            </a:r>
            <a:r>
              <a:rPr lang="en-US" sz="2400" b="1" dirty="0" err="1">
                <a:latin typeface="Courier New" pitchFamily="49" charset="0"/>
              </a:rPr>
              <a:t>CongWin</a:t>
            </a:r>
            <a:r>
              <a:rPr lang="en-US" sz="2400" dirty="0"/>
              <a:t>) </a:t>
            </a:r>
            <a:r>
              <a:rPr lang="en-US" sz="2400" dirty="0" err="1"/>
              <a:t>etter</a:t>
            </a:r>
            <a:r>
              <a:rPr lang="en-US" sz="2400" dirty="0"/>
              <a:t> </a:t>
            </a:r>
            <a:r>
              <a:rPr lang="en-US" sz="2400" dirty="0" err="1"/>
              <a:t>segmenttap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 err="1">
                <a:solidFill>
                  <a:schemeClr val="accent6"/>
                </a:solidFill>
              </a:rPr>
              <a:t>tre</a:t>
            </a:r>
            <a:r>
              <a:rPr lang="en-US" sz="2400" u="sng" dirty="0">
                <a:solidFill>
                  <a:schemeClr val="accent6"/>
                </a:solidFill>
              </a:rPr>
              <a:t> </a:t>
            </a:r>
            <a:r>
              <a:rPr lang="en-US" sz="2400" u="sng" dirty="0" err="1">
                <a:solidFill>
                  <a:schemeClr val="accent6"/>
                </a:solidFill>
              </a:rPr>
              <a:t>mekanismer</a:t>
            </a:r>
            <a:r>
              <a:rPr lang="en-US" sz="2400" u="sng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AIMD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slow start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reaksjon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timeout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3-</a:t>
            </a:r>
            <a:fld id="{1EB839B0-0181-4772-9A54-B19DCC501E7D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4" name="Group 3"/>
          <p:cNvGrpSpPr/>
          <p:nvPr>
            <p:custDataLst>
              <p:tags r:id="rId6"/>
            </p:custDataLst>
          </p:nvPr>
        </p:nvGrpSpPr>
        <p:grpSpPr>
          <a:xfrm>
            <a:off x="251520" y="3573016"/>
            <a:ext cx="4410075" cy="762000"/>
            <a:chOff x="251520" y="3573016"/>
            <a:chExt cx="4410075" cy="762000"/>
          </a:xfrm>
        </p:grpSpPr>
        <p:grpSp>
          <p:nvGrpSpPr>
            <p:cNvPr id="2" name="Group 5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51520" y="3573016"/>
              <a:ext cx="4410075" cy="762000"/>
              <a:chOff x="1104" y="3564"/>
              <a:chExt cx="2778" cy="510"/>
            </a:xfrm>
          </p:grpSpPr>
          <p:sp>
            <p:nvSpPr>
              <p:cNvPr id="267270" name="Text Box 6"/>
              <p:cNvSpPr txBox="1">
                <a:spLocks noChangeArrowheads="1"/>
              </p:cNvSpPr>
              <p:nvPr/>
            </p:nvSpPr>
            <p:spPr bwMode="auto">
              <a:xfrm>
                <a:off x="1104" y="3671"/>
                <a:ext cx="953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Eff. bitrate =</a:t>
                </a:r>
                <a:r>
                  <a:rPr lang="en-US" sz="1000" dirty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67271" name="Text Box 7"/>
              <p:cNvSpPr txBox="1">
                <a:spLocks noChangeArrowheads="1"/>
              </p:cNvSpPr>
              <p:nvPr/>
            </p:nvSpPr>
            <p:spPr bwMode="auto">
              <a:xfrm>
                <a:off x="2216" y="3575"/>
                <a:ext cx="758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/>
                  <a:t>CongWin</a:t>
                </a:r>
                <a:r>
                  <a:rPr lang="en-US" sz="1000" dirty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67272" name="Text Box 8"/>
              <p:cNvSpPr txBox="1">
                <a:spLocks noChangeArrowheads="1"/>
              </p:cNvSpPr>
              <p:nvPr/>
            </p:nvSpPr>
            <p:spPr bwMode="auto">
              <a:xfrm>
                <a:off x="2333" y="3797"/>
                <a:ext cx="433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RTT</a:t>
                </a:r>
                <a:r>
                  <a:rPr lang="en-US" sz="1000" dirty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67273" name="Text Box 9"/>
              <p:cNvSpPr txBox="1">
                <a:spLocks noChangeArrowheads="1"/>
              </p:cNvSpPr>
              <p:nvPr/>
            </p:nvSpPr>
            <p:spPr bwMode="auto">
              <a:xfrm>
                <a:off x="3080" y="3695"/>
                <a:ext cx="50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byte/s</a:t>
                </a:r>
                <a:endParaRPr lang="en-US" sz="1000" dirty="0"/>
              </a:p>
            </p:txBody>
          </p:sp>
          <p:sp>
            <p:nvSpPr>
              <p:cNvPr id="267274" name="Line 10"/>
              <p:cNvSpPr>
                <a:spLocks noChangeShapeType="1"/>
              </p:cNvSpPr>
              <p:nvPr/>
            </p:nvSpPr>
            <p:spPr bwMode="auto">
              <a:xfrm flipV="1">
                <a:off x="2262" y="3804"/>
                <a:ext cx="636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67275" name="Rectangle 11"/>
              <p:cNvSpPr>
                <a:spLocks noChangeArrowheads="1"/>
              </p:cNvSpPr>
              <p:nvPr/>
            </p:nvSpPr>
            <p:spPr bwMode="auto">
              <a:xfrm>
                <a:off x="1104" y="3564"/>
                <a:ext cx="2778" cy="5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cxnSp>
          <p:nvCxnSpPr>
            <p:cNvPr id="5" name="Straight Connector 4"/>
            <p:cNvCxnSpPr/>
            <p:nvPr>
              <p:custDataLst>
                <p:tags r:id="rId8"/>
              </p:custDataLst>
            </p:nvPr>
          </p:nvCxnSpPr>
          <p:spPr>
            <a:xfrm>
              <a:off x="1763688" y="3968957"/>
              <a:ext cx="14564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70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uiExpand="1" build="p"/>
      <p:bldP spid="26726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28600" y="228600"/>
            <a:ext cx="84582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TCP </a:t>
            </a:r>
            <a:r>
              <a:rPr lang="en-US" sz="3600" dirty="0" err="1"/>
              <a:t>trafikkork</a:t>
            </a:r>
            <a:r>
              <a:rPr lang="en-US" sz="3600" dirty="0"/>
              <a:t> </a:t>
            </a:r>
            <a:r>
              <a:rPr lang="en-US" sz="3600" dirty="0" err="1"/>
              <a:t>kontroll</a:t>
            </a:r>
            <a:r>
              <a:rPr lang="en-US" sz="3600" dirty="0"/>
              <a:t> (AIMD)</a:t>
            </a:r>
            <a:endParaRPr lang="en-US" sz="2800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3392842"/>
              </p:ext>
            </p:extLst>
          </p:nvPr>
        </p:nvGraphicFramePr>
        <p:xfrm>
          <a:off x="-17741" y="2996952"/>
          <a:ext cx="7802563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2" name="VISIO" r:id="rId10" imgW="7802280" imgH="3540960" progId="Visio.Drawing.11">
                  <p:embed/>
                </p:oleObj>
              </mc:Choice>
              <mc:Fallback>
                <p:oleObj name="VISIO" r:id="rId10" imgW="7802280" imgH="3540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741" y="2996952"/>
                        <a:ext cx="7802563" cy="354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44208" y="3284984"/>
            <a:ext cx="276389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Sagtann</a:t>
            </a:r>
            <a:r>
              <a:rPr lang="en-US" sz="2000" dirty="0"/>
              <a:t> </a:t>
            </a:r>
            <a:r>
              <a:rPr lang="en-US" sz="2000" dirty="0" err="1"/>
              <a:t>adferd</a:t>
            </a:r>
            <a:r>
              <a:rPr lang="en-US" sz="2000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Tester </a:t>
            </a:r>
            <a:r>
              <a:rPr lang="en-US" sz="2000" dirty="0" err="1"/>
              <a:t>bånd-bredden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blir</a:t>
            </a:r>
            <a:r>
              <a:rPr lang="en-US" sz="2000" dirty="0"/>
              <a:t> </a:t>
            </a:r>
            <a:r>
              <a:rPr lang="en-US" sz="2000" dirty="0" err="1"/>
              <a:t>pakketap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Reduserer</a:t>
            </a:r>
            <a:r>
              <a:rPr lang="en-US" sz="2000" dirty="0"/>
              <a:t> </a:t>
            </a:r>
            <a:r>
              <a:rPr lang="en-US" sz="2000" dirty="0" err="1"/>
              <a:t>utsendelse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kraftig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Tester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nytt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…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457200" y="1124744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Metode: øk </a:t>
            </a:r>
            <a:r>
              <a:rPr lang="nb-NO" dirty="0" err="1"/>
              <a:t>utsendelsraten</a:t>
            </a:r>
            <a:r>
              <a:rPr lang="nb-NO" dirty="0"/>
              <a:t> (vindusstørrelsen) forsiktig, let etter </a:t>
            </a:r>
            <a:r>
              <a:rPr lang="nb-NO" dirty="0" err="1"/>
              <a:t>tilgjenglig</a:t>
            </a:r>
            <a:r>
              <a:rPr lang="nb-NO" dirty="0"/>
              <a:t> båndbredde, inntil det kommer pakketap. </a:t>
            </a:r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Additativ</a:t>
            </a:r>
            <a:r>
              <a:rPr lang="nb-NO" dirty="0">
                <a:solidFill>
                  <a:srgbClr val="FF0000"/>
                </a:solidFill>
              </a:rPr>
              <a:t> økning</a:t>
            </a:r>
            <a:r>
              <a:rPr lang="nb-NO" dirty="0"/>
              <a:t>: øk  </a:t>
            </a:r>
            <a:r>
              <a:rPr lang="nb-NO" dirty="0" err="1"/>
              <a:t>CongWin</a:t>
            </a:r>
            <a:r>
              <a:rPr lang="nb-NO" dirty="0"/>
              <a:t> med 1 MSS (Max Segment </a:t>
            </a:r>
            <a:r>
              <a:rPr lang="nb-NO" dirty="0" err="1"/>
              <a:t>Size</a:t>
            </a:r>
            <a:r>
              <a:rPr lang="nb-NO" dirty="0"/>
              <a:t>) hver RTT inntil det oppstår pakketap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multiplikativ senkning</a:t>
            </a:r>
            <a:r>
              <a:rPr lang="nb-NO" dirty="0"/>
              <a:t>: kutt </a:t>
            </a:r>
            <a:r>
              <a:rPr lang="nb-NO" dirty="0" err="1"/>
              <a:t>CongWin</a:t>
            </a:r>
            <a:r>
              <a:rPr lang="nb-NO" dirty="0"/>
              <a:t> til det halve etter pakketap.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492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276912" y="188640"/>
            <a:ext cx="6336704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TCP AIMD</a:t>
            </a:r>
          </a:p>
        </p:txBody>
      </p:sp>
      <p:sp>
        <p:nvSpPr>
          <p:cNvPr id="268295" name="Rectangle 7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247650" y="1085850"/>
            <a:ext cx="4391025" cy="14478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multiplikativ reduksjon (MD):</a:t>
            </a:r>
            <a:r>
              <a:rPr lang="en-US" sz="2400"/>
              <a:t> halvér </a:t>
            </a:r>
            <a:r>
              <a:rPr lang="en-US" sz="2400" b="1">
                <a:latin typeface="Courier New" pitchFamily="49" charset="0"/>
              </a:rPr>
              <a:t>CongWin</a:t>
            </a:r>
            <a:r>
              <a:rPr lang="en-US" sz="2400"/>
              <a:t> etter segmenttap (minimum én MSS)</a:t>
            </a:r>
          </a:p>
        </p:txBody>
      </p:sp>
      <p:graphicFrame>
        <p:nvGraphicFramePr>
          <p:cNvPr id="336896" name="Object 0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1293813" y="2667000"/>
          <a:ext cx="6403975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5" name="Visio" r:id="rId10" imgW="8287893" imgH="4029862" progId="Visio.Drawing.11">
                  <p:embed/>
                </p:oleObj>
              </mc:Choice>
              <mc:Fallback>
                <p:oleObj name="Visio" r:id="rId10" imgW="8287893" imgH="40298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667000"/>
                        <a:ext cx="6403975" cy="311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1066800"/>
            <a:ext cx="4014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additiv økning (AI):</a:t>
            </a:r>
            <a:r>
              <a:rPr lang="en-US" sz="2400"/>
              <a:t>       </a:t>
            </a:r>
            <a:r>
              <a:rPr lang="en-US" sz="2400" b="1">
                <a:latin typeface="Courier New" pitchFamily="49" charset="0"/>
              </a:rPr>
              <a:t>CongWin</a:t>
            </a:r>
            <a:r>
              <a:rPr lang="en-US" sz="2400"/>
              <a:t> økes med én MSS for hver RTT under fravær av segmenttap (</a:t>
            </a:r>
            <a:r>
              <a:rPr lang="en-US" sz="2400" i="1"/>
              <a:t>congestion avoidance </a:t>
            </a:r>
            <a:r>
              <a:rPr lang="en-US" sz="2400"/>
              <a:t>fase)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5867400"/>
            <a:ext cx="324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Langlivet TCP-forbindelse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351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Transport-lag protokoller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052736"/>
            <a:ext cx="8676456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Internett bruker </a:t>
            </a:r>
            <a:r>
              <a:rPr lang="nb-NO" sz="2800" dirty="0">
                <a:solidFill>
                  <a:schemeClr val="accent2"/>
                </a:solidFill>
              </a:rPr>
              <a:t>nettverks</a:t>
            </a:r>
            <a:r>
              <a:rPr lang="nb-NO" sz="2800" dirty="0"/>
              <a:t>-protokollen </a:t>
            </a:r>
            <a:r>
              <a:rPr lang="nb-NO" sz="2800" dirty="0">
                <a:solidFill>
                  <a:schemeClr val="accent2"/>
                </a:solidFill>
              </a:rPr>
              <a:t>IP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Gjør så godt den kan, men gir ingen garantier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«best </a:t>
            </a:r>
            <a:r>
              <a:rPr lang="nb-NO" sz="2000" dirty="0" err="1"/>
              <a:t>effort</a:t>
            </a:r>
            <a:r>
              <a:rPr lang="nb-NO" sz="2000" dirty="0"/>
              <a:t>»</a:t>
            </a:r>
          </a:p>
          <a:p>
            <a:pPr>
              <a:lnSpc>
                <a:spcPct val="90000"/>
              </a:lnSpc>
            </a:pPr>
            <a:endParaRPr lang="nb-NO" sz="2800" dirty="0"/>
          </a:p>
          <a:p>
            <a:pPr>
              <a:lnSpc>
                <a:spcPct val="90000"/>
              </a:lnSpc>
            </a:pPr>
            <a:r>
              <a:rPr lang="nb-NO" sz="2800" dirty="0"/>
              <a:t>UDP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Sender et </a:t>
            </a:r>
            <a:r>
              <a:rPr lang="nb-NO" sz="2000" dirty="0">
                <a:solidFill>
                  <a:schemeClr val="accent2"/>
                </a:solidFill>
              </a:rPr>
              <a:t>datagram</a:t>
            </a:r>
            <a:r>
              <a:rPr lang="nb-NO" sz="2000" dirty="0"/>
              <a:t>, som kan bestå av flere deler, til mottaker og håper det </a:t>
            </a:r>
            <a:r>
              <a:rPr lang="nb-NO" sz="2000"/>
              <a:t>kommer frem</a:t>
            </a:r>
            <a:endParaRPr lang="nb-NO" sz="2000" dirty="0"/>
          </a:p>
          <a:p>
            <a:pPr lvl="2">
              <a:lnSpc>
                <a:spcPct val="90000"/>
              </a:lnSpc>
            </a:pPr>
            <a:r>
              <a:rPr lang="nb-NO" sz="2000" dirty="0"/>
              <a:t>Forbedrer </a:t>
            </a:r>
            <a:r>
              <a:rPr lang="nb-NO" sz="2000" dirty="0">
                <a:solidFill>
                  <a:schemeClr val="accent2"/>
                </a:solidFill>
              </a:rPr>
              <a:t>IP</a:t>
            </a:r>
            <a:r>
              <a:rPr lang="nb-NO" sz="2000" dirty="0"/>
              <a:t> bare med </a:t>
            </a:r>
            <a:r>
              <a:rPr lang="nb-NO" sz="2000" dirty="0">
                <a:solidFill>
                  <a:schemeClr val="accent2"/>
                </a:solidFill>
              </a:rPr>
              <a:t>ende-til-ende</a:t>
            </a:r>
            <a:r>
              <a:rPr lang="nb-NO" sz="2000" dirty="0"/>
              <a:t> kontroll og </a:t>
            </a:r>
            <a:r>
              <a:rPr lang="nb-NO" sz="2000" dirty="0">
                <a:solidFill>
                  <a:schemeClr val="accent2"/>
                </a:solidFill>
              </a:rPr>
              <a:t>feil-sjekking</a:t>
            </a:r>
            <a:br>
              <a:rPr lang="nb-NO" sz="2000" dirty="0">
                <a:solidFill>
                  <a:schemeClr val="accent2"/>
                </a:solidFill>
              </a:rPr>
            </a:br>
            <a:endParaRPr lang="nb-NO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nb-NO" sz="2800" dirty="0"/>
              <a:t>TCP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Oppretter en ”fast” forbindelse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Legger inn </a:t>
            </a:r>
            <a:r>
              <a:rPr lang="nb-NO" sz="2000" dirty="0">
                <a:solidFill>
                  <a:schemeClr val="accent2"/>
                </a:solidFill>
              </a:rPr>
              <a:t>flyt-kontroll</a:t>
            </a:r>
            <a:r>
              <a:rPr lang="nb-NO" sz="2000" dirty="0"/>
              <a:t>, </a:t>
            </a:r>
            <a:br>
              <a:rPr lang="nb-NO" sz="2000" dirty="0"/>
            </a:br>
            <a:r>
              <a:rPr lang="nb-NO" sz="2000" dirty="0">
                <a:solidFill>
                  <a:schemeClr val="accent2"/>
                </a:solidFill>
              </a:rPr>
              <a:t>sekvens</a:t>
            </a:r>
            <a:r>
              <a:rPr lang="nb-NO" sz="2000" dirty="0"/>
              <a:t>-nummer, </a:t>
            </a:r>
            <a:br>
              <a:rPr lang="nb-NO" sz="2000" dirty="0"/>
            </a:br>
            <a:r>
              <a:rPr lang="nb-NO" sz="2000" dirty="0">
                <a:solidFill>
                  <a:schemeClr val="accent2"/>
                </a:solidFill>
              </a:rPr>
              <a:t>kvittering</a:t>
            </a:r>
            <a:r>
              <a:rPr lang="nb-NO" sz="2000" dirty="0"/>
              <a:t>, </a:t>
            </a:r>
            <a:br>
              <a:rPr lang="nb-NO" sz="2000" dirty="0"/>
            </a:br>
            <a:r>
              <a:rPr lang="nb-NO" sz="2000" dirty="0">
                <a:solidFill>
                  <a:schemeClr val="accent2"/>
                </a:solidFill>
              </a:rPr>
              <a:t>tidskontroll</a:t>
            </a:r>
            <a:r>
              <a:rPr lang="nb-NO" sz="2000" dirty="0"/>
              <a:t>, </a:t>
            </a:r>
            <a:br>
              <a:rPr lang="nb-NO" sz="2000" dirty="0"/>
            </a:br>
            <a:r>
              <a:rPr lang="nb-NO" sz="2000" dirty="0">
                <a:solidFill>
                  <a:schemeClr val="accent2"/>
                </a:solidFill>
              </a:rPr>
              <a:t>feilsjekking</a:t>
            </a:r>
            <a:r>
              <a:rPr lang="nb-NO" sz="2000" dirty="0"/>
              <a:t> og </a:t>
            </a:r>
            <a:br>
              <a:rPr lang="nb-NO" sz="2000" dirty="0"/>
            </a:br>
            <a:r>
              <a:rPr lang="nb-NO" sz="2000" dirty="0"/>
              <a:t>kontroll av </a:t>
            </a:r>
            <a:r>
              <a:rPr lang="nb-NO" sz="2000" dirty="0">
                <a:solidFill>
                  <a:schemeClr val="accent2"/>
                </a:solidFill>
              </a:rPr>
              <a:t>trafikk-kork </a:t>
            </a:r>
            <a:r>
              <a:rPr lang="nb-NO" sz="2000" dirty="0"/>
              <a:t>(</a:t>
            </a:r>
            <a:r>
              <a:rPr lang="nb-NO" sz="2000" dirty="0" err="1"/>
              <a:t>metningskontroll</a:t>
            </a:r>
            <a:r>
              <a:rPr lang="nb-NO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7B261F3-A46A-40E5-A93A-2588B048C2AB}" type="slidenum">
              <a:rPr lang="nb-NO"/>
              <a:pPr/>
              <a:t>7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  <p:bldP spid="145411" grpId="1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TCP Slow-start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 dirty="0" err="1"/>
              <a:t>Når</a:t>
            </a:r>
            <a:r>
              <a:rPr lang="en-US" sz="2400" dirty="0"/>
              <a:t> </a:t>
            </a:r>
            <a:r>
              <a:rPr lang="en-US" sz="2400" dirty="0" err="1"/>
              <a:t>forbindelsen</a:t>
            </a:r>
            <a:r>
              <a:rPr lang="en-US" sz="2400" dirty="0"/>
              <a:t> </a:t>
            </a:r>
            <a:r>
              <a:rPr lang="en-US" sz="2400" dirty="0" err="1"/>
              <a:t>opprettes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</a:rPr>
              <a:t>CongWin</a:t>
            </a:r>
            <a:r>
              <a:rPr lang="en-US" sz="2400" dirty="0"/>
              <a:t> = 1 MSS</a:t>
            </a:r>
          </a:p>
          <a:p>
            <a:pPr lvl="1"/>
            <a:r>
              <a:rPr lang="en-US" sz="2000" dirty="0" err="1"/>
              <a:t>Eksempel</a:t>
            </a:r>
            <a:r>
              <a:rPr lang="en-US" sz="2000" dirty="0"/>
              <a:t>: MSS = 500 </a:t>
            </a:r>
            <a:r>
              <a:rPr lang="en-US" sz="2000" dirty="0" err="1"/>
              <a:t>oktetter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RTT = 200 </a:t>
            </a:r>
            <a:r>
              <a:rPr lang="en-US" sz="2000" dirty="0" err="1"/>
              <a:t>ms</a:t>
            </a:r>
            <a:endParaRPr lang="en-US" sz="2000" dirty="0"/>
          </a:p>
          <a:p>
            <a:pPr lvl="1"/>
            <a:r>
              <a:rPr lang="en-US" sz="2000" dirty="0" err="1"/>
              <a:t>initiell</a:t>
            </a:r>
            <a:r>
              <a:rPr lang="en-US" sz="2000" dirty="0"/>
              <a:t> rate = 20 kb/s</a:t>
            </a:r>
          </a:p>
          <a:p>
            <a:r>
              <a:rPr lang="en-US" sz="2400" dirty="0" err="1"/>
              <a:t>tilgjengelig</a:t>
            </a:r>
            <a:r>
              <a:rPr lang="en-US" sz="2400" dirty="0"/>
              <a:t> </a:t>
            </a:r>
            <a:r>
              <a:rPr lang="en-US" sz="2400" dirty="0" err="1"/>
              <a:t>datarate</a:t>
            </a:r>
            <a:r>
              <a:rPr lang="en-US" sz="2400" dirty="0"/>
              <a:t> </a:t>
            </a:r>
            <a:r>
              <a:rPr lang="en-US" sz="2400" b="1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være</a:t>
            </a:r>
            <a:r>
              <a:rPr lang="en-US" sz="2400" dirty="0"/>
              <a:t> &gt;&gt; MSS/RTT</a:t>
            </a:r>
          </a:p>
          <a:p>
            <a:pPr lvl="1"/>
            <a:r>
              <a:rPr lang="en-US" sz="2000" dirty="0" err="1"/>
              <a:t>ønskelig</a:t>
            </a:r>
            <a:r>
              <a:rPr lang="en-US" sz="2000" dirty="0"/>
              <a:t> å </a:t>
            </a:r>
            <a:r>
              <a:rPr lang="en-US" sz="2000" dirty="0" err="1"/>
              <a:t>øke</a:t>
            </a:r>
            <a:r>
              <a:rPr lang="en-US" sz="2000" dirty="0"/>
              <a:t> </a:t>
            </a:r>
            <a:r>
              <a:rPr lang="en-US" sz="2000" dirty="0" err="1"/>
              <a:t>raten</a:t>
            </a:r>
            <a:r>
              <a:rPr lang="en-US" sz="2000" dirty="0"/>
              <a:t> </a:t>
            </a:r>
            <a:r>
              <a:rPr lang="en-US" sz="2000" dirty="0" err="1"/>
              <a:t>kjapt</a:t>
            </a:r>
            <a:r>
              <a:rPr lang="en-US" sz="2000" dirty="0"/>
              <a:t> </a:t>
            </a:r>
            <a:r>
              <a:rPr lang="en-US" sz="2000" dirty="0" err="1"/>
              <a:t>opp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et </a:t>
            </a:r>
            <a:r>
              <a:rPr lang="en-US" sz="2000" dirty="0" err="1"/>
              <a:t>rimelig</a:t>
            </a:r>
            <a:r>
              <a:rPr lang="en-US" sz="2000" dirty="0"/>
              <a:t> </a:t>
            </a:r>
            <a:r>
              <a:rPr lang="en-US" sz="2000" dirty="0" err="1"/>
              <a:t>nivå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/>
          <a:p>
            <a:pPr>
              <a:buSzPct val="85000"/>
              <a:buFont typeface="Arial" pitchFamily="34" charset="0"/>
              <a:buChar char="•"/>
            </a:pP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forbindelsen</a:t>
            </a:r>
            <a:r>
              <a:rPr lang="en-US" dirty="0"/>
              <a:t> </a:t>
            </a:r>
            <a:r>
              <a:rPr lang="en-US" dirty="0" err="1"/>
              <a:t>opprettes</a:t>
            </a:r>
            <a:r>
              <a:rPr lang="en-US" dirty="0"/>
              <a:t>, </a:t>
            </a:r>
            <a:r>
              <a:rPr lang="en-US" b="1" dirty="0" err="1"/>
              <a:t>øk</a:t>
            </a:r>
            <a:r>
              <a:rPr lang="en-US" dirty="0"/>
              <a:t> </a:t>
            </a:r>
            <a:r>
              <a:rPr lang="en-US" dirty="0" err="1"/>
              <a:t>raten</a:t>
            </a:r>
            <a:r>
              <a:rPr lang="en-US" dirty="0"/>
              <a:t> </a:t>
            </a:r>
            <a:r>
              <a:rPr lang="en-US" b="1" dirty="0" err="1"/>
              <a:t>eksponentielt</a:t>
            </a:r>
            <a:r>
              <a:rPr lang="en-US" dirty="0"/>
              <a:t> </a:t>
            </a:r>
            <a:r>
              <a:rPr lang="en-US" dirty="0" err="1"/>
              <a:t>inntil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segmenttap</a:t>
            </a:r>
            <a:endParaRPr lang="en-US" dirty="0"/>
          </a:p>
          <a:p>
            <a:pPr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dirty="0"/>
          </a:p>
          <a:p>
            <a:pPr>
              <a:buSzPct val="85000"/>
              <a:buFont typeface="Arial" pitchFamily="34" charset="0"/>
              <a:buChar char="•"/>
            </a:pP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vanlig</a:t>
            </a:r>
            <a:r>
              <a:rPr lang="en-US" dirty="0"/>
              <a:t> å </a:t>
            </a:r>
            <a:r>
              <a:rPr lang="en-US" dirty="0" err="1"/>
              <a:t>benytte</a:t>
            </a:r>
            <a:r>
              <a:rPr lang="en-US" dirty="0"/>
              <a:t> </a:t>
            </a:r>
            <a:r>
              <a:rPr lang="en-US" b="1" dirty="0" err="1"/>
              <a:t>Windowscaling</a:t>
            </a:r>
            <a:r>
              <a:rPr lang="en-US" dirty="0"/>
              <a:t>: </a:t>
            </a:r>
            <a:r>
              <a:rPr lang="en-US" dirty="0" err="1"/>
              <a:t>Typisk</a:t>
            </a:r>
            <a:r>
              <a:rPr lang="en-US" dirty="0"/>
              <a:t> starter man da med 2 MSS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CongWin</a:t>
            </a:r>
            <a:endParaRPr lang="en-US" dirty="0"/>
          </a:p>
          <a:p>
            <a:pPr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dirty="0"/>
          </a:p>
          <a:p>
            <a:pPr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703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nb-NO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TCP Slow-start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 err="1"/>
              <a:t>Ved</a:t>
            </a:r>
            <a:r>
              <a:rPr lang="en-US" sz="2400" dirty="0"/>
              <a:t> </a:t>
            </a:r>
            <a:r>
              <a:rPr lang="en-US" sz="2400" dirty="0" err="1"/>
              <a:t>starten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forbindelse</a:t>
            </a:r>
            <a:r>
              <a:rPr lang="en-US" sz="2400" dirty="0"/>
              <a:t> </a:t>
            </a:r>
            <a:r>
              <a:rPr lang="en-US" sz="2400" dirty="0" err="1"/>
              <a:t>økes</a:t>
            </a:r>
            <a:r>
              <a:rPr lang="en-US" sz="2400" dirty="0"/>
              <a:t> </a:t>
            </a:r>
            <a:r>
              <a:rPr lang="en-US" sz="2400" dirty="0" err="1"/>
              <a:t>raten</a:t>
            </a:r>
            <a:r>
              <a:rPr lang="en-US" sz="2400" dirty="0"/>
              <a:t> </a:t>
            </a:r>
            <a:r>
              <a:rPr lang="en-US" sz="2400" dirty="0" err="1"/>
              <a:t>eksponentielt</a:t>
            </a:r>
            <a:r>
              <a:rPr lang="en-US" sz="2400" dirty="0"/>
              <a:t> </a:t>
            </a:r>
            <a:r>
              <a:rPr lang="en-US" sz="2400" dirty="0" err="1"/>
              <a:t>inntil</a:t>
            </a:r>
            <a:r>
              <a:rPr lang="en-US" sz="2400" dirty="0"/>
              <a:t> man </a:t>
            </a:r>
            <a:r>
              <a:rPr lang="en-US" sz="2400" dirty="0" err="1"/>
              <a:t>opplever</a:t>
            </a:r>
            <a:r>
              <a:rPr lang="en-US" sz="2400" dirty="0"/>
              <a:t> </a:t>
            </a:r>
            <a:r>
              <a:rPr lang="en-US" sz="2400" dirty="0" err="1"/>
              <a:t>segmenttap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dobler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CongWin</a:t>
            </a:r>
            <a:r>
              <a:rPr lang="en-US" sz="2000" dirty="0"/>
              <a:t> </a:t>
            </a:r>
            <a:r>
              <a:rPr lang="en-US" sz="2000" dirty="0" err="1"/>
              <a:t>hver</a:t>
            </a:r>
            <a:r>
              <a:rPr lang="en-US" sz="2000" dirty="0"/>
              <a:t> RTT</a:t>
            </a:r>
          </a:p>
          <a:p>
            <a:pPr lvl="1"/>
            <a:r>
              <a:rPr lang="en-US" sz="2000" dirty="0" err="1"/>
              <a:t>gjøres</a:t>
            </a:r>
            <a:r>
              <a:rPr lang="en-US" sz="2000" dirty="0"/>
              <a:t> </a:t>
            </a:r>
            <a:r>
              <a:rPr lang="en-US" sz="2000" dirty="0" err="1"/>
              <a:t>ved</a:t>
            </a:r>
            <a:r>
              <a:rPr lang="en-US" sz="2000" dirty="0"/>
              <a:t> å </a:t>
            </a:r>
            <a:r>
              <a:rPr lang="en-US" sz="2000" dirty="0" err="1"/>
              <a:t>øke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CongWin</a:t>
            </a:r>
            <a:r>
              <a:rPr lang="en-US" sz="2000" dirty="0"/>
              <a:t> for </a:t>
            </a:r>
            <a:r>
              <a:rPr lang="en-US" sz="2000" dirty="0" err="1"/>
              <a:t>hver</a:t>
            </a:r>
            <a:r>
              <a:rPr lang="en-US" sz="2000" dirty="0"/>
              <a:t> </a:t>
            </a:r>
            <a:r>
              <a:rPr lang="en-US" sz="2000" dirty="0" err="1"/>
              <a:t>mottatt</a:t>
            </a:r>
            <a:r>
              <a:rPr lang="en-US" sz="2000" dirty="0"/>
              <a:t> ACK </a:t>
            </a:r>
          </a:p>
          <a:p>
            <a:r>
              <a:rPr lang="en-US" sz="2400" u="sng" dirty="0" err="1">
                <a:solidFill>
                  <a:srgbClr val="FF0000"/>
                </a:solidFill>
              </a:rPr>
              <a:t>Oppsummert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initiell</a:t>
            </a:r>
            <a:r>
              <a:rPr lang="en-US" sz="2400" dirty="0"/>
              <a:t> rate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lav</a:t>
            </a:r>
            <a:r>
              <a:rPr lang="en-US" sz="2400" dirty="0"/>
              <a:t>, men </a:t>
            </a:r>
            <a:r>
              <a:rPr lang="en-US" sz="2400" dirty="0" err="1"/>
              <a:t>øker</a:t>
            </a:r>
            <a:r>
              <a:rPr lang="en-US" sz="2400" dirty="0"/>
              <a:t> </a:t>
            </a:r>
            <a:r>
              <a:rPr lang="en-US" sz="2400" dirty="0" err="1"/>
              <a:t>eksponentielt</a:t>
            </a: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953000" y="1752600"/>
            <a:ext cx="3186113" cy="4335463"/>
            <a:chOff x="3334" y="827"/>
            <a:chExt cx="2007" cy="2731"/>
          </a:xfrm>
        </p:grpSpPr>
        <p:sp>
          <p:nvSpPr>
            <p:cNvPr id="272390" name="Line 6"/>
            <p:cNvSpPr>
              <a:spLocks noChangeShapeType="1"/>
            </p:cNvSpPr>
            <p:nvPr/>
          </p:nvSpPr>
          <p:spPr bwMode="auto">
            <a:xfrm>
              <a:off x="3591" y="1227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337920" name="Object 0"/>
            <p:cNvGraphicFramePr>
              <a:graphicFrameLocks noChangeAspect="1"/>
            </p:cNvGraphicFramePr>
            <p:nvPr/>
          </p:nvGraphicFramePr>
          <p:xfrm>
            <a:off x="3334" y="82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50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827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392" name="Text Box 8"/>
            <p:cNvSpPr txBox="1">
              <a:spLocks noChangeArrowheads="1"/>
            </p:cNvSpPr>
            <p:nvPr/>
          </p:nvSpPr>
          <p:spPr bwMode="auto">
            <a:xfrm>
              <a:off x="3592" y="827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72393" name="Text Box 9"/>
            <p:cNvSpPr txBox="1">
              <a:spLocks noChangeArrowheads="1"/>
            </p:cNvSpPr>
            <p:nvPr/>
          </p:nvSpPr>
          <p:spPr bwMode="auto">
            <a:xfrm rot="408567">
              <a:off x="4257" y="1206"/>
              <a:ext cx="6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ett segment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72394" name="Text Box 10"/>
            <p:cNvSpPr txBox="1">
              <a:spLocks noChangeArrowheads="1"/>
            </p:cNvSpPr>
            <p:nvPr/>
          </p:nvSpPr>
          <p:spPr bwMode="auto">
            <a:xfrm rot="-5400000">
              <a:off x="3312" y="1356"/>
              <a:ext cx="3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RTT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337921" name="Object 1"/>
            <p:cNvGraphicFramePr>
              <a:graphicFrameLocks noChangeAspect="1"/>
            </p:cNvGraphicFramePr>
            <p:nvPr/>
          </p:nvGraphicFramePr>
          <p:xfrm>
            <a:off x="5008" y="833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51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833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396" name="Text Box 12"/>
            <p:cNvSpPr txBox="1">
              <a:spLocks noChangeArrowheads="1"/>
            </p:cNvSpPr>
            <p:nvPr/>
          </p:nvSpPr>
          <p:spPr bwMode="auto">
            <a:xfrm>
              <a:off x="4552" y="839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72397" name="Line 13"/>
            <p:cNvSpPr>
              <a:spLocks noChangeShapeType="1"/>
            </p:cNvSpPr>
            <p:nvPr/>
          </p:nvSpPr>
          <p:spPr bwMode="auto">
            <a:xfrm>
              <a:off x="3588" y="1110"/>
              <a:ext cx="0" cy="2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398" name="Line 14"/>
            <p:cNvSpPr>
              <a:spLocks noChangeShapeType="1"/>
            </p:cNvSpPr>
            <p:nvPr/>
          </p:nvSpPr>
          <p:spPr bwMode="auto">
            <a:xfrm>
              <a:off x="5172" y="1134"/>
              <a:ext cx="0" cy="2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399" name="Line 15"/>
            <p:cNvSpPr>
              <a:spLocks noChangeShapeType="1"/>
            </p:cNvSpPr>
            <p:nvPr/>
          </p:nvSpPr>
          <p:spPr bwMode="auto">
            <a:xfrm flipH="1" flipV="1">
              <a:off x="3474" y="1218"/>
              <a:ext cx="3" cy="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0" name="Line 16"/>
            <p:cNvSpPr>
              <a:spLocks noChangeShapeType="1"/>
            </p:cNvSpPr>
            <p:nvPr/>
          </p:nvSpPr>
          <p:spPr bwMode="auto">
            <a:xfrm>
              <a:off x="3480" y="1572"/>
              <a:ext cx="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1" name="Line 17"/>
            <p:cNvSpPr>
              <a:spLocks noChangeShapeType="1"/>
            </p:cNvSpPr>
            <p:nvPr/>
          </p:nvSpPr>
          <p:spPr bwMode="auto">
            <a:xfrm flipV="1">
              <a:off x="3576" y="1482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5017" y="3212"/>
              <a:ext cx="324" cy="231"/>
              <a:chOff x="3342" y="3530"/>
              <a:chExt cx="324" cy="231"/>
            </a:xfrm>
          </p:grpSpPr>
          <p:sp>
            <p:nvSpPr>
              <p:cNvPr id="272403" name="Rectangle 19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04" name="Text Box 20"/>
              <p:cNvSpPr txBox="1">
                <a:spLocks noChangeArrowheads="1"/>
              </p:cNvSpPr>
              <p:nvPr/>
            </p:nvSpPr>
            <p:spPr bwMode="auto">
              <a:xfrm>
                <a:off x="3357" y="3530"/>
                <a:ext cx="30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tid</a:t>
                </a:r>
                <a:endParaRPr lang="en-US" sz="1000">
                  <a:latin typeface="Times New Roman" pitchFamily="18" charset="0"/>
                </a:endParaRPr>
              </a:p>
            </p:txBody>
          </p:sp>
        </p:grp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3594" y="1719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6" name="Line 22"/>
            <p:cNvSpPr>
              <a:spLocks noChangeShapeType="1"/>
            </p:cNvSpPr>
            <p:nvPr/>
          </p:nvSpPr>
          <p:spPr bwMode="auto">
            <a:xfrm>
              <a:off x="3591" y="177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7" name="Line 23"/>
            <p:cNvSpPr>
              <a:spLocks noChangeShapeType="1"/>
            </p:cNvSpPr>
            <p:nvPr/>
          </p:nvSpPr>
          <p:spPr bwMode="auto">
            <a:xfrm flipV="1">
              <a:off x="3591" y="2103"/>
              <a:ext cx="1593" cy="2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 flipV="1">
              <a:off x="3600" y="2181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72409" name="Text Box 25"/>
            <p:cNvSpPr txBox="1">
              <a:spLocks noChangeArrowheads="1"/>
            </p:cNvSpPr>
            <p:nvPr/>
          </p:nvSpPr>
          <p:spPr bwMode="auto">
            <a:xfrm rot="408567">
              <a:off x="4243" y="1701"/>
              <a:ext cx="7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to segmenter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 rot="408567">
              <a:off x="4280" y="2340"/>
              <a:ext cx="8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fire segmenter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3588" y="2352"/>
              <a:ext cx="1587" cy="411"/>
              <a:chOff x="3954" y="2214"/>
              <a:chExt cx="1587" cy="411"/>
            </a:xfrm>
          </p:grpSpPr>
          <p:sp>
            <p:nvSpPr>
              <p:cNvPr id="272412" name="Line 28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13" name="Line 29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14" name="Line 30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15" name="Line 31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 flipV="1">
              <a:off x="3768" y="2592"/>
              <a:ext cx="1404" cy="381"/>
              <a:chOff x="3954" y="2214"/>
              <a:chExt cx="1587" cy="411"/>
            </a:xfrm>
          </p:grpSpPr>
          <p:sp>
            <p:nvSpPr>
              <p:cNvPr id="272417" name="Line 33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18" name="Line 34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19" name="Line 35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72420" name="Line 36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88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Reaksjon på segmenttap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416538" y="1166610"/>
            <a:ext cx="4343400" cy="518492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Etter</a:t>
            </a:r>
            <a:r>
              <a:rPr lang="en-US" sz="2400" dirty="0"/>
              <a:t> </a:t>
            </a:r>
            <a:r>
              <a:rPr lang="en-US" sz="2400" dirty="0" err="1"/>
              <a:t>tre</a:t>
            </a:r>
            <a:r>
              <a:rPr lang="en-US" sz="2400" dirty="0"/>
              <a:t> </a:t>
            </a:r>
            <a:r>
              <a:rPr lang="en-US" sz="2400" dirty="0" err="1"/>
              <a:t>dupliserte</a:t>
            </a:r>
            <a:r>
              <a:rPr lang="en-US" sz="2400" dirty="0"/>
              <a:t> </a:t>
            </a:r>
            <a:r>
              <a:rPr lang="en-US" sz="2400" dirty="0" err="1"/>
              <a:t>kvitteringer</a:t>
            </a:r>
            <a:r>
              <a:rPr lang="en-US" sz="2400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CongWin</a:t>
            </a:r>
            <a:r>
              <a:rPr lang="en-US" dirty="0"/>
              <a:t> </a:t>
            </a:r>
            <a:r>
              <a:rPr lang="en-US" dirty="0" err="1"/>
              <a:t>halveres</a:t>
            </a:r>
            <a:endParaRPr lang="en-US" dirty="0"/>
          </a:p>
          <a:p>
            <a:pPr lvl="1"/>
            <a:r>
              <a:rPr lang="en-US" dirty="0" err="1"/>
              <a:t>vinduet</a:t>
            </a:r>
            <a:r>
              <a:rPr lang="en-US" dirty="0"/>
              <a:t> </a:t>
            </a:r>
            <a:r>
              <a:rPr lang="en-US" dirty="0" err="1"/>
              <a:t>vokser</a:t>
            </a:r>
            <a:r>
              <a:rPr lang="en-US" dirty="0"/>
              <a:t> </a:t>
            </a:r>
            <a:r>
              <a:rPr lang="en-US" dirty="0" err="1"/>
              <a:t>deretter</a:t>
            </a:r>
            <a:r>
              <a:rPr lang="en-US" dirty="0"/>
              <a:t> </a:t>
            </a:r>
            <a:r>
              <a:rPr lang="en-US" dirty="0" err="1"/>
              <a:t>lineært</a:t>
            </a:r>
            <a:endParaRPr lang="en-US" sz="2000" dirty="0"/>
          </a:p>
          <a:p>
            <a:r>
              <a:rPr lang="en-US" sz="2400" u="sng" dirty="0"/>
              <a:t>Men</a:t>
            </a:r>
            <a:r>
              <a:rPr lang="en-US" sz="2400" dirty="0"/>
              <a:t> </a:t>
            </a:r>
            <a:r>
              <a:rPr lang="en-US" sz="2400" dirty="0" err="1"/>
              <a:t>etter</a:t>
            </a:r>
            <a:r>
              <a:rPr lang="en-US" sz="2400" dirty="0"/>
              <a:t> en timeout: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CongWin</a:t>
            </a:r>
            <a:r>
              <a:rPr lang="en-US" dirty="0"/>
              <a:t> </a:t>
            </a:r>
            <a:r>
              <a:rPr lang="en-US" dirty="0" err="1"/>
              <a:t>settes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MSS </a:t>
            </a:r>
          </a:p>
          <a:p>
            <a:pPr lvl="1"/>
            <a:r>
              <a:rPr lang="en-US" dirty="0" err="1"/>
              <a:t>vinduet</a:t>
            </a:r>
            <a:r>
              <a:rPr lang="en-US" dirty="0"/>
              <a:t> </a:t>
            </a:r>
            <a:r>
              <a:rPr lang="en-US" dirty="0" err="1"/>
              <a:t>vokser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eksponentielt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halvparten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timeout,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vokser</a:t>
            </a:r>
            <a:r>
              <a:rPr lang="en-US" dirty="0"/>
              <a:t> </a:t>
            </a:r>
            <a:r>
              <a:rPr lang="en-US" dirty="0" err="1"/>
              <a:t>deretter</a:t>
            </a:r>
            <a:r>
              <a:rPr lang="en-US" dirty="0"/>
              <a:t> </a:t>
            </a:r>
            <a:r>
              <a:rPr lang="en-US" dirty="0" err="1"/>
              <a:t>lineært</a:t>
            </a:r>
            <a:endParaRPr lang="en-US" sz="2000" dirty="0"/>
          </a:p>
        </p:txBody>
      </p:sp>
      <p:sp>
        <p:nvSpPr>
          <p:cNvPr id="27136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36138" y="1269798"/>
            <a:ext cx="3803650" cy="415498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3 </a:t>
            </a:r>
            <a:r>
              <a:rPr lang="en-US" sz="2400" dirty="0" err="1"/>
              <a:t>dupliserte</a:t>
            </a:r>
            <a:r>
              <a:rPr lang="en-US" sz="2400" dirty="0"/>
              <a:t> ACK </a:t>
            </a:r>
            <a:r>
              <a:rPr lang="en-US" sz="2400" dirty="0" err="1"/>
              <a:t>indikerer</a:t>
            </a:r>
            <a:r>
              <a:rPr lang="en-US" sz="2400" dirty="0"/>
              <a:t> at </a:t>
            </a:r>
            <a:r>
              <a:rPr lang="en-US" sz="2400" dirty="0" err="1"/>
              <a:t>nettet</a:t>
            </a:r>
            <a:r>
              <a:rPr lang="en-US" sz="2400" dirty="0"/>
              <a:t> </a:t>
            </a:r>
            <a:r>
              <a:rPr lang="en-US" sz="2400" dirty="0" err="1"/>
              <a:t>faktisk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levere</a:t>
            </a:r>
            <a:r>
              <a:rPr lang="en-US" sz="2400" dirty="0"/>
              <a:t> en del </a:t>
            </a:r>
            <a:r>
              <a:rPr lang="en-US" sz="2400" dirty="0" err="1"/>
              <a:t>segmenter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med at </a:t>
            </a:r>
            <a:r>
              <a:rPr lang="en-US" sz="2400" dirty="0" err="1"/>
              <a:t>disse</a:t>
            </a:r>
            <a:r>
              <a:rPr lang="en-US" sz="2400" dirty="0"/>
              <a:t> </a:t>
            </a:r>
            <a:r>
              <a:rPr lang="en-US" sz="2400" dirty="0" err="1"/>
              <a:t>kommer</a:t>
            </a:r>
            <a:r>
              <a:rPr lang="en-US" sz="2400" dirty="0"/>
              <a:t> </a:t>
            </a:r>
            <a:r>
              <a:rPr lang="en-US" sz="2400" dirty="0" err="1"/>
              <a:t>gjennom</a:t>
            </a:r>
            <a:br>
              <a:rPr lang="en-US" sz="2400" dirty="0"/>
            </a:br>
            <a:endParaRPr lang="en-US" sz="2400" dirty="0"/>
          </a:p>
          <a:p>
            <a:pPr algn="l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dirty="0"/>
              <a:t>T</a:t>
            </a:r>
            <a:r>
              <a:rPr lang="en-US" sz="2400" dirty="0"/>
              <a:t>imeout </a:t>
            </a:r>
            <a:r>
              <a:rPr lang="en-US" sz="2400" dirty="0" err="1"/>
              <a:t>før</a:t>
            </a:r>
            <a:r>
              <a:rPr lang="en-US" sz="2400" dirty="0"/>
              <a:t> 3 </a:t>
            </a:r>
            <a:r>
              <a:rPr lang="en-US" sz="2400" dirty="0" err="1"/>
              <a:t>dupliserte</a:t>
            </a:r>
            <a:r>
              <a:rPr lang="en-US" sz="2400" dirty="0"/>
              <a:t> ACK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mer</a:t>
            </a:r>
            <a:r>
              <a:rPr lang="en-US" sz="2400" dirty="0"/>
              <a:t> </a:t>
            </a:r>
            <a:r>
              <a:rPr lang="en-US" sz="2400" dirty="0" err="1"/>
              <a:t>alarmerende</a:t>
            </a:r>
            <a:r>
              <a:rPr lang="en-US" sz="2400" dirty="0"/>
              <a:t>, da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at </a:t>
            </a:r>
            <a:r>
              <a:rPr lang="en-US" sz="2400" dirty="0" err="1"/>
              <a:t>svært</a:t>
            </a:r>
            <a:r>
              <a:rPr lang="en-US" sz="2400" dirty="0"/>
              <a:t> lite </a:t>
            </a:r>
            <a:r>
              <a:rPr lang="en-US" sz="2400" dirty="0" err="1"/>
              <a:t>kommer</a:t>
            </a:r>
            <a:r>
              <a:rPr lang="en-US" sz="2400" dirty="0"/>
              <a:t> </a:t>
            </a:r>
            <a:r>
              <a:rPr lang="en-US" sz="2400" dirty="0" err="1"/>
              <a:t>gjennom</a:t>
            </a:r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271370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51462" y="1071360"/>
            <a:ext cx="11461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Filosofi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899592" y="87313"/>
            <a:ext cx="7406208" cy="8214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Reaksjon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segmenttap</a:t>
            </a:r>
            <a:r>
              <a:rPr lang="en-US" dirty="0"/>
              <a:t> (forts)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533400" y="1219200"/>
            <a:ext cx="2819400" cy="251460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</a:t>
            </a:r>
            <a:r>
              <a:rPr lang="en-US" sz="2000" dirty="0" err="1"/>
              <a:t>Når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eksponentiell</a:t>
            </a:r>
            <a:r>
              <a:rPr lang="en-US" sz="2000" dirty="0"/>
              <a:t> </a:t>
            </a:r>
            <a:r>
              <a:rPr lang="en-US" sz="2000" dirty="0" err="1"/>
              <a:t>økning</a:t>
            </a:r>
            <a:r>
              <a:rPr lang="en-US" sz="2000" dirty="0"/>
              <a:t> </a:t>
            </a:r>
            <a:r>
              <a:rPr lang="en-US" sz="2000" dirty="0" err="1"/>
              <a:t>endres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lineær</a:t>
            </a:r>
            <a:r>
              <a:rPr lang="en-US" sz="2000" dirty="0"/>
              <a:t>? </a:t>
            </a:r>
          </a:p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A:</a:t>
            </a:r>
            <a:r>
              <a:rPr lang="en-US" sz="2000" dirty="0"/>
              <a:t> </a:t>
            </a:r>
            <a:r>
              <a:rPr lang="en-US" sz="2000" dirty="0" err="1"/>
              <a:t>Når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CongWin</a:t>
            </a:r>
            <a:r>
              <a:rPr lang="en-US" sz="2000" dirty="0"/>
              <a:t> </a:t>
            </a:r>
            <a:r>
              <a:rPr lang="en-US" sz="2000" dirty="0" err="1"/>
              <a:t>blir</a:t>
            </a:r>
            <a:r>
              <a:rPr lang="en-US" sz="2000" dirty="0"/>
              <a:t> </a:t>
            </a:r>
            <a:r>
              <a:rPr lang="en-US" sz="2000" dirty="0" err="1"/>
              <a:t>halvparten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dens </a:t>
            </a:r>
            <a:r>
              <a:rPr lang="en-US" sz="2000" dirty="0" err="1"/>
              <a:t>verdi</a:t>
            </a:r>
            <a:r>
              <a:rPr lang="en-US" sz="2000" dirty="0"/>
              <a:t> </a:t>
            </a:r>
            <a:r>
              <a:rPr lang="en-US" sz="2000" dirty="0" err="1"/>
              <a:t>før</a:t>
            </a:r>
            <a:r>
              <a:rPr lang="en-US" sz="2000" dirty="0"/>
              <a:t> timeout.</a:t>
            </a:r>
          </a:p>
          <a:p>
            <a:pPr>
              <a:buFont typeface="ZapfDingbats" pitchFamily="82" charset="2"/>
              <a:buNone/>
            </a:pP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sz="half" idx="2"/>
            <p:custDataLst>
              <p:tags r:id="rId5"/>
            </p:custDataLst>
          </p:nvPr>
        </p:nvSpPr>
        <p:spPr>
          <a:xfrm>
            <a:off x="533400" y="3962400"/>
            <a:ext cx="3810000" cy="2346325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Implementasjon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terskel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segmenttap</a:t>
            </a:r>
            <a:r>
              <a:rPr lang="en-US" sz="2000" dirty="0"/>
              <a:t> </a:t>
            </a:r>
            <a:r>
              <a:rPr lang="en-US" sz="2000" dirty="0" err="1"/>
              <a:t>settes</a:t>
            </a:r>
            <a:r>
              <a:rPr lang="en-US" sz="2000" dirty="0"/>
              <a:t> </a:t>
            </a:r>
            <a:r>
              <a:rPr lang="en-US" sz="2000" dirty="0" err="1"/>
              <a:t>terskelen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halvparten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CongWin</a:t>
            </a: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før</a:t>
            </a:r>
            <a:r>
              <a:rPr lang="en-US" sz="2000" dirty="0"/>
              <a:t> </a:t>
            </a:r>
            <a:r>
              <a:rPr lang="en-US" sz="2000" dirty="0" err="1"/>
              <a:t>segmenttapet</a:t>
            </a:r>
            <a:endParaRPr lang="en-US" sz="2000" dirty="0"/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61527124"/>
              </p:ext>
            </p:extLst>
          </p:nvPr>
        </p:nvGraphicFramePr>
        <p:xfrm>
          <a:off x="3749675" y="1765300"/>
          <a:ext cx="4921250" cy="304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4" name="Picture" r:id="rId11" imgW="2781360" imgH="1724040" progId="Word.Picture.8">
                  <p:embed/>
                </p:oleObj>
              </mc:Choice>
              <mc:Fallback>
                <p:oleObj name="Picture" r:id="rId11" imgW="2781360" imgH="1724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765300"/>
                        <a:ext cx="4921250" cy="304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05463" y="1216025"/>
            <a:ext cx="2257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800" dirty="0"/>
              <a:t>mottak av tre duplikatkvitteringer</a:t>
            </a:r>
          </a:p>
        </p:txBody>
      </p:sp>
      <p:sp>
        <p:nvSpPr>
          <p:cNvPr id="27341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562725" y="1785938"/>
            <a:ext cx="139700" cy="484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4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2" grpId="0" build="p"/>
      <p:bldP spid="273414" grpId="0"/>
      <p:bldP spid="2734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16632"/>
            <a:ext cx="7415733" cy="785794"/>
          </a:xfrm>
        </p:spPr>
        <p:txBody>
          <a:bodyPr/>
          <a:lstStyle/>
          <a:p>
            <a:r>
              <a:rPr lang="en-US" sz="3200" dirty="0" err="1"/>
              <a:t>Oppsummering</a:t>
            </a:r>
            <a:r>
              <a:rPr lang="en-US" sz="3200" dirty="0"/>
              <a:t>: TCP </a:t>
            </a:r>
            <a:r>
              <a:rPr lang="en-US" sz="3200" dirty="0" err="1"/>
              <a:t>metningskontroll</a:t>
            </a:r>
            <a:endParaRPr lang="en-US" sz="3200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19125" y="1052736"/>
            <a:ext cx="7772400" cy="53464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err="1"/>
              <a:t>Når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lavere</a:t>
            </a:r>
            <a:r>
              <a:rPr lang="en-US" sz="2800" dirty="0"/>
              <a:t> </a:t>
            </a:r>
            <a:r>
              <a:rPr lang="en-US" sz="2800" dirty="0" err="1"/>
              <a:t>enn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Threshold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senderen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slow-start</a:t>
            </a:r>
            <a:r>
              <a:rPr lang="en-US" sz="2800" dirty="0"/>
              <a:t> </a:t>
            </a:r>
            <a:r>
              <a:rPr lang="en-US" sz="2800" dirty="0" err="1"/>
              <a:t>fasen</a:t>
            </a:r>
            <a:r>
              <a:rPr lang="en-US" sz="2800" dirty="0"/>
              <a:t>; </a:t>
            </a:r>
            <a:r>
              <a:rPr lang="en-US" sz="2800" dirty="0" err="1"/>
              <a:t>vindu</a:t>
            </a:r>
            <a:r>
              <a:rPr lang="en-US" sz="2800" dirty="0"/>
              <a:t> </a:t>
            </a:r>
            <a:r>
              <a:rPr lang="en-US" sz="2800" dirty="0" err="1"/>
              <a:t>øker</a:t>
            </a:r>
            <a:r>
              <a:rPr lang="en-US" sz="2800" dirty="0"/>
              <a:t> </a:t>
            </a:r>
            <a:r>
              <a:rPr lang="en-US" sz="2800" dirty="0" err="1"/>
              <a:t>eksponentielt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err="1"/>
              <a:t>Når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større</a:t>
            </a:r>
            <a:r>
              <a:rPr lang="en-US" sz="2800" dirty="0"/>
              <a:t> </a:t>
            </a:r>
            <a:r>
              <a:rPr lang="en-US" sz="2800" dirty="0" err="1"/>
              <a:t>enn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Threshold </a:t>
            </a:r>
            <a:r>
              <a:rPr lang="en-US" sz="2800" b="1" dirty="0" err="1">
                <a:latin typeface="Courier New" pitchFamily="49" charset="0"/>
              </a:rPr>
              <a:t>er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 err="1"/>
              <a:t>senderen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congestion-avoidance</a:t>
            </a:r>
            <a:r>
              <a:rPr lang="en-US" sz="2800" dirty="0"/>
              <a:t> </a:t>
            </a:r>
            <a:r>
              <a:rPr lang="en-US" sz="2800" dirty="0" err="1"/>
              <a:t>fasen</a:t>
            </a:r>
            <a:r>
              <a:rPr lang="en-US" sz="2800" dirty="0"/>
              <a:t>; </a:t>
            </a:r>
            <a:r>
              <a:rPr lang="en-US" sz="2800" dirty="0" err="1"/>
              <a:t>vindu</a:t>
            </a:r>
            <a:r>
              <a:rPr lang="en-US" sz="2800" dirty="0"/>
              <a:t> </a:t>
            </a:r>
            <a:r>
              <a:rPr lang="en-US" sz="2800" dirty="0" err="1"/>
              <a:t>øker</a:t>
            </a:r>
            <a:r>
              <a:rPr lang="en-US" sz="2800" dirty="0"/>
              <a:t> </a:t>
            </a:r>
            <a:r>
              <a:rPr lang="en-US" sz="2800" dirty="0" err="1"/>
              <a:t>lineært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err="1"/>
              <a:t>Når</a:t>
            </a:r>
            <a:r>
              <a:rPr lang="en-US" sz="2800" dirty="0"/>
              <a:t> sender </a:t>
            </a:r>
            <a:r>
              <a:rPr lang="en-US" sz="2800" dirty="0" err="1"/>
              <a:t>mottar</a:t>
            </a:r>
            <a:r>
              <a:rPr lang="en-US" sz="2800" dirty="0"/>
              <a:t> en </a:t>
            </a:r>
            <a:r>
              <a:rPr lang="en-US" sz="2800" dirty="0" err="1">
                <a:solidFill>
                  <a:srgbClr val="FF0000"/>
                </a:solidFill>
              </a:rPr>
              <a:t>trippel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duplisert</a:t>
            </a:r>
            <a:r>
              <a:rPr lang="en-US" sz="2800" dirty="0">
                <a:solidFill>
                  <a:srgbClr val="FF0000"/>
                </a:solidFill>
              </a:rPr>
              <a:t> ACK</a:t>
            </a:r>
            <a:r>
              <a:rPr lang="en-US" sz="2800" dirty="0"/>
              <a:t>, </a:t>
            </a:r>
            <a:r>
              <a:rPr lang="en-US" sz="2800" dirty="0" err="1"/>
              <a:t>settes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Threshold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b="1" dirty="0">
                <a:latin typeface="Courier New" pitchFamily="49" charset="0"/>
              </a:rPr>
              <a:t>/2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dirty="0"/>
              <a:t> </a:t>
            </a:r>
            <a:r>
              <a:rPr lang="en-US" sz="2800" dirty="0" err="1"/>
              <a:t>settes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Threshold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err="1"/>
              <a:t>Når</a:t>
            </a:r>
            <a:r>
              <a:rPr lang="en-US" sz="2800" dirty="0"/>
              <a:t> sender </a:t>
            </a:r>
            <a:r>
              <a:rPr lang="en-US" sz="2800" dirty="0" err="1"/>
              <a:t>får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timeout</a:t>
            </a:r>
            <a:r>
              <a:rPr lang="en-US" sz="2800" dirty="0"/>
              <a:t>, </a:t>
            </a:r>
            <a:r>
              <a:rPr lang="en-US" sz="2800" dirty="0" err="1"/>
              <a:t>settes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Threshold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b="1" dirty="0">
                <a:latin typeface="Courier New" pitchFamily="49" charset="0"/>
              </a:rPr>
              <a:t>/2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itchFamily="49" charset="0"/>
              </a:rPr>
              <a:t>CongWin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/>
              <a:t>én</a:t>
            </a:r>
            <a:r>
              <a:rPr lang="en-US" sz="2800" dirty="0"/>
              <a:t> MSS.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5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43608" y="0"/>
            <a:ext cx="7920880" cy="908720"/>
          </a:xfrm>
        </p:spPr>
        <p:txBody>
          <a:bodyPr>
            <a:normAutofit/>
          </a:bodyPr>
          <a:lstStyle/>
          <a:p>
            <a:r>
              <a:rPr lang="en-US" dirty="0"/>
              <a:t>TCP sender </a:t>
            </a:r>
            <a:r>
              <a:rPr lang="en-US" dirty="0" err="1"/>
              <a:t>metningskontroll</a:t>
            </a:r>
            <a:endParaRPr lang="en-US" dirty="0"/>
          </a:p>
        </p:txBody>
      </p:sp>
      <p:graphicFrame>
        <p:nvGraphicFramePr>
          <p:cNvPr id="328778" name="Group 7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7778680"/>
              </p:ext>
            </p:extLst>
          </p:nvPr>
        </p:nvGraphicFramePr>
        <p:xfrm>
          <a:off x="609600" y="1295400"/>
          <a:ext cx="7472363" cy="4426903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Hendelse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Tilstand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TCP-sender aksjon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Kommentar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mottatt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for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ukvitterte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data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 (SS)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CongWin + MSS,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If (CongWin &gt; Threshold)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 bytt tilstand til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            Avoidance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Resulterer i en dobling av  CongWin hver RTT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 mottatt for ukvitterte data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Avoidance (CA)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CongWin+MSS * (MSS/CongWin)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Additive increase, resulterer i en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kning av CongWin med 1 MSS hver RTT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Tap opp-daget ved mottak av tre dupliserte ACK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eller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Threshold,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Set state to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Avoidance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Fast recovery, multiplicative decrease.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vil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aldri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reduseres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mindre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enn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1 MSS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Timeout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eller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1 MSS,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Bytt tilstand til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å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 i slow start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Duplisert ACK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eller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ke teller for antall dupliserte ACK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Ingen endring i CongWin eller Threshold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73296E14-0C70-4817-9139-CC066941033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7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Tilstandsmaskinen…</a:t>
            </a:r>
          </a:p>
        </p:txBody>
      </p:sp>
      <p:grpSp>
        <p:nvGrpSpPr>
          <p:cNvPr id="3" name="Group 2"/>
          <p:cNvGrpSpPr/>
          <p:nvPr>
            <p:custDataLst>
              <p:tags r:id="rId3"/>
            </p:custDataLst>
          </p:nvPr>
        </p:nvGrpSpPr>
        <p:grpSpPr>
          <a:xfrm>
            <a:off x="820738" y="1247775"/>
            <a:ext cx="7451725" cy="5168900"/>
            <a:chOff x="820738" y="1247775"/>
            <a:chExt cx="7451725" cy="51689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109788" y="2095500"/>
              <a:ext cx="1270000" cy="1196975"/>
              <a:chOff x="996" y="1773"/>
              <a:chExt cx="800" cy="754"/>
            </a:xfrm>
          </p:grpSpPr>
          <p:sp>
            <p:nvSpPr>
              <p:cNvPr id="80" name="Oval 4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81" name="Text Box 5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>
                    <a:latin typeface="Arial" charset="0"/>
                  </a:rPr>
                  <a:t>slow </a:t>
                </a:r>
              </a:p>
              <a:p>
                <a:pPr eaLnBrk="1" hangingPunct="1"/>
                <a:r>
                  <a:rPr lang="en-US" sz="180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718175" y="2111375"/>
              <a:ext cx="1296988" cy="1196975"/>
              <a:chOff x="2293" y="2021"/>
              <a:chExt cx="817" cy="754"/>
            </a:xfrm>
          </p:grpSpPr>
          <p:sp>
            <p:nvSpPr>
              <p:cNvPr id="78" name="Oval 7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9" name="Text Box 8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>
                    <a:latin typeface="Arial" charset="0"/>
                  </a:rPr>
                  <a:t>congestion</a:t>
                </a:r>
              </a:p>
              <a:p>
                <a:pPr eaLnBrk="1" hangingPunct="1"/>
                <a:r>
                  <a:rPr lang="en-US" sz="1800">
                    <a:latin typeface="Arial" charset="0"/>
                  </a:rPr>
                  <a:t>avoidance </a:t>
                </a:r>
              </a:p>
              <a:p>
                <a:pPr eaLnBrk="1" hangingPunct="1"/>
                <a:endParaRPr lang="en-US" sz="1800">
                  <a:latin typeface="Arial" charset="0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029075" y="4699000"/>
              <a:ext cx="1270000" cy="1196975"/>
              <a:chOff x="2454" y="3045"/>
              <a:chExt cx="800" cy="754"/>
            </a:xfrm>
          </p:grpSpPr>
          <p:sp>
            <p:nvSpPr>
              <p:cNvPr id="75" name="Oval 10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6" name="Text Box 11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>
                    <a:latin typeface="Arial" charset="0"/>
                  </a:rPr>
                  <a:t> </a:t>
                </a:r>
              </a:p>
              <a:p>
                <a:pPr eaLnBrk="1" hangingPunct="1"/>
                <a:endParaRPr lang="en-US" sz="1800">
                  <a:latin typeface="Arial" charset="0"/>
                </a:endParaRPr>
              </a:p>
            </p:txBody>
          </p:sp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>
                    <a:latin typeface="Arial" charset="0"/>
                  </a:rPr>
                  <a:t>fast</a:t>
                </a:r>
              </a:p>
              <a:p>
                <a:pPr eaLnBrk="1" hangingPunct="1"/>
                <a:r>
                  <a:rPr lang="en-US" sz="1800">
                    <a:latin typeface="Arial" charset="0"/>
                  </a:rPr>
                  <a:t>recovery </a:t>
                </a:r>
              </a:p>
              <a:p>
                <a:pPr eaLnBrk="1" hangingPunct="1"/>
                <a:endParaRPr lang="en-US" sz="1800">
                  <a:latin typeface="Arial" charset="0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619503" y="2741617"/>
              <a:ext cx="1774826" cy="814388"/>
              <a:chOff x="2280" y="1727"/>
              <a:chExt cx="1118" cy="513"/>
            </a:xfrm>
          </p:grpSpPr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73" name="Text Box 15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74" name="Line 16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3441700" y="2752725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H="1">
              <a:off x="3471863" y="2655888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841376" y="3216275"/>
              <a:ext cx="1774826" cy="806450"/>
              <a:chOff x="418" y="2713"/>
              <a:chExt cx="1118" cy="508"/>
            </a:xfrm>
          </p:grpSpPr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349750" y="2449513"/>
              <a:ext cx="271463" cy="21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Symbol" pitchFamily="18" charset="2"/>
                </a:rPr>
                <a:t>L</a:t>
              </a:r>
              <a:endParaRPr lang="en-US" sz="1200">
                <a:latin typeface="Symbol" pitchFamily="18" charset="2"/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4083050" y="2466975"/>
              <a:ext cx="849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3946525" y="2265363"/>
              <a:ext cx="1101725" cy="244475"/>
              <a:chOff x="2458" y="1450"/>
              <a:chExt cx="694" cy="154"/>
            </a:xfrm>
          </p:grpSpPr>
          <p:sp>
            <p:nvSpPr>
              <p:cNvPr id="67" name="Text Box 26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68" name="Line 27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416300" y="1535114"/>
              <a:ext cx="2201863" cy="836613"/>
              <a:chOff x="2683" y="798"/>
              <a:chExt cx="1387" cy="527"/>
            </a:xfrm>
          </p:grpSpPr>
          <p:sp>
            <p:nvSpPr>
              <p:cNvPr id="64" name="Text Box 29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387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</a:pPr>
                <a:r>
                  <a:rPr lang="en-US" sz="1000">
                    <a:latin typeface="Arial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transmit new segment(s),as allowed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65" name="Line 30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6" name="Text Box 31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5603875" y="1247775"/>
              <a:ext cx="2201863" cy="858838"/>
              <a:chOff x="3553" y="904"/>
              <a:chExt cx="1387" cy="541"/>
            </a:xfrm>
          </p:grpSpPr>
          <p:sp>
            <p:nvSpPr>
              <p:cNvPr id="60" name="Text Box 33"/>
              <p:cNvSpPr txBox="1">
                <a:spLocks noChangeArrowheads="1"/>
              </p:cNvSpPr>
              <p:nvPr/>
            </p:nvSpPr>
            <p:spPr bwMode="auto">
              <a:xfrm>
                <a:off x="3553" y="1037"/>
                <a:ext cx="1387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1000">
                    <a:latin typeface="Arial" charset="0"/>
                  </a:rPr>
                  <a:t>cwnd = cwnd + MSS    (MSS/cwnd)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transmit new segment(s),as allowed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61" name="Line 34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63" name="Text Box 36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240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16" name="Freeform 37"/>
            <p:cNvSpPr>
              <a:spLocks/>
            </p:cNvSpPr>
            <p:nvPr/>
          </p:nvSpPr>
          <p:spPr bwMode="auto">
            <a:xfrm rot="9705213">
              <a:off x="6686550" y="1817688"/>
              <a:ext cx="528638" cy="717550"/>
            </a:xfrm>
            <a:custGeom>
              <a:avLst/>
              <a:gdLst/>
              <a:ahLst/>
              <a:cxnLst>
                <a:cxn ang="0">
                  <a:pos x="376" y="306"/>
                </a:cxn>
                <a:cxn ang="0">
                  <a:pos x="82" y="269"/>
                </a:cxn>
                <a:cxn ang="0">
                  <a:pos x="208" y="0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7158038" y="3030538"/>
              <a:ext cx="1111250" cy="582612"/>
              <a:chOff x="4274" y="2922"/>
              <a:chExt cx="700" cy="367"/>
            </a:xfrm>
          </p:grpSpPr>
          <p:sp>
            <p:nvSpPr>
              <p:cNvPr id="57" name="Text Box 39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8" name="Freeform 42"/>
            <p:cNvSpPr>
              <a:spLocks/>
            </p:cNvSpPr>
            <p:nvPr/>
          </p:nvSpPr>
          <p:spPr bwMode="auto">
            <a:xfrm rot="14083979">
              <a:off x="6811169" y="2655094"/>
              <a:ext cx="528638" cy="717550"/>
            </a:xfrm>
            <a:custGeom>
              <a:avLst/>
              <a:gdLst/>
              <a:ahLst/>
              <a:cxnLst>
                <a:cxn ang="0">
                  <a:pos x="376" y="306"/>
                </a:cxn>
                <a:cxn ang="0">
                  <a:pos x="82" y="269"/>
                </a:cxn>
                <a:cxn ang="0">
                  <a:pos x="208" y="0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6540500" y="4438650"/>
              <a:ext cx="1731963" cy="849313"/>
              <a:chOff x="4142" y="2802"/>
              <a:chExt cx="1091" cy="535"/>
            </a:xfrm>
          </p:grpSpPr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55" name="Line 45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6" name="Text Box 46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2541588" y="1792288"/>
              <a:ext cx="496887" cy="319087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 rot="2575893">
              <a:off x="3095625" y="2089150"/>
              <a:ext cx="496888" cy="319088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22" name="Group 49"/>
            <p:cNvGrpSpPr>
              <a:grpSpLocks/>
            </p:cNvGrpSpPr>
            <p:nvPr/>
          </p:nvGrpSpPr>
          <p:grpSpPr bwMode="auto">
            <a:xfrm>
              <a:off x="2325688" y="1363663"/>
              <a:ext cx="1111250" cy="582612"/>
              <a:chOff x="4274" y="2922"/>
              <a:chExt cx="700" cy="367"/>
            </a:xfrm>
          </p:grpSpPr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23" name="Freeform 53"/>
            <p:cNvSpPr>
              <a:spLocks/>
            </p:cNvSpPr>
            <p:nvPr/>
          </p:nvSpPr>
          <p:spPr bwMode="auto">
            <a:xfrm rot="13377971">
              <a:off x="1911350" y="3021013"/>
              <a:ext cx="496888" cy="319087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928688" y="4473575"/>
              <a:ext cx="1738312" cy="833438"/>
              <a:chOff x="444" y="2768"/>
              <a:chExt cx="1095" cy="525"/>
            </a:xfrm>
          </p:grpSpPr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20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0" name="Text Box 57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25" name="Group 58"/>
            <p:cNvGrpSpPr>
              <a:grpSpLocks/>
            </p:cNvGrpSpPr>
            <p:nvPr/>
          </p:nvGrpSpPr>
          <p:grpSpPr bwMode="auto">
            <a:xfrm>
              <a:off x="2878139" y="3895725"/>
              <a:ext cx="1774826" cy="823913"/>
              <a:chOff x="419" y="2872"/>
              <a:chExt cx="1118" cy="519"/>
            </a:xfrm>
          </p:grpSpPr>
          <p:sp>
            <p:nvSpPr>
              <p:cNvPr id="45" name="Text Box 59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46" name="Text Box 60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47" name="Line 61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</p:grpSp>
        <p:sp>
          <p:nvSpPr>
            <p:cNvPr id="26" name="Freeform 62"/>
            <p:cNvSpPr>
              <a:spLocks/>
            </p:cNvSpPr>
            <p:nvPr/>
          </p:nvSpPr>
          <p:spPr bwMode="auto">
            <a:xfrm>
              <a:off x="4405313" y="5886450"/>
              <a:ext cx="609600" cy="2555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89" y="155"/>
                </a:cxn>
                <a:cxn ang="0">
                  <a:pos x="59" y="13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5065713" y="5702300"/>
              <a:ext cx="2243137" cy="714375"/>
              <a:chOff x="3542" y="3496"/>
              <a:chExt cx="1413" cy="450"/>
            </a:xfrm>
          </p:grpSpPr>
          <p:sp>
            <p:nvSpPr>
              <p:cNvPr id="42" name="Text Box 64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sz="1000">
                    <a:latin typeface="Arial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chemeClr val="bg2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sz="1200" i="1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43" name="Line 65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4" name="Text Box 66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28" name="Freeform 67"/>
            <p:cNvSpPr>
              <a:spLocks/>
            </p:cNvSpPr>
            <p:nvPr/>
          </p:nvSpPr>
          <p:spPr bwMode="auto">
            <a:xfrm>
              <a:off x="2733675" y="3379788"/>
              <a:ext cx="1174750" cy="181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6"/>
                </a:cxn>
                <a:cxn ang="0">
                  <a:pos x="740" y="1146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68"/>
            <p:cNvSpPr>
              <a:spLocks/>
            </p:cNvSpPr>
            <p:nvPr/>
          </p:nvSpPr>
          <p:spPr bwMode="auto">
            <a:xfrm>
              <a:off x="2843213" y="3406775"/>
              <a:ext cx="1111250" cy="1668463"/>
            </a:xfrm>
            <a:custGeom>
              <a:avLst/>
              <a:gdLst/>
              <a:ahLst/>
              <a:cxnLst>
                <a:cxn ang="0">
                  <a:pos x="700" y="1051"/>
                </a:cxn>
                <a:cxn ang="0">
                  <a:pos x="0" y="1051"/>
                </a:cxn>
                <a:cxn ang="0">
                  <a:pos x="0" y="0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auto">
            <a:xfrm flipH="1">
              <a:off x="5351463" y="3371850"/>
              <a:ext cx="1174750" cy="181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6"/>
                </a:cxn>
                <a:cxn ang="0">
                  <a:pos x="740" y="1146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70"/>
            <p:cNvSpPr>
              <a:spLocks/>
            </p:cNvSpPr>
            <p:nvPr/>
          </p:nvSpPr>
          <p:spPr bwMode="auto">
            <a:xfrm flipH="1">
              <a:off x="5281613" y="3397250"/>
              <a:ext cx="1111250" cy="1668463"/>
            </a:xfrm>
            <a:custGeom>
              <a:avLst/>
              <a:gdLst/>
              <a:ahLst/>
              <a:cxnLst>
                <a:cxn ang="0">
                  <a:pos x="700" y="1051"/>
                </a:cxn>
                <a:cxn ang="0">
                  <a:pos x="0" y="1051"/>
                </a:cxn>
                <a:cxn ang="0">
                  <a:pos x="0" y="0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32" name="Group 71"/>
            <p:cNvGrpSpPr>
              <a:grpSpLocks/>
            </p:cNvGrpSpPr>
            <p:nvPr/>
          </p:nvGrpSpPr>
          <p:grpSpPr bwMode="auto">
            <a:xfrm>
              <a:off x="5186363" y="4205288"/>
              <a:ext cx="1176337" cy="833437"/>
              <a:chOff x="1059" y="3496"/>
              <a:chExt cx="741" cy="525"/>
            </a:xfrm>
          </p:grpSpPr>
          <p:sp>
            <p:nvSpPr>
              <p:cNvPr id="38" name="Text Box 72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00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200">
                  <a:latin typeface="Arial" charset="0"/>
                </a:endParaRPr>
              </a:p>
            </p:txBody>
          </p:sp>
          <p:grpSp>
            <p:nvGrpSpPr>
              <p:cNvPr id="39" name="Group 73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40" name="Line 74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nb-NO"/>
                </a:p>
              </p:txBody>
            </p:sp>
            <p:sp>
              <p:nvSpPr>
                <p:cNvPr id="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r" eaLnBrk="1" hangingPunct="1"/>
                  <a:r>
                    <a:rPr lang="en-US" sz="1000">
                      <a:latin typeface="Arial" charset="0"/>
                    </a:rPr>
                    <a:t>New ACK</a:t>
                  </a:r>
                </a:p>
              </p:txBody>
            </p:sp>
          </p:grpSp>
        </p:grp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>
              <a:off x="850900" y="2617788"/>
              <a:ext cx="1193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b-NO"/>
            </a:p>
          </p:txBody>
        </p:sp>
        <p:grpSp>
          <p:nvGrpSpPr>
            <p:cNvPr id="34" name="Group 77"/>
            <p:cNvGrpSpPr>
              <a:grpSpLocks/>
            </p:cNvGrpSpPr>
            <p:nvPr/>
          </p:nvGrpSpPr>
          <p:grpSpPr bwMode="auto">
            <a:xfrm>
              <a:off x="820736" y="1992313"/>
              <a:ext cx="1176335" cy="660400"/>
              <a:chOff x="539" y="936"/>
              <a:chExt cx="741" cy="416"/>
            </a:xfrm>
          </p:grpSpPr>
          <p:sp>
            <p:nvSpPr>
              <p:cNvPr id="35" name="Text Box 78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Symbol" pitchFamily="18" charset="2"/>
                  </a:rPr>
                  <a:t>L</a:t>
                </a:r>
              </a:p>
            </p:txBody>
          </p:sp>
          <p:sp>
            <p:nvSpPr>
              <p:cNvPr id="36" name="Text Box 79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charset="0"/>
                  </a:rPr>
                  <a:t>dupACKcount = 0</a:t>
                </a:r>
                <a:endParaRPr lang="en-US" sz="1200">
                  <a:latin typeface="Arial" charset="0"/>
                </a:endParaRPr>
              </a:p>
            </p:txBody>
          </p:sp>
          <p:sp>
            <p:nvSpPr>
              <p:cNvPr id="37" name="Line 80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nb-NO"/>
              </a:p>
            </p:txBody>
          </p:sp>
        </p:grpSp>
      </p:grpSp>
      <p:sp>
        <p:nvSpPr>
          <p:cNvPr id="84" name="Slide Number Placeholder 8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73296E14-0C70-4817-9139-CC066941033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4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6520A41-39F3-4A60-87C4-96D39F5223AE}" type="slidenum">
              <a:rPr lang="nb-NO" smtClean="0"/>
              <a:pPr/>
              <a:t>77</a:t>
            </a:fld>
            <a:endParaRPr lang="nb-NO"/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 rot="386826">
            <a:off x="1465221" y="2475572"/>
            <a:ext cx="6213560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0" b="1" cap="none" spc="0" dirty="0">
                <a:ln w="11430">
                  <a:solidFill>
                    <a:schemeClr val="tx2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So what?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4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TCP </a:t>
            </a:r>
            <a:r>
              <a:rPr lang="en-US" sz="3600" dirty="0" err="1"/>
              <a:t>effektiv</a:t>
            </a:r>
            <a:r>
              <a:rPr lang="en-US" sz="3600" dirty="0"/>
              <a:t> bitrate (</a:t>
            </a:r>
            <a:r>
              <a:rPr lang="en-US" sz="3600" dirty="0" err="1"/>
              <a:t>gjennomstrømning</a:t>
            </a:r>
            <a:r>
              <a:rPr lang="en-US" sz="3600" dirty="0"/>
              <a:t>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052736"/>
            <a:ext cx="8202613" cy="5400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Hva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den </a:t>
            </a:r>
            <a:r>
              <a:rPr lang="en-US" sz="2800" dirty="0" err="1"/>
              <a:t>beste</a:t>
            </a:r>
            <a:r>
              <a:rPr lang="en-US" sz="2800" dirty="0"/>
              <a:t> </a:t>
            </a:r>
            <a:r>
              <a:rPr lang="en-US" sz="2800" dirty="0" err="1"/>
              <a:t>ytelsen</a:t>
            </a:r>
            <a:r>
              <a:rPr lang="en-US" sz="2800" dirty="0"/>
              <a:t> man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få</a:t>
            </a:r>
            <a:r>
              <a:rPr lang="en-US" sz="2800" dirty="0"/>
              <a:t> med TCP</a:t>
            </a:r>
          </a:p>
          <a:p>
            <a:r>
              <a:rPr lang="en-US" sz="2800" dirty="0" err="1"/>
              <a:t>M.a.o</a:t>
            </a:r>
            <a:r>
              <a:rPr lang="en-US" sz="2800" dirty="0"/>
              <a:t> </a:t>
            </a:r>
            <a:r>
              <a:rPr lang="en-US" sz="2800" dirty="0" err="1"/>
              <a:t>Hva</a:t>
            </a:r>
            <a:r>
              <a:rPr lang="en-US" sz="2800" dirty="0"/>
              <a:t> </a:t>
            </a:r>
            <a:r>
              <a:rPr lang="en-US" sz="2800" dirty="0" err="1"/>
              <a:t>blir</a:t>
            </a:r>
            <a:r>
              <a:rPr lang="en-US" sz="2800" dirty="0"/>
              <a:t> </a:t>
            </a:r>
            <a:r>
              <a:rPr lang="en-US" sz="2800" dirty="0" err="1"/>
              <a:t>effektiv</a:t>
            </a:r>
            <a:r>
              <a:rPr lang="en-US" sz="2800" dirty="0"/>
              <a:t> bitrate for TCP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funksjon</a:t>
            </a:r>
            <a:r>
              <a:rPr lang="en-US" sz="2800" dirty="0"/>
              <a:t> </a:t>
            </a:r>
            <a:r>
              <a:rPr lang="en-US" sz="2800" dirty="0" err="1"/>
              <a:t>av</a:t>
            </a:r>
            <a:r>
              <a:rPr lang="en-US" sz="2800" dirty="0"/>
              <a:t> </a:t>
            </a:r>
            <a:r>
              <a:rPr lang="en-US" sz="2800" dirty="0" err="1"/>
              <a:t>vindus-størrelse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RTT?</a:t>
            </a:r>
          </a:p>
          <a:p>
            <a:pPr lvl="1"/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bort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slow start </a:t>
            </a:r>
            <a:r>
              <a:rPr lang="en-US" sz="2400" dirty="0" err="1"/>
              <a:t>fasen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La </a:t>
            </a:r>
            <a:r>
              <a:rPr lang="en-US" sz="2800" b="1" dirty="0"/>
              <a:t>W</a:t>
            </a:r>
            <a:r>
              <a:rPr lang="en-US" sz="2800" dirty="0"/>
              <a:t> </a:t>
            </a:r>
            <a:r>
              <a:rPr lang="en-US" sz="2800" dirty="0" err="1"/>
              <a:t>være</a:t>
            </a:r>
            <a:r>
              <a:rPr lang="en-US" sz="2800" dirty="0"/>
              <a:t> </a:t>
            </a:r>
            <a:r>
              <a:rPr lang="en-US" sz="2800" dirty="0" err="1"/>
              <a:t>vindusstørrelsen</a:t>
            </a:r>
            <a:r>
              <a:rPr lang="en-US" sz="2800" dirty="0"/>
              <a:t> </a:t>
            </a:r>
            <a:r>
              <a:rPr lang="en-US" sz="2800" dirty="0" err="1"/>
              <a:t>når</a:t>
            </a:r>
            <a:r>
              <a:rPr lang="en-US" sz="2800" dirty="0"/>
              <a:t> segment-tap </a:t>
            </a:r>
            <a:r>
              <a:rPr lang="en-US" sz="2800" dirty="0" err="1"/>
              <a:t>inntreffer</a:t>
            </a:r>
            <a:endParaRPr lang="en-US" sz="2800" dirty="0"/>
          </a:p>
          <a:p>
            <a:r>
              <a:rPr lang="en-US" sz="2800" dirty="0" err="1"/>
              <a:t>Når</a:t>
            </a:r>
            <a:r>
              <a:rPr lang="en-US" sz="2800" dirty="0"/>
              <a:t> </a:t>
            </a:r>
            <a:r>
              <a:rPr lang="en-US" sz="2800" dirty="0" err="1"/>
              <a:t>vinduet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W, </a:t>
            </a:r>
            <a:r>
              <a:rPr lang="en-US" sz="2800" dirty="0" err="1"/>
              <a:t>vil</a:t>
            </a:r>
            <a:r>
              <a:rPr lang="en-US" sz="2800" dirty="0"/>
              <a:t> </a:t>
            </a:r>
            <a:r>
              <a:rPr lang="en-US" sz="2800" dirty="0" err="1"/>
              <a:t>effektiv</a:t>
            </a:r>
            <a:r>
              <a:rPr lang="en-US" sz="2800" dirty="0"/>
              <a:t> </a:t>
            </a:r>
            <a:r>
              <a:rPr lang="en-US" sz="2800" dirty="0" err="1"/>
              <a:t>bitrate</a:t>
            </a:r>
            <a:r>
              <a:rPr lang="en-US" sz="2800" dirty="0"/>
              <a:t> </a:t>
            </a:r>
            <a:r>
              <a:rPr lang="en-US" sz="2800" dirty="0" err="1"/>
              <a:t>være</a:t>
            </a:r>
            <a:r>
              <a:rPr lang="en-US" sz="2800" dirty="0"/>
              <a:t> W/RTT</a:t>
            </a:r>
          </a:p>
          <a:p>
            <a:r>
              <a:rPr lang="en-US" sz="2800" dirty="0" err="1"/>
              <a:t>Rett</a:t>
            </a:r>
            <a:r>
              <a:rPr lang="en-US" sz="2800" dirty="0"/>
              <a:t> </a:t>
            </a:r>
            <a:r>
              <a:rPr lang="en-US" sz="2800" dirty="0" err="1"/>
              <a:t>etter</a:t>
            </a:r>
            <a:r>
              <a:rPr lang="en-US" sz="2800" dirty="0"/>
              <a:t> </a:t>
            </a:r>
            <a:r>
              <a:rPr lang="en-US" sz="2800" dirty="0" err="1"/>
              <a:t>segmenttap</a:t>
            </a:r>
            <a:r>
              <a:rPr lang="en-US" sz="2800" dirty="0"/>
              <a:t>, </a:t>
            </a:r>
            <a:r>
              <a:rPr lang="en-US" sz="2800" dirty="0" err="1"/>
              <a:t>vil</a:t>
            </a:r>
            <a:r>
              <a:rPr lang="en-US" sz="2800" dirty="0"/>
              <a:t> </a:t>
            </a:r>
            <a:r>
              <a:rPr lang="en-US" sz="2800" dirty="0" err="1"/>
              <a:t>vinduet</a:t>
            </a:r>
            <a:r>
              <a:rPr lang="en-US" sz="2800" dirty="0"/>
              <a:t> </a:t>
            </a:r>
            <a:r>
              <a:rPr lang="en-US" sz="2800" dirty="0" err="1"/>
              <a:t>være</a:t>
            </a:r>
            <a:r>
              <a:rPr lang="en-US" sz="2800" dirty="0"/>
              <a:t> </a:t>
            </a:r>
            <a:r>
              <a:rPr lang="en-US" sz="2800" dirty="0" err="1"/>
              <a:t>redusert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W/2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effektiv</a:t>
            </a:r>
            <a:r>
              <a:rPr lang="en-US" sz="2800" dirty="0"/>
              <a:t> bitrate </a:t>
            </a:r>
            <a:r>
              <a:rPr lang="en-US" sz="2800" dirty="0" err="1"/>
              <a:t>til</a:t>
            </a:r>
            <a:r>
              <a:rPr lang="en-US" sz="2800" dirty="0"/>
              <a:t>  ½·W/RTT.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/>
              <a:t>Gjennomsnittlig</a:t>
            </a:r>
            <a:r>
              <a:rPr lang="en-US" sz="2800" dirty="0"/>
              <a:t> </a:t>
            </a:r>
            <a:r>
              <a:rPr lang="en-US" sz="2800" dirty="0" err="1"/>
              <a:t>effektiv</a:t>
            </a:r>
            <a:r>
              <a:rPr lang="en-US" sz="2800" dirty="0"/>
              <a:t> bitrate (</a:t>
            </a:r>
            <a:r>
              <a:rPr lang="en-US" sz="2800" dirty="0" err="1"/>
              <a:t>anslagsvis</a:t>
            </a:r>
            <a:r>
              <a:rPr lang="en-US" sz="2800" dirty="0"/>
              <a:t>): </a:t>
            </a:r>
            <a:r>
              <a:rPr lang="en-US" sz="2800" b="1" dirty="0">
                <a:solidFill>
                  <a:srgbClr val="FF0000"/>
                </a:solidFill>
              </a:rPr>
              <a:t>¾·W/RTT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Det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dermed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metning&amp;flytkontroll-vindusstørrelsen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som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bestemmer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hvilken</a:t>
            </a:r>
            <a:r>
              <a:rPr lang="en-US" b="1" dirty="0">
                <a:solidFill>
                  <a:srgbClr val="FF0000"/>
                </a:solidFill>
              </a:rPr>
              <a:t> “</a:t>
            </a:r>
            <a:r>
              <a:rPr lang="en-US" b="1" dirty="0" err="1">
                <a:solidFill>
                  <a:srgbClr val="FF0000"/>
                </a:solidFill>
              </a:rPr>
              <a:t>ytelse</a:t>
            </a:r>
            <a:r>
              <a:rPr lang="en-US" b="1" dirty="0">
                <a:solidFill>
                  <a:srgbClr val="FF0000"/>
                </a:solidFill>
              </a:rPr>
              <a:t>” du </a:t>
            </a:r>
            <a:r>
              <a:rPr lang="en-US" b="1" dirty="0" err="1">
                <a:solidFill>
                  <a:srgbClr val="FF0000"/>
                </a:solidFill>
              </a:rPr>
              <a:t>får</a:t>
            </a:r>
            <a:r>
              <a:rPr lang="en-US" b="1" dirty="0">
                <a:solidFill>
                  <a:srgbClr val="FF0000"/>
                </a:solidFill>
              </a:rPr>
              <a:t> over TCP !!!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0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Effektiv bitrate (eksempel)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251520" y="1124744"/>
                <a:ext cx="8229600" cy="52565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nb-NO" dirty="0"/>
                  <a:t>Benytter en server i Tromsø (www.uit.no)</a:t>
                </a:r>
              </a:p>
              <a:p>
                <a:r>
                  <a:rPr lang="nb-NO" dirty="0"/>
                  <a:t>RTT = </a:t>
                </a:r>
                <a:r>
                  <a:rPr lang="nb-NO" dirty="0" err="1"/>
                  <a:t>ca</a:t>
                </a:r>
                <a:r>
                  <a:rPr lang="nb-NO" dirty="0"/>
                  <a:t> 22 ms (målt med </a:t>
                </a:r>
                <a:r>
                  <a:rPr lang="nb-NO" dirty="0" err="1">
                    <a:latin typeface="Courier New" pitchFamily="49" charset="0"/>
                    <a:cs typeface="Courier New" pitchFamily="49" charset="0"/>
                  </a:rPr>
                  <a:t>pathping</a:t>
                </a:r>
                <a:r>
                  <a:rPr lang="nb-NO" dirty="0"/>
                  <a:t>)</a:t>
                </a:r>
              </a:p>
              <a:p>
                <a:r>
                  <a:rPr lang="nb-NO" dirty="0"/>
                  <a:t>I klassisk TCP («</a:t>
                </a:r>
                <a:r>
                  <a:rPr lang="nb-NO" dirty="0" err="1"/>
                  <a:t>vanilla</a:t>
                </a:r>
                <a:r>
                  <a:rPr lang="nb-NO" dirty="0"/>
                  <a:t>») er </a:t>
                </a:r>
                <a:r>
                  <a:rPr lang="nb-NO" dirty="0" err="1"/>
                  <a:t>max</a:t>
                </a:r>
                <a:r>
                  <a:rPr lang="nb-NO" dirty="0"/>
                  <a:t> </a:t>
                </a:r>
                <a:r>
                  <a:rPr lang="nb-NO" dirty="0" err="1"/>
                  <a:t>vindustørrelse</a:t>
                </a:r>
                <a:r>
                  <a:rPr lang="nb-NO" dirty="0"/>
                  <a:t> 64 </a:t>
                </a:r>
                <a:r>
                  <a:rPr lang="nb-NO" dirty="0" err="1"/>
                  <a:t>KiB</a:t>
                </a:r>
                <a:endParaRPr lang="nb-NO" dirty="0"/>
              </a:p>
              <a:p>
                <a:r>
                  <a:rPr lang="nb-NO" dirty="0"/>
                  <a:t>Max (teoretisk) gjennomstrømning blir 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/>
                          </a:rPr>
                          <m:t>65535</m:t>
                        </m:r>
                        <m:r>
                          <a:rPr lang="nb-NO" b="0" i="1" smtClean="0">
                            <a:latin typeface="Cambria Math"/>
                            <a:ea typeface="Cambria Math"/>
                          </a:rPr>
                          <m:t>∙8 </m:t>
                        </m:r>
                        <m:r>
                          <a:rPr lang="nb-NO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nb-NO" b="0" i="1" smtClean="0">
                            <a:latin typeface="Cambria Math"/>
                          </a:rPr>
                          <m:t>0,022 </m:t>
                        </m:r>
                        <m:r>
                          <a:rPr lang="nb-NO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nb-NO" b="0" i="1" smtClean="0">
                        <a:latin typeface="Cambria Math"/>
                      </a:rPr>
                      <m:t>=23,8 </m:t>
                    </m:r>
                    <m:r>
                      <a:rPr lang="nb-NO" b="0" i="1" smtClean="0">
                        <a:latin typeface="Cambria Math"/>
                      </a:rPr>
                      <m:t>𝑀𝑏𝑝𝑠</m:t>
                    </m:r>
                  </m:oMath>
                </a14:m>
                <a:r>
                  <a:rPr lang="nb-NO" dirty="0"/>
                  <a:t>, </a:t>
                </a:r>
                <a:br>
                  <a:rPr lang="nb-NO" dirty="0"/>
                </a:br>
                <a:r>
                  <a:rPr lang="nb-NO" dirty="0"/>
                  <a:t>men det er bare dersom det aldri er segmenttap…</a:t>
                </a:r>
              </a:p>
              <a:p>
                <a:r>
                  <a:rPr lang="nb-NO" dirty="0"/>
                  <a:t>Automatisk </a:t>
                </a:r>
                <a:r>
                  <a:rPr lang="nb-NO" dirty="0" err="1">
                    <a:solidFill>
                      <a:srgbClr val="FF0000"/>
                    </a:solidFill>
                  </a:rPr>
                  <a:t>Windowscaling</a:t>
                </a:r>
                <a:r>
                  <a:rPr lang="nb-NO" dirty="0"/>
                  <a:t> vil øke dette i mange moderne systemer, men dette forutsetter at også serveren støtter </a:t>
                </a:r>
                <a:r>
                  <a:rPr lang="nb-NO" dirty="0" err="1"/>
                  <a:t>scaling</a:t>
                </a:r>
                <a:endParaRPr lang="nb-NO" dirty="0"/>
              </a:p>
              <a:p>
                <a:r>
                  <a:rPr lang="nb-NO" b="1" dirty="0"/>
                  <a:t>RFC 1323 </a:t>
                </a:r>
                <a:r>
                  <a:rPr lang="nb-NO" dirty="0"/>
                  <a:t>angir hvordan man kan gå over til Jumbo-vinduer  og oppnå enda større </a:t>
                </a:r>
                <a:r>
                  <a:rPr lang="nb-NO" dirty="0" err="1"/>
                  <a:t>max</a:t>
                </a:r>
                <a:r>
                  <a:rPr lang="nb-NO" dirty="0"/>
                  <a:t> gjennomstrømning</a:t>
                </a:r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xfrm>
                <a:off x="251520" y="1124744"/>
                <a:ext cx="8229600" cy="5256584"/>
              </a:xfrm>
              <a:blipFill rotWithShape="1">
                <a:blip r:embed="rId7"/>
                <a:stretch>
                  <a:fillRect l="-1185" t="-2552" r="-14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0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63688" y="151730"/>
            <a:ext cx="3960837" cy="634082"/>
          </a:xfrm>
        </p:spPr>
        <p:txBody>
          <a:bodyPr>
            <a:normAutofit fontScale="90000"/>
          </a:bodyPr>
          <a:lstStyle/>
          <a:p>
            <a:r>
              <a:rPr lang="nb-NO" sz="3200" dirty="0">
                <a:solidFill>
                  <a:srgbClr val="FF0000"/>
                </a:solidFill>
              </a:rPr>
              <a:t>Multi</a:t>
            </a:r>
            <a:r>
              <a:rPr lang="nb-NO" sz="3200" dirty="0"/>
              <a:t>pleksing/</a:t>
            </a:r>
            <a:br>
              <a:rPr lang="nb-NO" sz="3200" dirty="0"/>
            </a:br>
            <a:r>
              <a:rPr lang="nb-NO" sz="3200" dirty="0" err="1">
                <a:solidFill>
                  <a:srgbClr val="FF0000"/>
                </a:solidFill>
              </a:rPr>
              <a:t>de</a:t>
            </a:r>
            <a:r>
              <a:rPr lang="nb-NO" sz="3200" dirty="0" err="1"/>
              <a:t>multipleksing</a:t>
            </a:r>
            <a:endParaRPr lang="nb-NO" sz="32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r>
              <a:rPr lang="nb-NO" sz="2800" dirty="0">
                <a:solidFill>
                  <a:srgbClr val="FF0000"/>
                </a:solidFill>
              </a:rPr>
              <a:t>Segment</a:t>
            </a:r>
          </a:p>
          <a:p>
            <a:pPr lvl="1"/>
            <a:r>
              <a:rPr lang="nb-NO" sz="2400" dirty="0"/>
              <a:t>Data-enhet som utveksles mellom transportlagene</a:t>
            </a:r>
          </a:p>
          <a:p>
            <a:pPr lvl="1"/>
            <a:r>
              <a:rPr lang="nb-NO" sz="2400" dirty="0"/>
              <a:t>TPDU (Transport </a:t>
            </a:r>
            <a:r>
              <a:rPr lang="nb-NO" sz="2400" dirty="0" err="1"/>
              <a:t>Protocol</a:t>
            </a:r>
            <a:r>
              <a:rPr lang="nb-NO" sz="2400" dirty="0"/>
              <a:t> Data Unit)</a:t>
            </a:r>
          </a:p>
          <a:p>
            <a:r>
              <a:rPr lang="nb-NO" sz="2800" b="1" dirty="0" err="1"/>
              <a:t>Demultipleksing</a:t>
            </a:r>
            <a:endParaRPr lang="nb-NO" sz="2800" b="1" dirty="0"/>
          </a:p>
          <a:p>
            <a:pPr lvl="1"/>
            <a:r>
              <a:rPr lang="nb-NO" sz="2400" dirty="0"/>
              <a:t>Levere </a:t>
            </a:r>
            <a:r>
              <a:rPr lang="nb-NO" sz="2400" dirty="0" err="1"/>
              <a:t>motatte</a:t>
            </a:r>
            <a:r>
              <a:rPr lang="nb-NO" sz="2400" dirty="0"/>
              <a:t> segmenter til riktig </a:t>
            </a:r>
            <a:r>
              <a:rPr lang="nb-NO" sz="2400" dirty="0">
                <a:solidFill>
                  <a:schemeClr val="accent2"/>
                </a:solidFill>
              </a:rPr>
              <a:t>prosess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C6F6FC-9984-4AF6-8793-55E91773D15B}" type="slidenum">
              <a:rPr lang="nb-NO"/>
              <a:pPr/>
              <a:t>8</a:t>
            </a:fld>
            <a:endParaRPr lang="nb-NO"/>
          </a:p>
        </p:txBody>
      </p:sp>
      <p:pic>
        <p:nvPicPr>
          <p:cNvPr id="146436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39552" y="3850791"/>
            <a:ext cx="77247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7" name="Picture 5" descr="mux"/>
          <p:cNvPicPr>
            <a:picLocks noChangeAspect="1" noChangeArrowheads="1" noCrop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724525" y="0"/>
            <a:ext cx="3419475" cy="15716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1004438"/>
            <a:ext cx="3194275" cy="19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Wireshark</a:t>
            </a:r>
            <a:r>
              <a:rPr lang="nb-NO" dirty="0"/>
              <a:t>: Gjennomstrømning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23528" y="980728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Laster opp en 1 GB til </a:t>
            </a:r>
            <a:r>
              <a:rPr lang="nb-NO" dirty="0">
                <a:hlinkClick r:id="rId10"/>
              </a:rPr>
              <a:t>home.nith.no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8467383" y="12687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B/s</a:t>
            </a:r>
          </a:p>
        </p:txBody>
      </p:sp>
      <p:pic>
        <p:nvPicPr>
          <p:cNvPr id="191491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58756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98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59" name="Rectangle 4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043608" y="152400"/>
            <a:ext cx="7262192" cy="704832"/>
          </a:xfrm>
        </p:spPr>
        <p:txBody>
          <a:bodyPr>
            <a:normAutofit fontScale="90000"/>
          </a:bodyPr>
          <a:lstStyle/>
          <a:p>
            <a:r>
              <a:rPr lang="en-US" dirty="0"/>
              <a:t>TCP </a:t>
            </a:r>
            <a:r>
              <a:rPr lang="en-US" dirty="0" err="1"/>
              <a:t>rettferdighet</a:t>
            </a:r>
            <a:r>
              <a:rPr lang="en-US" dirty="0"/>
              <a:t> (fairness)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err="1">
                <a:solidFill>
                  <a:srgbClr val="FF0000"/>
                </a:solidFill>
              </a:rPr>
              <a:t>Mål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dersom</a:t>
            </a:r>
            <a:r>
              <a:rPr lang="en-US" sz="2400" dirty="0"/>
              <a:t> K TCP-</a:t>
            </a:r>
            <a:r>
              <a:rPr lang="en-US" sz="2400" dirty="0" err="1"/>
              <a:t>sesjoner</a:t>
            </a:r>
            <a:r>
              <a:rPr lang="en-US" sz="2400" dirty="0"/>
              <a:t> </a:t>
            </a:r>
            <a:r>
              <a:rPr lang="en-US" sz="2400" dirty="0" err="1"/>
              <a:t>deler</a:t>
            </a:r>
            <a:r>
              <a:rPr lang="en-US" sz="2400" dirty="0"/>
              <a:t> </a:t>
            </a:r>
            <a:r>
              <a:rPr lang="en-US" sz="2400" dirty="0" err="1"/>
              <a:t>samme</a:t>
            </a:r>
            <a:r>
              <a:rPr lang="en-US" sz="2400" dirty="0"/>
              <a:t> </a:t>
            </a:r>
            <a:r>
              <a:rPr lang="en-US" sz="2400" dirty="0" err="1"/>
              <a:t>flaskehals</a:t>
            </a:r>
            <a:r>
              <a:rPr lang="en-US" sz="2400" dirty="0"/>
              <a:t>-link med </a:t>
            </a:r>
            <a:r>
              <a:rPr lang="en-US" sz="2400" dirty="0" err="1"/>
              <a:t>datarate</a:t>
            </a:r>
            <a:r>
              <a:rPr lang="en-US" sz="2400" dirty="0"/>
              <a:t> R,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hver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dem</a:t>
            </a:r>
            <a:r>
              <a:rPr lang="en-US" sz="2400" dirty="0"/>
              <a:t> ha en </a:t>
            </a:r>
            <a:r>
              <a:rPr lang="en-US" sz="2400" dirty="0" err="1"/>
              <a:t>gjennomsnittlig</a:t>
            </a:r>
            <a:r>
              <a:rPr lang="en-US" sz="2400" dirty="0"/>
              <a:t> </a:t>
            </a:r>
            <a:r>
              <a:rPr lang="en-US" sz="2400" dirty="0" err="1"/>
              <a:t>datarate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R/K</a:t>
            </a:r>
          </a:p>
        </p:txBody>
      </p:sp>
      <p:grpSp>
        <p:nvGrpSpPr>
          <p:cNvPr id="2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76400" y="3048000"/>
            <a:ext cx="5016500" cy="2344738"/>
            <a:chOff x="2510" y="2444"/>
            <a:chExt cx="3160" cy="1477"/>
          </a:xfrm>
        </p:grpSpPr>
        <p:sp>
          <p:nvSpPr>
            <p:cNvPr id="214018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338944" name="Object 0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00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4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214026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30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31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34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35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sp>
          <p:nvSpPr>
            <p:cNvPr id="214036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37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214039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338945" name="Object 1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01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41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42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44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forbindelse 1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45" name="Text Box 29"/>
            <p:cNvSpPr txBox="1">
              <a:spLocks noChangeArrowheads="1"/>
            </p:cNvSpPr>
            <p:nvPr/>
          </p:nvSpPr>
          <p:spPr bwMode="auto">
            <a:xfrm>
              <a:off x="3634" y="3344"/>
              <a:ext cx="87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flaskehals-</a:t>
              </a:r>
            </a:p>
            <a:p>
              <a:r>
                <a:rPr lang="en-US" sz="1800"/>
                <a:t>ruter,</a:t>
              </a:r>
            </a:p>
            <a:p>
              <a:r>
                <a:rPr lang="en-US" sz="1800"/>
                <a:t>kapasitet R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49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50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5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53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214054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sp>
          <p:nvSpPr>
            <p:cNvPr id="214055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10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</a:t>
              </a:r>
            </a:p>
            <a:p>
              <a:pPr algn="l"/>
              <a:r>
                <a:rPr lang="en-US" sz="1800"/>
                <a:t>forbindelse 2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56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90"/>
                </a:cxn>
                <a:cxn ang="0">
                  <a:pos x="2412" y="432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57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058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558" y="63"/>
                </a:cxn>
                <a:cxn ang="0">
                  <a:pos x="2412" y="29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386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Hvorfor er TCP rettferdig?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481013" y="1071547"/>
            <a:ext cx="8434387" cy="157163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nb-NO" sz="2400" dirty="0"/>
              <a:t>To konkurrerende sesjoner:</a:t>
            </a:r>
          </a:p>
          <a:p>
            <a:r>
              <a:rPr lang="nb-NO" sz="2000" dirty="0"/>
              <a:t>Additiv økning gir helning på 1, som øker etterhvert</a:t>
            </a:r>
          </a:p>
          <a:p>
            <a:r>
              <a:rPr lang="nb-NO" sz="2000" dirty="0"/>
              <a:t>multiplikativ reduksjon reduserer gjennomstrømning proporsjonalt </a:t>
            </a:r>
          </a:p>
        </p:txBody>
      </p:sp>
      <p:sp>
        <p:nvSpPr>
          <p:cNvPr id="21504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4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504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5047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5048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49513" y="2754313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0000" y="5459413"/>
            <a:ext cx="403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likelig fordelt datarate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1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59013" y="5876925"/>
            <a:ext cx="354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Forbindelse 1 gjennomstrøming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5396642">
            <a:off x="273843" y="4176505"/>
            <a:ext cx="3738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/>
              <a:t>Forbindelse</a:t>
            </a:r>
            <a:r>
              <a:rPr lang="en-US" sz="1600" dirty="0"/>
              <a:t> 2 </a:t>
            </a:r>
            <a:r>
              <a:rPr lang="en-US" sz="1600" dirty="0" err="1"/>
              <a:t>gjennomstrømning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54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congestion avoidance: additiv økning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56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9163" y="4437063"/>
            <a:ext cx="2933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tap: reduserer vindu med faktor 2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58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congestion avoidance: additiv økning</a:t>
            </a:r>
          </a:p>
        </p:txBody>
      </p:sp>
      <p:sp>
        <p:nvSpPr>
          <p:cNvPr id="215059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60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30700" y="3989388"/>
            <a:ext cx="2933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tap: reduserer vindu med faktor 2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62" name="Line 2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215063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nb-NO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4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43608" y="0"/>
            <a:ext cx="7262192" cy="1143000"/>
          </a:xfrm>
        </p:spPr>
        <p:txBody>
          <a:bodyPr/>
          <a:lstStyle/>
          <a:p>
            <a:r>
              <a:rPr lang="en-US" dirty="0" err="1"/>
              <a:t>Rettferdighet</a:t>
            </a:r>
            <a:r>
              <a:rPr lang="en-US" dirty="0"/>
              <a:t> (forts)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3400" y="12192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nb-NO" sz="2400" u="sng" dirty="0">
                <a:solidFill>
                  <a:srgbClr val="FF0000"/>
                </a:solidFill>
              </a:rPr>
              <a:t>Rettferdighet og UDP</a:t>
            </a:r>
            <a:endParaRPr lang="nb-NO" sz="2400" dirty="0"/>
          </a:p>
          <a:p>
            <a:pPr>
              <a:lnSpc>
                <a:spcPct val="90000"/>
              </a:lnSpc>
            </a:pPr>
            <a:r>
              <a:rPr lang="nb-NO" sz="2400" dirty="0"/>
              <a:t>Multimedia applikasjoner benytter «sjelden» TCP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ønsker ikke datarate begrenset pga </a:t>
            </a:r>
            <a:r>
              <a:rPr lang="nb-NO" sz="2000" dirty="0" err="1"/>
              <a:t>trafikkork-kontroll</a:t>
            </a:r>
            <a:endParaRPr lang="nb-NO" sz="2000" dirty="0"/>
          </a:p>
          <a:p>
            <a:pPr>
              <a:lnSpc>
                <a:spcPct val="90000"/>
              </a:lnSpc>
            </a:pPr>
            <a:r>
              <a:rPr lang="nb-NO" sz="2400" dirty="0"/>
              <a:t>Benytter isteden UDP: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pumper </a:t>
            </a:r>
            <a:r>
              <a:rPr lang="nb-NO" sz="2000" dirty="0" err="1"/>
              <a:t>audio/video</a:t>
            </a:r>
            <a:r>
              <a:rPr lang="nb-NO" sz="2000" dirty="0"/>
              <a:t> på konstant rate, tolererer pakketap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Forskningsområde: </a:t>
            </a:r>
            <a:r>
              <a:rPr lang="nb-NO" sz="2400" dirty="0" err="1"/>
              <a:t>TCP-vennlig</a:t>
            </a:r>
            <a:r>
              <a:rPr lang="nb-NO" sz="2400" dirty="0"/>
              <a:t> oppførsel</a:t>
            </a:r>
          </a:p>
          <a:p>
            <a:pPr>
              <a:lnSpc>
                <a:spcPct val="90000"/>
              </a:lnSpc>
            </a:pPr>
            <a:endParaRPr lang="nb-NO" sz="2400" dirty="0"/>
          </a:p>
        </p:txBody>
      </p:sp>
      <p:sp>
        <p:nvSpPr>
          <p:cNvPr id="275460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19600" y="11430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nb-NO" sz="2400" u="sng" dirty="0">
                <a:solidFill>
                  <a:srgbClr val="FF0000"/>
                </a:solidFill>
              </a:rPr>
              <a:t>Rettferdighet og parallelle </a:t>
            </a:r>
            <a:r>
              <a:rPr lang="nb-NO" sz="2400" u="sng" dirty="0" err="1">
                <a:solidFill>
                  <a:srgbClr val="FF0000"/>
                </a:solidFill>
              </a:rPr>
              <a:t>TCP-forbindelser</a:t>
            </a:r>
            <a:endParaRPr lang="nb-NO" sz="2400" dirty="0"/>
          </a:p>
          <a:p>
            <a:pPr>
              <a:lnSpc>
                <a:spcPct val="90000"/>
              </a:lnSpc>
            </a:pPr>
            <a:r>
              <a:rPr lang="nb-NO" sz="2400" dirty="0"/>
              <a:t>ingenting forhindrer </a:t>
            </a:r>
            <a:r>
              <a:rPr lang="nb-NO" sz="2400" dirty="0" err="1"/>
              <a:t>appl</a:t>
            </a:r>
            <a:r>
              <a:rPr lang="nb-NO" sz="2400" dirty="0"/>
              <a:t> å åpne parallelle forbindelser mellom to maskiner.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Nettlesere gjør ofte dette 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Eksempel: link med rate R med 9 forbindelser: 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ny </a:t>
            </a:r>
            <a:r>
              <a:rPr lang="nb-NO" sz="2000" dirty="0" err="1"/>
              <a:t>appl</a:t>
            </a:r>
            <a:r>
              <a:rPr lang="nb-NO" sz="2000" dirty="0"/>
              <a:t> ber om én </a:t>
            </a:r>
            <a:r>
              <a:rPr lang="nb-NO" sz="2000" dirty="0" err="1"/>
              <a:t>TCP-forbindelse</a:t>
            </a:r>
            <a:r>
              <a:rPr lang="nb-NO" sz="2000" dirty="0"/>
              <a:t>, får rate R/10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ny </a:t>
            </a:r>
            <a:r>
              <a:rPr lang="nb-NO" sz="2000" dirty="0" err="1"/>
              <a:t>appl</a:t>
            </a:r>
            <a:r>
              <a:rPr lang="nb-NO" sz="2000" dirty="0"/>
              <a:t> ber om 11 </a:t>
            </a:r>
            <a:r>
              <a:rPr lang="nb-NO" sz="2000" dirty="0" err="1"/>
              <a:t>TCP-forbindelser</a:t>
            </a:r>
            <a:r>
              <a:rPr lang="nb-NO" sz="2000" dirty="0"/>
              <a:t>, får rate R/2 !</a:t>
            </a:r>
          </a:p>
          <a:p>
            <a:pPr>
              <a:lnSpc>
                <a:spcPct val="90000"/>
              </a:lnSpc>
            </a:pPr>
            <a:endParaRPr lang="nb-NO" sz="2400" dirty="0"/>
          </a:p>
          <a:p>
            <a:pPr>
              <a:lnSpc>
                <a:spcPct val="90000"/>
              </a:lnSpc>
            </a:pPr>
            <a:endParaRPr lang="nb-NO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25CFAB04-24B9-4708-9D88-A69AE60BD5F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7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TCP: Versjoner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Den største forskjellen mellom ulike varianter er nettopp hvordan de håndterer </a:t>
            </a:r>
            <a:r>
              <a:rPr lang="nb-NO" dirty="0">
                <a:solidFill>
                  <a:srgbClr val="FF0000"/>
                </a:solidFill>
              </a:rPr>
              <a:t>metning</a:t>
            </a:r>
          </a:p>
          <a:p>
            <a:r>
              <a:rPr lang="nb-NO" dirty="0"/>
              <a:t>Tahoe («vanilje»), Reno, New Reno, Vegas, BIC/CUBIC (Linux 2.6-&gt;), CTCP (Windows Vista/7 -&gt;,..)</a:t>
            </a:r>
          </a:p>
          <a:p>
            <a:r>
              <a:rPr lang="nb-NO" dirty="0"/>
              <a:t>Alle forsøker å få opp bitraten raskere igjen etter pakketap</a:t>
            </a:r>
          </a:p>
          <a:p>
            <a:pPr lvl="1"/>
            <a:r>
              <a:rPr lang="nb-NO" dirty="0"/>
              <a:t>Uten å utkonkurrere «vanilje» TCP</a:t>
            </a:r>
          </a:p>
          <a:p>
            <a:pPr lvl="1"/>
            <a:r>
              <a:rPr lang="nb-NO" dirty="0"/>
              <a:t>Nye versjoner </a:t>
            </a:r>
            <a:r>
              <a:rPr lang="nb-NO" dirty="0">
                <a:solidFill>
                  <a:srgbClr val="FF0000"/>
                </a:solidFill>
              </a:rPr>
              <a:t>skal være</a:t>
            </a:r>
            <a:r>
              <a:rPr lang="nb-NO" dirty="0"/>
              <a:t> Tahoe-vennlige!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2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TCP: </a:t>
            </a:r>
            <a:r>
              <a:rPr lang="nb-NO" dirty="0" err="1"/>
              <a:t>Nagle’s</a:t>
            </a:r>
            <a:r>
              <a:rPr lang="nb-NO" dirty="0"/>
              <a:t> algoritme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TCP + IPv4 legger på 20 byte header hver</a:t>
            </a:r>
          </a:p>
          <a:p>
            <a:r>
              <a:rPr lang="nb-NO" dirty="0"/>
              <a:t>Dersom vi bare skal overføre </a:t>
            </a:r>
            <a:r>
              <a:rPr lang="nb-NO" b="1" dirty="0"/>
              <a:t>en</a:t>
            </a:r>
            <a:r>
              <a:rPr lang="nb-NO" dirty="0"/>
              <a:t> bokstav medfører dette en stor «overhead».</a:t>
            </a:r>
          </a:p>
          <a:p>
            <a:pPr lvl="1"/>
            <a:r>
              <a:rPr lang="nb-NO" dirty="0"/>
              <a:t>Bare 1/41 = 2,4% av pakken er data</a:t>
            </a:r>
          </a:p>
          <a:p>
            <a:pPr lvl="1"/>
            <a:r>
              <a:rPr lang="nb-NO" dirty="0"/>
              <a:t>Med ACK fra server: bare 1,2% av båndbredden benyttes til noe nyttig (enda mindre dersom vi tar med </a:t>
            </a:r>
            <a:r>
              <a:rPr lang="nb-NO" dirty="0" err="1"/>
              <a:t>linklag-headeren</a:t>
            </a:r>
            <a:endParaRPr lang="nb-NO" dirty="0"/>
          </a:p>
          <a:p>
            <a:r>
              <a:rPr lang="nb-NO" dirty="0" err="1">
                <a:solidFill>
                  <a:srgbClr val="0070C0"/>
                </a:solidFill>
              </a:rPr>
              <a:t>Nagle’s</a:t>
            </a:r>
            <a:r>
              <a:rPr lang="nb-NO" dirty="0">
                <a:solidFill>
                  <a:srgbClr val="0070C0"/>
                </a:solidFill>
              </a:rPr>
              <a:t> algoritme</a:t>
            </a:r>
          </a:p>
          <a:p>
            <a:pPr lvl="1"/>
            <a:r>
              <a:rPr lang="nb-NO" dirty="0"/>
              <a:t>Lagrer data som skal til samme server inntil ACK på forrige pakke mottatt, eller mengden data blir &gt;= 1 MSS</a:t>
            </a:r>
          </a:p>
          <a:p>
            <a:pPr lvl="1"/>
            <a:r>
              <a:rPr lang="nb-NO" dirty="0"/>
              <a:t>Problematisk i sanntidsapplikasjoner (f.eks. </a:t>
            </a:r>
            <a:r>
              <a:rPr lang="nb-NO" b="1" dirty="0"/>
              <a:t>online spill</a:t>
            </a:r>
            <a:r>
              <a:rPr lang="nb-NO" dirty="0"/>
              <a:t>) </a:t>
            </a:r>
            <a:r>
              <a:rPr lang="nb-NO" dirty="0" err="1"/>
              <a:t>pga</a:t>
            </a:r>
            <a:r>
              <a:rPr lang="nb-NO" dirty="0"/>
              <a:t> «</a:t>
            </a:r>
            <a:r>
              <a:rPr lang="nb-NO" dirty="0" err="1">
                <a:solidFill>
                  <a:srgbClr val="0070C0"/>
                </a:solidFill>
              </a:rPr>
              <a:t>delayed</a:t>
            </a:r>
            <a:r>
              <a:rPr lang="nb-NO" dirty="0">
                <a:solidFill>
                  <a:srgbClr val="0070C0"/>
                </a:solidFill>
              </a:rPr>
              <a:t> ACK</a:t>
            </a:r>
            <a:r>
              <a:rPr lang="nb-NO" dirty="0"/>
              <a:t>» fra serversiden</a:t>
            </a:r>
          </a:p>
          <a:p>
            <a:pPr lvl="1"/>
            <a:r>
              <a:rPr lang="nb-NO" dirty="0"/>
              <a:t>Kan/må løses i programmeringen av applikasjonen</a:t>
            </a:r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7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TCPs </a:t>
            </a:r>
            <a:r>
              <a:rPr lang="en-US" sz="3200" dirty="0" err="1"/>
              <a:t>fremtid</a:t>
            </a:r>
            <a:r>
              <a:rPr lang="en-US" sz="3200" dirty="0"/>
              <a:t> </a:t>
            </a:r>
            <a:r>
              <a:rPr lang="en-US" sz="3200" b="1" dirty="0"/>
              <a:t>1</a:t>
            </a:r>
            <a:r>
              <a:rPr lang="en-US" sz="3200" dirty="0"/>
              <a:t>: TCP over “</a:t>
            </a:r>
            <a:r>
              <a:rPr lang="en-US" sz="3200" dirty="0" err="1"/>
              <a:t>lange</a:t>
            </a:r>
            <a:r>
              <a:rPr lang="en-US" sz="3200" dirty="0"/>
              <a:t>, </a:t>
            </a:r>
            <a:r>
              <a:rPr lang="en-US" sz="3200" dirty="0" err="1"/>
              <a:t>tykke</a:t>
            </a:r>
            <a:r>
              <a:rPr lang="en-US" sz="3200" dirty="0"/>
              <a:t> </a:t>
            </a:r>
            <a:r>
              <a:rPr lang="en-US" sz="3200" dirty="0" err="1"/>
              <a:t>rør</a:t>
            </a:r>
            <a:r>
              <a:rPr lang="en-US" sz="3200" dirty="0"/>
              <a:t>”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dirty="0" err="1"/>
              <a:t>Eksempel</a:t>
            </a:r>
            <a:r>
              <a:rPr lang="en-US" sz="2400" dirty="0"/>
              <a:t>: 1500 Byte segment, 100ms RTT, </a:t>
            </a:r>
            <a:br>
              <a:rPr lang="en-US" sz="2400" dirty="0"/>
            </a:br>
            <a:r>
              <a:rPr lang="en-US" sz="2400" dirty="0"/>
              <a:t>Vi </a:t>
            </a:r>
            <a:r>
              <a:rPr lang="en-US" sz="2400" dirty="0" err="1"/>
              <a:t>vil</a:t>
            </a:r>
            <a:r>
              <a:rPr lang="en-US" sz="2400" dirty="0"/>
              <a:t> </a:t>
            </a:r>
            <a:r>
              <a:rPr lang="en-US" sz="2400" dirty="0" err="1"/>
              <a:t>gjerne</a:t>
            </a:r>
            <a:r>
              <a:rPr lang="en-US" sz="2400" dirty="0"/>
              <a:t> ha 10 </a:t>
            </a:r>
            <a:r>
              <a:rPr lang="en-US" sz="2400" dirty="0" err="1"/>
              <a:t>Gbps</a:t>
            </a:r>
            <a:r>
              <a:rPr lang="en-US" sz="2400" dirty="0"/>
              <a:t> </a:t>
            </a:r>
            <a:r>
              <a:rPr lang="en-US" sz="2400" dirty="0" err="1"/>
              <a:t>gjennomstrømning</a:t>
            </a:r>
            <a:endParaRPr lang="en-US" sz="2400" dirty="0"/>
          </a:p>
          <a:p>
            <a:pPr eaLnBrk="1" hangingPunct="1"/>
            <a:r>
              <a:rPr lang="en-US" sz="2400" dirty="0" err="1"/>
              <a:t>Dette</a:t>
            </a:r>
            <a:r>
              <a:rPr lang="en-US" sz="2400" dirty="0"/>
              <a:t> </a:t>
            </a:r>
            <a:r>
              <a:rPr lang="en-US" sz="2400" dirty="0" err="1"/>
              <a:t>krever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en minimum </a:t>
            </a:r>
            <a:r>
              <a:rPr lang="en-US" sz="2400" dirty="0" err="1"/>
              <a:t>vindusstørrelse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W = 83.333 </a:t>
            </a:r>
            <a:r>
              <a:rPr lang="en-US" sz="2400" dirty="0" err="1"/>
              <a:t>segmenter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linja</a:t>
            </a:r>
            <a:endParaRPr lang="en-US" sz="2400" dirty="0"/>
          </a:p>
          <a:p>
            <a:pPr eaLnBrk="1" hangingPunct="1"/>
            <a:r>
              <a:rPr lang="en-US" sz="2400" dirty="0" err="1"/>
              <a:t>Gjennomstrømning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forhold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tapsrate</a:t>
            </a:r>
            <a:r>
              <a:rPr lang="en-US" sz="2400" dirty="0"/>
              <a:t> (L):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 dirty="0"/>
              <a:t>L = 2</a:t>
            </a:r>
            <a:r>
              <a:rPr lang="el-GR" sz="2400" dirty="0"/>
              <a:t>·</a:t>
            </a:r>
            <a:r>
              <a:rPr lang="en-US" sz="2400" dirty="0"/>
              <a:t>10</a:t>
            </a:r>
            <a:r>
              <a:rPr lang="en-US" sz="2400" baseline="30000" dirty="0"/>
              <a:t>-10  </a:t>
            </a:r>
            <a:r>
              <a:rPr lang="en-US" sz="2400" i="1" dirty="0"/>
              <a:t>= kun </a:t>
            </a:r>
            <a:r>
              <a:rPr lang="en-US" sz="2400" i="1" dirty="0" err="1"/>
              <a:t>ca</a:t>
            </a:r>
            <a:r>
              <a:rPr lang="en-US" sz="2400" i="1" dirty="0"/>
              <a:t> </a:t>
            </a:r>
            <a:r>
              <a:rPr lang="en-US" sz="2400" b="1" i="1" dirty="0"/>
              <a:t>to </a:t>
            </a:r>
            <a:r>
              <a:rPr lang="en-US" sz="2400" b="1" i="1" dirty="0" err="1"/>
              <a:t>av</a:t>
            </a:r>
            <a:r>
              <a:rPr lang="en-US" sz="2400" b="1" i="1" dirty="0"/>
              <a:t> </a:t>
            </a:r>
            <a:r>
              <a:rPr lang="en-US" sz="2400" b="1" i="1" dirty="0" err="1"/>
              <a:t>ti</a:t>
            </a:r>
            <a:r>
              <a:rPr lang="en-US" sz="2400" b="1" i="1" dirty="0"/>
              <a:t> </a:t>
            </a:r>
            <a:r>
              <a:rPr lang="en-US" sz="2400" b="1" i="1" dirty="0" err="1"/>
              <a:t>milliarder</a:t>
            </a:r>
            <a:r>
              <a:rPr lang="en-US" sz="2400" b="1" i="1" dirty="0"/>
              <a:t> </a:t>
            </a:r>
            <a:r>
              <a:rPr lang="en-US" sz="2400" b="1" i="1" dirty="0" err="1"/>
              <a:t>pakker</a:t>
            </a:r>
            <a:r>
              <a:rPr lang="en-US" sz="2400" b="1" i="1" dirty="0"/>
              <a:t> </a:t>
            </a:r>
            <a:r>
              <a:rPr lang="en-US" sz="2400" b="1" i="1" dirty="0" err="1"/>
              <a:t>kan</a:t>
            </a:r>
            <a:r>
              <a:rPr lang="en-US" sz="2400" b="1" i="1" dirty="0"/>
              <a:t> </a:t>
            </a:r>
            <a:r>
              <a:rPr lang="en-US" sz="2400" b="1" i="1" dirty="0" err="1"/>
              <a:t>gå</a:t>
            </a:r>
            <a:r>
              <a:rPr lang="en-US" sz="2400" b="1" i="1" dirty="0"/>
              <a:t> </a:t>
            </a:r>
            <a:r>
              <a:rPr lang="en-US" sz="2400" b="1" i="1" dirty="0" err="1"/>
              <a:t>tapt</a:t>
            </a:r>
            <a:endParaRPr lang="en-US" sz="2400" b="1" i="1" dirty="0"/>
          </a:p>
          <a:p>
            <a:pPr eaLnBrk="1" hangingPunct="1"/>
            <a:r>
              <a:rPr lang="en-US" sz="2400" i="1" dirty="0"/>
              <a:t>TCP  </a:t>
            </a:r>
            <a:r>
              <a:rPr lang="en-US" sz="2400" i="1" dirty="0" err="1"/>
              <a:t>også</a:t>
            </a:r>
            <a:r>
              <a:rPr lang="en-US" sz="2400" i="1" dirty="0"/>
              <a:t> </a:t>
            </a:r>
            <a:r>
              <a:rPr lang="en-US" sz="2400" i="1" dirty="0" err="1"/>
              <a:t>problematisk</a:t>
            </a:r>
            <a:r>
              <a:rPr lang="en-US" sz="2400" i="1" dirty="0"/>
              <a:t> i  </a:t>
            </a:r>
            <a:r>
              <a:rPr lang="en-US" sz="2400" i="1" dirty="0" err="1"/>
              <a:t>trådløse</a:t>
            </a:r>
            <a:r>
              <a:rPr lang="en-US" sz="2400" i="1" dirty="0"/>
              <a:t> </a:t>
            </a:r>
            <a:r>
              <a:rPr lang="en-US" sz="2400" i="1" dirty="0" err="1"/>
              <a:t>nettverk</a:t>
            </a:r>
            <a:r>
              <a:rPr lang="en-US" sz="2400" i="1" dirty="0"/>
              <a:t>, der </a:t>
            </a:r>
            <a:r>
              <a:rPr lang="en-US" sz="2400" i="1" dirty="0" err="1"/>
              <a:t>pakketap</a:t>
            </a:r>
            <a:r>
              <a:rPr lang="en-US" sz="2400" i="1" dirty="0"/>
              <a:t> </a:t>
            </a:r>
            <a:r>
              <a:rPr lang="en-US" sz="2400" i="1" dirty="0" err="1"/>
              <a:t>er</a:t>
            </a:r>
            <a:r>
              <a:rPr lang="en-US" sz="2400" i="1" dirty="0"/>
              <a:t> </a:t>
            </a:r>
            <a:r>
              <a:rPr lang="en-US" sz="2400" b="1" i="1" dirty="0" err="1"/>
              <a:t>mye</a:t>
            </a:r>
            <a:r>
              <a:rPr lang="en-US" sz="2400" i="1" dirty="0"/>
              <a:t> </a:t>
            </a:r>
            <a:r>
              <a:rPr lang="en-US" sz="2400" i="1" dirty="0" err="1"/>
              <a:t>vanligere</a:t>
            </a:r>
            <a:r>
              <a:rPr lang="en-US" sz="2400" i="1" dirty="0"/>
              <a:t> </a:t>
            </a:r>
            <a:r>
              <a:rPr lang="en-US" sz="2400" i="1" dirty="0" err="1"/>
              <a:t>enn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i="1" dirty="0" err="1"/>
              <a:t>kablede</a:t>
            </a:r>
            <a:endParaRPr lang="en-US" sz="2400" i="1" dirty="0"/>
          </a:p>
          <a:p>
            <a:pPr eaLnBrk="1" hangingPunct="1"/>
            <a:r>
              <a:rPr lang="en-US" sz="2400" b="1" dirty="0" err="1">
                <a:solidFill>
                  <a:srgbClr val="FF0000"/>
                </a:solidFill>
              </a:rPr>
              <a:t>Det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trengs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nye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versjoner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av</a:t>
            </a:r>
            <a:r>
              <a:rPr lang="en-US" sz="2400" b="1" dirty="0">
                <a:solidFill>
                  <a:srgbClr val="FF0000"/>
                </a:solidFill>
              </a:rPr>
              <a:t> TCP!</a:t>
            </a:r>
            <a:endParaRPr lang="en-US" sz="2400" b="1" baseline="30000" dirty="0">
              <a:solidFill>
                <a:srgbClr val="FF0000"/>
              </a:solidFill>
            </a:endParaRPr>
          </a:p>
          <a:p>
            <a:pPr eaLnBrk="1" hangingPunct="1"/>
            <a:endParaRPr lang="en-US" sz="24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57563" y="3214688"/>
          <a:ext cx="15621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Equation" r:id="rId9" imgW="685800" imgH="419040" progId="Equation.3">
                  <p:embed/>
                </p:oleObj>
              </mc:Choice>
              <mc:Fallback>
                <p:oleObj name="Equation" r:id="rId9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214688"/>
                        <a:ext cx="156210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08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nb-NO" sz="2800" dirty="0"/>
              <a:t>TCPs fremtid </a:t>
            </a:r>
            <a:r>
              <a:rPr lang="nb-NO" sz="2800" b="1" dirty="0"/>
              <a:t>2</a:t>
            </a:r>
            <a:r>
              <a:rPr lang="nb-NO" sz="2800" dirty="0"/>
              <a:t>: interaktivitet over «tynne rør»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Kan bruke UDP, men må da legge tilpassede pålitelighetsmekanismer a la TCP inn i selve applikasjonen</a:t>
            </a:r>
          </a:p>
          <a:p>
            <a:pPr lvl="1"/>
            <a:r>
              <a:rPr lang="nb-NO" b="1" dirty="0">
                <a:solidFill>
                  <a:srgbClr val="FF0000"/>
                </a:solidFill>
              </a:rPr>
              <a:t>QUIC</a:t>
            </a:r>
            <a:r>
              <a:rPr lang="nb-NO" dirty="0"/>
              <a:t> (Google, </a:t>
            </a:r>
            <a:r>
              <a:rPr lang="nb-NO" dirty="0" err="1"/>
              <a:t>Chrome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Kompliserer</a:t>
            </a:r>
          </a:p>
          <a:p>
            <a:r>
              <a:rPr lang="nb-NO" dirty="0"/>
              <a:t>Fokus i FoU har så langt vært på «tykke rør» og høy latens, ikke på interaktivitet</a:t>
            </a:r>
          </a:p>
          <a:p>
            <a:pPr lvl="1"/>
            <a:r>
              <a:rPr lang="nb-NO" dirty="0" err="1"/>
              <a:t>Petland</a:t>
            </a:r>
            <a:r>
              <a:rPr lang="nb-NO" dirty="0"/>
              <a:t>(2009) viser at i spillet Anarchy Online fungerer gamle (New Reno) bedre enn noen av de nyere TCP-implementeringene!</a:t>
            </a:r>
          </a:p>
          <a:p>
            <a:r>
              <a:rPr lang="nb-NO" dirty="0"/>
              <a:t>Det trengs tillegg til TCP som oppdager og tar hensyn til </a:t>
            </a:r>
            <a:r>
              <a:rPr lang="nb-NO" dirty="0" err="1"/>
              <a:t>sanntid</a:t>
            </a:r>
            <a:r>
              <a:rPr lang="nb-NO" dirty="0"/>
              <a:t> og </a:t>
            </a:r>
            <a:r>
              <a:rPr lang="nb-NO" dirty="0" err="1"/>
              <a:t>tynnt</a:t>
            </a:r>
            <a:r>
              <a:rPr lang="nb-NO" dirty="0"/>
              <a:t> rør.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7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54410E-82EB-42C5-937E-A9F444E4325E}" type="slidenum">
              <a:rPr lang="nb-NO" smtClean="0"/>
              <a:pPr/>
              <a:t>88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0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Hva skal </a:t>
            </a:r>
            <a:r>
              <a:rPr lang="nb-NO"/>
              <a:t>vi kunne?</a:t>
            </a:r>
            <a:endParaRPr lang="nb-NO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nb-NO" dirty="0">
                <a:solidFill>
                  <a:srgbClr val="FF0000"/>
                </a:solidFill>
              </a:rPr>
              <a:t>Prinsipper</a:t>
            </a:r>
            <a:r>
              <a:rPr lang="nb-NO" dirty="0"/>
              <a:t> bak </a:t>
            </a:r>
            <a:r>
              <a:rPr lang="nb-NO" dirty="0" err="1"/>
              <a:t>transportlag</a:t>
            </a:r>
            <a:r>
              <a:rPr lang="nb-NO" dirty="0"/>
              <a:t>-service</a:t>
            </a:r>
          </a:p>
          <a:p>
            <a:pPr lvl="2" eaLnBrk="1" hangingPunct="1"/>
            <a:r>
              <a:rPr lang="nb-NO" dirty="0"/>
              <a:t>Multipleksing/</a:t>
            </a:r>
            <a:r>
              <a:rPr lang="nb-NO" dirty="0" err="1"/>
              <a:t>demultipleksing</a:t>
            </a:r>
            <a:endParaRPr lang="nb-NO" dirty="0"/>
          </a:p>
          <a:p>
            <a:pPr lvl="2" eaLnBrk="1" hangingPunct="1"/>
            <a:r>
              <a:rPr lang="nb-NO" dirty="0"/>
              <a:t>Pålitelig dataoverføring</a:t>
            </a:r>
          </a:p>
          <a:p>
            <a:pPr lvl="3"/>
            <a:r>
              <a:rPr lang="nb-NO" dirty="0"/>
              <a:t>Sjekksum, kvittering, sekvensnummer, </a:t>
            </a:r>
            <a:r>
              <a:rPr lang="nb-NO" dirty="0" err="1"/>
              <a:t>timere</a:t>
            </a:r>
            <a:endParaRPr lang="nb-NO" dirty="0"/>
          </a:p>
          <a:p>
            <a:pPr lvl="2" eaLnBrk="1" hangingPunct="1"/>
            <a:r>
              <a:rPr lang="nb-NO" dirty="0"/>
              <a:t>Flyt kontroll</a:t>
            </a:r>
          </a:p>
          <a:p>
            <a:pPr lvl="2" eaLnBrk="1" hangingPunct="1"/>
            <a:r>
              <a:rPr lang="nb-NO" dirty="0"/>
              <a:t>Metnings-kontroll</a:t>
            </a:r>
          </a:p>
          <a:p>
            <a:pPr eaLnBrk="1" hangingPunct="1"/>
            <a:r>
              <a:rPr lang="nb-NO" dirty="0">
                <a:solidFill>
                  <a:srgbClr val="FF0000"/>
                </a:solidFill>
              </a:rPr>
              <a:t>Implementering</a:t>
            </a:r>
            <a:r>
              <a:rPr lang="nb-NO" dirty="0"/>
              <a:t> for Internett</a:t>
            </a:r>
          </a:p>
          <a:p>
            <a:pPr lvl="2"/>
            <a:r>
              <a:rPr lang="nb-NO" dirty="0"/>
              <a:t>Portnummer</a:t>
            </a:r>
          </a:p>
          <a:p>
            <a:pPr lvl="2" eaLnBrk="1" hangingPunct="1"/>
            <a:r>
              <a:rPr lang="nb-NO" dirty="0"/>
              <a:t>UDP</a:t>
            </a:r>
          </a:p>
          <a:p>
            <a:pPr lvl="2" eaLnBrk="1" hangingPunct="1"/>
            <a:r>
              <a:rPr lang="nb-NO" dirty="0"/>
              <a:t>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30AB7C3-9F8B-4C5B-8EB3-8CB538973BE5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5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Multipleksing &lt;- portnummer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066800"/>
            <a:ext cx="5432425" cy="5410200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Samler data fra applikasjons-prosesser og pakker disse med et hode (header)</a:t>
            </a:r>
          </a:p>
          <a:p>
            <a:r>
              <a:rPr lang="nb-NO" dirty="0"/>
              <a:t>Hodet inneholder </a:t>
            </a:r>
            <a:r>
              <a:rPr lang="nb-NO" b="1" dirty="0"/>
              <a:t>senders</a:t>
            </a:r>
            <a:r>
              <a:rPr lang="nb-NO" dirty="0"/>
              <a:t> og </a:t>
            </a:r>
            <a:r>
              <a:rPr lang="nb-NO" b="1" dirty="0"/>
              <a:t>mottakers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portnummer</a:t>
            </a:r>
          </a:p>
          <a:p>
            <a:r>
              <a:rPr lang="nb-NO" dirty="0"/>
              <a:t>Portnummer = </a:t>
            </a:r>
            <a:r>
              <a:rPr lang="nb-NO" b="1" dirty="0"/>
              <a:t>16 bit </a:t>
            </a:r>
            <a:r>
              <a:rPr lang="nb-NO" dirty="0" err="1"/>
              <a:t>unsigned</a:t>
            </a:r>
            <a:r>
              <a:rPr lang="nb-NO" dirty="0"/>
              <a:t> </a:t>
            </a:r>
            <a:r>
              <a:rPr lang="nb-NO" b="1" dirty="0"/>
              <a:t>heltall</a:t>
            </a:r>
            <a:r>
              <a:rPr lang="nb-NO" dirty="0"/>
              <a:t> </a:t>
            </a:r>
          </a:p>
          <a:p>
            <a:r>
              <a:rPr lang="nb-NO" dirty="0"/>
              <a:t>Portene </a:t>
            </a:r>
            <a:r>
              <a:rPr lang="nb-NO" b="1" dirty="0">
                <a:solidFill>
                  <a:srgbClr val="FF0000"/>
                </a:solidFill>
              </a:rPr>
              <a:t>0-1023</a:t>
            </a:r>
            <a:r>
              <a:rPr lang="nb-NO" dirty="0"/>
              <a:t> er «</a:t>
            </a:r>
            <a:r>
              <a:rPr lang="nb-NO" b="1" dirty="0" err="1">
                <a:solidFill>
                  <a:srgbClr val="FF0000"/>
                </a:solidFill>
              </a:rPr>
              <a:t>well</a:t>
            </a:r>
            <a:r>
              <a:rPr lang="nb-NO" b="1" dirty="0">
                <a:solidFill>
                  <a:srgbClr val="FF0000"/>
                </a:solidFill>
              </a:rPr>
              <a:t> </a:t>
            </a:r>
            <a:r>
              <a:rPr lang="nb-NO" b="1" dirty="0" err="1">
                <a:solidFill>
                  <a:srgbClr val="FF0000"/>
                </a:solidFill>
              </a:rPr>
              <a:t>known</a:t>
            </a:r>
            <a:r>
              <a:rPr lang="nb-NO" dirty="0"/>
              <a:t>» (RFC 1700)</a:t>
            </a:r>
          </a:p>
          <a:p>
            <a:pPr lvl="2"/>
            <a:r>
              <a:rPr lang="nb-NO" dirty="0" err="1"/>
              <a:t>Secure</a:t>
            </a:r>
            <a:r>
              <a:rPr lang="nb-NO" dirty="0"/>
              <a:t> Shell: port </a:t>
            </a:r>
            <a:r>
              <a:rPr lang="nb-NO" dirty="0">
                <a:solidFill>
                  <a:srgbClr val="FF0000"/>
                </a:solidFill>
              </a:rPr>
              <a:t>22</a:t>
            </a:r>
          </a:p>
          <a:p>
            <a:pPr lvl="2"/>
            <a:r>
              <a:rPr lang="nb-NO" dirty="0"/>
              <a:t>SMTP: port </a:t>
            </a:r>
            <a:r>
              <a:rPr lang="nb-NO" dirty="0">
                <a:solidFill>
                  <a:srgbClr val="FF0000"/>
                </a:solidFill>
              </a:rPr>
              <a:t>25</a:t>
            </a:r>
          </a:p>
          <a:p>
            <a:pPr lvl="2"/>
            <a:r>
              <a:rPr lang="nb-NO" dirty="0"/>
              <a:t>DNS: port </a:t>
            </a:r>
            <a:r>
              <a:rPr lang="nb-NO" dirty="0">
                <a:solidFill>
                  <a:srgbClr val="FF0000"/>
                </a:solidFill>
              </a:rPr>
              <a:t>53</a:t>
            </a:r>
          </a:p>
          <a:p>
            <a:pPr lvl="2"/>
            <a:r>
              <a:rPr lang="nb-NO" dirty="0"/>
              <a:t>HTTP: port </a:t>
            </a:r>
            <a:r>
              <a:rPr lang="nb-NO" dirty="0">
                <a:solidFill>
                  <a:srgbClr val="FF0000"/>
                </a:solidFill>
              </a:rPr>
              <a:t>80</a:t>
            </a:r>
          </a:p>
          <a:p>
            <a:pPr lvl="2"/>
            <a:r>
              <a:rPr lang="nb-NO" dirty="0"/>
              <a:t>HTTP over TLS/SSL: port </a:t>
            </a:r>
            <a:r>
              <a:rPr lang="nb-NO" dirty="0">
                <a:solidFill>
                  <a:srgbClr val="FF0000"/>
                </a:solidFill>
              </a:rPr>
              <a:t>443</a:t>
            </a:r>
          </a:p>
          <a:p>
            <a:r>
              <a:rPr lang="nb-NO" dirty="0"/>
              <a:t>Andre porter deles opp i:</a:t>
            </a:r>
          </a:p>
          <a:p>
            <a:pPr lvl="1"/>
            <a:r>
              <a:rPr lang="nb-NO" b="1" dirty="0">
                <a:solidFill>
                  <a:srgbClr val="FF0000"/>
                </a:solidFill>
              </a:rPr>
              <a:t>Registrerte</a:t>
            </a:r>
          </a:p>
          <a:p>
            <a:pPr lvl="2"/>
            <a:r>
              <a:rPr lang="nb-NO" dirty="0"/>
              <a:t>1024-49151 (0x0400-0xBFFF)</a:t>
            </a:r>
          </a:p>
          <a:p>
            <a:pPr lvl="2"/>
            <a:r>
              <a:rPr lang="nb-NO" dirty="0"/>
              <a:t>Kan brukes til annet også, men er </a:t>
            </a:r>
            <a:r>
              <a:rPr lang="nb-NO" b="1" dirty="0"/>
              <a:t>registrert</a:t>
            </a:r>
            <a:r>
              <a:rPr lang="nb-NO" dirty="0"/>
              <a:t> for en tjeneste hos IANA</a:t>
            </a:r>
          </a:p>
          <a:p>
            <a:pPr lvl="1"/>
            <a:r>
              <a:rPr lang="nb-NO" b="1" dirty="0">
                <a:solidFill>
                  <a:srgbClr val="FF0000"/>
                </a:solidFill>
              </a:rPr>
              <a:t>Private/Dynamiske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49152-65535 (0xC000-0xFFFF)</a:t>
            </a:r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0125C54-3F0E-4B49-8404-2A19DA79DC04}" type="slidenum">
              <a:rPr lang="nb-NO"/>
              <a:pPr/>
              <a:t>9</a:t>
            </a:fld>
            <a:endParaRPr lang="nb-NO"/>
          </a:p>
        </p:txBody>
      </p:sp>
      <p:pic>
        <p:nvPicPr>
          <p:cNvPr id="147461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011863" y="981075"/>
            <a:ext cx="2819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746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0925" y="2732088"/>
            <a:ext cx="2592388" cy="180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59" grpId="0" uiExpand="1" build="p"/>
      <p:bldP spid="147459" grpId="1" uiExpand="1" build="p"/>
      <p:bldP spid="1474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QRknA61qOQRmvwo4Aac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JfDTnqqY4k89kELqEAg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Qv25KueLKIFwuwyVB1m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8Xb6XX6DiVeDcxibTTi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BHdZZxTvFtjsfThnRwr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JdzxByU1klY9RxucHWl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NgpR8vbTVWv8Y0prWlB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u51KSFPuvyyqqj8KppP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EIzuNg00rf9PMjPoCw3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AxA6ibVbOIxtriaoSzu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gAwOV0MjnZAG81UGXO4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1AEMLkQdpYDw9DaUDlPm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mPfq02KMs6N1b5OKip1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hjRwedEuWURhhZzugVpv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SKa9ubCFrQSOicWoM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IyLQ2HPb0NcPsheKVG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fdb3F9pI8aZqK7BHOq0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15P7ljdrh0U3jyEZ2GLh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mJFaJaEoS6C3PVoiY9ny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Q1w68eRAYndxc5dxN5vH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wHO22PokT93ZfOBfaZzH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PoiLX4Nwvn3Lg9InxkLh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UvYfpHZhbgHpns6bBP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Ayc06kZEHw8ZoV2v7zT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10kSo0YFw3CleU6AAGz0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W5MxLFn8r5gQtMNIF6w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3RLggmIWzejlzSsRVkU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YqQy5pVTEj670P6sDmp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aAcyds2zJxQFaM4HHLh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U5OfwkmGZakBHFPRLDqcz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kAdsQvbpzjIJgflxcsQ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hkFjnWEDzJLugBkLCwok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XqwPlazOyo5KiTMw8eKV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8wwxIADfRYNBnsqMrKV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lw09MVwdXBDiIUtBNXR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ZpM3GZwUMWDynMUsmOvj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qtGtcoyGYkDu5e39uEiQ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9QnoabIdiaazx6KFTDJ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AW26Zj0sItkACTWSGj2c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1CdqKJVVATXlFky27Y7i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6o916gs9XY2ZLUMTBvni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9OEw6oZT7yJBQEWXcK0z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xD826NIwP94melmz949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f938WDiDhkdNg1o4icb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YdzANB9LTIuYs4gMDPL3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eP5frkTKnyuNdGZWy47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idDp6kl6mwHLlYxfsva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hHloew1y9wQl8RILYrB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ZRfKNNdxbre3VW4I5O5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VZQFwHwIRMl2It9uIelB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75VMGglMG5ROVfU7gv1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wKzIBrxjJLf1E0Q9VjLO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0po9owuL4unsHk3F1uT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GdnGcVzDoeC5T7vrdqk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hUle21IbWZT5JaLHkzb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RHSuLllix8feGP140Hez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l6d82wLVZ7Rzhb3wtbj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ZnehmmFDwUQcrCwQUMmx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7NoCaMHMhOVEO05o9J5Z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iShaAZe87aNhgrTJbTWK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gMOwLvCCrKQNuwk0bHy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rtXnpbHecsluViM71d5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6dUPF7tPEb2O5gG7Zmv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V6A2i7HhpulHmJsAwzL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s6dvrUdIJTORiOeCPm8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JRWlZCV2uHXIoiewD75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TurElTKpdrnTDPBufNS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NUHMBQpMlscHtZ1jinY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rw9LM2Fli5O0upuZ4Wa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RwJDupxc27HgBvl4eIvu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snUWEpQV3yqLEtPMGM4H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IrpgVtTrhVJhSSQ7GcYr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nQmzuvOsVtQ7FcFZchx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8vb6CdnDp77udSnCOwWv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5sXbaLvjL7bjZOnVf0Xv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Mqj08Rj4zqf8Yr4upSo6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Djn4EnnEAA0QUfLUGw1c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LNMX0VcAIUbsOEN578V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pcHJS1s3WlByfP5Ows2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qC6cNpLuFwJctrG2dI1z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SRXJjXO8SypM43rJpkis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56k3rbOFkqmFRIqaTZI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AU4l81jzrbX3oQ2b1zY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Om9XrUxeQ3NgK8nPFD1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6V2FDt4CPHaZpSdWZub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XNeIfrliEyJG1bS8yqg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9t42U6J4zCpMXeqVdCg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gJR24QVLhJkODLDcxez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hfdDIDcDat6xclbR2S8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LRknT7X62l5w9wnLgSt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r9BFh051WsC9sBPq8iz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H6yi1FcGsaMBO323mby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V2TA2BKPfG5Aru6YZpP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nQNLo5Wn4rk4awprCAVC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wdBxWnb9jgDuF3MgdFT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gnkAzyMfknvhjzaQ8ycV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qGQmEmmgJ4uSXddmODn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YoJd6mwlFGvbXDJcUqS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lc40RmpIaOuk6wDYDizG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ciefY2dgBzurAIEbAsq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QqNxH9SIn4ITqPov7k5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iQI9YIz3wt93P7lrCte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L8NPerr2XGWJ0oxP3uGx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2KTp2bM627gsVV3ZDq2xO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06VRXSorR06d8bFPUC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kDetfWdfBevie5RWahG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NUJmlnH3uSTDFtGoHVbb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BVT6NTKkWW9NPkKTAQy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pBqogLzKYrh0jNsfzOi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uSDlDOlkDH2YwiGpCYL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O0WrlgJfzGs6xLU7Lo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7ZF7hKDHC96mkMkrEm5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sIFzrKbaJWGB0UzmqOdj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YlgazabkoJYMmOkHn04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h4b8DHQZNlTWQFFgL6yU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ujbXzqooyT7v3cYrwtuo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SqXF16eXlxhkzSXG8pB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OlCsikA4qM1QqKZUpiaB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dJC5tPl4MwQSBC3yNTmh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iJscHd0jfasf7SPcQLI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DnM4yuwmXDXblcfOPQfvu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OpsVzyDAhwdk6NTH7Tc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BRfOZkRIGKbe3MVYo6RJ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Ng5xnLK85ZQAY4R7I8x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MpTS2ba8857ENW0CFH3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WXLXUlrIw8p95PV7iFyx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56pZZYLqaFsO3tV64hOHp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DRbGypnv46QQmXVnFi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l1mZ0doJPcw8am7N4SKi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WC4K6lq27cwiiPOGybYM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jIbBNAApBa0B4JVg63iN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BS4iYnkzjau2ilyvxQsH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hGK5Lh4VtrP06jwvCc5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62qzHBvskmIgAnxTC2v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cPPuVLUgC0iqUpuTmppB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vJzQKOAbhjcg2A0xDaWf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2QjXuU0yVyvPpMpTe3x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3jK4cLxjivzc4gCXivJ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f0QajG48sRgxM0dpHe0B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MrBWDLJyy49aIrDrfZJ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kfWtbFL9m7XzhbFEvReO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gN0AzirqLB8ucdFhI7I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i9mgvLiwbKtNZ8sA5tHV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rMZrYe865hd7vQeiNF8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0oewO82fYnNXIzh3M4n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KTkebtzrm2kV7ok3Fij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ARDClMF2N7V3MBdsp04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kx8F1JT3QlJONmScMgz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1EMGQkEn0NTKx5uGLW8J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kYNQzdeOhlfDwtSkSyp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V3ONH6uCORpskOTZLr9b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vUz0Nq3AkNeo2J2Mv7j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e393rSNYk9ooyUdHi4y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eVL9XZV1SRZ6FwRJYbM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0Eb8yOPe5kRCPeiiVO2j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preHQy6nrb99V7XPq7c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7yajloICEQAJNg7oDiy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gdI8ggK2iOcw3Je2sRf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WwtCKTNuPFggJDsapOo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H16IbRdXVNdIGkq0BA7Z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msSdVy9Vv3MzBZjhl9Ao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IvyIRK8HAqNskRi7aPLb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YBA0TQ5XRuXcJnEdHoM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7Pu3X6FoKU9m2yK1DIYko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aIQG5QxubQMrDyk4J3D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OU7GvorKEtsoXp4MQhPU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mMgADBJWbQBwBhBaJLB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6ZulkLaoDDtHOTy2hDbb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r2MUhzsbSkg2Y4PF388PB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zbPlP4gYMiGVJuFl1gLj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uDdMuGCtgwyJcJseD6C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h95bnN6zPzMeHc83zzmi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nZhWTMCFGaQJm3GjiOm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XY1f6Aw2ZbJ7M5TrUjX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oYP4mggxVkuo2jUDG28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fhAqRU3Jv6lA3p2dgM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Cn3AxhDU2erJXAMLPpC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hGJQdEPRSIoCCTxPjDp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dwo2QWRd2AQkgByAXUR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UQ5OfrqmPnNE6nRG3Z5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klYSe05ZsMvqLSLoonrv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OXN9YDzqJivcvJPncqhP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8FBYVFAHJROjx0441sq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Vzm1y1a0e46NP8yZHTP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nccPi8pPoTYUK1CU7zxI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JbWv1Kxc1Ehc9OJJ2Bo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PUnxnNMguQ0C0tDlCn5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gtOs5nQv7e5YUgzYDWKV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gA9l5npdjNwSDUIVIop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LGd7Dfd3Bru2LYWhUdw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x1znMDJ86LqtcejKit5U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s1CEgIdmwy5t37LIBMt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saHtCX6WUORfzxK7n1VK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nJbbYzSiqKAGzrWM6gf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BNyeXtprfWxzNYirZw4B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3jTG6Cym7tCwUge7U7hw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VsSRwCRnNtiau7qSJKpI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hwkkw5SqZSBFy1flUjPu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ed34LUrYHvo6alxc6Lv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zPyoCoP6TcUCi6grkYZ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RtDWuGGhkO8hKIOIiCZZ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gsRTOIc3YybOEewmh38B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y3rWErxntesy5xIz7T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qtr2VXGWSzu4giQnLyB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zbFqOyt0ILYP8AZUItQ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YuPfScmkeMbITfmv87s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6q9foRQ8BJ7UdaAzFhE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EqHJxckIYJOeoo5DOuu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AY2cUzractcUMJyEjDNS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6ZMbu2t9Tq1bPIHlhLgO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1tCl49bRiiIbS2pJ5pH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QePAEFZDavlSOKuGLxmk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TATQWYl2BVRLXjz8XjY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tDPEWyGR6tJeA2reddv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k6569Wrn4yEa6f0h1MmK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IIwGJ6LwR1GjJzQoJqJ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ApVcdWbIUWXV4mnCgHhj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8qVhHboCk5YR8iBuv9zO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JnFdsLsIr59MhvgWeZkh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Xdd51Mc7JdR3GyCuJC9B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Hm16dzVztEsRqrZnKGvk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UdOIkJgI70d3vR3VyD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Ki2ZJbxOs2WX7BCMaqq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TudetbUTqBUsDp7T20hH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AP7avlRt5jwMrNiveci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DmW7jP8S8cbIDYA9dVQ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xIqfD2oZRYE8bKdn12k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BIajV4YnVSxKPeH4c6u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3uNQWPUOkHIc6H5j7j0t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ArUZGXQdJ2ZoEFw488t7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2D70YSZa8QahUlVW9WY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cH2qN2bS0VeKphRFZXez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enLa8cZw9rSmrqXy5WY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39VE4tX0SpK3sEFCTZS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WST4eCRsCEhaklmqcNI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S2PrHqShAEi0kBfu7vz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zjhSgAWp0cMIMa9gZ3Pn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x4jmFuJ20XEwDuYP5D7Z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1Ssn9nZIneOOVfK1KnES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LUOYqIkAtivH3qTilm3i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IPzJ44TJlzdK7yyaWhnM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jdcj7s2hPkGlbZpGDgGJ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ujjlJbpLUNEcvlxLWrH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3MmyKgE761znJTZLIRS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GYt39Rje1ScBfxYaq97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Xl75zRvm2p1gxlkoXi2X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D8CDLaJPbGsa5n5G6MN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a7DsNxrIVDc2lkrv69vc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95rB5J2lZODXXu0jnbot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X32KfAFEmNZFYy0bsHGz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pomWvNLkNdKj7oylurF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XiwribJHMbbAEEni5ST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EqCC6ceTjUyq4q3uzA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7xKUXbmMrqPcnR1GyCuy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F5djS1njrUkmxTRI81R7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eHy2O0YBSgeSFHEjlp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as4LwCNtZoydUxX83ZWf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0k7OQttGa1bmZCkYzjs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6i0c0uHwHJuNmGdUZ9u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5dHiH2YmPOwBpU17CPZL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GzDV64z9Ybg05jTjrIaS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bWMbNmkum1DV0J47Sig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9TWOJwx2ZAlInG8UgcP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n9i9ekQSBgpLMSfYDNXj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AhmoYX13P4BVwNvAhdc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jCTfFhz1wvbkz0NQmTQy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aRmst3vK7V4vYJuIhJu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84O15NQpd7JHaE0NkTzy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JcduNrQigqEXs2TdOwvM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g423mDB64DN479eYf4TO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R0hrP4VYhKGsV9sK4dH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9nUJYQgrTzCCd1LVOxb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nFe4vvZG7uhQQTw555H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PjWqY9o9XgF60fvUkKr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lmaRoIr6oubgPU84xQhX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aJThAbKXoEEIYzf6LGI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VJpALfdBVvBjbqX78gm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C7WyOq4BfF90OaRZpvK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HjqMrPf31JDij0XvwZDz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6EoO9Exrvr4p7iDdqMwk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KwEtMwNR2RlKJzpdmYqIt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BEhl3qv5hrLrfdKGMFMJ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yPNXNV2EdvX9Nog07Dsb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rp2WYBHCVR1Ld5sx6Cz3C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Jbt3YE7eGGwUzKeMNqB8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VY3M5NeIAXBxJQ3Bkv7o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Ufdbi53cTUcqEkKFWeD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y06GbFvSClh93OzTu9Eo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c3sC5Qgk1WylmjFlsEy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tdmj7fE3G4svmuAjm1a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xlWvRI4pNXKE0zjmOrx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kzWyQqm2iwNhw7FzYygB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BIi615Q6jMBU0nzjRD3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QI3cGetZYHtJXefKogcb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FB6i0FHCynWmSz3PpBDk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k3wBJ1mQ3sKlvNYooFV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BhgguybGYofigj85QQeH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0Pk5HdbHPSzasfltwNEm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xCGNPOYBoOcngeUQObu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v5azrHEzNNhrNE8IAmg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3Sk0PPnzUQtgPdp8HZoY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aiayC4TmDjiPwzXEbDLo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FCyzBAwmZPbcVRpS4AG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0aeSS17nASDGjOWFGS5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wW3oBqtf6YRTjtRmqx3k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c3sC5Qgk1WylmjFlsEy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9X7zKWaDdqcLDxZ3siPh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EjD5fiyaIFeHtAr1PAb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PqusOksyZosaSg7Yljl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P2E7eCkpYTcX4ldKi7I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3NhD59Tigz2tDiOtpGU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Ul3V9AzyiWpdMxNyjoi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5cxFfjP5IckPgqVoRXug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J6QTKmjq3siEK7y2YSSK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PCYUx8WHScOItqOlysLh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qhpk36fNys2O3r5oeNhm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5MBmFHzRBySdLaPTFBAn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go7nOTggH3otaHtUyvaf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tPwi7rzQGzg6eROIePev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sdCMYUhOylzTViRwLOH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kjcJQEyTKeSFGc5BTnG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9vgW53JuMvbRGMtsOQk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xFrtK3WwaRczbjiY4JB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n2rzQMGRW4bkMs0Jx9KO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AvihPIYLWZHdPm9ZAG1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qrhuZ5NlhXGiSUf4CCB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PmPg6MVKB7ZZ4RZlJTYB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wwtfKv4peuyrBVEIZ0qx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iSPn5hSHfrg5PiMQ1pFb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rDf4G0UXb9nYeAqmqMw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bw6mW8Y0RaFMrc80ARNi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HQ4bqFZSFmhjrIYk4LY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jr9depcEJWR4PfiKHj1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oO1p5lV4Yzr4oSzKpli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4PJOykQxZbfGNotFPwC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gkHFHvSrhvFaGovketX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NxF2JCdL9VHF6z1mCyNI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kLj4j2GnJYQLwa0FLfew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DhUX5X6W3rAyKcXUswVBj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MCCpSWrgfRBb37TgYHA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2x6PshhAJNUh8ktye0Bb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91TMyfXUJiWwA4j2taYF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gLYyNpszORVlo4WGI1DP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x9mjFabimpCwoe8sxvI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RF255OPgRHlPyx4RocY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1cmuflkzD0oyBCJVuBGC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JVeG8scSdGZvhHgA4mt5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byGAoF6wfZhSV7RpFn4Z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M2jPSIz5oU8g0vI05K0f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D5Gqb4ma76plsDUhUJnV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lBKofbxrcFymK7NZsxr9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BfFe6NrW1iIFqnOoah2m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t1iWjSRoRduCcUIEja4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Ok2QmWNxuuPAiiMmJOwk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v8Kp2gN1j5OuxC2crzG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rmTI2j3F9jG0W0tOmVR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juvUuoT5A3cwOws45udp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dP0EZza06lhOOrCoNlxPJ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q7nbq7ixdNdPOPBq5tVf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ocWlc2rtjOmAZDMxeyN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kTQvqEdUHp1xJae4Vf6J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fYLM4SsokLIOCzcM7HWX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ZYibzeDit5iwEn32f4JT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DXDS09NAIMZHsVj7AoU4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CTYhpWqBA364lkxHduuS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wXV7J7ulZHOAkKUJJRa7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AnAYASaqzeG6m0lidi7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ifMRWT115aF0SRYkQVFy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gLZMNuKDIfkBmxxLxBaz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TeoTnrDRZWRc7OYN5GF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MLENKrLw5vhHRLoT7jZ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JaqIMJwtTb2srCezGb6t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UqXcobzmWFco1un1F10B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EpjLExCNKLwnfZLzlkU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CqcdGINSM6rPbWwMoroN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HBUIBl2pWJmcE3xde6e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R4ktckHGCkwECtkFYcN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Bh4Mx2X6Jdd3KPo79II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m4Nctpvbpsr4bg7Ds03y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rzJuhQ359iTAB5mt9oXH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XTmlIJU3vAqmyRkoghY7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XTrk3kvkySjjCP7W8ja6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9fwu8K7GJRb9WtUoGAxb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x2eeuhk9FWP0DJbNybKc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7Yviwgpl5xMjBTi8va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dCbu3Pu72y4KXCJ6PSwy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3jsZK0gwbwKcUmjNtrVd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IyEgz2Fie5kVyS234tQv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0KImM1o5CAf4ATltqdQ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QNDB5KDhJ0PXSI3JqCvU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FZq3Ty81d66Qt2ppNEJ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8sTD1JDAyBiBcigEtNx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9iKIB7pNY9nA6LAEjp2m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XunCrCFNRf8A1Nb2oYRP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Qk4eozyQhuJXtIQ4gbcY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f3AKbFw4tfKOMxSCw1K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REeog5GFH5Rh9gaUmXhF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3YDy68mpglUL6LGdM57DW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sqlrVeXc08c9ij9DHMoJ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Ud2ODUoUqhvZ2RNgFOF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zOFIcdsFvRnjd0zSkLy7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7IrebDhWMuOiv7p7A2O6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35C0PAyq8NuSbZ8dXJ6Y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BJ15Kcj3tdpC8yW9Azlr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nTferQXNFiBN7CFLN1jz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Ms0oWDegQYzhm7PvKt6G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0kqjuPLk8drb6Me3Tjyo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dQgxVihQtdCFrFXC9pu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Pa13hGzM79En6A3XTt2i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yqly5ga8TVNR06vS0BgH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04znzbw1uwCBBAIJAjB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fenpAJzr23hEePVnxqP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zezXr0sr2286pgZIHYBR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T8LEU5e4ioMEVZKJw8kt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0ckD9eHnCpErB2F5Ywoi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wkftM5FiKsi48zkgWZnV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0tnH4qaN4qJ7GZnFsCIk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9xU5LHApVa68kM640e7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k0TkSgxKcsIOjPMYFsdF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1xFBynBtcHMhcUbrPjR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WqVPMyBG0eootqDqfl1Q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9Ceu7p5AOI3Z6cXXr5h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Ayu3ayhKmDt7yrkNCJ5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YJGJFEkzv76WhjAhqcA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kujqthTWzPFMDvOoKrff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SaVEmaE4vUXipcpeb2Fz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guF5t2s9aatnB9uOVJhu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k6BZvfdADpATqYgHCCm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P1BfKm7Vh3YvGlZR3WUX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tGQURjb0QVtCpSkdmc6b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Mv1qK5nDKK9AU3MmYfur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vqa6li5Gu0wdTkTqy6Dd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tOYgqZeQH3ku0BfEK4x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2zMJWWd7iEWhDOVxy19i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4GastyHnNI7MWm74R5r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TpjiaTlzF6tkKi6XwG9j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mdETxGcrCBPBML9bnN1d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jCCPXUzLvZcg26DhmFmd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v8vlOkilh2zlU2hIIiS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owI3x6rmRPys6tjB5fs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HHbBZEW4lBKFKZCLMcTV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fR67gUyATMJTUc9nqD99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H4Zb6aG0z37bgjuMzbyV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6QzSVLrwZw4F9274NnT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ZlbMQzyIee9LUeXj5cS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8nj0g7pOLshmU0FySHUT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MrVOo7cCoW8eO1RW6NpM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HrIkYktfgMYXUKGbfPSI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xvaBUP66vpfQKu548R99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Y1g4QE2FRX10v40JLT6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CnJDhPzFsMdZ3zYFwsTB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pvsgi2zFJJlLZmEgHa9J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22DSMdDTNlBn799i4zUx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fouVag0W66chukOBKwz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tvarKSCCnnhiZaswPbq5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O3vNvykBPkT6VxW6jLQQ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D6wAY8s2U97F8qcRP3E6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AU4Ysz7YjaBcClGqYyB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Yw4Lia2LA3EmZfnG3N3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QSeAosPUpuq7WyUHgWWx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xflr3huNnfaRGbwILzWF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lnQwuObof13LUdX3bYWK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hdzG5z8nxXSDhyu25Z5wY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pYGKPa2hmR1wJtRE4mbc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jxyUgrXhjohJYSQJY0lX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KouubxUzzWWxE8bUUBk5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e0vZNknaQHd7NaqLfqmJ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81LrMkACiN0uJctF8hlI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tF0WM3GMxrfw6HlwBXoJ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Y54AgQql8dcHMiePtLsrM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kggUrDMSj0cF3G0wmidX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EGX4KgI8HjPElKGRB3ZF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krEFv4A6wSzYBzXnSv9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ehfoChGRKG87fuBvihXcP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tTVbLxpqaq25BVTthnJZ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nGUl5vwYnqTvIkuM1d6c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RemcQ6aBL5WgvfgprUUc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ALqBqyfvogWnxKKI0KJ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8ffSfm1SReoTtXvPxl7si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qAMcNfwk3xn3QNkSe9Fht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9zCITng9xpBJR2PUaeWN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jEIfxpEuwv0gCRYIFSef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MNSHT5zvK1mPfXZDPQu3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IBqYWsz3yHAMSVnQwyV0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TMB0I12nKFCH4hgU96VG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et54fZkV7SkJHDnVKx1b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9bQ6zBpO54xfy7VEM23O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mlADxdmoFhHjjUd9qIwj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bs4f06LY79npOuwV4b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FDHZnaUnL1C0MvzxYzKr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xeN0qCCkheW797yhdgCH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WU5IDvDlR6QVUQrZF8l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sHkomNXb4H60iTVHZ7HW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gedIPdAulmGNrnne8QnF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8PUxy4X9e5VLCr6aEXKA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jvrxkKYQzHN7ojbh9Dk6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1PWg3uTD4sM4A27xDog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OjHRtGBXfftztBA3GuXW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lkI89B0VQ1oX0Dyc0c17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1zvWAILhqrtXn9kwZXj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qKHUrjdYp9HvrngDVBE8g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avBWuutKUv8OJHzEFpd5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wwFb3GG29T78R3U05ehw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l8ErLSkx6jHbY4gjrN4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HAQvKEkZNesAbwwBVOIC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rF5PJMMurEA6r3Bf7Fd7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InSKMQSg9IrT9aqUVxci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045tZFG3pGhXWHWY0WCb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FxUqPdJFUdHTmOEjQcA5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CbeJXWxfGAj9oxyzQtkJ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g2k8kH6pBpxUVIc6fM8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aXZCGng1iDuAvG2KppyGV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Adp7Khm7LzZzVboPCQ9h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CuBPmKdxB6w9s7JcWP2u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VmN1Hq9ivf7GBUvUUCTd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2LIh5qTkevgEyf2k2Noj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2MvOG2UqApZ3j2jpkJob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pXlfSzz5PEgLIWMhJRpN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EvW01DtFUqfqmysr9kQu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IMfC7hMURpAW10NpeGQG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F2JdYsbtA5zQFBqtqkpC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j06UbSWdunbtzMYcapi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z4F6o3MOevOknX7Ubbam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INnFRzbZvYMrtfvd6TX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Kyr0r2vrndJshjxv1m1v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G8jIHXip5TVv2OeR89t4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H0XbGASADolySjHIly8Y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wMhIhaeS2NA7qiLvgIwu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atWV9pOUWDrQtbUXjImK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XKSoXPiqrCAZBNMm0O48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FAOzBjoO8vbCvb2KsYCv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guz6aXHxGdG05izneZ1D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5OZiBjfm5wlLQkk0v8r6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SzMXuutZ6eS2qx0gRYvO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Vu5Kb5KCuykaFAOzDsbB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feXemJQAwThQ3Nvy4hlT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w9FpHzNEpchAfRMWI1MU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TPx035oUgMv2HOzX2hMS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zsxEL8yj7Wa5gPSGvIfv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5c9YmLZu89WPg4tojglW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RCyJ4lL3CZ74nkvNLNkC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9qzOc6oZ90OwkxqCGDI4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HbG8TwuxB2KQt7af8EFD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fRZXm96HUJvbIn84cSvB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2T7ln7AlKPt7aZv33ppoc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Lu4isqu3pT8AVO8V9krU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SsID25DLHiFIehkO8a4W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JbDOap3OxybU26942xSS3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Pll7a1mNeIQ9fZAifCwp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4qyClugryPQEDmhUVCoU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d95mmnXvohMRLpZZPBKv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XgWFgNGeW3UWVR6pN28F3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can4WEB5h4C7ob8EXjXu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kGIb1hATlTxEXVZhriUi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fD1NQbEry93cPGlLDku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v2cKcp05KYOMOGejulw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0ulUWqpdt1F7TigIAsby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AJedFFRFAc0Br5aeqpfU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oWCvhpoMxKxWemSv8f8iB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BU1SFNUhksPKAQ4G4gGI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nQmzuvOsVtQ7FcFZchxS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Z5ahXCJPJoJpSZ2LvhQ9w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mnShi27JjGVpKaJyiL2V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iMdKslwAxCHgvLedQch9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ez3ZbNpOyj5554xALcJ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3ya4mboRW1vywei9WBe8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pZCJxiUSwKVgWwkZrL2H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yoeU8S5mCO5vk2eZYTM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Uls4Zlt5BOe3m7Z4Wp75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FSXiaAVFuDe77oCKCoTY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9ZEYuFgJw2Su7GgEiOwA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lFRUOfUFIpD1IXEc6go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eDgWtX64sTcgDY6AQ1OQ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Q5Xi06IgcFLareDSLXz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OskF5wpnWgRKMbYaWZlc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utxSWXfRhGw7huYl0cQO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jGrsUA1ziK1hYQ8czr74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dFUtcBZ8lSNZaQqu3EQ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7Kv0qun9pWS5WXG1hx77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5Zw8cNDoHEv8tMxqopA9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tYGiL4nsehNszUW4obvW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u1mEWDgq7emXvyrT1y0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l0dDtk0oEsXkuEV77KcN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5BpoCu9WWWJgGlqj9WpI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0b3MYUrg2C2MVCe5HvfH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AdYzHOAfnsYbBdkQwfvF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eTqO54eTsSoZAQNodDFN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NK00KRZ0bQ7tZ59SIw0t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NBDu282S06SD5GN5kn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2T7ln7AlKPt7aZv33ppoc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S7RIfkU9MLBHWpngPRYj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BlZs5DbDywofIwCjSHXR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2oJnH4y3unIRvvJNehX9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iHHRDvYglYHujBIHV75v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xQ07z5sGUaUY52GQq25d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a1c84xlP3G1h9QQvWS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zlwF04G3qOZNFZVr1Vl4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WNTQ0V6cqnGErQCowg80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imaRAuRSjYplpIMa4LW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60x4PCp4W6XIvwF8kBk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0ulUWqpdt1F7TigIAsby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f6rTBlcm32OGf9kvEfsf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oGdgvVrlTQypLrCV03Rz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TOgvOOW55NFWHLGlQgVI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7QoTTJepnsgtMoZZ7CoO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KPJRfFdAEjLVHq7VVdRF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FdYhmQ9jkkcl5y91tzcM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IRGyScGaX5lyavSXjmrk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IlkyLTKitCnIv7ANYXC9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jsRaaSEO0oZjiuvPCLkH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ERsbsEd5IGbmE7iyyRf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yoeU8S5mCO5vk2eZYTM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wlw6MnqBwIDQN0HZq0AV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7VQnw4dsr7HEk7ElRQF6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JNjhQzrfmQkddBgoQlo4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89GAk48JfA9Fb34fdE1b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j6U35t0jI5bdE9Bgem7C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4ypdkB8J25LhPzGgZFJW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tYoUDXqE48hA1mES8pbY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snj1AXmsSDR14rOqXajo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0fxkC7wjLT0mv1ACnshB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I0hc3Is0FE5Qm4tgkfW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7Kv0qun9pWS5WXG1hx77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0HVMPlNR7omnxw2p4NRK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gFEw8772FGKK0zhgT6dN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tZxXdUb8H7JDqg8jdGJ4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NR4tk2MwdbGZM9j7EkR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pheK8qtk32HzhWFfRKy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6nYhrEJS5zXqeEb5iD5J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X4z2aY4ZgN8QiUfsHMJr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J92iuaz6svUsqTIptLN5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iomhPPWj0pFulpZStUq9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dOuSsnJRssBPGbFe5rVQ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2T7ln7AlKPt7aZv33ppoc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VPumKiiXDSazRDVdkJa9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KbapqREw9sIZCNK4E1iX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x2teFDLim1zi0mbxPJ2s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I2W0HO3ErfR6E7Wcb0LQ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0xoE8vfQltXh8ldjqNq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ar0LnvnuIQ3BlNa7Ke2D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LeYfzFwPIIvhnWDn8JsR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exZq9j2cCYrgGLM7WHXT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63pdtn5iap8E0qf8wcMv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P6fSA0NLTSYTrW1VQF6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0ulUWqpdt1F7TigIAsby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qTI3BDx2Hby0CCdkVWrS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uLMvTw3OBn76STFPvy2S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kjNFrC1igHYgoXh5J1ZT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TvJjE6qTPsb4qsHe4rNj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7CvHxqP0T5R8qiV7XURn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4kwOnvWx5g4sn7OXy03P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82LmSObK6CezdiXBM4vp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ci2piWuSrJyBybbJ2j4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4XUOj0mQj2WY7eLYcZ3c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UMyDLOYJKe5Bd4vtDtw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yoeU8S5mCO5vk2eZYTM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C2vrwP56O9gMNfEQx9Fi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Fz3WX474hNMI38fGexSz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Sv0HsJmzGdVo7YzOQTCG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9ah1SAifYeagHkmWRPiK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F6Q8kdFBM9hekRPWVd1n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96RqzwSinq4GvQZ4x6GH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ppNmJyyunKdw0bar1MmG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wpuIOOZ1WYHSxQG9Td79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U0dQFyKYGRCrsqiaggUj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YkeGxqRZ3ycquuuY8rh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zx0ZkwwMkPnVScqY2ky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7Kv0qun9pWS5WXG1hx77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g5ofRIWQev6b2TBZ0j7H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f1VOGi8t21q849iiz92d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kjrBm8qXQA2cQmj22EI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KTOsHIKXEAKzGCn4VZ25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6RiVYw7ouycgyxNUrHcS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GqpRYqAoHcF0WWFjbCpv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mEJQLFXY2HlfTfDPGIbn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rgFHFYIJInTUNW9LKdQf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mq4Ph0xlSiTEq2fhR8FK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SmbdJgsjZBkOPlYvPjf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2T7ln7AlKPt7aZv33ppoc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ZxtnPUBVEV7TqpItee0os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dhMv6BJTgV5jiMPqibuf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rOKYFDFj5ucZ8Tqe9Rz6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w3cGo137xquQXK8W5dX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7iDV032DFmo15eVsXhh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zE3tu0UuSmy9oKzLoX0t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WV1BTRoZJGz4mWF1BV3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yjUTgC1oXQJGrSnABGMLx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GdqDWAdjPykJZU9hi1W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WtSDjMOqRmUDfNagUNL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0ulUWqpdt1F7TigIAsby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KCWKRkD1oN7AhWLigrup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OlFm6278gJfVJfHzUuNP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wFweuBxjWrkMOA4vdAUg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kldwBGxZBQ0HP0QSxvB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BWq6uphcVHz7ka1Y0QMW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M7L4Ek2pFBAxKg5vc7Ip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AB5MaMnKepg9aTg6F05v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T3vgAIoauDxUZasVDZUfY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AGjh1MuGB7xNcOF7jSht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dQTvImNTOV730osTLBg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yoeU8S5mCO5vk2eZYTM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BmGsryGde8ltttov38TI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G9NgFq6FdDj5ewPgUecA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IxVYvfx7E5O0FwEaTf6y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9nfRGNdEvIUIrfkGVQ85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geQiBKlWt820nyJDzKU0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5X5oQdkfqQIV711nctjz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FqSMXihoaYF98SccU8Cd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hsqICcxqG0RihEw3f2Y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gXS8aZzbW05t9plfF4QK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iQByFQSAeEwxctQu1yR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7Kv0qun9pWS5WXG1hx77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dNv6H0mUcVrAF1wCjIim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XBdRpb3hSMBqCN3y8Sdk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6BOOXpf8dG5MQUTPAbRV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ZepJyKAp8qZlvB3BdD2K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lQW9Fih2twyqCApdQuyN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MvphMZXdTi64SyNp5h85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N4Ztb0MxbLmG3rKnwh5g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jxHQqqpgEsHjIkijOXq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HcvlFHLQ0GQwLrMlzl8U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ZKJp5dt8Ph9YPvl5LHv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6kvjliWmNSsZHOM5W5o4o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sbyQxsn4dceOcKCfCxnR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nMBgZuAqpirYhyQeG0K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K1iAsv5XrA9TNMegtTtN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met4onRm65vq2zYp15kr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OnK40pxQhgaPF36o6I64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omJEh3Sosl3vp6jjmrOf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gdUUiCYClMmKYnll8uYS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L9E04MlEgdfa6wKmLfqQ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8E7VY1jkhVqsrKghybgG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uNhOBLIIsXNu1ZS8Nkk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MJGcD95v8XtRKI7dhyHw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K1PzuDUNknRiZ8gO4iRD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9KYQ5DCkCGxOqQn02i0Mm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9NZg1qORmxf4bcHrPVK1y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iLDBkRaJmKvBeQisc6VX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dOWznem6CpSYGvnPt0bO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ZZXx9IwerDcARcrJnaiH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8wSd8F3NRhLBULhJDLx9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YEHkFIfsGri8gaQxdUox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HxtTjXwoo4331jPP3OZZ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hJWhTPXnjYlTWaQLohV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g1Jg6eBcNiZatnA6ir9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L0T6OmceQ2sZt091oAaP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naKBxDWBfbV3BrXSvXhOP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ec5cSIyRu1EZmmLSs3vO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AFg8c6aWzAbjMH1CtuGY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Hd5CGJZehZYgGAdbFhvi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2OWCIiFffc4h9Isw7qQf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qr4ae5A2JZNmlmYeaR1T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b45VcFZxXXPWNDyvuTD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LwnyqcZIa3XENPhRKti8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GR9QLLfASd177VFVUEV0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MSmj6Mu6oDzXsFtm2RUW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o5okBysvMJ8oC3Y7d99x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dWXR4BNW0yFW7h96AqfF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iAqHKQWpWrvVFwicF8zg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YS1M5E8y8R0YnlfgnILS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ZkhfpZPRYzds85sSwUZEj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tvU8xvuyii69ByGXLiho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UG8XXpLRuLzQovSX7C3z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2yUEXx4YM8UxDYwpl8hW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f2AxQcvcj1EXRPywmgL1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Kpp4khfrwMabJBgqQDz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SAfJCbffnStheRTN7OHG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hhhgJp0MKezXNueScMI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nsfV9VhDmt7O78N4yQqJ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BLNLbYrNDCk9UP1Of5v6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RpjKuyWvPmujq7AoD7fn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tYeY3KAleV4vVOo4Siy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ezhYcLd4t9OR6DYoRFMZ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QZn658eSUS6rQt7oKicz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mFRIIXfS1PowRmFnzGzoY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h6RrRzi0LN9d0iodKj5j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3efYhWgIPwx8cS3Hnd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AnUWU5Ulh96vDj6J3sS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2kdh7RyfJReBMMQ3Mhoo2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M0t5Q6LdL6BPwD7P6Fjz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TFNAs2711hp84eER8ClLf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xwu67yryxC9z6Y10sEFW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c3ElwERle1w22Lu6DFDU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r9r3DRDQcoNzvt37kR6i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NadDj0yIThCN8UKgJt5iZ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Pi5mYvuH5gqRCNNsI9ns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dMBktaFf0o9wj8YgS7lv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473Fve51ttg6WLLEoGF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yJLjRu88GtdHSCnPJ6ti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tCR7JLFnOK4T2Kv2t9x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QoFNbOtdIby71mBOW2a5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px0HrcpqoO7AhE0I3gxf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yPJo3zKDunZZY8MtnhOi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AiFSVATgrthOPij6LwEA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y1TasVIyAhLNH9HfQwWR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TD9Buk8YC2ogQNhWio0h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qzrvOPdgzyYgAZfNA6Tt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g6K7RTSGXcqCtRZ93ALB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m0ofdYir9kMOJMeedfUP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R8rJ4hY1zmjMcr7zBfY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tNkxsMyiaWnHNJlwYqR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uMftzlSEy5t29gOtU0s7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uXzN7EDFR2UcEFuBID8U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jznbIWoUUUZS3leB91GQ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Ar27TUKYOHZqdud7mgeOM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s1EthXluyk3uD2LMAlq5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hKma2hlidwkf7mxeFryp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PyHcQmrkpd8LJT76V38f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9oVpfmGZwvkCVNsQrZRS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77lCD6yvvg7xipjgr64Eq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Tn2HEuPvVFne2lVuwB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5G4cvPHyJW8hojpdcBg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sZTYJXpICvmGEH0YZ7I8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AMEhWse487sMJZ7SlnXI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6GsjRpTgPahaNg2nymhR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54uvyspetYmKssbGDQvc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SqsEbvsJRv88mM0XZ5FM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MfCWnDgTChXPFYODBPaR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qcfmL1HjwNmkXA8ZV01oZ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JfGtg1RacSR0VD8huir7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StMsUJjpMgGdXHerSH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gmRmPIBmlF9vStBMfof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aiHgYsj082eia54b4Oy9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ANw5aPK2kCo6yMzOGBOM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UQOzpmhfG47Z1MDBYVIo6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o7nq0JNjCJGKAxX0imIp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q1DCkA8IwD3vooIJP1f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pOb2QFir3UzjHlNnocaU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G58yhzxHat5LBPqhJsp5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ieIkos4FaepPSKDYuvz9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0mH6RZ37HJw4hpycBl2g7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UAWRqt6OiCteEufCI0CO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7ka6hEByytoWk8ox1Bz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stnALLWlyRhLdtbX5vOo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mD68JRMywMpFsBGjcscJ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PHa7ebZ1fAikYwZ8VKLZ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xEFMQIo69cJmOpYCDBzu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n7C9j3wsX41e9vrrkhD8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areThDTiyIRXf8kH8TU7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dXzllk25GAgcQsRjuicyn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j018gErmlrZNpOehVDpy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pzLhpc4sTwVw7eR8meRb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JuDpLn0CUtSuzQOssc0y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sXve2LjmmPAH8JxwDJ5B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KtBBqL40vD3M62XrlZgU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jCQ3qjv4qVE09cn00T95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57KH6gLgCfwCb1yHWG7P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fIuPodtSwSEq49AJ0TaW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N5y6kiQJ4yVPvBQ6hgMk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Fnq8IJ2Z5OydhiRBUIZ5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tS6RTsibkUYP26pgvKPw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NicReEUfPTlfBp17ckeH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9j7LYFttLkx9qGWq0wC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A8L4ARUGmU7oXN6iEw5O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B0iA2WMEKZ2xavOvSQXX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glOyieCzbKDbITY9kbgx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LjeVFwrOPIGntpNdxS4A5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whYumt2JXnLcwKLZPYTI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lqDBu8DeQ1tGt0BxziC1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U552FOiIUi71f8MZuJzs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XsqqlPLOBEzn0TPi81EW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CieVb9yvmvFNqWbFlCBin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zCquEpfuivbhMR7uFKcy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TgcOI0Q6rN5WzwcvUZ2B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QMWh9dtDyaWBOgtf56Y3U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wxU9mQ01C2WLL7BpoVH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Hrm9ZDaO76qxcgNRsPoW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1r3LRzaohJWaKFTzDZ6p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0NL4UvA6Usukwt6BZqQ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jy2QAcLaqzmlUWN5lfJi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4GDhP6GG2nEY06AoDrMTo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qCfJbUpxscqfSoyL65un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IT1MjHzVyrdT7Ft9bCia3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nUQdGIOWpQxYcEAmuLDP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ARHZ4GFNU9vHflTYdHJw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HTbUaKBIKmxBkYvGD7gB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CkOHTtBlpKZjjLex31Ru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8Uk4sbE4DiQCDmb9fYom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DMcCm33VFTHL33fmTL4DB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lQn6FBC71zSj1G6LDAZT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j7nJGL18XMrQZYkMO0Ji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r0JyriohuwZrxgJVVR5S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SbG7rRLZauaUFm07kJKF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Qyr32S5ScQMk8yRjQxvv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CAnVNwm8WPXl8GnOSTi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7kesf1SdaMykiOtFXhlP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vadJCsICB3cVvf9tyvtV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o0QSU9VCXsChP3evopv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2UlsEGQrUSkaVzaX87MY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520eTj7F0PrF3YqAAMpR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8midvuJPmM3sMdTJyyHZ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Kjeq5e273qfSTRtzGDqT8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dmg1CFRWPbon24NqgGIi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ASlpaRUg5YDu04Pcqsct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uurvTdacpOspMnGcuZ2z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Ky3IB4fg5TpToQYEXG6T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1BirveXcqQB4JSraC6W9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ZSZPdQ1lscRVwsq9y1iS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hk76dN30Wo6sBprF16b4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cOlZJsxVQQ5qBFI7Deh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qf3KkjNpcy4Dt76VMqRJ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O3Q1IT0cHocR7iKd3Bs0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nbNLWTtWMUaIZh8IKEV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eJxqmpbG0eVyGFeWW6IK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s0JaJqzDZvnMCRRBQ35g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oU9NLWUmKK1effAHlwSD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AZ25oCKUgHMKYBKk4hgj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zfwf2IZL6S7JpJ7D1WT4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ZRTgRwZOZCk1pMy9A1Vu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GwwUMNatIh08QNGQloYy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clCqTPIw5pR8ohsyh60j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HIiFzqaXIgYg8nnVXgB9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OapII07cKdhnHNPb4yGG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56Mg9ue9HFQ7Imu44alv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BHhb7BkHxVifVxNxtiU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ON0LcqyLYJ3INbl25DdF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JM4Ciz9TKdO9XncvSSbD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ZZnCsWAxnreCYu6vjLxD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DAH0gDEkkYe4Qf1Cz2sK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n6RjeMeLDscfCNDT3w6w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eRxCC4BH4v5cHO0o6WLK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HtLN1Y25RwiYlPtE0AI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wwGeDTpUkpAlyksFKmef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ZDxcCbWwZFD2a4RO2DEY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KcAJyegNPi0gmawvFJCW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kyEnW4VFUh7rG9rXEkZ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2oq5VAFJI06ysO3CjOa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qssyTKORbGPmhxk88lc9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48VoaBjmhGLWYqTpSC8F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RtbnH91778XtHxLzoiHHM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VtKLAcME8ELH71lkjy9C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medvVDk7JSjHcsEp17zD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0Nl9SVQqixchTU3bSo2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FdZJxQtB8HcycLZkNgxN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ulWJByrcFy8s5tZeUTyM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qQrATdzybLwIp1xw1BbC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3M3h0nTq6T4jnuHh2DRK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loH2KppF5AM8xpnCwCR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FNO2tivfUEhHQtfUmyrI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yxuFXI6jAuq4ocFgJz0T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PJV40SbgCo4AIEKalH4I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PJw5Azx1dRB2EbA0R1N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tshosWKan0Hv5rftSn8Q"/>
</p:tagLst>
</file>

<file path=ppt/theme/theme1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NITH2010</Template>
  <TotalTime>14114</TotalTime>
  <Words>5608</Words>
  <Application>Microsoft Office PowerPoint</Application>
  <PresentationFormat>On-screen Show (4:3)</PresentationFormat>
  <Paragraphs>1205</Paragraphs>
  <Slides>89</Slides>
  <Notes>50</Notes>
  <HiddenSlides>5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89</vt:i4>
      </vt:variant>
    </vt:vector>
  </HeadingPairs>
  <TitlesOfParts>
    <vt:vector size="108" baseType="lpstr">
      <vt:lpstr>MS Mincho</vt:lpstr>
      <vt:lpstr>ＭＳ Ｐゴシック</vt:lpstr>
      <vt:lpstr>Arial</vt:lpstr>
      <vt:lpstr>Berlin Sans FB Demi</vt:lpstr>
      <vt:lpstr>Cambria Math</vt:lpstr>
      <vt:lpstr>CL Futura CondensedLight</vt:lpstr>
      <vt:lpstr>Comic Sans MS</vt:lpstr>
      <vt:lpstr>Courier New</vt:lpstr>
      <vt:lpstr>Georgia</vt:lpstr>
      <vt:lpstr>Impact</vt:lpstr>
      <vt:lpstr>Symbol</vt:lpstr>
      <vt:lpstr>Times New Roman</vt:lpstr>
      <vt:lpstr>ZapfDingbats</vt:lpstr>
      <vt:lpstr>NITH2010</vt:lpstr>
      <vt:lpstr>Picture</vt:lpstr>
      <vt:lpstr>Clip</vt:lpstr>
      <vt:lpstr>VISIO</vt:lpstr>
      <vt:lpstr>Visio</vt:lpstr>
      <vt:lpstr>Equation</vt:lpstr>
      <vt:lpstr> </vt:lpstr>
      <vt:lpstr>Del eksamen 1 - resultater</vt:lpstr>
      <vt:lpstr>Del eksamen 1 - resultater</vt:lpstr>
      <vt:lpstr>VIKTIG INFORMASJON</vt:lpstr>
      <vt:lpstr>Transportlaget: Agenda</vt:lpstr>
      <vt:lpstr>Transport tjenesten</vt:lpstr>
      <vt:lpstr>Transport-lag protokoller</vt:lpstr>
      <vt:lpstr>Multipleksing/ demultipleksing</vt:lpstr>
      <vt:lpstr>Multipleksing &lt;- portnummer</vt:lpstr>
      <vt:lpstr>Transportlaget 1</vt:lpstr>
      <vt:lpstr>netstat</vt:lpstr>
      <vt:lpstr>Oversikt: Services-listen</vt:lpstr>
      <vt:lpstr>OSX: Network Utility</vt:lpstr>
      <vt:lpstr>Win: TCPView</vt:lpstr>
      <vt:lpstr>Porter og sikkerhet (brannmurer)</vt:lpstr>
      <vt:lpstr>Unified    Datagram        Protocol</vt:lpstr>
      <vt:lpstr>UDP (User Datagram Protocol)</vt:lpstr>
      <vt:lpstr>UDP</vt:lpstr>
      <vt:lpstr>UDP sjekksum</vt:lpstr>
      <vt:lpstr>Ex: Internet sjekksummen</vt:lpstr>
      <vt:lpstr>TraNSMISSION    Control      Protocol </vt:lpstr>
      <vt:lpstr>Pålitelig overføring</vt:lpstr>
      <vt:lpstr>Pålitelighet er å håndtere feil</vt:lpstr>
      <vt:lpstr>M.a.o.: Problem &amp; Løsning</vt:lpstr>
      <vt:lpstr>Forskjellige grader av pålitelighet</vt:lpstr>
      <vt:lpstr>FSM: «Praktisk» Exempel</vt:lpstr>
      <vt:lpstr>V. 1.0: Pålitelig overføring/kanal</vt:lpstr>
      <vt:lpstr>v. 2.0: Kanal med bitfeil</vt:lpstr>
      <vt:lpstr>RDT 2.0: FSM modell</vt:lpstr>
      <vt:lpstr>RDT 2.0:  FSM - ingen feil i overføring</vt:lpstr>
      <vt:lpstr>v. 2.0: FSM – bitfeil i overføring..</vt:lpstr>
      <vt:lpstr>versjon 2.0: Fatal FEIL!!</vt:lpstr>
      <vt:lpstr>Versjon 2.1: FSM avsender </vt:lpstr>
      <vt:lpstr>2.1: FSM mottaker</vt:lpstr>
      <vt:lpstr>2.1: Analyse</vt:lpstr>
      <vt:lpstr>versjon 2.2: NAK-fri protokoll</vt:lpstr>
      <vt:lpstr>RDT 3.0: Kanal med både feil og tap</vt:lpstr>
      <vt:lpstr>RDT 3.0: FSM avsender</vt:lpstr>
      <vt:lpstr>versjon 3.0: Tapt pakke</vt:lpstr>
      <vt:lpstr>versjon 3.0: Tapt ACK</vt:lpstr>
      <vt:lpstr>versjon 3.0: Stop&amp;Wait Ytelse</vt:lpstr>
      <vt:lpstr>Protokoller med pipelining</vt:lpstr>
      <vt:lpstr>Pipelining: sende flere før ACK mottatt</vt:lpstr>
      <vt:lpstr>Glidende vindu (Sliding window)</vt:lpstr>
      <vt:lpstr>SR (Seletive Repeat) Prinsippet</vt:lpstr>
      <vt:lpstr>Pålitelighet: Oppsummering</vt:lpstr>
      <vt:lpstr>Så langt prinsipper…       Vi skjønner nå at dette er komplisert           Hva med praksis? </vt:lpstr>
      <vt:lpstr>TCP (Transmission Control Protocol)</vt:lpstr>
      <vt:lpstr>Oppbygging av TCP-header</vt:lpstr>
      <vt:lpstr>Wireshark: Enkel overføring</vt:lpstr>
      <vt:lpstr>TCP: Oppstart av forbindelsen</vt:lpstr>
      <vt:lpstr>Wireshark: SYN og SYN+ACK</vt:lpstr>
      <vt:lpstr>Nedkobling av forbindelsen</vt:lpstr>
      <vt:lpstr>Sekvensnummer og ACK</vt:lpstr>
      <vt:lpstr>TCP ACK generering [RFC 1122, RFC 2581]</vt:lpstr>
      <vt:lpstr>Resending</vt:lpstr>
      <vt:lpstr>Rask omsending</vt:lpstr>
      <vt:lpstr>Flytkontroll = Window</vt:lpstr>
      <vt:lpstr>RTT (Round Trip Time) og timeout</vt:lpstr>
      <vt:lpstr>Eksempel RTT estimering:</vt:lpstr>
      <vt:lpstr>Wireshark: RTT</vt:lpstr>
      <vt:lpstr>Beregning av timeout</vt:lpstr>
      <vt:lpstr>TCP: Livssyklus</vt:lpstr>
      <vt:lpstr>TCP Metningskontrol «Congestion control»</vt:lpstr>
      <vt:lpstr>Trafikk-kork/Metning (”congestion”)</vt:lpstr>
      <vt:lpstr>Trafikk-kork kontroll prinsipper</vt:lpstr>
      <vt:lpstr>TCP trafikkork-kontroll</vt:lpstr>
      <vt:lpstr>TCP trafikkork kontroll (AIMD)</vt:lpstr>
      <vt:lpstr>TCP AIMD</vt:lpstr>
      <vt:lpstr>TCP Slow-start</vt:lpstr>
      <vt:lpstr>TCP Slow-start</vt:lpstr>
      <vt:lpstr>Reaksjon på segmenttap</vt:lpstr>
      <vt:lpstr>Reaksjon på segmenttap (forts)</vt:lpstr>
      <vt:lpstr>Oppsummering: TCP metningskontroll</vt:lpstr>
      <vt:lpstr>TCP sender metningskontroll</vt:lpstr>
      <vt:lpstr>Tilstandsmaskinen…</vt:lpstr>
      <vt:lpstr>PowerPoint Presentation</vt:lpstr>
      <vt:lpstr>TCP effektiv bitrate (gjennomstrømning)</vt:lpstr>
      <vt:lpstr>Effektiv bitrate (eksempel)</vt:lpstr>
      <vt:lpstr>Wireshark: Gjennomstrømning</vt:lpstr>
      <vt:lpstr>TCP rettferdighet (fairness)</vt:lpstr>
      <vt:lpstr>Hvorfor er TCP rettferdig?</vt:lpstr>
      <vt:lpstr>Rettferdighet (forts)</vt:lpstr>
      <vt:lpstr>TCP: Versjoner</vt:lpstr>
      <vt:lpstr>TCP: Nagle’s algoritme</vt:lpstr>
      <vt:lpstr>TCPs fremtid 1: TCP over “lange, tykke rør”</vt:lpstr>
      <vt:lpstr>TCPs fremtid 2: interaktivitet over «tynne rør»</vt:lpstr>
      <vt:lpstr>Oppsummering</vt:lpstr>
      <vt:lpstr>Hva skal vi kunne?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TK1100 - Forelesning 9 - Transportlaget</dc:title>
  <dc:creator>Bjørn Olav Listog</dc:creator>
  <cp:keywords>TCP/IP;TK1100</cp:keywords>
  <cp:lastModifiedBy>Ostby, Bengt</cp:lastModifiedBy>
  <cp:revision>174</cp:revision>
  <cp:lastPrinted>2000-12-14T08:10:44Z</cp:lastPrinted>
  <dcterms:created xsi:type="dcterms:W3CDTF">2000-12-13T16:27:11Z</dcterms:created>
  <dcterms:modified xsi:type="dcterms:W3CDTF">2018-10-29T21:36:48Z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1yEoHrx4RsjtYMly5o-cxlwSPhE0rXAQ7uBwhX8nkOac</vt:lpwstr>
  </property>
  <property fmtid="{D5CDD505-2E9C-101B-9397-08002B2CF9AE}" pid="4" name="Google.Documents.RevisionId">
    <vt:lpwstr>18130159698979808357</vt:lpwstr>
  </property>
  <property fmtid="{D5CDD505-2E9C-101B-9397-08002B2CF9AE}" pid="5" name="Google.Documents.PreviousRevisionId">
    <vt:lpwstr>14779514448017541897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