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/>
    <p:restoredTop sz="94590"/>
  </p:normalViewPr>
  <p:slideViewPr>
    <p:cSldViewPr snapToGrid="0" snapToObjects="1">
      <p:cViewPr varScale="1">
        <p:scale>
          <a:sx n="114" d="100"/>
          <a:sy n="114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35735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04: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7727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82" y="1825625"/>
            <a:ext cx="11601974" cy="48184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Collections declared with </a:t>
            </a:r>
            <a:r>
              <a:rPr lang="en-US" i="1" dirty="0" smtClean="0"/>
              <a:t>@</a:t>
            </a:r>
            <a:r>
              <a:rPr lang="en-US" i="1" dirty="0" err="1" smtClean="0"/>
              <a:t>OneToMany</a:t>
            </a:r>
            <a:r>
              <a:rPr lang="en-US" dirty="0" smtClean="0"/>
              <a:t> and </a:t>
            </a:r>
            <a:r>
              <a:rPr lang="en-US" i="1" dirty="0" smtClean="0"/>
              <a:t>@</a:t>
            </a:r>
            <a:r>
              <a:rPr lang="en-US" i="1" dirty="0" err="1" smtClean="0"/>
              <a:t>ManyToMany</a:t>
            </a:r>
            <a:r>
              <a:rPr lang="en-US" i="1" dirty="0" smtClean="0"/>
              <a:t> </a:t>
            </a:r>
            <a:r>
              <a:rPr lang="en-US" dirty="0" smtClean="0"/>
              <a:t>are not loaded by default </a:t>
            </a:r>
          </a:p>
          <a:p>
            <a:r>
              <a:rPr lang="en-US" dirty="0" smtClean="0"/>
              <a:t>They are loaded only when accessed (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smtClean="0"/>
              <a:t>lazy</a:t>
            </a:r>
            <a:r>
              <a:rPr lang="en-US" dirty="0" smtClean="0"/>
              <a:t> loading)</a:t>
            </a:r>
          </a:p>
          <a:p>
            <a:r>
              <a:rPr lang="en-US" dirty="0" smtClean="0"/>
              <a:t>But you need to access them inside a transaction</a:t>
            </a:r>
          </a:p>
          <a:p>
            <a:r>
              <a:rPr lang="en-US" dirty="0" smtClean="0"/>
              <a:t>If you try to access them outside, you will get an error</a:t>
            </a:r>
          </a:p>
          <a:p>
            <a:r>
              <a:rPr lang="en-US" dirty="0" smtClean="0"/>
              <a:t>So, if need such data, need to force loading by accessing them while in a transaction</a:t>
            </a:r>
          </a:p>
          <a:p>
            <a:r>
              <a:rPr lang="en-US" dirty="0" smtClean="0"/>
              <a:t>Note: we will go into details of transaction boundaries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/stateless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/query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/lazy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/framework/injection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/framework/proxy</a:t>
            </a:r>
          </a:p>
          <a:p>
            <a:r>
              <a:rPr lang="en-US" dirty="0" smtClean="0"/>
              <a:t>Exercises </a:t>
            </a:r>
            <a:r>
              <a:rPr lang="en-US" dirty="0" smtClean="0"/>
              <a:t>for Lesson 04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Java Bean (EJB)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6" y="1825625"/>
            <a:ext cx="11796666" cy="4864886"/>
          </a:xfrm>
        </p:spPr>
        <p:txBody>
          <a:bodyPr>
            <a:normAutofit/>
          </a:bodyPr>
          <a:lstStyle/>
          <a:p>
            <a:r>
              <a:rPr lang="en-US" dirty="0" smtClean="0"/>
              <a:t>An EJB is just a Java class annotated with a special tag</a:t>
            </a:r>
          </a:p>
          <a:p>
            <a:pPr lvl="1"/>
            <a:r>
              <a:rPr lang="en-US" i="1" dirty="0" smtClean="0"/>
              <a:t>@Stateless</a:t>
            </a:r>
            <a:r>
              <a:rPr lang="en-US" dirty="0" smtClean="0"/>
              <a:t>,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dirty="0" smtClean="0"/>
              <a:t> and </a:t>
            </a:r>
            <a:r>
              <a:rPr lang="en-US" i="1" dirty="0" smtClean="0"/>
              <a:t>@Singleton</a:t>
            </a:r>
          </a:p>
          <a:p>
            <a:r>
              <a:rPr lang="en-US" dirty="0" smtClean="0"/>
              <a:t>When an EJB is run in  a JEE container (</a:t>
            </a:r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), the container will </a:t>
            </a:r>
            <a:r>
              <a:rPr lang="en-US" i="1" dirty="0" smtClean="0"/>
              <a:t>enhance</a:t>
            </a:r>
            <a:r>
              <a:rPr lang="en-US" dirty="0" smtClean="0"/>
              <a:t> it with special functionalities</a:t>
            </a:r>
          </a:p>
          <a:p>
            <a:r>
              <a:rPr lang="en-US" dirty="0" smtClean="0"/>
              <a:t>Example: by default, each EJB method is executed inside a </a:t>
            </a:r>
            <a:r>
              <a:rPr lang="en-US" i="1" dirty="0" smtClean="0"/>
              <a:t>transaction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don’t need to explicitly call </a:t>
            </a:r>
            <a:r>
              <a:rPr lang="en-US" i="1" dirty="0" smtClean="0"/>
              <a:t>begin()</a:t>
            </a:r>
            <a:r>
              <a:rPr lang="en-US" dirty="0" smtClean="0"/>
              <a:t> and </a:t>
            </a:r>
            <a:r>
              <a:rPr lang="en-US" i="1" dirty="0" smtClean="0"/>
              <a:t>commit()</a:t>
            </a:r>
            <a:r>
              <a:rPr lang="en-US" dirty="0" smtClean="0"/>
              <a:t> on an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 smtClean="0"/>
              <a:t>EJB reduces 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6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70" y="1825624"/>
            <a:ext cx="11102130" cy="4783405"/>
          </a:xfrm>
        </p:spPr>
        <p:txBody>
          <a:bodyPr>
            <a:normAutofit/>
          </a:bodyPr>
          <a:lstStyle/>
          <a:p>
            <a:r>
              <a:rPr lang="en-US" dirty="0" smtClean="0"/>
              <a:t>JEE </a:t>
            </a:r>
            <a:r>
              <a:rPr lang="en-US" dirty="0" smtClean="0"/>
              <a:t>EJB enhancements are based on 2 main properties</a:t>
            </a:r>
          </a:p>
          <a:p>
            <a:r>
              <a:rPr lang="en-US" dirty="0" smtClean="0"/>
              <a:t>Those are not only for </a:t>
            </a:r>
            <a:r>
              <a:rPr lang="en-US" dirty="0" smtClean="0"/>
              <a:t>JEE</a:t>
            </a:r>
            <a:endParaRPr lang="en-US" dirty="0" smtClean="0"/>
          </a:p>
          <a:p>
            <a:r>
              <a:rPr lang="en-US" i="1" dirty="0" smtClean="0"/>
              <a:t>Dependency Injection</a:t>
            </a:r>
            <a:r>
              <a:rPr lang="en-US" dirty="0" smtClean="0"/>
              <a:t>: the container will automatically add the dependencies the EJB needs</a:t>
            </a:r>
          </a:p>
          <a:p>
            <a:r>
              <a:rPr lang="en-US" i="1" dirty="0" smtClean="0"/>
              <a:t>Proxy Class</a:t>
            </a:r>
            <a:r>
              <a:rPr lang="en-US" dirty="0" smtClean="0"/>
              <a:t>: container does not return instances of EJBs, but create subclasses with the enhanced functionalities (where method calls are </a:t>
            </a:r>
            <a:r>
              <a:rPr lang="en-US" dirty="0" err="1" smtClean="0"/>
              <a:t>proxyied</a:t>
            </a:r>
            <a:r>
              <a:rPr lang="en-US" dirty="0" smtClean="0"/>
              <a:t> to the actual EJB instances which are inside the proxy)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5"/>
            <a:ext cx="1161559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 by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29" y="4650307"/>
            <a:ext cx="11688024" cy="20673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“</a:t>
            </a:r>
            <a:r>
              <a:rPr lang="en-US" i="1" dirty="0" err="1" smtClean="0"/>
              <a:t>em</a:t>
            </a:r>
            <a:r>
              <a:rPr lang="en-US" dirty="0" smtClean="0"/>
              <a:t>”, no input for constructor, and no setter</a:t>
            </a:r>
          </a:p>
          <a:p>
            <a:r>
              <a:rPr lang="en-US" dirty="0" smtClean="0"/>
              <a:t>JEE </a:t>
            </a:r>
            <a:r>
              <a:rPr lang="en-US" dirty="0" smtClean="0"/>
              <a:t>container will automatically </a:t>
            </a:r>
            <a:r>
              <a:rPr lang="en-US" i="1" dirty="0" smtClean="0"/>
              <a:t>inject</a:t>
            </a:r>
            <a:r>
              <a:rPr lang="en-US" dirty="0" smtClean="0"/>
              <a:t> the current active “</a:t>
            </a:r>
            <a:r>
              <a:rPr lang="en-US" i="1" dirty="0" err="1" smtClean="0"/>
              <a:t>em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EJB just needs to declare the dependency as a field</a:t>
            </a:r>
            <a:r>
              <a:rPr lang="mr-IN" dirty="0" smtClean="0"/>
              <a:t>…</a:t>
            </a:r>
            <a:r>
              <a:rPr lang="en-US" dirty="0" smtClean="0"/>
              <a:t> how it is created and injected is a job for the container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29" y="1690688"/>
            <a:ext cx="6581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@Stateless</a:t>
            </a:r>
            <a:br>
              <a:rPr lang="en-US" sz="2400" b="1" dirty="0"/>
            </a:br>
            <a:r>
              <a:rPr lang="en-US" sz="2400" b="1" dirty="0"/>
              <a:t>public class </a:t>
            </a:r>
            <a:r>
              <a:rPr lang="en-US" sz="2400" dirty="0" err="1"/>
              <a:t>UserBean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@</a:t>
            </a:r>
            <a:r>
              <a:rPr lang="en-US" sz="2400" b="1" dirty="0" err="1"/>
              <a:t>PersistenceContext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private </a:t>
            </a:r>
            <a:r>
              <a:rPr lang="en-US" sz="2400" dirty="0" err="1"/>
              <a:t>EntityManager</a:t>
            </a:r>
            <a:r>
              <a:rPr lang="en-US" sz="2400" dirty="0"/>
              <a:t> </a:t>
            </a:r>
            <a:r>
              <a:rPr lang="en-US" sz="2400" b="1" dirty="0" err="1"/>
              <a:t>em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public </a:t>
            </a:r>
            <a:r>
              <a:rPr lang="en-US" sz="2400" dirty="0" err="1"/>
              <a:t>UserBean</a:t>
            </a:r>
            <a:r>
              <a:rPr lang="en-US" sz="2400" dirty="0"/>
              <a:t>(){}</a:t>
            </a:r>
          </a:p>
        </p:txBody>
      </p:sp>
    </p:spTree>
    <p:extLst>
      <p:ext uri="{BB962C8B-B14F-4D97-AF65-F5344CB8AC3E}">
        <p14:creationId xmlns:p14="http://schemas.microsoft.com/office/powerpoint/2010/main" val="157639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27" y="1825624"/>
            <a:ext cx="11484528" cy="47261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Java (not just JEE) each object instance keeps information of its declaring class</a:t>
            </a:r>
          </a:p>
          <a:p>
            <a:r>
              <a:rPr lang="en-US" dirty="0" smtClean="0"/>
              <a:t>Info of the class can be queried at runtime: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ethods, fields, annotations, etc.</a:t>
            </a:r>
          </a:p>
          <a:p>
            <a:r>
              <a:rPr lang="en-US" dirty="0" smtClean="0"/>
              <a:t>Fields can be modified with reflection, EVEN IF they are declared </a:t>
            </a:r>
            <a:r>
              <a:rPr lang="en-US" i="1" dirty="0" smtClean="0"/>
              <a:t>private</a:t>
            </a:r>
            <a:r>
              <a:rPr lang="mr-IN" i="1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something you should NEVER do, unless you are writing a library  that requires it (</a:t>
            </a:r>
            <a:r>
              <a:rPr lang="en-US" dirty="0" err="1" smtClean="0"/>
              <a:t>eg</a:t>
            </a:r>
            <a:r>
              <a:rPr lang="en-US" dirty="0" smtClean="0"/>
              <a:t> a JEE container, or (un)marshalling of JSON/XML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"/>
            <a:ext cx="10515600" cy="1325563"/>
          </a:xfrm>
        </p:spPr>
        <p:txBody>
          <a:bodyPr/>
          <a:lstStyle/>
          <a:p>
            <a:r>
              <a:rPr lang="en-US" dirty="0" smtClean="0"/>
              <a:t>Proxy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5" y="1321871"/>
            <a:ext cx="10515600" cy="5282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proxy would be automatically generated by the container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15" y="2620523"/>
            <a:ext cx="47256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public class </a:t>
            </a:r>
            <a:r>
              <a:rPr lang="en-US" sz="2800" dirty="0"/>
              <a:t>Foo {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someMethod</a:t>
            </a:r>
            <a:r>
              <a:rPr lang="en-US" sz="2800" dirty="0"/>
              <a:t>(){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/>
              <a:t>return "foo"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94553" y="2093428"/>
            <a:ext cx="6201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dirty="0" err="1"/>
              <a:t>FooProxy</a:t>
            </a:r>
            <a:r>
              <a:rPr lang="en-US" sz="2000" dirty="0"/>
              <a:t> </a:t>
            </a:r>
            <a:r>
              <a:rPr lang="en-US" sz="2000" b="1" dirty="0"/>
              <a:t>extends </a:t>
            </a:r>
            <a:r>
              <a:rPr lang="en-US" sz="2000" dirty="0"/>
              <a:t>Foo{</a:t>
            </a:r>
            <a:br>
              <a:rPr lang="en-US" sz="2000" dirty="0"/>
            </a:br>
            <a:r>
              <a:rPr lang="en-US" sz="2000" dirty="0" smtClean="0"/>
              <a:t>    </a:t>
            </a:r>
            <a:r>
              <a:rPr lang="en-US" sz="2000" b="1" dirty="0"/>
              <a:t>private final </a:t>
            </a:r>
            <a:r>
              <a:rPr lang="en-US" sz="2000" dirty="0"/>
              <a:t>Foo </a:t>
            </a:r>
            <a:r>
              <a:rPr lang="en-US" sz="2000" b="1" dirty="0"/>
              <a:t>original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dirty="0" err="1"/>
              <a:t>FooProxy</a:t>
            </a:r>
            <a:r>
              <a:rPr lang="en-US" sz="2000" dirty="0"/>
              <a:t>(Foo original)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/>
              <a:t>this</a:t>
            </a:r>
            <a:r>
              <a:rPr lang="en-US" sz="2000" dirty="0" err="1"/>
              <a:t>.</a:t>
            </a:r>
            <a:r>
              <a:rPr lang="en-US" sz="2000" b="1" dirty="0" err="1"/>
              <a:t>original</a:t>
            </a:r>
            <a:r>
              <a:rPr lang="en-US" sz="2000" b="1" dirty="0"/>
              <a:t> </a:t>
            </a:r>
            <a:r>
              <a:rPr lang="en-US" sz="2000" dirty="0"/>
              <a:t>= original;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@Override</a:t>
            </a:r>
            <a:br>
              <a:rPr lang="en-US" sz="2000" b="1" dirty="0"/>
            </a:br>
            <a:r>
              <a:rPr lang="en-US" sz="2000" b="1" dirty="0"/>
              <a:t>    public </a:t>
            </a:r>
            <a:r>
              <a:rPr lang="en-US" sz="2000" dirty="0"/>
              <a:t>String </a:t>
            </a:r>
            <a:r>
              <a:rPr lang="en-US" sz="2000" dirty="0" err="1"/>
              <a:t>someMethod</a:t>
            </a:r>
            <a:r>
              <a:rPr lang="en-US" sz="2000" dirty="0" smtClean="0"/>
              <a:t>(){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// do something </a:t>
            </a:r>
            <a:r>
              <a:rPr lang="en-US" sz="2000" i="1" dirty="0" smtClean="0"/>
              <a:t>before, </a:t>
            </a:r>
            <a:r>
              <a:rPr lang="en-US" sz="2000" i="1" dirty="0" err="1" smtClean="0"/>
              <a:t>eg</a:t>
            </a:r>
            <a:r>
              <a:rPr lang="en-US" sz="2000" i="1" dirty="0" smtClean="0"/>
              <a:t> </a:t>
            </a:r>
            <a:r>
              <a:rPr lang="en-US" sz="2000" i="1" dirty="0"/>
              <a:t>start a </a:t>
            </a:r>
            <a:r>
              <a:rPr lang="en-US" sz="2000" i="1" dirty="0" smtClean="0"/>
              <a:t>transaction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dirty="0"/>
              <a:t>String result = </a:t>
            </a:r>
            <a:r>
              <a:rPr lang="en-US" sz="2000" b="1" dirty="0" err="1"/>
              <a:t>original</a:t>
            </a:r>
            <a:r>
              <a:rPr lang="en-US" sz="2000" dirty="0" err="1"/>
              <a:t>.someMethod</a:t>
            </a:r>
            <a:r>
              <a:rPr lang="en-US" sz="2000" dirty="0" smtClean="0"/>
              <a:t>();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 smtClean="0"/>
              <a:t>   </a:t>
            </a:r>
            <a:r>
              <a:rPr lang="en-US" sz="2000" i="1" dirty="0"/>
              <a:t>//do something </a:t>
            </a:r>
            <a:r>
              <a:rPr lang="en-US" sz="2000" i="1" dirty="0" smtClean="0"/>
              <a:t>after, </a:t>
            </a:r>
            <a:r>
              <a:rPr lang="en-US" sz="2000" i="1" dirty="0" err="1" smtClean="0"/>
              <a:t>eg</a:t>
            </a:r>
            <a:r>
              <a:rPr lang="en-US" sz="2000" i="1" dirty="0"/>
              <a:t>, commit the transaction</a:t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b="1" dirty="0"/>
              <a:t>return </a:t>
            </a:r>
            <a:r>
              <a:rPr lang="en-US" sz="2000" dirty="0"/>
              <a:t>result;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6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Proxy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It is actually quite complex</a:t>
            </a:r>
            <a:r>
              <a:rPr lang="en-US" dirty="0" smtClean="0"/>
              <a:t>, as a proxy class would not exist at compilation time</a:t>
            </a:r>
          </a:p>
          <a:p>
            <a:r>
              <a:rPr lang="en-US" dirty="0" smtClean="0"/>
              <a:t>The proxy class is created at runtime via bytecode manipulation</a:t>
            </a:r>
          </a:p>
          <a:p>
            <a:r>
              <a:rPr lang="en-US" dirty="0" smtClean="0"/>
              <a:t>The Java SE (not EE) API provides some basic functions to create proxy classes, but they require the existence of interfaces, and not just concrete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89" y="1825624"/>
            <a:ext cx="11733291" cy="48739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Before, for JPA examples, we used Java SE, with Hibernate like a library</a:t>
            </a:r>
          </a:p>
          <a:p>
            <a:r>
              <a:rPr lang="en-US" dirty="0" smtClean="0"/>
              <a:t>For EJB, we need a </a:t>
            </a:r>
            <a:r>
              <a:rPr lang="en-US" dirty="0" smtClean="0"/>
              <a:t>JEE </a:t>
            </a:r>
            <a:r>
              <a:rPr lang="en-US" dirty="0" smtClean="0"/>
              <a:t>container</a:t>
            </a:r>
          </a:p>
          <a:p>
            <a:r>
              <a:rPr lang="en-US" dirty="0" smtClean="0"/>
              <a:t>We start with an embedded </a:t>
            </a:r>
            <a:r>
              <a:rPr lang="en-US" dirty="0" err="1" smtClean="0"/>
              <a:t>GlassFish</a:t>
            </a:r>
            <a:endParaRPr lang="en-US" dirty="0" smtClean="0"/>
          </a:p>
          <a:p>
            <a:r>
              <a:rPr lang="en-US" dirty="0" smtClean="0"/>
              <a:t>But embedded </a:t>
            </a:r>
            <a:r>
              <a:rPr lang="en-US" dirty="0" smtClean="0"/>
              <a:t>JEE </a:t>
            </a:r>
            <a:r>
              <a:rPr lang="en-US" dirty="0" smtClean="0"/>
              <a:t>containers are just for testing, and </a:t>
            </a:r>
            <a:r>
              <a:rPr lang="en-US" i="1" dirty="0" smtClean="0"/>
              <a:t>very limited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, supporting transactions, but not all functionalities)</a:t>
            </a:r>
          </a:p>
          <a:p>
            <a:r>
              <a:rPr lang="en-US" dirty="0" smtClean="0"/>
              <a:t>Next class we see full, real container,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smtClean="0"/>
              <a:t>But handling containers is a major PITA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Arquillian</a:t>
            </a:r>
            <a:r>
              <a:rPr lang="en-US" dirty="0" smtClean="0"/>
              <a:t> (next class) helps, but still a PITA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Note: life will get easier once we start with </a:t>
            </a:r>
            <a:r>
              <a:rPr lang="en-US" i="1" dirty="0" err="1" smtClean="0"/>
              <a:t>SpringBoot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609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Enterprise Programmering 1  Lesson 04: EJB</vt:lpstr>
      <vt:lpstr>About these slides</vt:lpstr>
      <vt:lpstr>Enterprise Java Bean (EJB)</vt:lpstr>
      <vt:lpstr>EJB Enhancements</vt:lpstr>
      <vt:lpstr>Dependency Injection by Reflection</vt:lpstr>
      <vt:lpstr>Java Reflection</vt:lpstr>
      <vt:lpstr>Proxy Class</vt:lpstr>
      <vt:lpstr>Generation of Proxy Classes</vt:lpstr>
      <vt:lpstr>Containers</vt:lpstr>
      <vt:lpstr>Lazy Collections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253</cp:revision>
  <cp:lastPrinted>2018-01-15T20:28:34Z</cp:lastPrinted>
  <dcterms:created xsi:type="dcterms:W3CDTF">2017-12-10T14:32:25Z</dcterms:created>
  <dcterms:modified xsi:type="dcterms:W3CDTF">2018-11-27T13:51:31Z</dcterms:modified>
</cp:coreProperties>
</file>