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9" r:id="rId24"/>
    <p:sldId id="297" r:id="rId25"/>
    <p:sldId id="275" r:id="rId26"/>
    <p:sldId id="298" r:id="rId27"/>
    <p:sldId id="300" r:id="rId28"/>
    <p:sldId id="301" r:id="rId29"/>
    <p:sldId id="302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5"/>
    <p:restoredTop sz="94585"/>
  </p:normalViewPr>
  <p:slideViewPr>
    <p:cSldViewPr snapToGrid="0" snapToObjects="1">
      <p:cViewPr varScale="1">
        <p:scale>
          <a:sx n="115" d="100"/>
          <a:sy n="115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176DD-7121-4DCA-A03E-FE630FE84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was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32494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10: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5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00" y="1825624"/>
            <a:ext cx="11577600" cy="47623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Browser:  POST /login</a:t>
            </a:r>
          </a:p>
          <a:p>
            <a:pPr lvl="1"/>
            <a:r>
              <a:rPr lang="en-US" dirty="0" smtClean="0"/>
              <a:t>Username X and password as HTTP body</a:t>
            </a:r>
          </a:p>
          <a:p>
            <a:r>
              <a:rPr lang="en-US" dirty="0" smtClean="0"/>
              <a:t>Server: if login is successful, respond to the POST with a “</a:t>
            </a:r>
            <a:r>
              <a:rPr lang="en-US" i="1" dirty="0" smtClean="0"/>
              <a:t>Set-Cookie</a:t>
            </a:r>
            <a:r>
              <a:rPr lang="en-US" dirty="0" smtClean="0"/>
              <a:t>” header, with some unique identifier Y</a:t>
            </a:r>
          </a:p>
          <a:p>
            <a:pPr lvl="1"/>
            <a:r>
              <a:rPr lang="en-US" dirty="0" smtClean="0"/>
              <a:t>Server needs to remember that cookie Y is associated with user X</a:t>
            </a:r>
          </a:p>
          <a:p>
            <a:pPr lvl="1"/>
            <a:r>
              <a:rPr lang="en-US" dirty="0" smtClean="0"/>
              <a:t>Set-Cookie: &lt;cookie-name&gt;=&lt;cookie-value&gt;</a:t>
            </a:r>
          </a:p>
          <a:p>
            <a:r>
              <a:rPr lang="en-US" dirty="0" smtClean="0"/>
              <a:t>Browser: from now on, each following HTTP request will have “Cookie: Y” in the headers</a:t>
            </a:r>
          </a:p>
          <a:p>
            <a:r>
              <a:rPr lang="en-US" dirty="0" smtClean="0"/>
              <a:t>Logout: remove association between cookie Y and user X on server. </a:t>
            </a:r>
            <a:endParaRPr lang="en-US" dirty="0"/>
          </a:p>
          <a:p>
            <a:r>
              <a:rPr lang="en-US" dirty="0" smtClean="0"/>
              <a:t>Server: HTTP request with no cookie of invalid/expired cookie, do 3xx redirect to login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and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825624"/>
            <a:ext cx="11606400" cy="4711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Servers would usually send a “Set-Cookie” regardless of login</a:t>
            </a:r>
          </a:p>
          <a:p>
            <a:pPr lvl="1"/>
            <a:r>
              <a:rPr lang="en-US" dirty="0" smtClean="0"/>
              <a:t>want to know if requests are coming from same users, regardless if s/he is registered/authenticated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 cookies used to define “sessions”</a:t>
            </a:r>
          </a:p>
          <a:p>
            <a:r>
              <a:rPr lang="en-US" dirty="0" smtClean="0"/>
              <a:t>After login could create a new session (</a:t>
            </a:r>
            <a:r>
              <a:rPr lang="en-US" dirty="0" err="1" smtClean="0"/>
              <a:t>ie</a:t>
            </a:r>
            <a:r>
              <a:rPr lang="en-US" dirty="0" smtClean="0"/>
              <a:t>, invalidate old cookie and create a new one) or use the existing session cookie (</a:t>
            </a:r>
            <a:r>
              <a:rPr lang="en-US" dirty="0" err="1" smtClean="0"/>
              <a:t>eg</a:t>
            </a:r>
            <a:r>
              <a:rPr lang="en-US" dirty="0" smtClean="0"/>
              <a:t>, the one set by the server when login page was retrieved with the first GET)</a:t>
            </a:r>
          </a:p>
          <a:p>
            <a:r>
              <a:rPr lang="en-US" dirty="0" smtClean="0"/>
              <a:t>Problem with re-using session cookies: make sure all the pages were served with HTTPS and not HTTP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use HTTPS for all pages, even the login one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use HTTP and then switch to HTTPS once login is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7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825624"/>
            <a:ext cx="11647918" cy="466063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browser will store cookie values locally</a:t>
            </a:r>
          </a:p>
          <a:p>
            <a:r>
              <a:rPr lang="en-US" dirty="0" smtClean="0"/>
              <a:t>At each HTTP/S request, it will send the cookies in the HTTP headers</a:t>
            </a:r>
          </a:p>
          <a:p>
            <a:r>
              <a:rPr lang="en-US" dirty="0" smtClean="0"/>
              <a:t>Cookies are sent only to same server who asked to set them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cookies set from “foo.com” are not going to be sent when I do GET requests to “bar.org”</a:t>
            </a:r>
          </a:p>
          <a:p>
            <a:r>
              <a:rPr lang="en-US" dirty="0" smtClean="0"/>
              <a:t>JavaScript can read those cookie values on the browser</a:t>
            </a:r>
          </a:p>
          <a:p>
            <a:r>
              <a:rPr lang="en-US" dirty="0" smtClean="0"/>
              <a:t>What is the problem with it?</a:t>
            </a:r>
          </a:p>
          <a:p>
            <a:pPr lvl="1"/>
            <a:r>
              <a:rPr lang="en-US" dirty="0" smtClean="0"/>
              <a:t>You can fabricate a web site with JS that reads all cookies, and then use them to access the user’s Google/Facebook/Bank accounts by doing AJAX calls… </a:t>
            </a:r>
          </a:p>
          <a:p>
            <a:r>
              <a:rPr lang="en-US" dirty="0"/>
              <a:t>As cookies are arbitrary strings, they can be used to store data</a:t>
            </a:r>
          </a:p>
          <a:p>
            <a:pPr lvl="1"/>
            <a:r>
              <a:rPr lang="en-US" dirty="0"/>
              <a:t>usually up to 4K bytes per domain can be stored in a browser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Expires / Secure / </a:t>
            </a:r>
            <a:r>
              <a:rPr lang="en-US" dirty="0" err="1" smtClean="0"/>
              <a:t>HttpOnly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1825625"/>
            <a:ext cx="115848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Set-Cookie: &lt;name&gt;=&lt;value&gt;; Expires=&lt;date&gt;; Secure; </a:t>
            </a:r>
            <a:r>
              <a:rPr lang="en-US" b="1" dirty="0" err="1" smtClean="0"/>
              <a:t>HttpOnly</a:t>
            </a:r>
            <a:endParaRPr lang="en-US" b="1" dirty="0" smtClean="0"/>
          </a:p>
          <a:p>
            <a:r>
              <a:rPr lang="en-US" i="1" dirty="0" smtClean="0"/>
              <a:t>Expires</a:t>
            </a:r>
            <a:r>
              <a:rPr lang="en-US" dirty="0" smtClean="0"/>
              <a:t>: for how long the cookie should be stored</a:t>
            </a:r>
          </a:p>
          <a:p>
            <a:r>
              <a:rPr lang="en-US" i="1" dirty="0" smtClean="0"/>
              <a:t>Secure</a:t>
            </a:r>
            <a:r>
              <a:rPr lang="en-US" dirty="0" smtClean="0"/>
              <a:t>: browser should send the cookie only over HTTPS, not HTTP</a:t>
            </a:r>
          </a:p>
          <a:p>
            <a:pPr lvl="1"/>
            <a:r>
              <a:rPr lang="en-US" dirty="0" smtClean="0"/>
              <a:t>There are kinds of attacks to trick a page to make a HTTP toward the same server instead of HTTPS, and so could read authentication cookies in plain text on the network</a:t>
            </a:r>
          </a:p>
          <a:p>
            <a:r>
              <a:rPr lang="en-US" i="1" dirty="0" err="1" smtClean="0"/>
              <a:t>HttpOnly</a:t>
            </a:r>
            <a:r>
              <a:rPr lang="en-US" dirty="0" smtClean="0"/>
              <a:t>: do not allow JS in the browser to read such cookie. </a:t>
            </a:r>
          </a:p>
          <a:p>
            <a:pPr lvl="1"/>
            <a:r>
              <a:rPr lang="en-US" dirty="0" smtClean="0"/>
              <a:t>This is critical for authentication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40" y="374115"/>
            <a:ext cx="488883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Cookie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40" y="2220261"/>
            <a:ext cx="52139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Besides session/login cookies that have an expiration date, server can setup further cookies (</a:t>
            </a:r>
            <a:r>
              <a:rPr lang="en-US" dirty="0" err="1" smtClean="0"/>
              <a:t>ie</a:t>
            </a:r>
            <a:r>
              <a:rPr lang="en-US" dirty="0" smtClean="0"/>
              <a:t> Set-Cookie header)</a:t>
            </a:r>
          </a:p>
          <a:p>
            <a:r>
              <a:rPr lang="en-US" dirty="0" smtClean="0"/>
              <a:t>There are special laws regarding handling of cookies </a:t>
            </a:r>
          </a:p>
          <a:p>
            <a:r>
              <a:rPr lang="en-US" dirty="0" smtClean="0"/>
              <a:t>Why? Tracking and privacy concerns…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0" y="102325"/>
            <a:ext cx="6252756" cy="62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5"/>
            <a:ext cx="11737299" cy="47100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sites might rely on resources provided by other sites</a:t>
            </a:r>
          </a:p>
          <a:p>
            <a:pPr lvl="1"/>
            <a:r>
              <a:rPr lang="en-US" dirty="0" smtClean="0"/>
              <a:t>Images, JavaScript files, CSS files, etc.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Facebook “Like” button</a:t>
            </a:r>
          </a:p>
          <a:p>
            <a:r>
              <a:rPr lang="en-US" dirty="0" smtClean="0"/>
              <a:t>When you download a HTML page from domain X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finn.no</a:t>
            </a:r>
            <a:r>
              <a:rPr lang="en-US" dirty="0" smtClean="0"/>
              <a:t>) which uses a resource from Y (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facebook.com</a:t>
            </a:r>
            <a:r>
              <a:rPr lang="en-US" dirty="0" smtClean="0"/>
              <a:t>), the HTTP GET request for Y will include previous cookies from Y</a:t>
            </a:r>
          </a:p>
          <a:p>
            <a:r>
              <a:rPr lang="en-US" dirty="0" smtClean="0"/>
              <a:t>So, even if you are logged out from Facebook, FB can know which pages you visit (as long as they do use FB resources)</a:t>
            </a:r>
          </a:p>
          <a:p>
            <a:r>
              <a:rPr lang="en-US" dirty="0" smtClean="0"/>
              <a:t>Even worse, FB can track your browser even if you have never used FB!!! </a:t>
            </a:r>
          </a:p>
          <a:p>
            <a:r>
              <a:rPr lang="en-US" dirty="0" smtClean="0"/>
              <a:t>This happens by simply opening the page from X, no need to click anything!!!</a:t>
            </a:r>
          </a:p>
          <a:p>
            <a:r>
              <a:rPr lang="en-US" i="1" dirty="0" err="1" smtClean="0"/>
              <a:t>referer</a:t>
            </a:r>
            <a:r>
              <a:rPr lang="en-US" dirty="0" smtClean="0"/>
              <a:t> HTTP header: domain origin of request to Y from page not from 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“</a:t>
            </a:r>
            <a:r>
              <a:rPr lang="en-US" dirty="0" err="1" smtClean="0"/>
              <a:t>Referer</a:t>
            </a:r>
            <a:r>
              <a:rPr lang="en-US" dirty="0" smtClean="0"/>
              <a:t>: X” is added when page loaded from X ask for resource in 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3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63420"/>
            <a:ext cx="11839157" cy="59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604644"/>
            <a:ext cx="539496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Needed to verify identity of a user</a:t>
            </a:r>
          </a:p>
          <a:p>
            <a:r>
              <a:rPr lang="en-US" dirty="0" smtClean="0"/>
              <a:t>Not too short or simple, otherwise too easy to crack with brute-force</a:t>
            </a:r>
          </a:p>
          <a:p>
            <a:r>
              <a:rPr lang="en-US" i="1" dirty="0" smtClean="0"/>
              <a:t>Security</a:t>
            </a:r>
            <a:r>
              <a:rPr lang="en-US" dirty="0" smtClean="0"/>
              <a:t> vs </a:t>
            </a:r>
            <a:r>
              <a:rPr lang="en-US" i="1" dirty="0" smtClean="0"/>
              <a:t>Usability: </a:t>
            </a:r>
            <a:r>
              <a:rPr lang="en-US" dirty="0" smtClean="0"/>
              <a:t>hard to get a good balance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ideally would have different passwords for each different site, and change them often, </a:t>
            </a:r>
            <a:r>
              <a:rPr lang="en-US" dirty="0" err="1" smtClean="0"/>
              <a:t>eg</a:t>
            </a:r>
            <a:r>
              <a:rPr lang="en-US" dirty="0" smtClean="0"/>
              <a:t> every week… but who the heck is going to do that???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07" y="726740"/>
            <a:ext cx="6361793" cy="4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4"/>
            <a:ext cx="11750040" cy="46742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creating new user, need to save password somewhere, usually a database</a:t>
            </a:r>
          </a:p>
          <a:p>
            <a:r>
              <a:rPr lang="en-US" b="1" dirty="0" smtClean="0"/>
              <a:t>NEVER SAVE A PASSWORD IN PLAIN TEXT</a:t>
            </a:r>
          </a:p>
          <a:p>
            <a:r>
              <a:rPr lang="en-US" dirty="0" smtClean="0"/>
              <a:t>Passwords need to be </a:t>
            </a:r>
            <a:r>
              <a:rPr lang="en-US" i="1" dirty="0" smtClean="0"/>
              <a:t>hashed</a:t>
            </a:r>
          </a:p>
          <a:p>
            <a:r>
              <a:rPr lang="en-US" dirty="0" smtClean="0"/>
              <a:t>Even if an hacker has full access to database, shouldn’t be able to get the password</a:t>
            </a:r>
          </a:p>
          <a:p>
            <a:pPr lvl="1"/>
            <a:r>
              <a:rPr lang="en-US" dirty="0" smtClean="0"/>
              <a:t>Typical case is a successful SQL Injection attack</a:t>
            </a:r>
          </a:p>
          <a:p>
            <a:pPr lvl="1"/>
            <a:r>
              <a:rPr lang="en-US" dirty="0" smtClean="0"/>
              <a:t>But many more cases: </a:t>
            </a:r>
            <a:r>
              <a:rPr lang="en-US" dirty="0" err="1" smtClean="0"/>
              <a:t>eg</a:t>
            </a:r>
            <a:r>
              <a:rPr lang="en-US" dirty="0" smtClean="0"/>
              <a:t> disgruntled employee, recovery from broken thrown away hard-drive, etc.</a:t>
            </a:r>
          </a:p>
          <a:p>
            <a:r>
              <a:rPr lang="en-US" dirty="0" smtClean="0"/>
              <a:t>Besides being able to impersonate a user, hacker can try the same password on other sites (Amazon/Facebook/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825624"/>
            <a:ext cx="117729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h(x) = y</a:t>
            </a:r>
          </a:p>
          <a:p>
            <a:r>
              <a:rPr lang="en-US" dirty="0" smtClean="0"/>
              <a:t>It is just a mathematical function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In our case, </a:t>
            </a:r>
            <a:r>
              <a:rPr lang="en-US" i="1" dirty="0" smtClean="0"/>
              <a:t>x </a:t>
            </a:r>
            <a:r>
              <a:rPr lang="en-US" dirty="0" smtClean="0"/>
              <a:t>is the password, and </a:t>
            </a:r>
            <a:r>
              <a:rPr lang="en-US" i="1" dirty="0" smtClean="0"/>
              <a:t>y</a:t>
            </a:r>
            <a:r>
              <a:rPr lang="en-US" dirty="0" smtClean="0"/>
              <a:t> is its hashed value</a:t>
            </a:r>
          </a:p>
          <a:p>
            <a:r>
              <a:rPr lang="en-US" dirty="0" smtClean="0"/>
              <a:t>Deterministic: always same </a:t>
            </a:r>
            <a:r>
              <a:rPr lang="en-US" i="1" dirty="0" smtClean="0"/>
              <a:t>y</a:t>
            </a:r>
            <a:r>
              <a:rPr lang="en-US" dirty="0" smtClean="0"/>
              <a:t> from same input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Shouldn’t be able to recover </a:t>
            </a:r>
            <a:r>
              <a:rPr lang="en-US" i="1" dirty="0" smtClean="0"/>
              <a:t>x </a:t>
            </a:r>
            <a:r>
              <a:rPr lang="en-US" dirty="0" smtClean="0"/>
              <a:t>from </a:t>
            </a:r>
            <a:r>
              <a:rPr lang="en-US" i="1" dirty="0" smtClean="0"/>
              <a:t>y, </a:t>
            </a:r>
            <a:r>
              <a:rPr lang="en-US" dirty="0" smtClean="0"/>
              <a:t>even if you have full knowledge of how </a:t>
            </a:r>
            <a:r>
              <a:rPr lang="en-US" i="1" dirty="0" smtClean="0"/>
              <a:t>h()</a:t>
            </a:r>
            <a:r>
              <a:rPr lang="en-US" dirty="0" smtClean="0"/>
              <a:t> is implemented</a:t>
            </a:r>
            <a:endParaRPr lang="en-US" dirty="0"/>
          </a:p>
          <a:p>
            <a:r>
              <a:rPr lang="en-US" dirty="0" smtClean="0"/>
              <a:t>Small change </a:t>
            </a:r>
            <a:r>
              <a:rPr lang="en-US" i="1" dirty="0" smtClean="0"/>
              <a:t>x’ </a:t>
            </a:r>
            <a:r>
              <a:rPr lang="en-US" dirty="0" smtClean="0"/>
              <a:t>to </a:t>
            </a:r>
            <a:r>
              <a:rPr lang="en-US" i="1" dirty="0" smtClean="0"/>
              <a:t>x </a:t>
            </a:r>
            <a:r>
              <a:rPr lang="en-US" dirty="0" smtClean="0"/>
              <a:t>should lead to big different between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y </a:t>
            </a:r>
            <a:r>
              <a:rPr lang="en-US" dirty="0" smtClean="0"/>
              <a:t>and </a:t>
            </a:r>
            <a:r>
              <a:rPr lang="en-US" i="1" dirty="0" smtClean="0"/>
              <a:t>y’ </a:t>
            </a:r>
            <a:r>
              <a:rPr lang="en-US" dirty="0" smtClean="0"/>
              <a:t>should look uncorrelated, and so cannot say if </a:t>
            </a:r>
            <a:r>
              <a:rPr lang="en-US" i="1" dirty="0" smtClean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x’</a:t>
            </a:r>
            <a:r>
              <a:rPr lang="en-US" dirty="0" smtClean="0"/>
              <a:t> are similar </a:t>
            </a:r>
          </a:p>
          <a:p>
            <a:r>
              <a:rPr lang="en-US" dirty="0" smtClean="0"/>
              <a:t>No collision: no two values should have same hash,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/>
              <a:t>h(x) = </a:t>
            </a:r>
            <a:r>
              <a:rPr lang="en-US" i="1" dirty="0" smtClean="0"/>
              <a:t>y = h(z)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86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do I know who a user X is?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distinguish X from a different user Y?</a:t>
            </a:r>
          </a:p>
          <a:p>
            <a:r>
              <a:rPr lang="en-US" b="1" dirty="0" smtClean="0"/>
              <a:t>Authorization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once I know that the current user is X, what is X allowed to do?</a:t>
            </a:r>
          </a:p>
          <a:p>
            <a:pPr lvl="1"/>
            <a:r>
              <a:rPr lang="en-US" dirty="0" smtClean="0"/>
              <a:t>can s/he delete data?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s/he see data of other users?</a:t>
            </a:r>
          </a:p>
          <a:p>
            <a:pPr lvl="1"/>
            <a:r>
              <a:rPr lang="en-US" dirty="0" smtClean="0"/>
              <a:t>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4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Hashed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694695" cy="4777307"/>
          </a:xfrm>
        </p:spPr>
        <p:txBody>
          <a:bodyPr/>
          <a:lstStyle/>
          <a:p>
            <a:r>
              <a:rPr lang="en-US" dirty="0" smtClean="0"/>
              <a:t>How can server verify the login of user A with password X, if the server does not know the password X, but only the hash Y=h(X)?</a:t>
            </a:r>
          </a:p>
          <a:p>
            <a:r>
              <a:rPr lang="en-US" dirty="0" smtClean="0"/>
              <a:t>Server needs to retrieve from database the hash Y for given user A, </a:t>
            </a:r>
            <a:r>
              <a:rPr lang="en-US" dirty="0" err="1" smtClean="0"/>
              <a:t>recompute</a:t>
            </a:r>
            <a:r>
              <a:rPr lang="en-US" dirty="0" smtClean="0"/>
              <a:t> the hash h(X) from the input password X, and then verify that the new hash does match Y, </a:t>
            </a:r>
            <a:r>
              <a:rPr lang="en-US" dirty="0" err="1" smtClean="0"/>
              <a:t>ie</a:t>
            </a:r>
            <a:r>
              <a:rPr lang="en-US" dirty="0" smtClean="0"/>
              <a:t> Y == h(X)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Salted</a:t>
            </a:r>
            <a:r>
              <a:rPr lang="en-US" dirty="0" smtClean="0"/>
              <a:t>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825624"/>
            <a:ext cx="11704320" cy="48831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Cannot expect users to have long passwords</a:t>
            </a:r>
          </a:p>
          <a:p>
            <a:r>
              <a:rPr lang="en-US" dirty="0" smtClean="0"/>
              <a:t>If hacker has access to DB, from a hash Y, can calculate </a:t>
            </a:r>
            <a:r>
              <a:rPr lang="en-US" i="1" dirty="0" smtClean="0"/>
              <a:t>h(K)</a:t>
            </a:r>
            <a:r>
              <a:rPr lang="en-US" dirty="0" smtClean="0"/>
              <a:t> for all strings K up to certain length N, </a:t>
            </a:r>
            <a:r>
              <a:rPr lang="en-US" dirty="0" err="1" smtClean="0"/>
              <a:t>eg</a:t>
            </a:r>
            <a:r>
              <a:rPr lang="en-US" dirty="0" smtClean="0"/>
              <a:t> N=8, and check if any </a:t>
            </a:r>
            <a:r>
              <a:rPr lang="en-US" i="1" dirty="0" smtClean="0"/>
              <a:t>h(K)</a:t>
            </a:r>
            <a:r>
              <a:rPr lang="en-US" dirty="0" smtClean="0"/>
              <a:t> does match Y</a:t>
            </a:r>
          </a:p>
          <a:p>
            <a:r>
              <a:rPr lang="en-US" dirty="0" smtClean="0"/>
              <a:t>For small N, this is doable. Do not even need to run </a:t>
            </a:r>
            <a:r>
              <a:rPr lang="en-US" i="1" dirty="0" smtClean="0"/>
              <a:t>h(), </a:t>
            </a:r>
            <a:r>
              <a:rPr lang="en-US" dirty="0" smtClean="0"/>
              <a:t>as those values can be pre-computed,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Rainbow Tables</a:t>
            </a:r>
          </a:p>
          <a:p>
            <a:r>
              <a:rPr lang="en-US" dirty="0" smtClean="0"/>
              <a:t>Further issue: two users with same passwords will have same hash Y</a:t>
            </a:r>
          </a:p>
          <a:p>
            <a:r>
              <a:rPr lang="en-US" dirty="0" smtClean="0"/>
              <a:t>Solution: add a random </a:t>
            </a:r>
            <a:r>
              <a:rPr lang="en-US" i="1" dirty="0" smtClean="0"/>
              <a:t>salt</a:t>
            </a:r>
            <a:r>
              <a:rPr lang="en-US" dirty="0"/>
              <a:t> </a:t>
            </a:r>
            <a:r>
              <a:rPr lang="en-US" dirty="0" smtClean="0"/>
              <a:t>S (</a:t>
            </a:r>
            <a:r>
              <a:rPr lang="en-US" dirty="0" err="1" smtClean="0"/>
              <a:t>eg</a:t>
            </a:r>
            <a:r>
              <a:rPr lang="en-US" dirty="0" smtClean="0"/>
              <a:t> a random long string) to the password before hashing, and store the salt together with the hash in the database</a:t>
            </a:r>
          </a:p>
          <a:p>
            <a:r>
              <a:rPr lang="en-US" i="1" dirty="0" smtClean="0"/>
              <a:t>h(X+S)=Y</a:t>
            </a:r>
          </a:p>
          <a:p>
            <a:r>
              <a:rPr lang="en-US" dirty="0" smtClean="0"/>
              <a:t>Each user will have its own random salt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00572" cy="490243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hacker has access to the database, s/he can read the </a:t>
            </a:r>
            <a:r>
              <a:rPr lang="en-US" i="1" dirty="0" smtClean="0"/>
              <a:t>salt</a:t>
            </a:r>
            <a:r>
              <a:rPr lang="en-US" dirty="0" smtClean="0"/>
              <a:t> values  </a:t>
            </a:r>
          </a:p>
          <a:p>
            <a:r>
              <a:rPr lang="en-US" dirty="0" smtClean="0"/>
              <a:t>Still non-trivial to break the hash code, but doable</a:t>
            </a:r>
          </a:p>
          <a:p>
            <a:r>
              <a:rPr lang="en-US" i="1" dirty="0" smtClean="0"/>
              <a:t>Pepper</a:t>
            </a:r>
            <a:r>
              <a:rPr lang="en-US" dirty="0" smtClean="0"/>
              <a:t>: yet another random string added before calculating the hash</a:t>
            </a:r>
          </a:p>
          <a:p>
            <a:r>
              <a:rPr lang="en-US" dirty="0" smtClean="0"/>
              <a:t>NOT stored in the database, just somewhere else</a:t>
            </a:r>
          </a:p>
          <a:p>
            <a:pPr lvl="1"/>
            <a:r>
              <a:rPr lang="en-US" dirty="0" smtClean="0"/>
              <a:t>  files, remote server, hardcoded in the source code,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One single pepper string for whole application (and not per user)</a:t>
            </a:r>
          </a:p>
          <a:p>
            <a:r>
              <a:rPr lang="en-US" dirty="0" smtClean="0"/>
              <a:t>Help mitigating if hacker gets access to the database (</a:t>
            </a:r>
            <a:r>
              <a:rPr lang="en-US" dirty="0" err="1" smtClean="0"/>
              <a:t>eg</a:t>
            </a:r>
            <a:r>
              <a:rPr lang="en-US" dirty="0" smtClean="0"/>
              <a:t> via SQL Injection), as would not be able to read the pepper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5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19823" cy="4912059"/>
          </a:xfrm>
        </p:spPr>
        <p:txBody>
          <a:bodyPr/>
          <a:lstStyle/>
          <a:p>
            <a:r>
              <a:rPr lang="en-US" dirty="0" smtClean="0"/>
              <a:t>You want hash functions that are </a:t>
            </a:r>
            <a:r>
              <a:rPr lang="en-US" i="1" dirty="0" smtClean="0"/>
              <a:t>slow, </a:t>
            </a:r>
            <a:r>
              <a:rPr lang="en-US" dirty="0" smtClean="0"/>
              <a:t>to make it difficult for the hackers to break them </a:t>
            </a:r>
          </a:p>
          <a:p>
            <a:pPr lvl="1"/>
            <a:r>
              <a:rPr lang="en-US" dirty="0" smtClean="0"/>
              <a:t>but still manageable time on server to do authentication</a:t>
            </a:r>
          </a:p>
          <a:p>
            <a:r>
              <a:rPr lang="en-US" i="1" dirty="0" err="1" smtClean="0"/>
              <a:t>BCrypt</a:t>
            </a:r>
            <a:r>
              <a:rPr lang="en-US" i="1" dirty="0" smtClean="0"/>
              <a:t> </a:t>
            </a:r>
            <a:r>
              <a:rPr lang="en-US" dirty="0" smtClean="0"/>
              <a:t>is the most used hash function for passwords</a:t>
            </a:r>
          </a:p>
          <a:p>
            <a:r>
              <a:rPr lang="en-US" dirty="0" smtClean="0"/>
              <a:t>However, you can make </a:t>
            </a:r>
            <a:r>
              <a:rPr lang="en-US" i="1" dirty="0" smtClean="0"/>
              <a:t>slow</a:t>
            </a:r>
            <a:r>
              <a:rPr lang="en-US" dirty="0" smtClean="0"/>
              <a:t> any hash function (</a:t>
            </a:r>
            <a:r>
              <a:rPr lang="en-US" dirty="0" err="1" smtClean="0"/>
              <a:t>eg</a:t>
            </a:r>
            <a:r>
              <a:rPr lang="en-US" dirty="0" smtClean="0"/>
              <a:t> SHA256) by using a loop, in which  the output is re-hashed N times</a:t>
            </a:r>
          </a:p>
          <a:p>
            <a:pPr lvl="1"/>
            <a:r>
              <a:rPr lang="en-US" i="1" dirty="0" err="1"/>
              <a:t>e</a:t>
            </a:r>
            <a:r>
              <a:rPr lang="en-US" i="1" dirty="0" err="1" smtClean="0"/>
              <a:t>g</a:t>
            </a:r>
            <a:r>
              <a:rPr lang="en-US" i="1" dirty="0" smtClean="0"/>
              <a:t>, N=6 h(h(h(h(h(h(x)))))) </a:t>
            </a:r>
            <a:r>
              <a:rPr lang="en-US" i="1" dirty="0"/>
              <a:t>= 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8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825625"/>
            <a:ext cx="11142044" cy="4351338"/>
          </a:xfrm>
        </p:spPr>
        <p:txBody>
          <a:bodyPr/>
          <a:lstStyle/>
          <a:p>
            <a:r>
              <a:rPr lang="en-US" dirty="0" smtClean="0"/>
              <a:t>These few slides on Spring Security are just high level overviews of what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8" y="1825624"/>
            <a:ext cx="11925701" cy="4912060"/>
          </a:xfrm>
        </p:spPr>
        <p:txBody>
          <a:bodyPr/>
          <a:lstStyle/>
          <a:p>
            <a:r>
              <a:rPr lang="en-US" dirty="0" smtClean="0"/>
              <a:t>You should NOT roll out your own solutions for security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ar too easy to make mistakes</a:t>
            </a:r>
          </a:p>
          <a:p>
            <a:r>
              <a:rPr lang="en-US" dirty="0" smtClean="0"/>
              <a:t>Need to use existing, battle-tested frameworks</a:t>
            </a:r>
          </a:p>
          <a:p>
            <a:r>
              <a:rPr lang="en-US" i="1" dirty="0" smtClean="0"/>
              <a:t>Spring Security</a:t>
            </a:r>
            <a:r>
              <a:rPr lang="en-US" dirty="0" smtClean="0"/>
              <a:t>: the module of Spring that deals with security</a:t>
            </a:r>
          </a:p>
          <a:p>
            <a:r>
              <a:rPr lang="en-US" dirty="0"/>
              <a:t>However, still important to </a:t>
            </a:r>
            <a:r>
              <a:rPr lang="en-US" dirty="0" smtClean="0"/>
              <a:t>understand how they work internally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5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33196" cy="4892809"/>
          </a:xfrm>
        </p:spPr>
        <p:txBody>
          <a:bodyPr/>
          <a:lstStyle/>
          <a:p>
            <a:r>
              <a:rPr lang="en-US" dirty="0" smtClean="0"/>
              <a:t>Need to have a </a:t>
            </a:r>
            <a:r>
              <a:rPr lang="en-US" i="1" dirty="0" smtClean="0"/>
              <a:t>@Configuration </a:t>
            </a:r>
            <a:r>
              <a:rPr lang="en-US" dirty="0" smtClean="0"/>
              <a:t>bean that </a:t>
            </a:r>
            <a:r>
              <a:rPr lang="en-US" dirty="0"/>
              <a:t>extends </a:t>
            </a:r>
            <a:r>
              <a:rPr lang="en-US" i="1" dirty="0" err="1" smtClean="0"/>
              <a:t>WebSecurityConfigurerAdapter</a:t>
            </a:r>
            <a:endParaRPr lang="en-US" i="1" dirty="0" smtClean="0"/>
          </a:p>
          <a:p>
            <a:r>
              <a:rPr lang="en-US" dirty="0" smtClean="0"/>
              <a:t>Furthermore, need to use the </a:t>
            </a:r>
            <a:r>
              <a:rPr lang="en-US" dirty="0"/>
              <a:t>annotation </a:t>
            </a:r>
            <a:r>
              <a:rPr lang="en-US" i="1" dirty="0"/>
              <a:t>@</a:t>
            </a:r>
            <a:r>
              <a:rPr lang="en-US" i="1" dirty="0" err="1" smtClean="0"/>
              <a:t>EnableWebSecurity</a:t>
            </a:r>
            <a:endParaRPr lang="en-US" i="1" dirty="0" smtClean="0"/>
          </a:p>
          <a:p>
            <a:r>
              <a:rPr lang="en-US" dirty="0" smtClean="0"/>
              <a:t>Then, in such class you can override the methods:</a:t>
            </a:r>
          </a:p>
          <a:p>
            <a:pPr lvl="1"/>
            <a:r>
              <a:rPr lang="en-US" i="1" dirty="0"/>
              <a:t>configure(</a:t>
            </a:r>
            <a:r>
              <a:rPr lang="en-US" i="1" dirty="0" err="1"/>
              <a:t>AuthenticationManagerBuilder</a:t>
            </a:r>
            <a:r>
              <a:rPr lang="en-US" i="1" dirty="0"/>
              <a:t> </a:t>
            </a:r>
            <a:r>
              <a:rPr lang="en-US" i="1" dirty="0" err="1"/>
              <a:t>auth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authentication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checking of users on database and password storage</a:t>
            </a:r>
          </a:p>
          <a:p>
            <a:pPr lvl="1"/>
            <a:r>
              <a:rPr lang="en-US" i="1" dirty="0" smtClean="0"/>
              <a:t>configure(</a:t>
            </a:r>
            <a:r>
              <a:rPr lang="en-US" i="1" dirty="0" err="1" smtClean="0"/>
              <a:t>HttpSecurity</a:t>
            </a:r>
            <a:r>
              <a:rPr lang="en-US" i="1" dirty="0" smtClean="0"/>
              <a:t> </a:t>
            </a:r>
            <a:r>
              <a:rPr lang="en-US" i="1" dirty="0"/>
              <a:t>http</a:t>
            </a:r>
            <a:r>
              <a:rPr lang="en-US" i="1" dirty="0" smtClean="0"/>
              <a:t>) </a:t>
            </a:r>
            <a:r>
              <a:rPr lang="en-US" dirty="0" smtClean="0"/>
              <a:t>for handling </a:t>
            </a:r>
            <a:r>
              <a:rPr lang="en-US" i="1" dirty="0" smtClean="0"/>
              <a:t>authorization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access policy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65125"/>
            <a:ext cx="11762072" cy="1325563"/>
          </a:xfrm>
        </p:spPr>
        <p:txBody>
          <a:bodyPr>
            <a:normAutofit fontScale="90000"/>
          </a:bodyPr>
          <a:lstStyle/>
          <a:p>
            <a:r>
              <a:rPr lang="en-US"/>
              <a:t>Open Web Application Security Project (OWASP)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970003"/>
            <a:ext cx="11762072" cy="477730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www.owasp.org</a:t>
            </a:r>
            <a:endParaRPr lang="en-US" dirty="0" smtClean="0"/>
          </a:p>
          <a:p>
            <a:r>
              <a:rPr lang="en-US" dirty="0" smtClean="0"/>
              <a:t>A non-profit organization dedicated to software security</a:t>
            </a:r>
          </a:p>
          <a:p>
            <a:r>
              <a:rPr lang="en-US" dirty="0" smtClean="0"/>
              <a:t>One of the main resources to learn about software security</a:t>
            </a:r>
          </a:p>
          <a:p>
            <a:r>
              <a:rPr lang="en-US" dirty="0" smtClean="0"/>
              <a:t>Also produces some open-source tools (</a:t>
            </a:r>
            <a:r>
              <a:rPr lang="en-US" dirty="0" err="1" smtClean="0"/>
              <a:t>eg</a:t>
            </a:r>
            <a:r>
              <a:rPr lang="en-US" dirty="0" smtClean="0"/>
              <a:t> ZAP </a:t>
            </a:r>
            <a:r>
              <a:rPr lang="en-US" smtClean="0"/>
              <a:t>for penetration testing)</a:t>
            </a:r>
            <a:endParaRPr lang="en-US" dirty="0" smtClean="0"/>
          </a:p>
          <a:p>
            <a:r>
              <a:rPr lang="en-US" dirty="0" smtClean="0"/>
              <a:t>Maven plugin </a:t>
            </a:r>
            <a:r>
              <a:rPr lang="en-US" i="1" dirty="0" smtClean="0"/>
              <a:t>dependency-check-maven</a:t>
            </a:r>
          </a:p>
          <a:p>
            <a:pPr lvl="1"/>
            <a:r>
              <a:rPr lang="en-US" dirty="0" smtClean="0"/>
              <a:t>Scan your third-party dependency libraries for known vulnerability</a:t>
            </a:r>
          </a:p>
          <a:p>
            <a:pPr lvl="1"/>
            <a:r>
              <a:rPr lang="en-US" dirty="0" smtClean="0"/>
              <a:t>Automatically connect to an updated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31" y="365125"/>
            <a:ext cx="11627317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Authentication/Authorization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4"/>
            <a:ext cx="11026541" cy="48350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If not authenticated, server can:</a:t>
            </a:r>
          </a:p>
          <a:p>
            <a:pPr lvl="1"/>
            <a:r>
              <a:rPr lang="en-US" sz="3600" dirty="0"/>
              <a:t>r</a:t>
            </a:r>
            <a:r>
              <a:rPr lang="en-US" sz="3600" dirty="0" smtClean="0"/>
              <a:t>edirect to login page, HTTP status code 3xx</a:t>
            </a:r>
          </a:p>
          <a:p>
            <a:pPr lvl="1"/>
            <a:r>
              <a:rPr lang="en-US" sz="3600" dirty="0" smtClean="0"/>
              <a:t>error page, </a:t>
            </a:r>
            <a:r>
              <a:rPr lang="en-US" sz="3600" dirty="0"/>
              <a:t>HTTP status </a:t>
            </a:r>
            <a:r>
              <a:rPr lang="en-US" sz="3600" dirty="0" smtClean="0"/>
              <a:t>401 </a:t>
            </a:r>
            <a:r>
              <a:rPr lang="en-US" sz="3600" i="1" dirty="0" smtClean="0"/>
              <a:t>Unauthorized</a:t>
            </a:r>
          </a:p>
          <a:p>
            <a:r>
              <a:rPr lang="en-US" sz="4400" dirty="0" smtClean="0"/>
              <a:t>If authenticated but not authorized</a:t>
            </a:r>
          </a:p>
          <a:p>
            <a:pPr lvl="1"/>
            <a:r>
              <a:rPr lang="en-US" sz="3600" dirty="0" err="1" smtClean="0"/>
              <a:t>eg</a:t>
            </a:r>
            <a:r>
              <a:rPr lang="en-US" sz="3600" dirty="0" smtClean="0"/>
              <a:t> user X tries to access data of Y</a:t>
            </a:r>
          </a:p>
          <a:p>
            <a:pPr lvl="1"/>
            <a:r>
              <a:rPr lang="en-US" sz="3600" dirty="0" smtClean="0"/>
              <a:t>3xx redirection</a:t>
            </a:r>
          </a:p>
          <a:p>
            <a:pPr lvl="1"/>
            <a:r>
              <a:rPr lang="en-US" sz="3600" dirty="0"/>
              <a:t>HTTP status </a:t>
            </a:r>
            <a:r>
              <a:rPr lang="en-US" sz="3600" dirty="0" smtClean="0"/>
              <a:t>403 </a:t>
            </a:r>
            <a:r>
              <a:rPr lang="en-US" sz="3600" i="1" dirty="0"/>
              <a:t>Forbidden</a:t>
            </a:r>
            <a:endParaRPr lang="en-US" sz="3600" i="1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9912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intro/spring/security/manual</a:t>
            </a:r>
          </a:p>
          <a:p>
            <a:r>
              <a:rPr lang="en-US" b="1" dirty="0" smtClean="0"/>
              <a:t>intro/spring/security/authorization</a:t>
            </a:r>
          </a:p>
          <a:p>
            <a:r>
              <a:rPr lang="en-US" b="1" dirty="0"/>
              <a:t>intro/spring/security/dependencies</a:t>
            </a:r>
            <a:endParaRPr lang="en-US" b="1" dirty="0" smtClean="0"/>
          </a:p>
          <a:p>
            <a:r>
              <a:rPr lang="en-US" dirty="0" smtClean="0"/>
              <a:t>Exercises for Lesson 10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Blacklisting vs Whitelisting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825625"/>
            <a:ext cx="11694694" cy="49024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Authorization is done on the server, and will depend on the language/framework</a:t>
            </a:r>
          </a:p>
          <a:p>
            <a:pPr lvl="1"/>
            <a:r>
              <a:rPr lang="en-US" dirty="0" smtClean="0"/>
              <a:t>JEE, Spring, </a:t>
            </a:r>
            <a:r>
              <a:rPr lang="en-US" dirty="0" err="1" smtClean="0"/>
              <a:t>.Net</a:t>
            </a:r>
            <a:r>
              <a:rPr lang="en-US" dirty="0" smtClean="0"/>
              <a:t>, </a:t>
            </a:r>
            <a:r>
              <a:rPr lang="en-US" dirty="0" err="1" smtClean="0"/>
              <a:t>NodeJS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user will just get either a 3xx or 403 response</a:t>
            </a:r>
          </a:p>
          <a:p>
            <a:r>
              <a:rPr lang="en-US" i="1" dirty="0" smtClean="0"/>
              <a:t>Blacklisting</a:t>
            </a:r>
            <a:r>
              <a:rPr lang="en-US" dirty="0" smtClean="0"/>
              <a:t>: everything is allowed by default. What is not allowed for a given user/group has to be explicitly stated</a:t>
            </a:r>
          </a:p>
          <a:p>
            <a:pPr lvl="1"/>
            <a:r>
              <a:rPr lang="en-US" dirty="0" smtClean="0"/>
              <a:t>Usually not a good idea, as easy to forget to blacklist some critical operation</a:t>
            </a:r>
          </a:p>
          <a:p>
            <a:r>
              <a:rPr lang="en-US" i="1" dirty="0" smtClean="0"/>
              <a:t>Whitelisting</a:t>
            </a:r>
            <a:r>
              <a:rPr lang="en-US" dirty="0" smtClean="0"/>
              <a:t>: nothing is allowed by default. What is allowed has to be explicitly stated</a:t>
            </a:r>
          </a:p>
          <a:p>
            <a:pPr lvl="1"/>
            <a:r>
              <a:rPr lang="en-US" dirty="0" smtClean="0"/>
              <a:t>“forgetting to allow something” (reduced functionality) is much, much better than “forgetting to forbid something” (security problem)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Authentication: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Server does not know who the user is</a:t>
            </a:r>
          </a:p>
          <a:p>
            <a:r>
              <a:rPr lang="en-US" dirty="0" smtClean="0"/>
              <a:t>Server only sees incoming HTTP/S messages</a:t>
            </a:r>
          </a:p>
          <a:p>
            <a:pPr lvl="1"/>
            <a:r>
              <a:rPr lang="en-US" dirty="0" smtClean="0"/>
              <a:t>not necessarily from a browser… user can do direct TCP connections from scripts </a:t>
            </a:r>
          </a:p>
          <a:p>
            <a:r>
              <a:rPr lang="en-US" dirty="0" smtClean="0"/>
              <a:t>HTTP/S is stateless</a:t>
            </a:r>
          </a:p>
          <a:p>
            <a:r>
              <a:rPr lang="en-US" dirty="0" smtClean="0"/>
              <a:t>Need a way to tell that sequence of HTTP/S calls come from same user</a:t>
            </a:r>
          </a:p>
          <a:p>
            <a:r>
              <a:rPr lang="en-US" dirty="0" smtClean="0"/>
              <a:t>User has to send information of who s/he is at EACH HTTP/S call </a:t>
            </a:r>
          </a:p>
          <a:p>
            <a:r>
              <a:rPr lang="en-US" dirty="0" smtClean="0"/>
              <a:t>But users can </a:t>
            </a:r>
            <a:r>
              <a:rPr lang="en-US" b="1" dirty="0" smtClean="0"/>
              <a:t>lie</a:t>
            </a:r>
            <a:r>
              <a:rPr lang="en-US" dirty="0" smtClean="0"/>
              <a:t>… (</a:t>
            </a:r>
            <a:r>
              <a:rPr lang="en-US" dirty="0" err="1" smtClean="0"/>
              <a:t>eg</a:t>
            </a:r>
            <a:r>
              <a:rPr lang="en-US" dirty="0" smtClean="0"/>
              <a:t>, hackers)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1" y="1825625"/>
            <a:ext cx="11752446" cy="4351338"/>
          </a:xfrm>
        </p:spPr>
        <p:txBody>
          <a:bodyPr/>
          <a:lstStyle/>
          <a:p>
            <a:r>
              <a:rPr lang="en-US" dirty="0" smtClean="0"/>
              <a:t>A user will be registered with a </a:t>
            </a:r>
            <a:r>
              <a:rPr lang="en-US" i="1" dirty="0" smtClean="0"/>
              <a:t>unique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Need also secret password to login </a:t>
            </a:r>
          </a:p>
          <a:p>
            <a:pPr lvl="1"/>
            <a:r>
              <a:rPr lang="en-US" dirty="0" smtClean="0"/>
              <a:t>Otherwise anyone could login with the ids of other users…</a:t>
            </a:r>
          </a:p>
          <a:p>
            <a:r>
              <a:rPr lang="en-US" dirty="0" smtClean="0"/>
              <a:t>HTTP/S does not prevent attempts to login to accounts of other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631" y="4367678"/>
            <a:ext cx="4232379" cy="24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implement a login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17" y="2085506"/>
            <a:ext cx="11632367" cy="46329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talking about security and what to implement on the server, think about HTTP/S messages, not necessarily coming from browsers</a:t>
            </a:r>
          </a:p>
          <a:p>
            <a:r>
              <a:rPr lang="en-US" dirty="0" smtClean="0"/>
              <a:t>Could have endpoint to get </a:t>
            </a:r>
            <a:r>
              <a:rPr lang="en-US" i="1" dirty="0" smtClean="0"/>
              <a:t>token </a:t>
            </a:r>
            <a:r>
              <a:rPr lang="en-US" dirty="0" smtClean="0"/>
              <a:t>from server given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r>
              <a:rPr lang="en-US" dirty="0" smtClean="0"/>
              <a:t>Use such token on each following request as parameter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login?</a:t>
            </a:r>
            <a:r>
              <a:rPr lang="en-US" b="1" dirty="0" err="1" smtClean="0"/>
              <a:t>userId</a:t>
            </a:r>
            <a:r>
              <a:rPr lang="en-US" b="1" dirty="0" smtClean="0"/>
              <a:t>=</a:t>
            </a:r>
            <a:r>
              <a:rPr lang="en-US" b="1" dirty="0" err="1" smtClean="0"/>
              <a:t>x</a:t>
            </a:r>
            <a:r>
              <a:rPr lang="en-US" dirty="0" err="1" smtClean="0"/>
              <a:t>&amp;</a:t>
            </a:r>
            <a:r>
              <a:rPr lang="en-US" b="1" dirty="0" err="1" smtClean="0"/>
              <a:t>password</a:t>
            </a:r>
            <a:r>
              <a:rPr lang="en-US" b="1" dirty="0" smtClean="0"/>
              <a:t>=y</a:t>
            </a:r>
          </a:p>
          <a:p>
            <a:pPr lvl="1"/>
            <a:r>
              <a:rPr lang="en-US" dirty="0" err="1" smtClean="0"/>
              <a:t>userId</a:t>
            </a:r>
            <a:r>
              <a:rPr lang="en-US" dirty="0" smtClean="0"/>
              <a:t>/password as URL parameters to the /login endpoint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 back new token Z associated to this user, as HTTP/S response body, no HTML page</a:t>
            </a:r>
          </a:p>
          <a:p>
            <a:r>
              <a:rPr lang="en-US" dirty="0" smtClean="0"/>
              <a:t>GET /</a:t>
            </a:r>
            <a:r>
              <a:rPr lang="en-US" dirty="0" err="1" smtClean="0"/>
              <a:t>somePageIWantToBrowse</a:t>
            </a:r>
            <a:r>
              <a:rPr lang="en-US" b="1" dirty="0" err="1" smtClean="0"/>
              <a:t>?token</a:t>
            </a:r>
            <a:r>
              <a:rPr lang="en-US" b="1" dirty="0" smtClean="0"/>
              <a:t>=z</a:t>
            </a:r>
          </a:p>
          <a:p>
            <a:pPr lvl="1"/>
            <a:r>
              <a:rPr lang="en-US" dirty="0" smtClean="0"/>
              <a:t>pass “token=z” parameter to each HTTP/S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Awful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084293" cy="4815807"/>
          </a:xfrm>
        </p:spPr>
        <p:txBody>
          <a:bodyPr>
            <a:normAutofit/>
          </a:bodyPr>
          <a:lstStyle/>
          <a:p>
            <a:r>
              <a:rPr lang="en-US" dirty="0" smtClean="0"/>
              <a:t>That solution would work with HTTPS, but…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/</a:t>
            </a:r>
            <a:r>
              <a:rPr lang="en-US" i="1" dirty="0" err="1" smtClean="0"/>
              <a:t>login?userId</a:t>
            </a:r>
            <a:r>
              <a:rPr lang="en-US" i="1" dirty="0" smtClean="0"/>
              <a:t>=</a:t>
            </a:r>
            <a:r>
              <a:rPr lang="en-US" i="1" dirty="0" err="1" smtClean="0"/>
              <a:t>x&amp;password</a:t>
            </a:r>
            <a:r>
              <a:rPr lang="en-US" i="1" dirty="0" smtClean="0"/>
              <a:t>=y</a:t>
            </a:r>
            <a:r>
              <a:rPr lang="en-US" dirty="0" smtClean="0"/>
              <a:t>” would be cached in your browser history, even after you logout</a:t>
            </a:r>
          </a:p>
          <a:p>
            <a:r>
              <a:rPr lang="en-US" dirty="0" smtClean="0"/>
              <a:t>How to handle the adding of “</a:t>
            </a:r>
            <a:r>
              <a:rPr lang="en-US" i="1" dirty="0" smtClean="0"/>
              <a:t>?token=z</a:t>
            </a:r>
            <a:r>
              <a:rPr lang="en-US" dirty="0" smtClean="0"/>
              <a:t>” to all your </a:t>
            </a:r>
            <a:r>
              <a:rPr lang="en-US" i="1" dirty="0" smtClean="0"/>
              <a:t>&lt;a&gt; </a:t>
            </a:r>
            <a:r>
              <a:rPr lang="en-US" dirty="0" smtClean="0"/>
              <a:t>tags in the HTML pages?</a:t>
            </a:r>
          </a:p>
          <a:p>
            <a:pPr lvl="1"/>
            <a:r>
              <a:rPr lang="en-US" dirty="0" smtClean="0"/>
              <a:t>doable, but quite cumbersome</a:t>
            </a:r>
          </a:p>
          <a:p>
            <a:r>
              <a:rPr lang="en-US" dirty="0" smtClean="0"/>
              <a:t>How to handle browser bookmarks?</a:t>
            </a:r>
          </a:p>
          <a:p>
            <a:pPr lvl="1"/>
            <a:r>
              <a:rPr lang="en-US" dirty="0" smtClean="0"/>
              <a:t>tokens would be there, and made the links useless once they expire, </a:t>
            </a:r>
            <a:r>
              <a:rPr lang="en-US" dirty="0" err="1" smtClean="0"/>
              <a:t>eg</a:t>
            </a:r>
            <a:r>
              <a:rPr lang="en-US" dirty="0" smtClean="0"/>
              <a:t> after a logout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5"/>
            <a:ext cx="11492485" cy="47965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ids and passwords should never be sent with a GET</a:t>
            </a:r>
          </a:p>
          <a:p>
            <a:pPr lvl="1"/>
            <a:r>
              <a:rPr lang="en-US" dirty="0" smtClean="0"/>
              <a:t>GET specs do not allow body in the requests</a:t>
            </a:r>
          </a:p>
          <a:p>
            <a:r>
              <a:rPr lang="en-US" dirty="0" smtClean="0"/>
              <a:t>Should be in HTTP body of a POST</a:t>
            </a:r>
          </a:p>
          <a:p>
            <a:pPr lvl="1"/>
            <a:r>
              <a:rPr lang="en-US" dirty="0" smtClean="0"/>
              <a:t>This is also default behavior of </a:t>
            </a:r>
            <a:r>
              <a:rPr lang="en-US" i="1" dirty="0" smtClean="0"/>
              <a:t>&lt;input&gt;</a:t>
            </a:r>
            <a:r>
              <a:rPr lang="en-US" dirty="0" smtClean="0"/>
              <a:t> forms in HTML</a:t>
            </a:r>
          </a:p>
          <a:p>
            <a:r>
              <a:rPr lang="en-US" dirty="0" smtClean="0"/>
              <a:t>Authentication “tokens” should not be in URLs, but in the HTTP Headers</a:t>
            </a:r>
          </a:p>
          <a:p>
            <a:r>
              <a:rPr lang="en-US" b="1" dirty="0" smtClean="0"/>
              <a:t>Cookie</a:t>
            </a:r>
            <a:r>
              <a:rPr lang="en-US" dirty="0" smtClean="0"/>
              <a:t>: special header that will be used to identify the user</a:t>
            </a:r>
          </a:p>
          <a:p>
            <a:r>
              <a:rPr lang="en-US" dirty="0" smtClean="0"/>
              <a:t>The user does not choose the cookie, it is the server that assigns them</a:t>
            </a:r>
          </a:p>
          <a:p>
            <a:r>
              <a:rPr lang="en-US" dirty="0" smtClean="0"/>
              <a:t>Recall: user can craft its own HTTP messages, so server needs to know if cookie values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</TotalTime>
  <Words>2127</Words>
  <Application>Microsoft Office PowerPoint</Application>
  <PresentationFormat>Widescreen</PresentationFormat>
  <Paragraphs>193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Enterprise Programmering 1  Lesson 10: Security</vt:lpstr>
      <vt:lpstr>Authentication/Authorization</vt:lpstr>
      <vt:lpstr>Authentication/Authorization failures</vt:lpstr>
      <vt:lpstr>Blacklisting vs Whitelisting</vt:lpstr>
      <vt:lpstr>Authentication: first steps</vt:lpstr>
      <vt:lpstr>Ids and Passwords</vt:lpstr>
      <vt:lpstr>How to implement a login mechanism?</vt:lpstr>
      <vt:lpstr>Awful Solution</vt:lpstr>
      <vt:lpstr>POST and Cookies</vt:lpstr>
      <vt:lpstr>Login with Cookies</vt:lpstr>
      <vt:lpstr>Cookies and Sessions</vt:lpstr>
      <vt:lpstr>Storing cookies</vt:lpstr>
      <vt:lpstr>Expires / Secure / HttpOnly</vt:lpstr>
      <vt:lpstr>Cookie Tracking</vt:lpstr>
      <vt:lpstr>Tracking</vt:lpstr>
      <vt:lpstr>PowerPoint Presentation</vt:lpstr>
      <vt:lpstr>Passwords</vt:lpstr>
      <vt:lpstr>Password Storage</vt:lpstr>
      <vt:lpstr>Hash Functions</vt:lpstr>
      <vt:lpstr>Login with Hashed Passwords</vt:lpstr>
      <vt:lpstr>Salted Passwords</vt:lpstr>
      <vt:lpstr>Pepper</vt:lpstr>
      <vt:lpstr>Hash Function Speed</vt:lpstr>
      <vt:lpstr>Spring Security</vt:lpstr>
      <vt:lpstr>About these slides</vt:lpstr>
      <vt:lpstr>Security Is Hard</vt:lpstr>
      <vt:lpstr>Configuration</vt:lpstr>
      <vt:lpstr>OWASP</vt:lpstr>
      <vt:lpstr>Open Web Application Security Project (OWASP) 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407</cp:revision>
  <cp:lastPrinted>2017-12-21T12:07:11Z</cp:lastPrinted>
  <dcterms:created xsi:type="dcterms:W3CDTF">2017-12-10T14:32:25Z</dcterms:created>
  <dcterms:modified xsi:type="dcterms:W3CDTF">2018-11-28T12:40:12Z</dcterms:modified>
</cp:coreProperties>
</file>