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76" r:id="rId4"/>
    <p:sldId id="278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7" r:id="rId13"/>
    <p:sldId id="285" r:id="rId14"/>
    <p:sldId id="28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6"/>
    <p:restoredTop sz="94595"/>
  </p:normalViewPr>
  <p:slideViewPr>
    <p:cSldViewPr snapToGrid="0" snapToObjects="1">
      <p:cViewPr varScale="1">
        <p:scale>
          <a:sx n="115" d="100"/>
          <a:sy n="115" d="100"/>
        </p:scale>
        <p:origin x="1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common-application-propertie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2"/>
            <a:ext cx="11490960" cy="312544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08: 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57799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Dr. Andrea </a:t>
            </a:r>
            <a:r>
              <a:rPr lang="en-US" dirty="0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65" y="1825624"/>
            <a:ext cx="11919568" cy="49393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 supported in Spring</a:t>
            </a:r>
          </a:p>
          <a:p>
            <a:r>
              <a:rPr lang="en-US" dirty="0" smtClean="0"/>
              <a:t>Spring has its own equivalent bean mechanism</a:t>
            </a:r>
          </a:p>
          <a:p>
            <a:r>
              <a:rPr lang="en-US" dirty="0" smtClean="0"/>
              <a:t>Classes annotated with </a:t>
            </a:r>
            <a:r>
              <a:rPr lang="en-US" i="1" dirty="0" smtClean="0"/>
              <a:t>@Service</a:t>
            </a:r>
            <a:r>
              <a:rPr lang="en-US" dirty="0" smtClean="0"/>
              <a:t>, and injection done with </a:t>
            </a:r>
            <a:r>
              <a:rPr lang="en-US" i="1" dirty="0" smtClean="0"/>
              <a:t>@</a:t>
            </a:r>
            <a:r>
              <a:rPr lang="en-US" i="1" dirty="0" err="1" smtClean="0"/>
              <a:t>Autowired</a:t>
            </a:r>
            <a:endParaRPr lang="en-US" i="1" dirty="0" smtClean="0"/>
          </a:p>
          <a:p>
            <a:r>
              <a:rPr lang="en-US" dirty="0" smtClean="0"/>
              <a:t>Spring services are by default like a </a:t>
            </a:r>
            <a:r>
              <a:rPr lang="en-US" i="1" dirty="0" smtClean="0"/>
              <a:t>singleton</a:t>
            </a:r>
          </a:p>
          <a:p>
            <a:r>
              <a:rPr lang="en-US" dirty="0" smtClean="0"/>
              <a:t>If you want to have transactions, not on by default, you need to use the annotation </a:t>
            </a:r>
            <a:r>
              <a:rPr lang="en-US" i="1" dirty="0" smtClean="0"/>
              <a:t>@Transactional</a:t>
            </a:r>
          </a:p>
          <a:p>
            <a:r>
              <a:rPr lang="en-US" dirty="0" smtClean="0"/>
              <a:t>Often, transforming a EJB into a Spring Service is just a matter of changing just the annotations…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1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9" y="1825625"/>
            <a:ext cx="11806279" cy="49150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 directly supported by Spring</a:t>
            </a:r>
          </a:p>
          <a:p>
            <a:r>
              <a:rPr lang="en-US" dirty="0" smtClean="0"/>
              <a:t>Spring has its own server-side HTML rendering framework called </a:t>
            </a:r>
            <a:r>
              <a:rPr lang="en-US" i="1" dirty="0" smtClean="0"/>
              <a:t>Spring MVC</a:t>
            </a:r>
          </a:p>
          <a:p>
            <a:r>
              <a:rPr lang="en-US" dirty="0" smtClean="0"/>
              <a:t>However, JSF (the controller beans and XHTML templates) can be used in Spring with the help of external libraries (e.g., </a:t>
            </a:r>
            <a:r>
              <a:rPr lang="en-US" i="1" dirty="0" err="1" smtClean="0"/>
              <a:t>JoinFaces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it provides the ability to use Spring beans inside JSF controller beans, and setups Spring to use the JSF Servlet to handle incoming HTTP requests</a:t>
            </a:r>
          </a:p>
          <a:p>
            <a:r>
              <a:rPr lang="en-US" dirty="0" smtClean="0"/>
              <a:t>Recall: today, if you really want to invest time in learning a </a:t>
            </a:r>
            <a:r>
              <a:rPr lang="en-US" dirty="0" smtClean="0"/>
              <a:t>frontend framework/library, </a:t>
            </a:r>
            <a:r>
              <a:rPr lang="en-US" dirty="0" smtClean="0"/>
              <a:t>learn </a:t>
            </a:r>
            <a:r>
              <a:rPr lang="en-US" i="1" dirty="0" smtClean="0"/>
              <a:t>React. </a:t>
            </a:r>
            <a:r>
              <a:rPr lang="en-US" dirty="0" smtClean="0"/>
              <a:t>We use JSF because can be in both </a:t>
            </a:r>
            <a:r>
              <a:rPr lang="en-US" dirty="0" smtClean="0"/>
              <a:t>JEE </a:t>
            </a:r>
            <a:r>
              <a:rPr lang="en-US" dirty="0" smtClean="0"/>
              <a:t>and Spring, and </a:t>
            </a:r>
            <a:r>
              <a:rPr lang="en-US" dirty="0" smtClean="0"/>
              <a:t>want to show how to build a web app without JavaScript</a:t>
            </a:r>
            <a:endParaRPr lang="en-US" dirty="0"/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no </a:t>
            </a:r>
            <a:r>
              <a:rPr lang="en-US" dirty="0" smtClean="0"/>
              <a:t>AJAX </a:t>
            </a:r>
            <a:r>
              <a:rPr lang="en-US" dirty="0" smtClean="0"/>
              <a:t>nor</a:t>
            </a:r>
            <a:r>
              <a:rPr lang="en-US" dirty="0" smtClean="0"/>
              <a:t> </a:t>
            </a:r>
            <a:r>
              <a:rPr lang="en-US" dirty="0" err="1" smtClean="0"/>
              <a:t>WebSockets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7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25" y="1825625"/>
            <a:ext cx="11798187" cy="4890764"/>
          </a:xfrm>
        </p:spPr>
        <p:txBody>
          <a:bodyPr/>
          <a:lstStyle/>
          <a:p>
            <a:r>
              <a:rPr lang="en-US" dirty="0" smtClean="0"/>
              <a:t>This is where Spring </a:t>
            </a:r>
            <a:r>
              <a:rPr lang="en-US" dirty="0"/>
              <a:t>completely </a:t>
            </a:r>
            <a:r>
              <a:rPr lang="en-US" i="1" dirty="0" smtClean="0"/>
              <a:t>annihilates</a:t>
            </a:r>
            <a:r>
              <a:rPr lang="en-US" dirty="0" smtClean="0"/>
              <a:t> </a:t>
            </a:r>
            <a:r>
              <a:rPr lang="en-US" dirty="0" smtClean="0"/>
              <a:t>JEE </a:t>
            </a:r>
            <a:endParaRPr lang="en-US" dirty="0" smtClean="0"/>
          </a:p>
          <a:p>
            <a:r>
              <a:rPr lang="en-US" dirty="0" smtClean="0"/>
              <a:t>No need of special Maven plugins to download a </a:t>
            </a:r>
            <a:r>
              <a:rPr lang="en-US" dirty="0" smtClean="0"/>
              <a:t>JEE </a:t>
            </a:r>
            <a:r>
              <a:rPr lang="en-US" dirty="0" smtClean="0"/>
              <a:t>container like </a:t>
            </a:r>
            <a:r>
              <a:rPr lang="en-US" dirty="0" err="1" smtClean="0"/>
              <a:t>WildFly</a:t>
            </a:r>
            <a:endParaRPr lang="en-US" dirty="0" smtClean="0"/>
          </a:p>
          <a:p>
            <a:pPr lvl="1"/>
            <a:r>
              <a:rPr lang="en-US" dirty="0" smtClean="0"/>
              <a:t>Spring is just yet another JAR library imported as a dependency</a:t>
            </a:r>
          </a:p>
          <a:p>
            <a:r>
              <a:rPr lang="en-US" dirty="0" smtClean="0"/>
              <a:t>A Spring application can be started directly by the tests inside the JVM of the tests</a:t>
            </a:r>
          </a:p>
          <a:p>
            <a:pPr lvl="1"/>
            <a:r>
              <a:rPr lang="en-US" dirty="0" smtClean="0"/>
              <a:t>No need to use </a:t>
            </a:r>
            <a:r>
              <a:rPr lang="en-US" dirty="0" err="1" smtClean="0"/>
              <a:t>Arquillian</a:t>
            </a:r>
            <a:r>
              <a:rPr lang="en-US" dirty="0" smtClean="0"/>
              <a:t> to create a WAR file on the fly, and then have to control an external process running the </a:t>
            </a:r>
            <a:r>
              <a:rPr lang="en-US" dirty="0" smtClean="0"/>
              <a:t>JEE </a:t>
            </a:r>
            <a:r>
              <a:rPr lang="en-US" dirty="0" smtClean="0"/>
              <a:t>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2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050" y="365125"/>
            <a:ext cx="11369309" cy="1325563"/>
          </a:xfrm>
        </p:spPr>
        <p:txBody>
          <a:bodyPr/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57" y="1825625"/>
            <a:ext cx="11822463" cy="4898856"/>
          </a:xfrm>
        </p:spPr>
        <p:txBody>
          <a:bodyPr>
            <a:normAutofit/>
          </a:bodyPr>
          <a:lstStyle/>
          <a:p>
            <a:r>
              <a:rPr lang="en-US" dirty="0" smtClean="0"/>
              <a:t>You need a class annotated </a:t>
            </a:r>
            <a:r>
              <a:rPr lang="en-US" dirty="0"/>
              <a:t>with </a:t>
            </a:r>
            <a:r>
              <a:rPr lang="en-US" i="1" dirty="0"/>
              <a:t>@</a:t>
            </a:r>
            <a:r>
              <a:rPr lang="en-US" i="1" dirty="0" err="1" smtClean="0"/>
              <a:t>SpringBootApplication</a:t>
            </a:r>
            <a:endParaRPr lang="en-US" i="1" dirty="0" smtClean="0"/>
          </a:p>
          <a:p>
            <a:pPr lvl="1"/>
            <a:r>
              <a:rPr lang="en-US" dirty="0" smtClean="0"/>
              <a:t>It will be the entry point of your application</a:t>
            </a:r>
          </a:p>
          <a:p>
            <a:r>
              <a:rPr lang="en-US" dirty="0" err="1" smtClean="0"/>
              <a:t>SpringBoot</a:t>
            </a:r>
            <a:r>
              <a:rPr lang="en-US" dirty="0" smtClean="0"/>
              <a:t> will automatically scan all the classes on your </a:t>
            </a:r>
            <a:r>
              <a:rPr lang="en-US" i="1" dirty="0" err="1" smtClean="0"/>
              <a:t>classpath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ie</a:t>
            </a:r>
            <a:r>
              <a:rPr lang="en-US" dirty="0" smtClean="0"/>
              <a:t> your own classes and all third-party dependencies) to check which </a:t>
            </a:r>
            <a:r>
              <a:rPr lang="en-US" i="1" dirty="0" smtClean="0"/>
              <a:t>@Service</a:t>
            </a:r>
            <a:r>
              <a:rPr lang="en-US" dirty="0" smtClean="0"/>
              <a:t> beans to start</a:t>
            </a:r>
          </a:p>
          <a:p>
            <a:r>
              <a:rPr lang="en-US" dirty="0" smtClean="0"/>
              <a:t>Be CAREFUL of package names: by default, if </a:t>
            </a:r>
            <a:r>
              <a:rPr lang="en-US" i="1" dirty="0"/>
              <a:t>@</a:t>
            </a:r>
            <a:r>
              <a:rPr lang="en-US" i="1" dirty="0" err="1" smtClean="0"/>
              <a:t>SpringBootApplication</a:t>
            </a:r>
            <a:r>
              <a:rPr lang="en-US" i="1" dirty="0" smtClean="0"/>
              <a:t> </a:t>
            </a:r>
            <a:r>
              <a:rPr lang="en-US" dirty="0" smtClean="0"/>
              <a:t>is in package X.Y.Z, it will scan only X.Y.Z and sub-packages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X.Y.Z.W is OK, whereas X.Y will be ignored</a:t>
            </a:r>
          </a:p>
        </p:txBody>
      </p:sp>
    </p:spTree>
    <p:extLst>
      <p:ext uri="{BB962C8B-B14F-4D97-AF65-F5344CB8AC3E}">
        <p14:creationId xmlns:p14="http://schemas.microsoft.com/office/powerpoint/2010/main" val="393464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01" y="1825625"/>
            <a:ext cx="11757727" cy="487458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SpringBoot</a:t>
            </a:r>
            <a:r>
              <a:rPr lang="en-US" dirty="0" smtClean="0"/>
              <a:t> provides sensible default configurations based on what present on your </a:t>
            </a:r>
            <a:r>
              <a:rPr lang="en-US" i="1" dirty="0" err="1" smtClean="0"/>
              <a:t>classpath</a:t>
            </a:r>
            <a:endParaRPr lang="en-US" i="1" dirty="0" smtClean="0"/>
          </a:p>
          <a:p>
            <a:r>
              <a:rPr lang="en-US" dirty="0" smtClean="0"/>
              <a:t>If you need to do modifications, those will be in a </a:t>
            </a:r>
            <a:r>
              <a:rPr lang="en-US" i="1" dirty="0" err="1" smtClean="0"/>
              <a:t>application.properties</a:t>
            </a:r>
            <a:r>
              <a:rPr lang="en-US" i="1" dirty="0" smtClean="0"/>
              <a:t> </a:t>
            </a:r>
            <a:r>
              <a:rPr lang="en-US" dirty="0" smtClean="0"/>
              <a:t>or </a:t>
            </a:r>
            <a:r>
              <a:rPr lang="en-US" i="1" dirty="0" err="1" smtClean="0"/>
              <a:t>application.yml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those are the same, just in different formats</a:t>
            </a:r>
          </a:p>
          <a:p>
            <a:pPr lvl="1"/>
            <a:r>
              <a:rPr lang="en-US" dirty="0" smtClean="0"/>
              <a:t>“.properties”: pairs &lt;property-name&gt;=&lt;value&gt;</a:t>
            </a:r>
          </a:p>
          <a:p>
            <a:pPr lvl="1"/>
            <a:r>
              <a:rPr lang="en-US" dirty="0" smtClean="0"/>
              <a:t>“.</a:t>
            </a:r>
            <a:r>
              <a:rPr lang="en-US" dirty="0" err="1" smtClean="0"/>
              <a:t>yml</a:t>
            </a:r>
            <a:r>
              <a:rPr lang="en-US" dirty="0"/>
              <a:t>”/“.</a:t>
            </a:r>
            <a:r>
              <a:rPr lang="en-US" dirty="0" err="1" smtClean="0"/>
              <a:t>yaml</a:t>
            </a:r>
            <a:r>
              <a:rPr lang="en-US" dirty="0" smtClean="0"/>
              <a:t>”: </a:t>
            </a:r>
            <a:r>
              <a:rPr lang="en-US" dirty="0"/>
              <a:t>YAML (YAML </a:t>
            </a:r>
            <a:r>
              <a:rPr lang="en-US" dirty="0" err="1"/>
              <a:t>Ain't</a:t>
            </a:r>
            <a:r>
              <a:rPr lang="en-US" dirty="0"/>
              <a:t> Markup Language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See following for list of properties: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docs.spring.io/spring-boot/docs/current/reference/html/common-application-properties.html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3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intro/spring/bean/service</a:t>
            </a:r>
          </a:p>
          <a:p>
            <a:r>
              <a:rPr lang="en-US" b="1" dirty="0" smtClean="0"/>
              <a:t>intro/spring/bean/</a:t>
            </a:r>
            <a:r>
              <a:rPr lang="en-US" b="1" dirty="0" err="1" smtClean="0"/>
              <a:t>jpa</a:t>
            </a:r>
            <a:endParaRPr lang="en-US" b="1" dirty="0"/>
          </a:p>
          <a:p>
            <a:r>
              <a:rPr lang="en-US" b="1" dirty="0" smtClean="0"/>
              <a:t>intro/spring/bean/profile</a:t>
            </a:r>
            <a:endParaRPr lang="en-US" b="1" dirty="0"/>
          </a:p>
          <a:p>
            <a:r>
              <a:rPr lang="en-US" b="1" dirty="0" smtClean="0"/>
              <a:t>intro/spring/bean/configuration</a:t>
            </a:r>
            <a:endParaRPr lang="en-US" b="1" dirty="0"/>
          </a:p>
          <a:p>
            <a:r>
              <a:rPr lang="en-US" b="1" dirty="0" smtClean="0"/>
              <a:t>intro/spring/</a:t>
            </a:r>
            <a:r>
              <a:rPr lang="en-US" b="1" dirty="0" err="1" smtClean="0"/>
              <a:t>jsf</a:t>
            </a:r>
            <a:endParaRPr lang="en-US" dirty="0" smtClean="0"/>
          </a:p>
          <a:p>
            <a:r>
              <a:rPr lang="en-US" dirty="0" smtClean="0"/>
              <a:t>Exercises for Lesson 08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6" y="1825625"/>
            <a:ext cx="11951937" cy="4898856"/>
          </a:xfrm>
        </p:spPr>
        <p:txBody>
          <a:bodyPr>
            <a:normAutofit/>
          </a:bodyPr>
          <a:lstStyle/>
          <a:p>
            <a:r>
              <a:rPr lang="en-US" dirty="0" smtClean="0"/>
              <a:t>Open-source, first released in 2002</a:t>
            </a:r>
          </a:p>
          <a:p>
            <a:r>
              <a:rPr lang="en-US" dirty="0" smtClean="0"/>
              <a:t>Framework to develop enterprise/web applications</a:t>
            </a:r>
          </a:p>
          <a:p>
            <a:r>
              <a:rPr lang="en-US" dirty="0" smtClean="0"/>
              <a:t>Supported/developed by </a:t>
            </a:r>
            <a:r>
              <a:rPr lang="en-US" i="1" dirty="0" smtClean="0"/>
              <a:t>Pivotal Software</a:t>
            </a:r>
          </a:p>
          <a:p>
            <a:r>
              <a:rPr lang="en-US" dirty="0" smtClean="0"/>
              <a:t>Started as a lightweight alternative to </a:t>
            </a:r>
            <a:r>
              <a:rPr lang="en-US" dirty="0" smtClean="0"/>
              <a:t>JEE</a:t>
            </a:r>
            <a:endParaRPr lang="en-US" dirty="0" smtClean="0"/>
          </a:p>
          <a:p>
            <a:r>
              <a:rPr lang="en-US" dirty="0" smtClean="0"/>
              <a:t>Now quite complex, but </a:t>
            </a:r>
            <a:r>
              <a:rPr lang="en-US" dirty="0" smtClean="0"/>
              <a:t>shares/reuses </a:t>
            </a:r>
            <a:r>
              <a:rPr lang="en-US" dirty="0" smtClean="0"/>
              <a:t>many aspects of </a:t>
            </a:r>
            <a:r>
              <a:rPr lang="en-US" dirty="0" smtClean="0"/>
              <a:t>JEE</a:t>
            </a:r>
            <a:endParaRPr lang="en-US" dirty="0" smtClean="0"/>
          </a:p>
          <a:p>
            <a:r>
              <a:rPr lang="en-US" dirty="0" smtClean="0"/>
              <a:t>Probably one </a:t>
            </a:r>
            <a:r>
              <a:rPr lang="en-US" dirty="0" smtClean="0"/>
              <a:t>of the frameworks/libraries </a:t>
            </a:r>
            <a:r>
              <a:rPr lang="en-US" dirty="0" smtClean="0"/>
              <a:t>with the best documentation out there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/>
              <a:t>, 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spring.io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3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name “Spring”?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5041"/>
            <a:ext cx="10515600" cy="3271922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Spring</a:t>
            </a:r>
            <a:r>
              <a:rPr lang="en-US" dirty="0" smtClean="0"/>
              <a:t> is what comes after the “</a:t>
            </a:r>
            <a:r>
              <a:rPr lang="en-US" i="1" dirty="0" smtClean="0"/>
              <a:t>winter</a:t>
            </a:r>
            <a:r>
              <a:rPr lang="en-US" dirty="0" smtClean="0"/>
              <a:t>” of </a:t>
            </a:r>
            <a:r>
              <a:rPr lang="en-US" dirty="0" smtClean="0"/>
              <a:t>JEE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1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vs </a:t>
            </a:r>
            <a:r>
              <a:rPr lang="en-US" dirty="0" err="1" smtClean="0"/>
              <a:t>SpringBoot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73" y="1825624"/>
            <a:ext cx="11984304" cy="497168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Spring has </a:t>
            </a:r>
            <a:r>
              <a:rPr lang="en-US" i="1" dirty="0" smtClean="0"/>
              <a:t>many</a:t>
            </a:r>
            <a:r>
              <a:rPr lang="en-US" dirty="0" smtClean="0"/>
              <a:t>, </a:t>
            </a:r>
            <a:r>
              <a:rPr lang="en-US" i="1" dirty="0" smtClean="0"/>
              <a:t>many</a:t>
            </a:r>
            <a:r>
              <a:rPr lang="en-US" dirty="0" smtClean="0"/>
              <a:t> modules, like for handling databases, web pages, web services, etc.</a:t>
            </a:r>
          </a:p>
          <a:p>
            <a:r>
              <a:rPr lang="en-US" dirty="0" smtClean="0"/>
              <a:t>To </a:t>
            </a:r>
            <a:r>
              <a:rPr lang="en-US" i="1" dirty="0" smtClean="0"/>
              <a:t>wire </a:t>
            </a:r>
            <a:r>
              <a:rPr lang="en-US" dirty="0" smtClean="0"/>
              <a:t>together a Spring application, there might be the need to set up a lot of configurations</a:t>
            </a:r>
          </a:p>
          <a:p>
            <a:r>
              <a:rPr lang="en-US" i="1" dirty="0" err="1" smtClean="0"/>
              <a:t>SpringBoot</a:t>
            </a:r>
            <a:r>
              <a:rPr lang="en-US" i="1" dirty="0" smtClean="0"/>
              <a:t> </a:t>
            </a:r>
            <a:r>
              <a:rPr lang="en-US" dirty="0" smtClean="0"/>
              <a:t>(2012): part of Spring </a:t>
            </a:r>
          </a:p>
          <a:p>
            <a:r>
              <a:rPr lang="en-US" dirty="0" smtClean="0"/>
              <a:t>Provides </a:t>
            </a:r>
            <a:r>
              <a:rPr lang="en-US" i="1" dirty="0" smtClean="0"/>
              <a:t>convention over configuration  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default, reasonable configurations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if you have H2 embedded database as dependency in </a:t>
            </a:r>
            <a:r>
              <a:rPr lang="en-US" i="1" dirty="0" smtClean="0"/>
              <a:t>pom.xml</a:t>
            </a:r>
            <a:r>
              <a:rPr lang="en-US" dirty="0" smtClean="0"/>
              <a:t>, </a:t>
            </a:r>
            <a:r>
              <a:rPr lang="en-US" dirty="0" err="1" smtClean="0"/>
              <a:t>SpringBoot</a:t>
            </a:r>
            <a:r>
              <a:rPr lang="en-US" dirty="0" smtClean="0"/>
              <a:t> will automatically start it and configure Hibernate for it </a:t>
            </a:r>
            <a:r>
              <a:rPr lang="en-US" i="1" dirty="0" smtClean="0"/>
              <a:t> </a:t>
            </a:r>
          </a:p>
          <a:p>
            <a:r>
              <a:rPr lang="en-US" dirty="0" smtClean="0"/>
              <a:t>Can write up a full functional enterprise application very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0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25" y="1825625"/>
            <a:ext cx="11830556" cy="4906948"/>
          </a:xfrm>
        </p:spPr>
        <p:txBody>
          <a:bodyPr/>
          <a:lstStyle/>
          <a:p>
            <a:r>
              <a:rPr lang="en-US" dirty="0" smtClean="0"/>
              <a:t>Spring is the most popular framework to develop backend enterprise applications</a:t>
            </a:r>
          </a:p>
          <a:p>
            <a:r>
              <a:rPr lang="en-US" dirty="0" smtClean="0"/>
              <a:t>However, like </a:t>
            </a:r>
            <a:r>
              <a:rPr lang="en-US" dirty="0" smtClean="0"/>
              <a:t>JEE</a:t>
            </a:r>
            <a:r>
              <a:rPr lang="en-US" dirty="0" smtClean="0"/>
              <a:t>, it has a learning curve, as you need to have a clear understanding of </a:t>
            </a:r>
            <a:r>
              <a:rPr lang="en-US" i="1" dirty="0" smtClean="0"/>
              <a:t>dependency injection</a:t>
            </a:r>
            <a:r>
              <a:rPr lang="en-US" dirty="0" smtClean="0"/>
              <a:t> and </a:t>
            </a:r>
            <a:r>
              <a:rPr lang="en-US" i="1" dirty="0" smtClean="0"/>
              <a:t>proxy classes</a:t>
            </a:r>
          </a:p>
          <a:p>
            <a:r>
              <a:rPr lang="en-US" dirty="0" smtClean="0"/>
              <a:t>Java also has other more lightweight alternatives, like </a:t>
            </a:r>
            <a:r>
              <a:rPr lang="en-US" i="1" dirty="0" err="1" smtClean="0"/>
              <a:t>DropWizard</a:t>
            </a:r>
            <a:r>
              <a:rPr lang="en-US" dirty="0" smtClean="0"/>
              <a:t>   </a:t>
            </a:r>
          </a:p>
          <a:p>
            <a:pPr lvl="1"/>
            <a:r>
              <a:rPr lang="en-US" dirty="0" smtClean="0"/>
              <a:t>less “magic”, but more boilerplate and less functionalities…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9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65" y="1825625"/>
            <a:ext cx="11911476" cy="49150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Spring, you can still build a WAR file that can be deployed on a </a:t>
            </a:r>
            <a:r>
              <a:rPr lang="en-US" dirty="0" smtClean="0"/>
              <a:t>JEE </a:t>
            </a:r>
            <a:r>
              <a:rPr lang="en-US" dirty="0" smtClean="0"/>
              <a:t>container like </a:t>
            </a:r>
            <a:r>
              <a:rPr lang="en-US" dirty="0" err="1" smtClean="0"/>
              <a:t>WildFly</a:t>
            </a:r>
            <a:endParaRPr lang="en-US" dirty="0" smtClean="0"/>
          </a:p>
          <a:p>
            <a:r>
              <a:rPr lang="en-US" dirty="0" smtClean="0"/>
              <a:t>That because Spring still implements the “Servlet” API of </a:t>
            </a:r>
            <a:r>
              <a:rPr lang="en-US" dirty="0" smtClean="0"/>
              <a:t>JEE </a:t>
            </a:r>
            <a:r>
              <a:rPr lang="en-US" dirty="0" smtClean="0"/>
              <a:t>(which is the one </a:t>
            </a:r>
            <a:r>
              <a:rPr lang="en-US" dirty="0" smtClean="0"/>
              <a:t>used </a:t>
            </a:r>
            <a:r>
              <a:rPr lang="en-US" dirty="0" smtClean="0"/>
              <a:t>to interact with HTTP requests)</a:t>
            </a:r>
          </a:p>
          <a:p>
            <a:r>
              <a:rPr lang="en-US" dirty="0" smtClean="0"/>
              <a:t>However, most common case is to build a fat / </a:t>
            </a:r>
            <a:r>
              <a:rPr lang="en-US" dirty="0" err="1" smtClean="0"/>
              <a:t>uber</a:t>
            </a:r>
            <a:r>
              <a:rPr lang="en-US" dirty="0" smtClean="0"/>
              <a:t> JAR file, which is self executable (and contains all needed dependencies)</a:t>
            </a:r>
          </a:p>
          <a:p>
            <a:pPr lvl="1"/>
            <a:r>
              <a:rPr lang="en-US" dirty="0" smtClean="0"/>
              <a:t>Which will include an embedded servlet container like Tomcat or Jetty</a:t>
            </a:r>
          </a:p>
          <a:p>
            <a:pPr lvl="1"/>
            <a:r>
              <a:rPr lang="en-US" dirty="0" smtClean="0"/>
              <a:t>These two are servers that support the “Servlet” API, but not the other specs of </a:t>
            </a:r>
            <a:r>
              <a:rPr lang="en-US" dirty="0" smtClean="0"/>
              <a:t>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1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/>
              <a:t>JEE </a:t>
            </a:r>
            <a:r>
              <a:rPr lang="en-US" dirty="0" smtClean="0"/>
              <a:t>to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57" y="1825625"/>
            <a:ext cx="11822463" cy="4826028"/>
          </a:xfrm>
        </p:spPr>
        <p:txBody>
          <a:bodyPr/>
          <a:lstStyle/>
          <a:p>
            <a:r>
              <a:rPr lang="en-US" dirty="0" smtClean="0"/>
              <a:t>Spring is inspired by </a:t>
            </a:r>
            <a:r>
              <a:rPr lang="en-US" dirty="0" smtClean="0"/>
              <a:t>JEE</a:t>
            </a:r>
            <a:r>
              <a:rPr lang="en-US" dirty="0" smtClean="0"/>
              <a:t>, and follows many of its conventions</a:t>
            </a:r>
          </a:p>
          <a:p>
            <a:pPr lvl="1"/>
            <a:r>
              <a:rPr lang="en-US" dirty="0" smtClean="0"/>
              <a:t>and actually several aspects in </a:t>
            </a:r>
            <a:r>
              <a:rPr lang="en-US" dirty="0" smtClean="0"/>
              <a:t>JEE </a:t>
            </a:r>
            <a:r>
              <a:rPr lang="en-US" dirty="0" smtClean="0"/>
              <a:t>came from Spring…</a:t>
            </a:r>
          </a:p>
          <a:p>
            <a:r>
              <a:rPr lang="en-US" dirty="0" smtClean="0"/>
              <a:t> Spring is huge, so we will just discuss what we have seen so far in </a:t>
            </a:r>
            <a:r>
              <a:rPr lang="en-US" dirty="0" smtClean="0"/>
              <a:t>JEE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: </a:t>
            </a:r>
            <a:r>
              <a:rPr lang="en-US" i="1" dirty="0" smtClean="0"/>
              <a:t>JPA</a:t>
            </a:r>
            <a:r>
              <a:rPr lang="en-US" dirty="0" smtClean="0"/>
              <a:t>, </a:t>
            </a:r>
            <a:r>
              <a:rPr lang="en-US" i="1" dirty="0" smtClean="0"/>
              <a:t>EJB</a:t>
            </a:r>
            <a:r>
              <a:rPr lang="en-US" dirty="0" smtClean="0"/>
              <a:t> and </a:t>
            </a:r>
            <a:r>
              <a:rPr lang="en-US" i="1" dirty="0" smtClean="0"/>
              <a:t>JSF</a:t>
            </a:r>
          </a:p>
          <a:p>
            <a:r>
              <a:rPr lang="en-US" dirty="0" smtClean="0"/>
              <a:t>As they have many similarities, moving from one to the other is not a too complex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2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45" y="1825625"/>
            <a:ext cx="11733451" cy="4842212"/>
          </a:xfrm>
        </p:spPr>
        <p:txBody>
          <a:bodyPr/>
          <a:lstStyle/>
          <a:p>
            <a:r>
              <a:rPr lang="en-US" dirty="0" smtClean="0"/>
              <a:t>Spring can use JPA directly</a:t>
            </a:r>
          </a:p>
          <a:p>
            <a:r>
              <a:rPr lang="en-US" dirty="0" smtClean="0"/>
              <a:t>By default, Spring uses Hibernate for JPA</a:t>
            </a:r>
          </a:p>
          <a:p>
            <a:r>
              <a:rPr lang="en-US" dirty="0" smtClean="0"/>
              <a:t>No need to do any change on the </a:t>
            </a:r>
            <a:r>
              <a:rPr lang="en-US" i="1" dirty="0" smtClean="0"/>
              <a:t>@Entity </a:t>
            </a:r>
            <a:r>
              <a:rPr lang="en-US" dirty="0" smtClean="0"/>
              <a:t>or the </a:t>
            </a:r>
            <a:r>
              <a:rPr lang="en-US" i="1" dirty="0" err="1" smtClean="0"/>
              <a:t>EntityManager</a:t>
            </a:r>
            <a:endParaRPr lang="en-US" i="1" dirty="0" smtClean="0"/>
          </a:p>
          <a:p>
            <a:r>
              <a:rPr lang="en-US" dirty="0" smtClean="0"/>
              <a:t>No need of </a:t>
            </a:r>
            <a:r>
              <a:rPr lang="en-US" i="1" dirty="0" smtClean="0"/>
              <a:t>persistence.xml</a:t>
            </a:r>
            <a:r>
              <a:rPr lang="en-US" dirty="0" smtClean="0"/>
              <a:t>, as Hibernate gets configured in </a:t>
            </a:r>
            <a:r>
              <a:rPr lang="en-US" dirty="0" smtClean="0"/>
              <a:t>the main </a:t>
            </a:r>
            <a:r>
              <a:rPr lang="en-US" dirty="0" smtClean="0"/>
              <a:t>Spring configuration file (e.g., </a:t>
            </a:r>
            <a:r>
              <a:rPr lang="en-US" i="1" dirty="0" err="1" smtClean="0"/>
              <a:t>application.yml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Spring provides </a:t>
            </a:r>
            <a:r>
              <a:rPr lang="en-US" i="1" dirty="0" smtClean="0"/>
              <a:t>more functionalities </a:t>
            </a:r>
            <a:r>
              <a:rPr lang="en-US" dirty="0" smtClean="0"/>
              <a:t>on top of JPA, like </a:t>
            </a:r>
            <a:r>
              <a:rPr lang="en-US" i="1" dirty="0" smtClean="0"/>
              <a:t>@</a:t>
            </a:r>
            <a:r>
              <a:rPr lang="en-US" i="1" dirty="0" smtClean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4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6734</TotalTime>
  <Words>939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Enterprise Programmering 1  Lesson 08: Spring</vt:lpstr>
      <vt:lpstr>About these slides</vt:lpstr>
      <vt:lpstr>Spring Framework</vt:lpstr>
      <vt:lpstr>Why the name “Spring”?</vt:lpstr>
      <vt:lpstr>Spring vs SpringBoot</vt:lpstr>
      <vt:lpstr>Popularity </vt:lpstr>
      <vt:lpstr>Deployment</vt:lpstr>
      <vt:lpstr>From JEE to Spring</vt:lpstr>
      <vt:lpstr>JPA</vt:lpstr>
      <vt:lpstr>EJB</vt:lpstr>
      <vt:lpstr>JSF</vt:lpstr>
      <vt:lpstr>Testing</vt:lpstr>
      <vt:lpstr>Entry Point</vt:lpstr>
      <vt:lpstr>Configurations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255</cp:revision>
  <cp:lastPrinted>2017-12-21T12:07:11Z</cp:lastPrinted>
  <dcterms:created xsi:type="dcterms:W3CDTF">2017-12-10T14:32:25Z</dcterms:created>
  <dcterms:modified xsi:type="dcterms:W3CDTF">2018-11-28T12:17:10Z</dcterms:modified>
</cp:coreProperties>
</file>