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5" r:id="rId4"/>
    <p:sldId id="266" r:id="rId5"/>
    <p:sldId id="258" r:id="rId6"/>
    <p:sldId id="260" r:id="rId7"/>
    <p:sldId id="273" r:id="rId8"/>
    <p:sldId id="305" r:id="rId9"/>
    <p:sldId id="259" r:id="rId10"/>
    <p:sldId id="274" r:id="rId11"/>
    <p:sldId id="267" r:id="rId12"/>
    <p:sldId id="268" r:id="rId13"/>
    <p:sldId id="262" r:id="rId14"/>
    <p:sldId id="276" r:id="rId15"/>
    <p:sldId id="275" r:id="rId16"/>
    <p:sldId id="263" r:id="rId17"/>
    <p:sldId id="277" r:id="rId18"/>
    <p:sldId id="278" r:id="rId19"/>
    <p:sldId id="269" r:id="rId20"/>
    <p:sldId id="294" r:id="rId21"/>
    <p:sldId id="272" r:id="rId22"/>
    <p:sldId id="279" r:id="rId23"/>
    <p:sldId id="280" r:id="rId24"/>
    <p:sldId id="281" r:id="rId25"/>
    <p:sldId id="306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6" r:id="rId37"/>
    <p:sldId id="297" r:id="rId38"/>
    <p:sldId id="307" r:id="rId39"/>
    <p:sldId id="298" r:id="rId40"/>
    <p:sldId id="304" r:id="rId41"/>
    <p:sldId id="301" r:id="rId42"/>
    <p:sldId id="293" r:id="rId43"/>
    <p:sldId id="299" r:id="rId44"/>
    <p:sldId id="295" r:id="rId45"/>
    <p:sldId id="270" r:id="rId46"/>
    <p:sldId id="300" r:id="rId47"/>
    <p:sldId id="302" r:id="rId48"/>
    <p:sldId id="303" r:id="rId49"/>
    <p:sldId id="27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914"/>
              </a:spcBef>
              <a:buChar char="✴"/>
              <a:defRPr sz="2250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9907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uri82/testing_security_development_enterprise_system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uri82/testing_security_development_enterprise_system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4734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659" y="5240471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</a:t>
            </a:r>
            <a:r>
              <a:rPr lang="en-US" dirty="0" smtClean="0"/>
              <a:t>JEE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4" y="1825625"/>
            <a:ext cx="10760676" cy="48441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JEE</a:t>
            </a:r>
            <a:r>
              <a:rPr lang="en-US" dirty="0" smtClean="0"/>
              <a:t> was </a:t>
            </a:r>
            <a:r>
              <a:rPr lang="en-US" dirty="0" smtClean="0"/>
              <a:t>the “official” framework for building Java enterprise </a:t>
            </a:r>
            <a:r>
              <a:rPr lang="en-US" dirty="0" smtClean="0"/>
              <a:t>applications, but not anymore (since 2017)</a:t>
            </a:r>
          </a:p>
          <a:p>
            <a:pPr lvl="1"/>
            <a:r>
              <a:rPr lang="en-US" dirty="0" smtClean="0"/>
              <a:t>now it is just a framework like any other</a:t>
            </a:r>
            <a:endParaRPr lang="en-US" dirty="0" smtClean="0"/>
          </a:p>
          <a:p>
            <a:r>
              <a:rPr lang="en-US" b="1" dirty="0" smtClean="0"/>
              <a:t>Spring</a:t>
            </a:r>
            <a:r>
              <a:rPr lang="en-US" dirty="0" smtClean="0"/>
              <a:t> is a different framework made by Pivotal that builds on top the foundations of </a:t>
            </a:r>
            <a:r>
              <a:rPr lang="en-US" dirty="0" smtClean="0"/>
              <a:t>JEE</a:t>
            </a:r>
            <a:endParaRPr lang="en-US" dirty="0" smtClean="0"/>
          </a:p>
          <a:p>
            <a:r>
              <a:rPr lang="en-US" dirty="0" smtClean="0"/>
              <a:t>As of now, Spring is more </a:t>
            </a:r>
            <a:r>
              <a:rPr lang="en-US" i="1" dirty="0" smtClean="0"/>
              <a:t>widely</a:t>
            </a:r>
            <a:r>
              <a:rPr lang="en-US" dirty="0" smtClean="0"/>
              <a:t> used, and also a </a:t>
            </a:r>
            <a:r>
              <a:rPr lang="en-US" i="1" dirty="0" smtClean="0"/>
              <a:t>much more pleasant framework to work with</a:t>
            </a:r>
          </a:p>
          <a:p>
            <a:r>
              <a:rPr lang="en-US" dirty="0" smtClean="0"/>
              <a:t>But you cannot really appreciate </a:t>
            </a:r>
            <a:r>
              <a:rPr lang="en-US" i="1" dirty="0" err="1" smtClean="0"/>
              <a:t>SpringBoot</a:t>
            </a:r>
            <a:r>
              <a:rPr lang="en-US" dirty="0" smtClean="0"/>
              <a:t> until you have gone through the blood, sweat and tears of debugging an EJB test using </a:t>
            </a:r>
            <a:r>
              <a:rPr lang="en-US" dirty="0" err="1" smtClean="0"/>
              <a:t>Arquillian</a:t>
            </a:r>
            <a:r>
              <a:rPr lang="en-US" dirty="0" smtClean="0"/>
              <a:t> to deploy to a </a:t>
            </a:r>
            <a:r>
              <a:rPr lang="en-US" dirty="0" err="1" smtClean="0"/>
              <a:t>WildFly</a:t>
            </a:r>
            <a:r>
              <a:rPr lang="en-US" dirty="0" smtClean="0"/>
              <a:t> </a:t>
            </a:r>
            <a:r>
              <a:rPr lang="en-US" dirty="0" smtClean="0"/>
              <a:t>container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r>
              <a:rPr lang="en-US" dirty="0" smtClean="0"/>
              <a:t>You are supposed to attend, although no strict checks</a:t>
            </a:r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Enterprise Edition (</a:t>
            </a:r>
            <a:r>
              <a:rPr lang="en-US" dirty="0" smtClean="0"/>
              <a:t>JEE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745" y="1825624"/>
            <a:ext cx="11434119" cy="4772883"/>
          </a:xfrm>
        </p:spPr>
        <p:txBody>
          <a:bodyPr/>
          <a:lstStyle/>
          <a:p>
            <a:r>
              <a:rPr lang="en-US" dirty="0" smtClean="0"/>
              <a:t>It is a set of specifications of libraries for developing enterprise applications</a:t>
            </a:r>
          </a:p>
          <a:p>
            <a:r>
              <a:rPr lang="en-US" dirty="0" smtClean="0"/>
              <a:t>Think about it as a set of “interfaces”, with different possible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Hibernate and </a:t>
            </a:r>
            <a:r>
              <a:rPr lang="en-US" dirty="0" err="1" smtClean="0"/>
              <a:t>EclipseLink</a:t>
            </a:r>
            <a:r>
              <a:rPr lang="en-US" dirty="0" smtClean="0"/>
              <a:t> are two different implementations for the JPA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0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35" y="1825625"/>
            <a:ext cx="11170508" cy="4739932"/>
          </a:xfrm>
        </p:spPr>
        <p:txBody>
          <a:bodyPr/>
          <a:lstStyle/>
          <a:p>
            <a:r>
              <a:rPr lang="en-US" dirty="0" smtClean="0"/>
              <a:t>1998: </a:t>
            </a:r>
            <a:r>
              <a:rPr lang="en-US" dirty="0"/>
              <a:t>JPE (Java Platform for the Enterprise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At Sun Microsystems, developer of Java</a:t>
            </a:r>
          </a:p>
          <a:p>
            <a:r>
              <a:rPr lang="en-US" dirty="0" smtClean="0"/>
              <a:t>2009: Oracle buys Sun</a:t>
            </a:r>
          </a:p>
          <a:p>
            <a:r>
              <a:rPr lang="en-US" dirty="0" smtClean="0"/>
              <a:t>2013: Java </a:t>
            </a:r>
            <a:r>
              <a:rPr lang="en-US" dirty="0"/>
              <a:t>EE 7 </a:t>
            </a:r>
          </a:p>
          <a:p>
            <a:r>
              <a:rPr lang="en-US" dirty="0" smtClean="0"/>
              <a:t>2017: Java EE 8 </a:t>
            </a:r>
          </a:p>
          <a:p>
            <a:r>
              <a:rPr lang="en-US" dirty="0" smtClean="0"/>
              <a:t>2017: Oracle gives EE to the Eclipse </a:t>
            </a:r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now it is called “</a:t>
            </a:r>
            <a:r>
              <a:rPr lang="en-US" i="1" dirty="0" smtClean="0"/>
              <a:t>Jakarta EE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2" y="200725"/>
            <a:ext cx="864197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EE Specs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22849"/>
            <a:ext cx="550881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JPA</a:t>
            </a:r>
            <a:r>
              <a:rPr lang="en-US" dirty="0" smtClean="0"/>
              <a:t>: Java Persistence API</a:t>
            </a:r>
          </a:p>
          <a:p>
            <a:pPr lvl="1"/>
            <a:r>
              <a:rPr lang="en-US" dirty="0" smtClean="0"/>
              <a:t>For database accesses</a:t>
            </a:r>
          </a:p>
          <a:p>
            <a:r>
              <a:rPr lang="en-US" b="1" dirty="0"/>
              <a:t>Bean Validation</a:t>
            </a:r>
          </a:p>
          <a:p>
            <a:pPr lvl="1"/>
            <a:r>
              <a:rPr lang="en-US" dirty="0"/>
              <a:t>For handling constraints on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EJB</a:t>
            </a:r>
            <a:r>
              <a:rPr lang="en-US" dirty="0" smtClean="0"/>
              <a:t>: Enterprise Java Beans</a:t>
            </a:r>
          </a:p>
          <a:p>
            <a:pPr lvl="1"/>
            <a:r>
              <a:rPr lang="en-US" dirty="0" smtClean="0"/>
              <a:t>For business logic</a:t>
            </a:r>
          </a:p>
          <a:p>
            <a:r>
              <a:rPr lang="en-US" b="1" dirty="0" smtClean="0"/>
              <a:t>Servlet</a:t>
            </a:r>
          </a:p>
          <a:p>
            <a:pPr lvl="1"/>
            <a:r>
              <a:rPr lang="en-US" dirty="0" smtClean="0"/>
              <a:t>To handle HTTP request</a:t>
            </a:r>
          </a:p>
          <a:p>
            <a:r>
              <a:rPr lang="en-US" b="1" dirty="0" smtClean="0"/>
              <a:t>JSF</a:t>
            </a:r>
            <a:r>
              <a:rPr lang="en-US" dirty="0" smtClean="0"/>
              <a:t>: </a:t>
            </a:r>
            <a:r>
              <a:rPr lang="en-US" dirty="0" err="1" smtClean="0"/>
              <a:t>JavaServer</a:t>
            </a:r>
            <a:r>
              <a:rPr lang="en-US" dirty="0" smtClean="0"/>
              <a:t> Faces</a:t>
            </a:r>
          </a:p>
          <a:p>
            <a:pPr lvl="1"/>
            <a:r>
              <a:rPr lang="en-US" dirty="0" smtClean="0"/>
              <a:t>For building web GUIs</a:t>
            </a:r>
          </a:p>
          <a:p>
            <a:r>
              <a:rPr lang="en-US" dirty="0" smtClean="0"/>
              <a:t>But there is more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29" y="1837764"/>
            <a:ext cx="5069492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build Java EE applications against its interfaces, but then you need to choose a </a:t>
            </a:r>
            <a:r>
              <a:rPr lang="en-US" i="1" dirty="0" smtClean="0"/>
              <a:t>container</a:t>
            </a:r>
            <a:r>
              <a:rPr lang="en-US" dirty="0" smtClean="0"/>
              <a:t> to run them</a:t>
            </a:r>
          </a:p>
          <a:p>
            <a:r>
              <a:rPr lang="en-US" dirty="0" smtClean="0"/>
              <a:t>Different vendors and implementations: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: </a:t>
            </a:r>
            <a:r>
              <a:rPr lang="en-US" dirty="0" err="1" smtClean="0"/>
              <a:t>JBoss</a:t>
            </a:r>
            <a:r>
              <a:rPr lang="en-US" dirty="0" smtClean="0"/>
              <a:t> and </a:t>
            </a:r>
            <a:r>
              <a:rPr lang="en-US" b="1" dirty="0" err="1" smtClean="0"/>
              <a:t>Wildfly</a:t>
            </a:r>
            <a:endParaRPr lang="en-US" b="1" dirty="0" smtClean="0"/>
          </a:p>
          <a:p>
            <a:pPr lvl="1"/>
            <a:r>
              <a:rPr lang="en-US" dirty="0" smtClean="0"/>
              <a:t>Oracle: </a:t>
            </a:r>
            <a:r>
              <a:rPr lang="en-US" dirty="0" err="1" smtClean="0"/>
              <a:t>GlassFish</a:t>
            </a:r>
            <a:r>
              <a:rPr lang="en-US" dirty="0" smtClean="0"/>
              <a:t> and </a:t>
            </a:r>
            <a:r>
              <a:rPr lang="en-US" dirty="0" smtClean="0"/>
              <a:t>WebLogic</a:t>
            </a:r>
            <a:endParaRPr lang="en-US" dirty="0" smtClean="0"/>
          </a:p>
          <a:p>
            <a:pPr lvl="1"/>
            <a:r>
              <a:rPr lang="en-US" dirty="0" smtClean="0"/>
              <a:t>IBM: </a:t>
            </a:r>
            <a:r>
              <a:rPr lang="en-US" dirty="0" smtClean="0"/>
              <a:t>WebSphere</a:t>
            </a:r>
          </a:p>
          <a:p>
            <a:pPr lvl="2"/>
            <a:r>
              <a:rPr lang="en-US" dirty="0" smtClean="0"/>
              <a:t>Note that in 2018 IBM did buy </a:t>
            </a:r>
            <a:r>
              <a:rPr lang="en-US" dirty="0" err="1" smtClean="0"/>
              <a:t>RedHat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Payara</a:t>
            </a:r>
            <a:r>
              <a:rPr lang="en-US" dirty="0" smtClean="0"/>
              <a:t> Services: </a:t>
            </a:r>
            <a:r>
              <a:rPr lang="en-US" dirty="0" err="1" smtClean="0"/>
              <a:t>Payara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Containers???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3" y="1825624"/>
            <a:ext cx="11770658" cy="47544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an ideal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JAR/WAR files </a:t>
            </a:r>
            <a:r>
              <a:rPr lang="en-US" dirty="0" smtClean="0"/>
              <a:t>are smaller, as no need to package all the library implementations</a:t>
            </a:r>
          </a:p>
          <a:p>
            <a:pPr lvl="1"/>
            <a:r>
              <a:rPr lang="en-US" dirty="0" smtClean="0"/>
              <a:t>Can run different EE applications on same container</a:t>
            </a:r>
          </a:p>
          <a:p>
            <a:pPr lvl="1"/>
            <a:r>
              <a:rPr lang="en-US" dirty="0" smtClean="0"/>
              <a:t>Can deploy on different containers, and not get stuck with a single implementation</a:t>
            </a:r>
          </a:p>
          <a:p>
            <a:r>
              <a:rPr lang="en-US" dirty="0" smtClean="0"/>
              <a:t>In the real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Lot, lot of overhead in handling/configuring containers</a:t>
            </a:r>
          </a:p>
          <a:p>
            <a:pPr lvl="1"/>
            <a:r>
              <a:rPr lang="en-US" dirty="0" smtClean="0"/>
              <a:t>Much worse testing: less automation, and mismatch between development and production environments</a:t>
            </a:r>
          </a:p>
          <a:p>
            <a:pPr lvl="1"/>
            <a:r>
              <a:rPr lang="en-US" dirty="0" smtClean="0"/>
              <a:t>Changing container is far from simple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365125"/>
            <a:ext cx="1175272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“Partial</a:t>
            </a:r>
            <a:r>
              <a:rPr lang="en-US" smtClean="0"/>
              <a:t>” Containers: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supporting full </a:t>
            </a:r>
            <a:r>
              <a:rPr lang="en-US" dirty="0" smtClean="0"/>
              <a:t>JEE </a:t>
            </a:r>
            <a:r>
              <a:rPr lang="en-US" dirty="0" smtClean="0"/>
              <a:t>specifications</a:t>
            </a:r>
          </a:p>
          <a:p>
            <a:r>
              <a:rPr lang="en-US" dirty="0" smtClean="0"/>
              <a:t>Mainly supporting </a:t>
            </a:r>
            <a:r>
              <a:rPr lang="en-US" b="1" dirty="0" smtClean="0"/>
              <a:t>Servlet</a:t>
            </a:r>
            <a:r>
              <a:rPr lang="en-US" dirty="0" smtClean="0"/>
              <a:t> and web assets</a:t>
            </a:r>
          </a:p>
          <a:p>
            <a:r>
              <a:rPr lang="en-US" b="1" dirty="0" smtClean="0"/>
              <a:t>Tomcat</a:t>
            </a:r>
            <a:r>
              <a:rPr lang="en-US" dirty="0" smtClean="0"/>
              <a:t> and </a:t>
            </a:r>
            <a:r>
              <a:rPr lang="en-US" b="1" dirty="0" smtClean="0"/>
              <a:t>Jetty</a:t>
            </a:r>
            <a:r>
              <a:rPr lang="en-US" dirty="0" smtClean="0"/>
              <a:t> are most famous/used ones</a:t>
            </a:r>
          </a:p>
          <a:p>
            <a:r>
              <a:rPr lang="en-US" dirty="0" smtClean="0"/>
              <a:t>Can add needed EE as libraries (</a:t>
            </a:r>
            <a:r>
              <a:rPr lang="en-US" dirty="0" err="1" smtClean="0"/>
              <a:t>eg</a:t>
            </a:r>
            <a:r>
              <a:rPr lang="en-US" dirty="0" smtClean="0"/>
              <a:t>, Hibernate for JPA)</a:t>
            </a:r>
          </a:p>
          <a:p>
            <a:r>
              <a:rPr lang="en-US" dirty="0" smtClean="0"/>
              <a:t>Can be </a:t>
            </a:r>
            <a:r>
              <a:rPr lang="en-US" b="1" dirty="0" smtClean="0"/>
              <a:t>embedded</a:t>
            </a:r>
            <a:r>
              <a:rPr lang="en-US" dirty="0" smtClean="0"/>
              <a:t> with the application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self-executable JAR files</a:t>
            </a:r>
          </a:p>
          <a:p>
            <a:r>
              <a:rPr lang="en-US" dirty="0" smtClean="0"/>
              <a:t>Approach used by </a:t>
            </a:r>
            <a:r>
              <a:rPr lang="en-US" i="1" dirty="0" err="1" smtClean="0"/>
              <a:t>SpringBoot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/>
          <a:lstStyle/>
          <a:p>
            <a:r>
              <a:rPr lang="en-US" dirty="0" smtClean="0"/>
              <a:t>12 lessons, once a week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r>
              <a:rPr lang="en-US" dirty="0" smtClean="0"/>
              <a:t>4-hour lectures</a:t>
            </a:r>
          </a:p>
          <a:p>
            <a:pPr lvl="1"/>
            <a:r>
              <a:rPr lang="en-US" dirty="0" smtClean="0"/>
              <a:t>Between 2 and 4 hours of teaching</a:t>
            </a:r>
          </a:p>
          <a:p>
            <a:pPr lvl="1"/>
            <a:r>
              <a:rPr lang="en-US" dirty="0" smtClean="0"/>
              <a:t>Remaining time is for exercises and questions</a:t>
            </a:r>
          </a:p>
          <a:p>
            <a:r>
              <a:rPr lang="en-US" dirty="0" smtClean="0"/>
              <a:t>Focus on coding and </a:t>
            </a:r>
            <a:r>
              <a:rPr lang="en-US" dirty="0" smtClean="0"/>
              <a:t>exercises</a:t>
            </a:r>
          </a:p>
          <a:p>
            <a:r>
              <a:rPr lang="en-US" i="1" dirty="0" smtClean="0"/>
              <a:t>Enterprise</a:t>
            </a:r>
            <a:r>
              <a:rPr lang="en-US" dirty="0" smtClean="0"/>
              <a:t> systems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enterpr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356486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4" y="1825624"/>
            <a:ext cx="11079892" cy="478935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course repository uses </a:t>
            </a:r>
            <a:r>
              <a:rPr lang="en-US" b="1" dirty="0" smtClean="0"/>
              <a:t>Maven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github.com/arcuri82/testing_security_development_enterprise_systems</a:t>
            </a:r>
            <a:endParaRPr lang="en-US" dirty="0" smtClean="0"/>
          </a:p>
          <a:p>
            <a:r>
              <a:rPr lang="en-US" dirty="0" smtClean="0"/>
              <a:t>More than </a:t>
            </a:r>
            <a:r>
              <a:rPr lang="en-US" b="1" dirty="0" smtClean="0"/>
              <a:t>150</a:t>
            </a:r>
            <a:r>
              <a:rPr lang="en-US" dirty="0" smtClean="0"/>
              <a:t> </a:t>
            </a:r>
            <a:r>
              <a:rPr lang="en-US" dirty="0" smtClean="0"/>
              <a:t>Maven submodules, with several layers of nesting</a:t>
            </a:r>
          </a:p>
          <a:p>
            <a:r>
              <a:rPr lang="en-US" dirty="0" smtClean="0"/>
              <a:t>Not uncommon to see something like that in large enterprise systems</a:t>
            </a:r>
          </a:p>
          <a:p>
            <a:r>
              <a:rPr lang="en-US" dirty="0" smtClean="0"/>
              <a:t>Need to understand how Maven 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Maven </a:t>
            </a:r>
          </a:p>
          <a:p>
            <a:pPr lvl="1"/>
            <a:r>
              <a:rPr lang="en-US" i="1" dirty="0" smtClean="0"/>
              <a:t>Most popular</a:t>
            </a:r>
            <a:r>
              <a:rPr lang="en-US" dirty="0" smtClean="0"/>
              <a:t>, XML based, my build tool of choice</a:t>
            </a:r>
          </a:p>
          <a:p>
            <a:pPr lvl="1"/>
            <a:r>
              <a:rPr lang="en-US" dirty="0" smtClean="0"/>
              <a:t>Verbose, but not a big problem with autocomplete in IntelliJ</a:t>
            </a:r>
          </a:p>
          <a:p>
            <a:r>
              <a:rPr lang="en-US" b="1" dirty="0" err="1" smtClean="0"/>
              <a:t>Gradle</a:t>
            </a:r>
            <a:endParaRPr lang="en-US" b="1" dirty="0" smtClean="0"/>
          </a:p>
          <a:p>
            <a:pPr lvl="1"/>
            <a:r>
              <a:rPr lang="en-US" dirty="0" smtClean="0"/>
              <a:t>Popular in Android, script based</a:t>
            </a:r>
          </a:p>
          <a:p>
            <a:pPr lvl="1"/>
            <a:r>
              <a:rPr lang="en-US" dirty="0" smtClean="0"/>
              <a:t>Being scripts is its </a:t>
            </a:r>
            <a:r>
              <a:rPr lang="en-US" b="1" dirty="0" smtClean="0"/>
              <a:t>best</a:t>
            </a:r>
            <a:r>
              <a:rPr lang="en-US" dirty="0" smtClean="0"/>
              <a:t> and </a:t>
            </a:r>
            <a:r>
              <a:rPr lang="en-US" b="1" dirty="0" smtClean="0"/>
              <a:t>worst</a:t>
            </a:r>
            <a:r>
              <a:rPr lang="en-US" dirty="0" smtClean="0"/>
              <a:t> feature</a:t>
            </a:r>
          </a:p>
          <a:p>
            <a:pPr lvl="2"/>
            <a:r>
              <a:rPr lang="en-US" dirty="0" smtClean="0"/>
              <a:t>Good: highly flexible</a:t>
            </a:r>
          </a:p>
          <a:p>
            <a:pPr lvl="2"/>
            <a:r>
              <a:rPr lang="en-US" dirty="0" smtClean="0"/>
              <a:t>Bad: harder to maintain and use for new developers in a project</a:t>
            </a:r>
          </a:p>
          <a:p>
            <a:pPr lvl="1"/>
            <a:r>
              <a:rPr lang="en-US" dirty="0" smtClean="0"/>
              <a:t>Note: still handling Maven dependency libraries</a:t>
            </a:r>
          </a:p>
          <a:p>
            <a:r>
              <a:rPr lang="en-US" b="1" dirty="0" smtClean="0"/>
              <a:t>Ant</a:t>
            </a:r>
          </a:p>
          <a:p>
            <a:pPr lvl="1"/>
            <a:r>
              <a:rPr lang="en-US" dirty="0" smtClean="0"/>
              <a:t>Old, not so much in use any more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 Build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7" y="1825624"/>
            <a:ext cx="11304494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Compile your code</a:t>
            </a:r>
          </a:p>
          <a:p>
            <a:r>
              <a:rPr lang="en-US" dirty="0" smtClean="0"/>
              <a:t>Handle complex modularization</a:t>
            </a:r>
          </a:p>
          <a:p>
            <a:r>
              <a:rPr lang="en-US" dirty="0" smtClean="0"/>
              <a:t>Automatically download all needed third-party libraries</a:t>
            </a:r>
          </a:p>
          <a:p>
            <a:r>
              <a:rPr lang="en-US" dirty="0" smtClean="0"/>
              <a:t>Apply custom pre/post processing</a:t>
            </a:r>
          </a:p>
          <a:p>
            <a:r>
              <a:rPr lang="en-US" dirty="0" smtClean="0"/>
              <a:t>Run test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Continuous Integration, fail whole build if any test is failing</a:t>
            </a:r>
          </a:p>
          <a:p>
            <a:r>
              <a:rPr lang="en-US" i="1" dirty="0" smtClean="0"/>
              <a:t>Easy to checkout and automatically build your project on a new machine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82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“</a:t>
            </a:r>
            <a:r>
              <a:rPr lang="en-US" dirty="0" err="1" smtClean="0"/>
              <a:t>pom.xml</a:t>
            </a:r>
            <a:r>
              <a:rPr lang="en-US" dirty="0" smtClean="0"/>
              <a:t>”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19" y="1825624"/>
            <a:ext cx="8252375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POM: </a:t>
            </a:r>
            <a:r>
              <a:rPr lang="en-US" dirty="0"/>
              <a:t>Project Object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XML file describing how to build a </a:t>
            </a:r>
            <a:r>
              <a:rPr lang="en-US" i="1" dirty="0" smtClean="0"/>
              <a:t>module</a:t>
            </a:r>
          </a:p>
          <a:p>
            <a:r>
              <a:rPr lang="en-US" dirty="0" smtClean="0"/>
              <a:t>Project can be composed of several modules, with each module having its own </a:t>
            </a:r>
            <a:r>
              <a:rPr lang="en-US" i="1" dirty="0" err="1" smtClean="0"/>
              <a:t>pom.xml</a:t>
            </a:r>
            <a:r>
              <a:rPr lang="en-US" i="1" dirty="0" smtClean="0"/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Hierarchy of modules and submodules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518" y="1431388"/>
            <a:ext cx="2730281" cy="54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3" y="224118"/>
            <a:ext cx="11860305" cy="615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</a:t>
            </a:r>
            <a:r>
              <a:rPr lang="en-US" sz="1800" b="1" dirty="0">
                <a:solidFill>
                  <a:schemeClr val="tx2"/>
                </a:solidFill>
              </a:rPr>
              <a:t>project </a:t>
            </a:r>
            <a:r>
              <a:rPr lang="en-US" sz="1800" b="1" dirty="0" err="1">
                <a:solidFill>
                  <a:schemeClr val="tx2"/>
                </a:solidFill>
              </a:rPr>
              <a:t>xmlns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/POM/4.0.0" </a:t>
            </a:r>
            <a:r>
              <a:rPr lang="en-US" sz="1800" b="1" dirty="0" err="1">
                <a:solidFill>
                  <a:schemeClr val="tx2"/>
                </a:solidFill>
              </a:rPr>
              <a:t>xmlns:xsi</a:t>
            </a:r>
            <a:r>
              <a:rPr lang="en-US" sz="1800" b="1" dirty="0">
                <a:solidFill>
                  <a:schemeClr val="tx2"/>
                </a:solidFill>
              </a:rPr>
              <a:t>="http://www.w3.org/2001/</a:t>
            </a:r>
            <a:r>
              <a:rPr lang="en-US" sz="1800" b="1" dirty="0" err="1">
                <a:solidFill>
                  <a:schemeClr val="tx2"/>
                </a:solidFill>
              </a:rPr>
              <a:t>XMLSchema</a:t>
            </a:r>
            <a:r>
              <a:rPr lang="en-US" sz="1800" b="1" dirty="0">
                <a:solidFill>
                  <a:schemeClr val="tx2"/>
                </a:solidFill>
              </a:rPr>
              <a:t>-instance"</a:t>
            </a: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         </a:t>
            </a:r>
            <a:r>
              <a:rPr lang="en-US" sz="1800" b="1" dirty="0" err="1">
                <a:solidFill>
                  <a:schemeClr val="tx2"/>
                </a:solidFill>
              </a:rPr>
              <a:t>xsi:schemaLocation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 smtClean="0">
                <a:solidFill>
                  <a:schemeClr val="tx2"/>
                </a:solidFill>
              </a:rPr>
              <a:t>maven.apache.org</a:t>
            </a:r>
            <a:r>
              <a:rPr lang="en-US" sz="1800" b="1" dirty="0" smtClean="0">
                <a:solidFill>
                  <a:schemeClr val="tx2"/>
                </a:solidFill>
              </a:rPr>
              <a:t>/POM/4.0.0     http</a:t>
            </a:r>
            <a:r>
              <a:rPr lang="en-US" sz="1800" b="1" dirty="0">
                <a:solidFill>
                  <a:schemeClr val="tx2"/>
                </a:solidFill>
              </a:rPr>
              <a:t>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</a:t>
            </a:r>
            <a:r>
              <a:rPr lang="en-US" sz="1800" b="1" dirty="0" err="1">
                <a:solidFill>
                  <a:schemeClr val="tx2"/>
                </a:solidFill>
              </a:rPr>
              <a:t>xsd</a:t>
            </a:r>
            <a:r>
              <a:rPr lang="en-US" sz="1800" b="1" dirty="0">
                <a:solidFill>
                  <a:schemeClr val="tx2"/>
                </a:solidFill>
              </a:rPr>
              <a:t>/maven-4.0.0.xsd"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&gt;4.0.0&lt;/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org.tsdes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&gt;0.0.1-SNAPSHOT&lt;/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pom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&gt;Root of TSDES&lt;/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misc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&gt;intro&lt;/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&gt;advanced&lt;/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&lt;/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 smtClean="0">
                <a:solidFill>
                  <a:schemeClr val="tx2"/>
                </a:solidFill>
              </a:rPr>
              <a:t>&gt; </a:t>
            </a:r>
          </a:p>
          <a:p>
            <a:pPr marL="0" indent="0">
              <a:buNone/>
            </a:pPr>
            <a:r>
              <a:rPr lang="mr-IN" sz="1800" dirty="0" smtClean="0">
                <a:solidFill>
                  <a:schemeClr val="tx2"/>
                </a:solidFill>
              </a:rPr>
              <a:t>…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3341" y="1640540"/>
            <a:ext cx="6436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1" dirty="0" smtClean="0"/>
              <a:t>&lt;project&gt;</a:t>
            </a:r>
            <a:r>
              <a:rPr lang="en-US" sz="3200" dirty="0" smtClean="0"/>
              <a:t> defines a series of namespaces and XSD (XML Schema Definition)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i="1" dirty="0" err="1" smtClean="0"/>
              <a:t>pom.xml</a:t>
            </a:r>
            <a:r>
              <a:rPr lang="en-US" sz="3200" dirty="0" smtClean="0"/>
              <a:t> does not contain all kinds of XML tags, but only the ones defined in the XSD schema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When the Maven command runs, it parses the content of the </a:t>
            </a:r>
            <a:r>
              <a:rPr lang="en-US" sz="3200" dirty="0" err="1" smtClean="0"/>
              <a:t>pom.xml</a:t>
            </a:r>
            <a:r>
              <a:rPr lang="en-US" sz="3200" dirty="0" smtClean="0"/>
              <a:t> file in current directory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473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19" y="1891528"/>
            <a:ext cx="5519351" cy="4723456"/>
          </a:xfrm>
        </p:spPr>
        <p:txBody>
          <a:bodyPr/>
          <a:lstStyle/>
          <a:p>
            <a:r>
              <a:rPr lang="en-US" dirty="0" smtClean="0"/>
              <a:t>Can ask your IDE to create a </a:t>
            </a:r>
            <a:r>
              <a:rPr lang="en-US" i="1" dirty="0" smtClean="0"/>
              <a:t>pom.xml</a:t>
            </a:r>
            <a:r>
              <a:rPr lang="en-US" dirty="0" smtClean="0"/>
              <a:t> for you…</a:t>
            </a:r>
          </a:p>
          <a:p>
            <a:r>
              <a:rPr lang="en-US" dirty="0" smtClean="0"/>
              <a:t>… or can just </a:t>
            </a:r>
            <a:r>
              <a:rPr lang="en-US" dirty="0" err="1" smtClean="0"/>
              <a:t>copy&amp;paste&amp;</a:t>
            </a:r>
            <a:r>
              <a:rPr lang="en-US" i="1" dirty="0" err="1" smtClean="0"/>
              <a:t>adapt</a:t>
            </a:r>
            <a:r>
              <a:rPr lang="en-US" dirty="0" smtClean="0"/>
              <a:t> an existing one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68" y="1620714"/>
            <a:ext cx="6236043" cy="51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Module/Artifact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825624"/>
            <a:ext cx="11761694" cy="3445623"/>
          </a:xfrm>
        </p:spPr>
        <p:txBody>
          <a:bodyPr/>
          <a:lstStyle/>
          <a:p>
            <a:r>
              <a:rPr lang="en-US" dirty="0" smtClean="0"/>
              <a:t>Each module/artifact is uniquely identified by 3 tags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groupId</a:t>
            </a:r>
            <a:r>
              <a:rPr lang="en-US" b="1" dirty="0" smtClean="0"/>
              <a:t>&gt;</a:t>
            </a:r>
            <a:r>
              <a:rPr lang="en-US" dirty="0" smtClean="0"/>
              <a:t>: a string id identifying a group of related artifacts  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artifactId</a:t>
            </a:r>
            <a:r>
              <a:rPr lang="en-US" b="1" dirty="0" smtClean="0"/>
              <a:t>&gt;</a:t>
            </a:r>
            <a:r>
              <a:rPr lang="en-US" dirty="0" smtClean="0"/>
              <a:t>: an id that is unique within a group</a:t>
            </a:r>
          </a:p>
          <a:p>
            <a:r>
              <a:rPr lang="en-US" b="1" dirty="0" smtClean="0"/>
              <a:t>&lt;version&gt;</a:t>
            </a:r>
            <a:r>
              <a:rPr lang="en-US" dirty="0" smtClean="0"/>
              <a:t>: the version of the module/artifact, usually in the </a:t>
            </a:r>
            <a:r>
              <a:rPr lang="en-US" dirty="0" err="1" smtClean="0"/>
              <a:t>M.m.p</a:t>
            </a:r>
            <a:r>
              <a:rPr lang="en-US" dirty="0" smtClean="0"/>
              <a:t> numeric format, 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smtClean="0"/>
              <a:t>Major-Minor-Patch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Usually ending with SNAPSHOT if under development, and not published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0729" y="5406183"/>
            <a:ext cx="4855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org.tsdes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>
                <a:solidFill>
                  <a:schemeClr val="tx2"/>
                </a:solidFill>
              </a:rPr>
              <a:t>&gt;0.0.1-SNAPSHOT&lt;/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825624"/>
            <a:ext cx="11609294" cy="4781121"/>
          </a:xfrm>
        </p:spPr>
        <p:txBody>
          <a:bodyPr/>
          <a:lstStyle/>
          <a:p>
            <a:r>
              <a:rPr lang="en-US" b="1" dirty="0" smtClean="0"/>
              <a:t>&lt;packaging&gt;</a:t>
            </a:r>
            <a:r>
              <a:rPr lang="en-US" dirty="0" smtClean="0"/>
              <a:t>: having value either </a:t>
            </a:r>
            <a:r>
              <a:rPr lang="en-US" b="1" dirty="0" err="1" smtClean="0"/>
              <a:t>pom</a:t>
            </a:r>
            <a:r>
              <a:rPr lang="en-US" dirty="0" smtClean="0"/>
              <a:t>, </a:t>
            </a:r>
            <a:r>
              <a:rPr lang="en-US" b="1" dirty="0" smtClean="0"/>
              <a:t>war</a:t>
            </a:r>
            <a:r>
              <a:rPr lang="en-US" dirty="0" smtClean="0"/>
              <a:t> or </a:t>
            </a:r>
            <a:r>
              <a:rPr lang="en-US" b="1" dirty="0" smtClean="0"/>
              <a:t>jar</a:t>
            </a:r>
          </a:p>
          <a:p>
            <a:r>
              <a:rPr lang="en-US" b="1" dirty="0" err="1"/>
              <a:t>p</a:t>
            </a:r>
            <a:r>
              <a:rPr lang="en-US" b="1" dirty="0" err="1" smtClean="0"/>
              <a:t>om</a:t>
            </a:r>
            <a:r>
              <a:rPr lang="en-US" dirty="0" smtClean="0"/>
              <a:t>: this module is responsible to build other modules, specified in </a:t>
            </a:r>
            <a:r>
              <a:rPr lang="en-US" b="1" dirty="0" smtClean="0"/>
              <a:t>&lt;modules&gt;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Useful to share settings that are common among different sub-modules</a:t>
            </a:r>
          </a:p>
          <a:p>
            <a:r>
              <a:rPr lang="en-US" b="1" dirty="0"/>
              <a:t>w</a:t>
            </a:r>
            <a:r>
              <a:rPr lang="en-US" b="1" dirty="0" smtClean="0"/>
              <a:t>ar</a:t>
            </a:r>
            <a:r>
              <a:rPr lang="en-US" dirty="0" smtClean="0"/>
              <a:t>: module creates a WAR (</a:t>
            </a:r>
            <a:r>
              <a:rPr lang="en-US" b="1" dirty="0"/>
              <a:t>W</a:t>
            </a:r>
            <a:r>
              <a:rPr lang="en-US" dirty="0"/>
              <a:t>eb application </a:t>
            </a:r>
            <a:r>
              <a:rPr lang="en-US" b="1" dirty="0" err="1"/>
              <a:t>AR</a:t>
            </a:r>
            <a:r>
              <a:rPr lang="en-US" dirty="0" err="1"/>
              <a:t>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These are the files deployed on EE 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b="1" dirty="0"/>
              <a:t>j</a:t>
            </a:r>
            <a:r>
              <a:rPr lang="en-US" b="1" dirty="0" smtClean="0"/>
              <a:t>ar</a:t>
            </a:r>
            <a:r>
              <a:rPr lang="en-US" dirty="0" smtClean="0"/>
              <a:t>: </a:t>
            </a:r>
            <a:r>
              <a:rPr lang="en-US" dirty="0"/>
              <a:t>module creates a </a:t>
            </a:r>
            <a:r>
              <a:rPr lang="en-US" dirty="0" smtClean="0"/>
              <a:t>JAR (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err="1" smtClean="0"/>
              <a:t>AR</a:t>
            </a:r>
            <a:r>
              <a:rPr lang="en-US" dirty="0" err="1" smtClean="0"/>
              <a:t>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A single file containing your compiled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Technically, it is a zipped file, so can use “</a:t>
            </a:r>
            <a:r>
              <a:rPr lang="en-US" i="1" dirty="0" smtClean="0"/>
              <a:t>unzip</a:t>
            </a:r>
            <a:r>
              <a:rPr lang="en-US" dirty="0" smtClean="0"/>
              <a:t>” to open 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5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Maven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" y="1825624"/>
            <a:ext cx="11574162" cy="4888213"/>
          </a:xfrm>
        </p:spPr>
        <p:txBody>
          <a:bodyPr/>
          <a:lstStyle/>
          <a:p>
            <a:r>
              <a:rPr lang="en-US" dirty="0" smtClean="0"/>
              <a:t>You can run Maven from an IDE, but </a:t>
            </a:r>
            <a:r>
              <a:rPr lang="en-US" b="1" dirty="0" smtClean="0"/>
              <a:t>BEST</a:t>
            </a:r>
            <a:r>
              <a:rPr lang="en-US" dirty="0" smtClean="0"/>
              <a:t> to learn to use it from command line</a:t>
            </a:r>
          </a:p>
          <a:p>
            <a:r>
              <a:rPr lang="en-US" dirty="0" smtClean="0"/>
              <a:t>Need to download recent version</a:t>
            </a:r>
          </a:p>
          <a:p>
            <a:r>
              <a:rPr lang="en-US" dirty="0" smtClean="0"/>
              <a:t>As developers, there are many tasks that are simplified on the command line, or tools with no GUI</a:t>
            </a:r>
          </a:p>
          <a:p>
            <a:r>
              <a:rPr lang="en-US" dirty="0" smtClean="0"/>
              <a:t>We will go back on this point when dealing for example with self-executable jar files and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9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789" y="82049"/>
            <a:ext cx="8319247" cy="2306864"/>
          </a:xfrm>
          <a:prstGeom prst="rect">
            <a:avLst/>
          </a:prstGeom>
        </p:spPr>
      </p:pic>
      <p:sp>
        <p:nvSpPr>
          <p:cNvPr id="6" name="Shape 154"/>
          <p:cNvSpPr>
            <a:spLocks noGrp="1"/>
          </p:cNvSpPr>
          <p:nvPr>
            <p:ph type="body" idx="1"/>
          </p:nvPr>
        </p:nvSpPr>
        <p:spPr>
          <a:xfrm>
            <a:off x="466165" y="2457450"/>
            <a:ext cx="11483788" cy="42291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/>
              <a:t>Make sure you can run Maven from a </a:t>
            </a:r>
            <a:r>
              <a:rPr lang="en-US" sz="3600" dirty="0" smtClean="0"/>
              <a:t>terminal / console / command line</a:t>
            </a:r>
            <a:endParaRPr lang="en-US" sz="3600" dirty="0"/>
          </a:p>
          <a:p>
            <a:r>
              <a:rPr lang="en-US" sz="3600" dirty="0"/>
              <a:t>On Windows, you might want to try out </a:t>
            </a:r>
            <a:r>
              <a:rPr lang="en-US" sz="3600" dirty="0" err="1" smtClean="0"/>
              <a:t>GitBash</a:t>
            </a:r>
            <a:endParaRPr lang="en-US" sz="3600" dirty="0" smtClean="0"/>
          </a:p>
          <a:p>
            <a:r>
              <a:rPr lang="en-US" sz="3600" dirty="0" smtClean="0"/>
              <a:t>You need to configure the PATH environment variable to be able to use Maven from command line</a:t>
            </a:r>
          </a:p>
          <a:p>
            <a:r>
              <a:rPr lang="en-US" sz="3600" dirty="0" smtClean="0"/>
              <a:t>If everything is configured, run “</a:t>
            </a:r>
            <a:r>
              <a:rPr lang="en-US" sz="3600" dirty="0" err="1" smtClean="0"/>
              <a:t>mvn</a:t>
            </a:r>
            <a:r>
              <a:rPr lang="en-US" sz="3600" dirty="0" smtClean="0"/>
              <a:t> -version”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28540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1825625"/>
            <a:ext cx="11391900" cy="4891554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repository: </a:t>
            </a:r>
            <a:r>
              <a:rPr lang="en-US" dirty="0" smtClean="0">
                <a:hlinkClick r:id="rId2"/>
              </a:rPr>
              <a:t>https://github.com/arcuri82/testing_security_development_enterprise_systems</a:t>
            </a:r>
            <a:endParaRPr lang="en-US" dirty="0" smtClean="0"/>
          </a:p>
          <a:p>
            <a:r>
              <a:rPr lang="en-US" dirty="0" smtClean="0"/>
              <a:t>Module “</a:t>
            </a:r>
            <a:r>
              <a:rPr lang="en-US" b="1" dirty="0" smtClean="0"/>
              <a:t>intro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i="1" dirty="0" smtClean="0"/>
              <a:t>Note</a:t>
            </a:r>
            <a:r>
              <a:rPr lang="en-US" i="1" dirty="0" smtClean="0"/>
              <a:t>: pull often, as material can get updated throughout the </a:t>
            </a:r>
            <a:r>
              <a:rPr lang="en-US" i="1" dirty="0" smtClean="0"/>
              <a:t>course</a:t>
            </a:r>
          </a:p>
          <a:p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2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405" y="3799494"/>
            <a:ext cx="11055179" cy="2543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 Mac, need to edit the “.profile” file under your home directory</a:t>
            </a:r>
          </a:p>
          <a:p>
            <a:r>
              <a:rPr lang="en-US" sz="3600" dirty="0" smtClean="0"/>
              <a:t>Of course, actual paths depend on where you install the JDK and Maven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738" y="164306"/>
            <a:ext cx="867825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78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646" y="5396017"/>
            <a:ext cx="10856257" cy="1139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In Windows, setup environment variables for MAVEN_HOME and JAVA_HOME, and then update PATH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22" y="162826"/>
            <a:ext cx="8396590" cy="48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327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4" y="1825625"/>
            <a:ext cx="7272557" cy="4723456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Used to “clean” your project, </a:t>
            </a:r>
            <a:r>
              <a:rPr lang="en-US" dirty="0" err="1" smtClean="0"/>
              <a:t>ie</a:t>
            </a:r>
            <a:r>
              <a:rPr lang="en-US" dirty="0" smtClean="0"/>
              <a:t> delete all generated files</a:t>
            </a:r>
          </a:p>
          <a:p>
            <a:r>
              <a:rPr lang="en-US" dirty="0" smtClean="0"/>
              <a:t>When you build a project, a “</a:t>
            </a:r>
            <a:r>
              <a:rPr lang="en-US" i="1" dirty="0" smtClean="0"/>
              <a:t>target</a:t>
            </a:r>
            <a:r>
              <a:rPr lang="en-US" dirty="0" smtClean="0"/>
              <a:t>” folder is created, where all compiled files (</a:t>
            </a:r>
            <a:r>
              <a:rPr lang="en-US" i="1" dirty="0" smtClean="0"/>
              <a:t>.class</a:t>
            </a:r>
            <a:r>
              <a:rPr lang="en-US" dirty="0" smtClean="0"/>
              <a:t> files) and other built artifacts (</a:t>
            </a:r>
            <a:r>
              <a:rPr lang="en-US" dirty="0" err="1" smtClean="0"/>
              <a:t>eg</a:t>
            </a:r>
            <a:r>
              <a:rPr lang="en-US" dirty="0" smtClean="0"/>
              <a:t>, JAR and WAR files) are stored 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173" y="1389529"/>
            <a:ext cx="3890486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Main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879412"/>
            <a:ext cx="5777753" cy="478136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compile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 all your </a:t>
            </a:r>
            <a:r>
              <a:rPr lang="en-US" i="1" dirty="0" smtClean="0"/>
              <a:t>.java</a:t>
            </a:r>
            <a:r>
              <a:rPr lang="en-US" dirty="0" smtClean="0"/>
              <a:t> files into </a:t>
            </a:r>
            <a:r>
              <a:rPr lang="en-US" i="1" dirty="0" smtClean="0"/>
              <a:t>.class</a:t>
            </a:r>
            <a:r>
              <a:rPr lang="en-US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test</a:t>
            </a:r>
          </a:p>
          <a:p>
            <a:pPr lvl="1"/>
            <a:r>
              <a:rPr lang="en-US" dirty="0" smtClean="0"/>
              <a:t>run all the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a WAR/JAR file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verify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all the </a:t>
            </a:r>
            <a:r>
              <a:rPr lang="en-US" i="1" dirty="0" smtClean="0"/>
              <a:t>integration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install</a:t>
            </a:r>
          </a:p>
          <a:p>
            <a:pPr lvl="1"/>
            <a:r>
              <a:rPr lang="en-US" dirty="0" smtClean="0"/>
              <a:t>copy the packaged WAR/JAR into your local Maven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1416" y="1879412"/>
            <a:ext cx="5225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When you run a phase like “</a:t>
            </a:r>
            <a:r>
              <a:rPr lang="en-US" sz="3600" b="1" dirty="0" err="1" smtClean="0"/>
              <a:t>mvn</a:t>
            </a:r>
            <a:r>
              <a:rPr lang="en-US" sz="3600" b="1" dirty="0" smtClean="0"/>
              <a:t> package</a:t>
            </a:r>
            <a:r>
              <a:rPr lang="en-US" sz="3600" dirty="0" smtClean="0"/>
              <a:t>”, all the previous phases are executed as well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Note: there are more phases, but these here are the most important ones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588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365125"/>
            <a:ext cx="1162722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Convention </a:t>
            </a:r>
            <a:r>
              <a:rPr lang="en-US" smtClean="0"/>
              <a:t>Over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843554"/>
            <a:ext cx="7514655" cy="4763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Maven expect a clear structure of where to put your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/main/java</a:t>
            </a:r>
            <a:r>
              <a:rPr lang="en-US" dirty="0" smtClean="0"/>
              <a:t>: your Java source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</a:t>
            </a:r>
            <a:r>
              <a:rPr lang="en-US" dirty="0" smtClean="0"/>
              <a:t>: files that will be added into the JAR/WAR file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/test/java</a:t>
            </a:r>
            <a:r>
              <a:rPr lang="en-US" dirty="0" smtClean="0"/>
              <a:t>: sources of test classes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/test/resources</a:t>
            </a:r>
            <a:r>
              <a:rPr lang="en-US" dirty="0" smtClean="0"/>
              <a:t>: resources for tests</a:t>
            </a:r>
          </a:p>
          <a:p>
            <a:r>
              <a:rPr lang="en-US" dirty="0" smtClean="0"/>
              <a:t>You can change these defaults, but not recommended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491" y="1690688"/>
            <a:ext cx="4193249" cy="33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39" y="1825625"/>
            <a:ext cx="11592090" cy="4351338"/>
          </a:xfrm>
        </p:spPr>
        <p:txBody>
          <a:bodyPr/>
          <a:lstStyle/>
          <a:p>
            <a:r>
              <a:rPr lang="en-US" dirty="0" smtClean="0"/>
              <a:t>One of the main benefits of Maven is to automatically download dependencies</a:t>
            </a:r>
          </a:p>
          <a:p>
            <a:r>
              <a:rPr lang="en-US" dirty="0" smtClean="0"/>
              <a:t>Added on </a:t>
            </a:r>
            <a:r>
              <a:rPr lang="en-US" dirty="0" err="1" smtClean="0"/>
              <a:t>pom.xml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Maven will check if such dependency jar is in your “~/.m2” folder</a:t>
            </a:r>
          </a:p>
          <a:p>
            <a:pPr lvl="1"/>
            <a:r>
              <a:rPr lang="en-US" dirty="0" smtClean="0"/>
              <a:t>“~” is home folder of your user account</a:t>
            </a:r>
          </a:p>
          <a:p>
            <a:r>
              <a:rPr lang="en-US" dirty="0" smtClean="0"/>
              <a:t>If not, it will be downloaded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6567" y="4372510"/>
            <a:ext cx="41085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&lt;</a:t>
            </a:r>
            <a:r>
              <a:rPr lang="en-US" sz="2400" b="1" dirty="0"/>
              <a:t>version</a:t>
            </a:r>
            <a:r>
              <a:rPr lang="en-US" sz="2400" dirty="0"/>
              <a:t>&gt;4.12&lt;/</a:t>
            </a:r>
            <a:r>
              <a:rPr lang="en-US" sz="2400" b="1" dirty="0"/>
              <a:t>version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/>
              <a:t>scope</a:t>
            </a:r>
            <a:r>
              <a:rPr lang="en-US" sz="2400" dirty="0"/>
              <a:t>&gt;test&lt;/</a:t>
            </a:r>
            <a:r>
              <a:rPr lang="en-US" sz="2400" b="1" dirty="0"/>
              <a:t>scope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84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6" y="4840939"/>
            <a:ext cx="11725836" cy="18019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passing of years, it can grow large (</a:t>
            </a:r>
            <a:r>
              <a:rPr lang="en-US" dirty="0" err="1" smtClean="0"/>
              <a:t>eg</a:t>
            </a:r>
            <a:r>
              <a:rPr lang="en-US" dirty="0" smtClean="0"/>
              <a:t> 14 GB in my case)</a:t>
            </a:r>
          </a:p>
          <a:p>
            <a:r>
              <a:rPr lang="en-US" dirty="0" smtClean="0"/>
              <a:t>“.” in front of a folder/file makes it “hidden” in Mac/Linux</a:t>
            </a:r>
          </a:p>
          <a:p>
            <a:r>
              <a:rPr lang="en-US" dirty="0" smtClean="0"/>
              <a:t>The “2” just refers to old Maven 2.x version (3.x is backward compatible, but 1.x was not)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1" y="242211"/>
            <a:ext cx="6289060" cy="4325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075" y="304964"/>
            <a:ext cx="3410536" cy="36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365125"/>
            <a:ext cx="11654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Dependency Scopes </a:t>
            </a:r>
            <a:r>
              <a:rPr lang="en-US" b="1" dirty="0" smtClean="0"/>
              <a:t>&lt;scope&gt;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" y="1825625"/>
            <a:ext cx="10867768" cy="46328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compile</a:t>
            </a:r>
            <a:r>
              <a:rPr lang="en-US" dirty="0" smtClean="0"/>
              <a:t>: default one</a:t>
            </a:r>
          </a:p>
          <a:p>
            <a:r>
              <a:rPr lang="en-US" b="1" dirty="0" smtClean="0"/>
              <a:t>provided</a:t>
            </a:r>
            <a:r>
              <a:rPr lang="en-US" dirty="0" smtClean="0"/>
              <a:t>: needed at compilation, but will not be included in generated JAR/WAR files. Expected to be provided by the runtime (</a:t>
            </a:r>
            <a:r>
              <a:rPr lang="en-US" dirty="0" err="1" smtClean="0"/>
              <a:t>eg</a:t>
            </a:r>
            <a:r>
              <a:rPr lang="en-US" dirty="0" smtClean="0"/>
              <a:t>, a </a:t>
            </a:r>
            <a:r>
              <a:rPr lang="en-US" dirty="0" smtClean="0"/>
              <a:t>JEE </a:t>
            </a:r>
            <a:r>
              <a:rPr lang="en-US" dirty="0" smtClean="0"/>
              <a:t>container)</a:t>
            </a:r>
          </a:p>
          <a:p>
            <a:r>
              <a:rPr lang="en-US" b="1" dirty="0"/>
              <a:t>t</a:t>
            </a:r>
            <a:r>
              <a:rPr lang="en-US" b="1" dirty="0" smtClean="0"/>
              <a:t>est</a:t>
            </a:r>
            <a:r>
              <a:rPr lang="en-US" dirty="0" smtClean="0"/>
              <a:t>: needed only for testing, not in the generated JAR/WAR files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JUnit library to run test cases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: used for POM dependencies, imported and embedded from the </a:t>
            </a:r>
            <a:r>
              <a:rPr lang="en-US" i="1" dirty="0" err="1" smtClean="0"/>
              <a:t>pom.xml</a:t>
            </a:r>
            <a:r>
              <a:rPr lang="en-US" dirty="0" smtClean="0"/>
              <a:t> of the dependency</a:t>
            </a:r>
          </a:p>
          <a:p>
            <a:pPr lvl="1"/>
            <a:r>
              <a:rPr lang="en-US" dirty="0" smtClean="0"/>
              <a:t>Used by libraries with many related dependencies, so you do not need to add each single of them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 (BOM)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825625"/>
            <a:ext cx="11532973" cy="147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 of Spring</a:t>
            </a:r>
          </a:p>
          <a:p>
            <a:r>
              <a:rPr lang="en-US" dirty="0" smtClean="0"/>
              <a:t>Many dependencies, want to keep them in version sync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if 100 related dependencies, with same version number, then want to update version only in 1 place to get all those related dependencies updated and in sync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942" y="3573579"/>
            <a:ext cx="1089042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version.springboot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&gt;import&lt;/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94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4540831"/>
            <a:ext cx="11851341" cy="21101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might use a library in many, many modules</a:t>
            </a:r>
          </a:p>
          <a:p>
            <a:r>
              <a:rPr lang="en-US" dirty="0" smtClean="0"/>
              <a:t>To avoid </a:t>
            </a:r>
            <a:r>
              <a:rPr lang="en-US" dirty="0" err="1" smtClean="0"/>
              <a:t>copy&amp;paste</a:t>
            </a:r>
            <a:r>
              <a:rPr lang="en-US" dirty="0" smtClean="0"/>
              <a:t> and maintain </a:t>
            </a:r>
            <a:r>
              <a:rPr lang="en-US" b="1" dirty="0" smtClean="0"/>
              <a:t>&lt;version&gt;</a:t>
            </a:r>
            <a:r>
              <a:rPr lang="en-US" dirty="0" smtClean="0"/>
              <a:t>/</a:t>
            </a:r>
            <a:r>
              <a:rPr lang="en-US" b="1" dirty="0" smtClean="0"/>
              <a:t>&lt;scope&gt;</a:t>
            </a:r>
            <a:r>
              <a:rPr lang="en-US" dirty="0" smtClean="0"/>
              <a:t> everywhere, </a:t>
            </a:r>
            <a:r>
              <a:rPr lang="en-US" dirty="0"/>
              <a:t>use </a:t>
            </a:r>
            <a:r>
              <a:rPr lang="en-US" b="1" dirty="0"/>
              <a:t>&lt;</a:t>
            </a:r>
            <a:r>
              <a:rPr lang="en-US" b="1" dirty="0" err="1"/>
              <a:t>dependencyManagement</a:t>
            </a:r>
            <a:r>
              <a:rPr lang="en-US" b="1" dirty="0" smtClean="0"/>
              <a:t>&gt; </a:t>
            </a:r>
            <a:r>
              <a:rPr lang="en-US" dirty="0" smtClean="0"/>
              <a:t>in a shared ancestor </a:t>
            </a:r>
            <a:r>
              <a:rPr lang="en-US" dirty="0" err="1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the root one</a:t>
            </a:r>
          </a:p>
          <a:p>
            <a:r>
              <a:rPr lang="en-US" dirty="0" smtClean="0"/>
              <a:t>All submodules will inherit the </a:t>
            </a:r>
            <a:r>
              <a:rPr lang="en-US" b="1" dirty="0"/>
              <a:t>&lt;version&gt;</a:t>
            </a:r>
            <a:r>
              <a:rPr lang="en-US" dirty="0"/>
              <a:t>/</a:t>
            </a:r>
            <a:r>
              <a:rPr lang="en-US" b="1" dirty="0"/>
              <a:t>&lt;scope&gt;</a:t>
            </a:r>
            <a:r>
              <a:rPr lang="en-US" dirty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850" y="448235"/>
            <a:ext cx="4424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in intermediate </a:t>
            </a:r>
            <a:r>
              <a:rPr lang="en-US" sz="2400" dirty="0" err="1" smtClean="0"/>
              <a:t>pom.xml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b="1" dirty="0" err="1"/>
              <a:t>dependencyManagement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/>
              <a:t>dependencies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   </a:t>
            </a:r>
            <a:r>
              <a:rPr lang="en-US" sz="2400" dirty="0"/>
              <a:t>&lt;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         </a:t>
            </a:r>
            <a:r>
              <a:rPr lang="en-US" sz="2400" dirty="0"/>
              <a:t>&lt;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         </a:t>
            </a:r>
            <a:r>
              <a:rPr lang="en-US" sz="2400" dirty="0"/>
              <a:t>&lt;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         </a:t>
            </a:r>
            <a:r>
              <a:rPr lang="en-US" sz="2400" dirty="0"/>
              <a:t>&lt;</a:t>
            </a:r>
            <a:r>
              <a:rPr lang="en-US" sz="2400" b="1" dirty="0"/>
              <a:t>version</a:t>
            </a:r>
            <a:r>
              <a:rPr lang="en-US" sz="2400" dirty="0"/>
              <a:t>&gt;4.12&lt;/</a:t>
            </a:r>
            <a:r>
              <a:rPr lang="en-US" sz="2400" b="1" dirty="0"/>
              <a:t>version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         </a:t>
            </a:r>
            <a:r>
              <a:rPr lang="en-US" sz="2400" dirty="0"/>
              <a:t>&lt;</a:t>
            </a:r>
            <a:r>
              <a:rPr lang="en-US" sz="2400" b="1" dirty="0"/>
              <a:t>scope</a:t>
            </a:r>
            <a:r>
              <a:rPr lang="en-US" sz="2400" dirty="0"/>
              <a:t>&gt;test&lt;/</a:t>
            </a:r>
            <a:r>
              <a:rPr lang="en-US" sz="2400" b="1" dirty="0"/>
              <a:t>scope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    &lt;/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16062" y="448235"/>
            <a:ext cx="4758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//in modules building JAR/WAR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&lt;</a:t>
            </a:r>
            <a:r>
              <a:rPr lang="en-US" sz="2400" b="1" dirty="0"/>
              <a:t>dependencies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&lt;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 &lt;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 &lt;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artifactId</a:t>
            </a:r>
            <a:r>
              <a:rPr lang="en-US" sz="2400" dirty="0" smtClean="0"/>
              <a:t>&gt;       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41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JDK </a:t>
            </a:r>
            <a:r>
              <a:rPr lang="en-US" b="1" dirty="0" smtClean="0"/>
              <a:t>8</a:t>
            </a:r>
          </a:p>
          <a:p>
            <a:pPr lvl="1"/>
            <a:r>
              <a:rPr lang="en-US" dirty="0" smtClean="0"/>
              <a:t>not any other version, but exactly </a:t>
            </a:r>
            <a:r>
              <a:rPr lang="en-US" b="1" dirty="0" smtClean="0"/>
              <a:t>8</a:t>
            </a:r>
            <a:endParaRPr lang="en-US" b="1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An IDE (I strongly recommend IntelliJ IDEA)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the built-in one</a:t>
            </a:r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7" y="2129958"/>
            <a:ext cx="5881871" cy="46648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dependency JAR can have its own dependencies. </a:t>
            </a:r>
          </a:p>
          <a:p>
            <a:r>
              <a:rPr lang="en-US" dirty="0" smtClean="0"/>
              <a:t>And these  transitive dependencies can have their own dependencies, and so 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Can use IntelliJ “</a:t>
            </a:r>
            <a:r>
              <a:rPr lang="en-US" i="1" dirty="0" smtClean="0"/>
              <a:t>Maven Projects</a:t>
            </a:r>
            <a:r>
              <a:rPr lang="en-US" dirty="0" smtClean="0"/>
              <a:t>” view to see exactly what is used in a module</a:t>
            </a:r>
          </a:p>
          <a:p>
            <a:r>
              <a:rPr lang="en-US" dirty="0" smtClean="0"/>
              <a:t>For example: </a:t>
            </a:r>
            <a:r>
              <a:rPr lang="en-US" i="1" dirty="0" smtClean="0"/>
              <a:t>hibernate-core</a:t>
            </a:r>
            <a:r>
              <a:rPr lang="en-US" dirty="0" smtClean="0"/>
              <a:t> pulls in </a:t>
            </a:r>
            <a:r>
              <a:rPr lang="en-US" i="1" dirty="0" smtClean="0"/>
              <a:t>hibernate-commons-annotations</a:t>
            </a:r>
            <a:r>
              <a:rPr lang="en-US" dirty="0" smtClean="0"/>
              <a:t>, which pulls in </a:t>
            </a:r>
            <a:r>
              <a:rPr lang="en-US" i="1" dirty="0" err="1" smtClean="0"/>
              <a:t>jboss</a:t>
            </a:r>
            <a:r>
              <a:rPr lang="en-US" i="1" dirty="0" smtClean="0"/>
              <a:t>-logging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7611" y="2393575"/>
            <a:ext cx="5914389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51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${}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516" y="1757239"/>
            <a:ext cx="709155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b="1" dirty="0"/>
              <a:t>properties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project.build.sourceEncoding</a:t>
            </a:r>
            <a:r>
              <a:rPr lang="en-US" sz="1600" dirty="0"/>
              <a:t>&gt;UTF-8&lt;/</a:t>
            </a:r>
            <a:r>
              <a:rPr lang="en-US" sz="1600" b="1" dirty="0" err="1"/>
              <a:t>project.build.sourceEncoding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project.build.sourceEncoding</a:t>
            </a:r>
            <a:r>
              <a:rPr lang="en-US" sz="1600" dirty="0"/>
              <a:t>&gt;UTF-8&lt;/</a:t>
            </a:r>
            <a:r>
              <a:rPr lang="en-US" sz="1600" b="1" dirty="0" err="1"/>
              <a:t>project.build.sourceEncoding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project.reporting.outputEncoding</a:t>
            </a:r>
            <a:r>
              <a:rPr lang="en-US" sz="1600" dirty="0"/>
              <a:t>&gt;UTF-8&lt;/</a:t>
            </a:r>
            <a:r>
              <a:rPr lang="en-US" sz="1600" b="1" dirty="0" err="1"/>
              <a:t>project.reporting.outputEncoding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/>
              <a:t>fs</a:t>
            </a:r>
            <a:r>
              <a:rPr lang="en-US" sz="1600" dirty="0"/>
              <a:t>&gt;${</a:t>
            </a:r>
            <a:r>
              <a:rPr lang="en-US" sz="1600" dirty="0" err="1"/>
              <a:t>file.separator</a:t>
            </a:r>
            <a:r>
              <a:rPr lang="en-US" sz="1600" dirty="0"/>
              <a:t>}&lt;/</a:t>
            </a:r>
            <a:r>
              <a:rPr lang="en-US" sz="1600" b="1" dirty="0"/>
              <a:t>fs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version.java</a:t>
            </a:r>
            <a:r>
              <a:rPr lang="en-US" sz="1600" dirty="0"/>
              <a:t>&gt;1.8&lt;/</a:t>
            </a:r>
            <a:r>
              <a:rPr lang="en-US" sz="1600" b="1" dirty="0" err="1"/>
              <a:t>version.java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version.jacoco</a:t>
            </a:r>
            <a:r>
              <a:rPr lang="en-US" sz="1600" dirty="0"/>
              <a:t>&gt;0.7.9&lt;/</a:t>
            </a:r>
            <a:r>
              <a:rPr lang="en-US" sz="1600" b="1" dirty="0" err="1"/>
              <a:t>version.jacoco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version.javax.el</a:t>
            </a:r>
            <a:r>
              <a:rPr lang="en-US" sz="1600" dirty="0"/>
              <a:t>&gt;2.2.4&lt;/</a:t>
            </a:r>
            <a:r>
              <a:rPr lang="en-US" sz="1600" b="1" dirty="0" err="1"/>
              <a:t>version.javax.el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version.hibernate.jpa</a:t>
            </a:r>
            <a:r>
              <a:rPr lang="en-US" sz="1600" dirty="0"/>
              <a:t>&gt;1.0.0.Final&lt;/</a:t>
            </a:r>
            <a:r>
              <a:rPr lang="en-US" sz="1600" b="1" dirty="0" err="1"/>
              <a:t>version.hibernate.jpa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version.hibernate.core</a:t>
            </a:r>
            <a:r>
              <a:rPr lang="en-US" sz="1600" dirty="0"/>
              <a:t>&gt;5.2.9.Final&lt;/</a:t>
            </a:r>
            <a:r>
              <a:rPr lang="en-US" sz="1600" b="1" dirty="0" err="1"/>
              <a:t>version.hibernate.core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version.hibernate.validator</a:t>
            </a:r>
            <a:r>
              <a:rPr lang="en-US" sz="1600" dirty="0"/>
              <a:t>&gt;5.3.4.Final&lt;/</a:t>
            </a:r>
            <a:r>
              <a:rPr lang="en-US" sz="1600" b="1" dirty="0" err="1"/>
              <a:t>version.hibernate.validator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/>
              <a:t>version.h2</a:t>
            </a:r>
            <a:r>
              <a:rPr lang="en-US" sz="1600" dirty="0"/>
              <a:t>&gt;1.4.194&lt;/</a:t>
            </a:r>
            <a:r>
              <a:rPr lang="en-US" sz="1600" b="1" dirty="0"/>
              <a:t>version.h2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version.postgres</a:t>
            </a:r>
            <a:r>
              <a:rPr lang="en-US" sz="1600" dirty="0"/>
              <a:t>&gt;42.1.4&lt;/</a:t>
            </a:r>
            <a:r>
              <a:rPr lang="en-US" sz="1600" b="1" dirty="0" err="1"/>
              <a:t>version.postgres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version.resteasy</a:t>
            </a:r>
            <a:r>
              <a:rPr lang="en-US" sz="1600" dirty="0"/>
              <a:t>&gt;3.1.3.Final&lt;/</a:t>
            </a:r>
            <a:r>
              <a:rPr lang="en-US" sz="1600" b="1" dirty="0" err="1"/>
              <a:t>version.resteasy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/>
              <a:t>version.testcontainers</a:t>
            </a:r>
            <a:r>
              <a:rPr lang="en-US" sz="1600" dirty="0"/>
              <a:t>&gt;1.4.3&lt;/</a:t>
            </a:r>
            <a:r>
              <a:rPr lang="en-US" sz="1600" b="1" dirty="0" err="1"/>
              <a:t>version.testcontainers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b="1" dirty="0"/>
              <a:t>properties</a:t>
            </a:r>
            <a:r>
              <a:rPr lang="en-US" sz="1600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5788" y="1948069"/>
            <a:ext cx="447173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javax.el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javax.el-api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/>
              <a:t>version</a:t>
            </a:r>
            <a:r>
              <a:rPr lang="en-US" sz="2000" dirty="0"/>
              <a:t>&gt;${</a:t>
            </a:r>
            <a:r>
              <a:rPr lang="en-US" sz="2000" dirty="0" err="1"/>
              <a:t>version.javax.el</a:t>
            </a:r>
            <a:r>
              <a:rPr lang="en-US" sz="2000" dirty="0"/>
              <a:t>}&lt;/</a:t>
            </a:r>
            <a:r>
              <a:rPr lang="en-US" sz="2000" b="1" dirty="0"/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org.glassfish.web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javax.el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/>
              <a:t>version</a:t>
            </a:r>
            <a:r>
              <a:rPr lang="en-US" sz="2000" dirty="0"/>
              <a:t>&gt;${</a:t>
            </a:r>
            <a:r>
              <a:rPr lang="en-US" sz="2000" dirty="0" err="1"/>
              <a:t>version.javax.el</a:t>
            </a:r>
            <a:r>
              <a:rPr lang="en-US" sz="2000" dirty="0"/>
              <a:t>}&lt;/</a:t>
            </a:r>
            <a:r>
              <a:rPr lang="en-US" sz="2000" b="1" dirty="0"/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9469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2" y="1777917"/>
            <a:ext cx="6516756" cy="4885276"/>
          </a:xfrm>
        </p:spPr>
        <p:txBody>
          <a:bodyPr>
            <a:normAutofit/>
          </a:bodyPr>
          <a:lstStyle/>
          <a:p>
            <a:r>
              <a:rPr lang="en-US" dirty="0" smtClean="0"/>
              <a:t>Used to extend the functionalities of Maven</a:t>
            </a:r>
          </a:p>
          <a:p>
            <a:r>
              <a:rPr lang="en-US" dirty="0" smtClean="0"/>
              <a:t>Plugins are downloaded and configured like any third-party library</a:t>
            </a:r>
          </a:p>
          <a:p>
            <a:r>
              <a:rPr lang="en-US" dirty="0" smtClean="0"/>
              <a:t>Many of the base functionalities of Maven are themselves represented as plugins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compile Java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5993" y="1777917"/>
            <a:ext cx="53160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 err="1"/>
              <a:t>pluginManagement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plugins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artifactId</a:t>
            </a:r>
            <a:r>
              <a:rPr lang="en-US" dirty="0"/>
              <a:t>&gt;maven-compiler-plugin&lt;/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version</a:t>
            </a:r>
            <a:r>
              <a:rPr lang="en-US" dirty="0"/>
              <a:t>&gt;3.1&lt;/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inherited</a:t>
            </a:r>
            <a:r>
              <a:rPr lang="en-US" dirty="0"/>
              <a:t>&gt;true&lt;/</a:t>
            </a:r>
            <a:r>
              <a:rPr lang="en-US" b="1" dirty="0"/>
              <a:t>inherited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source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source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target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target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3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Surefire and Failsafe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3" y="1825625"/>
            <a:ext cx="11631827" cy="4813714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Surefire</a:t>
            </a:r>
            <a:r>
              <a:rPr lang="en-US" dirty="0" smtClean="0"/>
              <a:t>: plugin to run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By default, all files in </a:t>
            </a:r>
            <a:r>
              <a:rPr lang="en-US" i="1" dirty="0" err="1" smtClean="0"/>
              <a:t>src</a:t>
            </a:r>
            <a:r>
              <a:rPr lang="en-US" i="1" dirty="0" smtClean="0"/>
              <a:t>/main/test</a:t>
            </a:r>
            <a:r>
              <a:rPr lang="en-US" dirty="0" smtClean="0"/>
              <a:t> with name pattern *</a:t>
            </a:r>
            <a:r>
              <a:rPr lang="en-US" dirty="0" err="1" smtClean="0"/>
              <a:t>Test.java</a:t>
            </a:r>
            <a:endParaRPr lang="en-US" dirty="0" smtClean="0"/>
          </a:p>
          <a:p>
            <a:pPr lvl="1"/>
            <a:r>
              <a:rPr lang="en-US" dirty="0" smtClean="0"/>
              <a:t>Unit tests are run before the </a:t>
            </a:r>
            <a:r>
              <a:rPr lang="en-US" b="1" dirty="0" smtClean="0"/>
              <a:t>package</a:t>
            </a:r>
            <a:r>
              <a:rPr lang="en-US" dirty="0" smtClean="0"/>
              <a:t> phase</a:t>
            </a:r>
          </a:p>
          <a:p>
            <a:r>
              <a:rPr lang="en-US" i="1" dirty="0" smtClean="0"/>
              <a:t>Failsafe</a:t>
            </a:r>
            <a:r>
              <a:rPr lang="en-US" dirty="0"/>
              <a:t>: plugin to run </a:t>
            </a:r>
            <a:r>
              <a:rPr lang="en-US" i="1" dirty="0" smtClean="0"/>
              <a:t>integration </a:t>
            </a:r>
            <a:r>
              <a:rPr lang="en-US" dirty="0" smtClean="0"/>
              <a:t>tests</a:t>
            </a:r>
            <a:endParaRPr lang="en-US" dirty="0"/>
          </a:p>
          <a:p>
            <a:pPr lvl="1"/>
            <a:r>
              <a:rPr lang="en-US" dirty="0"/>
              <a:t>By default, all files in </a:t>
            </a:r>
            <a:r>
              <a:rPr lang="en-US" i="1" dirty="0" err="1"/>
              <a:t>src</a:t>
            </a:r>
            <a:r>
              <a:rPr lang="en-US" i="1" dirty="0"/>
              <a:t>/main/test</a:t>
            </a:r>
            <a:r>
              <a:rPr lang="en-US" dirty="0"/>
              <a:t> with name pattern </a:t>
            </a:r>
            <a:r>
              <a:rPr lang="en-US" dirty="0" smtClean="0"/>
              <a:t>*</a:t>
            </a:r>
            <a:r>
              <a:rPr lang="en-US" dirty="0" err="1" smtClean="0"/>
              <a:t>IT.java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tests are run </a:t>
            </a: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smtClean="0"/>
              <a:t>phase, so can use the packaged JAR/WAR files</a:t>
            </a:r>
          </a:p>
          <a:p>
            <a:r>
              <a:rPr lang="en-US" dirty="0" smtClean="0"/>
              <a:t>Note: in both cases, still writing them with JUnit</a:t>
            </a:r>
          </a:p>
          <a:p>
            <a:r>
              <a:rPr lang="en-US" b="1" dirty="0" smtClean="0"/>
              <a:t>WARNING</a:t>
            </a:r>
            <a:r>
              <a:rPr lang="en-US" dirty="0" smtClean="0"/>
              <a:t>: If you misspell *</a:t>
            </a:r>
            <a:r>
              <a:rPr lang="en-US" dirty="0" err="1" smtClean="0"/>
              <a:t>Test.java</a:t>
            </a:r>
            <a:r>
              <a:rPr lang="en-US" dirty="0" smtClean="0"/>
              <a:t>/*</a:t>
            </a:r>
            <a:r>
              <a:rPr lang="en-US" dirty="0" err="1" smtClean="0"/>
              <a:t>IT.java</a:t>
            </a:r>
            <a:r>
              <a:rPr lang="en-US" dirty="0" smtClean="0"/>
              <a:t>, tests will not run from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23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Course </a:t>
            </a:r>
            <a:r>
              <a:rPr lang="en-US" dirty="0" err="1" smtClean="0"/>
              <a:t>Git</a:t>
            </a:r>
            <a:r>
              <a:rPr lang="en-US" dirty="0" smtClean="0"/>
              <a:t> for 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7" y="1825625"/>
            <a:ext cx="10999573" cy="4790328"/>
          </a:xfrm>
        </p:spPr>
        <p:txBody>
          <a:bodyPr/>
          <a:lstStyle/>
          <a:p>
            <a:r>
              <a:rPr lang="en-US" dirty="0" smtClean="0"/>
              <a:t>From root folder: “</a:t>
            </a:r>
            <a:r>
              <a:rPr lang="en-US" b="1" dirty="0" err="1" smtClean="0"/>
              <a:t>mvn</a:t>
            </a:r>
            <a:r>
              <a:rPr lang="en-US" b="1" dirty="0" smtClean="0"/>
              <a:t> clean install -</a:t>
            </a:r>
            <a:r>
              <a:rPr lang="en-US" b="1" dirty="0" err="1" smtClean="0"/>
              <a:t>DskipTests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will recursively build all the modules</a:t>
            </a:r>
          </a:p>
          <a:p>
            <a:r>
              <a:rPr lang="en-US" b="1" dirty="0"/>
              <a:t>c</a:t>
            </a:r>
            <a:r>
              <a:rPr lang="en-US" b="1" dirty="0" smtClean="0"/>
              <a:t>lean</a:t>
            </a:r>
            <a:r>
              <a:rPr lang="en-US" dirty="0" smtClean="0"/>
              <a:t>: just make sure you start from a clean state</a:t>
            </a:r>
          </a:p>
          <a:p>
            <a:r>
              <a:rPr lang="en-US" b="1" dirty="0"/>
              <a:t>i</a:t>
            </a:r>
            <a:r>
              <a:rPr lang="en-US" b="1" dirty="0" smtClean="0"/>
              <a:t>nstall</a:t>
            </a:r>
            <a:r>
              <a:rPr lang="en-US" dirty="0" smtClean="0"/>
              <a:t>: it executes all previous phases, including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package</a:t>
            </a:r>
          </a:p>
          <a:p>
            <a:r>
              <a:rPr lang="en-US" b="1" dirty="0"/>
              <a:t>-</a:t>
            </a:r>
            <a:r>
              <a:rPr lang="en-US" b="1" dirty="0" err="1" smtClean="0"/>
              <a:t>DskipTests</a:t>
            </a:r>
            <a:r>
              <a:rPr lang="en-US" dirty="0" smtClean="0"/>
              <a:t>: avoid running tests</a:t>
            </a:r>
          </a:p>
          <a:p>
            <a:r>
              <a:rPr lang="en-US" dirty="0" smtClean="0"/>
              <a:t>WARNING: first time, it will take a long while, as many libraries will need to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7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JPA: Java Persistence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4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31" y="365125"/>
            <a:ext cx="11497901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Object-Relational </a:t>
            </a:r>
            <a:r>
              <a:rPr lang="en-US" dirty="0" smtClean="0"/>
              <a:t>M</a:t>
            </a:r>
            <a:r>
              <a:rPr lang="en-US" smtClean="0"/>
              <a:t>apping</a:t>
            </a:r>
            <a:r>
              <a:rPr lang="en-US"/>
              <a:t> </a:t>
            </a:r>
            <a:r>
              <a:rPr lang="en-US" smtClean="0"/>
              <a:t>(ORM)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1" y="1825625"/>
            <a:ext cx="11757353" cy="47023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Mapping data from SQL Databases (DB)</a:t>
            </a:r>
          </a:p>
          <a:p>
            <a:r>
              <a:rPr lang="en-US" dirty="0" smtClean="0"/>
              <a:t>In your programs, using Java classes to represent data from DB</a:t>
            </a:r>
          </a:p>
          <a:p>
            <a:r>
              <a:rPr lang="en-US" dirty="0" smtClean="0"/>
              <a:t>Idea of JPA: define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 in the DB, and let the JPA framework do all the work to read/write to/from DB when modify the </a:t>
            </a:r>
            <a:r>
              <a:rPr lang="en-US" i="1" dirty="0" smtClean="0"/>
              <a:t>@Entity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In theory, no need of SQL. But still might want to use in some cases (</a:t>
            </a:r>
            <a:r>
              <a:rPr lang="en-US" dirty="0" err="1" smtClean="0"/>
              <a:t>eg</a:t>
            </a:r>
            <a:r>
              <a:rPr lang="en-US" dirty="0" smtClean="0"/>
              <a:t>, for complex queries), or when the JPA implementation gives </a:t>
            </a:r>
            <a:r>
              <a:rPr lang="en-US" i="1" dirty="0" smtClean="0"/>
              <a:t>weird</a:t>
            </a:r>
            <a:r>
              <a:rPr lang="en-US" dirty="0" smtClean="0"/>
              <a:t> results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8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JPA implementation</a:t>
            </a:r>
          </a:p>
          <a:p>
            <a:r>
              <a:rPr lang="en-US" dirty="0" smtClean="0"/>
              <a:t>Most popular in Java</a:t>
            </a:r>
          </a:p>
          <a:p>
            <a:pPr lvl="1"/>
            <a:r>
              <a:rPr lang="en-US" dirty="0" smtClean="0"/>
              <a:t>Default in </a:t>
            </a:r>
            <a:r>
              <a:rPr lang="en-US" dirty="0" smtClean="0"/>
              <a:t>JEE </a:t>
            </a:r>
            <a:r>
              <a:rPr lang="en-US" dirty="0" smtClean="0"/>
              <a:t>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Default in </a:t>
            </a:r>
            <a:r>
              <a:rPr lang="en-US" dirty="0" err="1" smtClean="0"/>
              <a:t>SpringBoot</a:t>
            </a:r>
            <a:endParaRPr lang="en-US" dirty="0" smtClean="0"/>
          </a:p>
          <a:p>
            <a:r>
              <a:rPr lang="en-US" dirty="0" smtClean="0"/>
              <a:t>As a library, can be used in any Java program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not necessarily in EE or Spring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/main/resources/META-INF/</a:t>
            </a:r>
            <a:r>
              <a:rPr lang="en-US" b="1" dirty="0" err="1" smtClean="0"/>
              <a:t>persistence.xml</a:t>
            </a:r>
            <a:endParaRPr lang="en-US" b="1" dirty="0" smtClean="0"/>
          </a:p>
          <a:p>
            <a:pPr lvl="1"/>
            <a:r>
              <a:rPr lang="en-US" dirty="0" smtClean="0"/>
              <a:t>Configuration file for JPA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986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491784" cy="4772883"/>
          </a:xfrm>
        </p:spPr>
        <p:txBody>
          <a:bodyPr/>
          <a:lstStyle/>
          <a:p>
            <a:r>
              <a:rPr lang="en-US" dirty="0" smtClean="0"/>
              <a:t>Given an existing DB, need to write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</a:t>
            </a:r>
          </a:p>
          <a:p>
            <a:r>
              <a:rPr lang="en-US" dirty="0" smtClean="0"/>
              <a:t>Other option: write the </a:t>
            </a:r>
            <a:r>
              <a:rPr lang="en-US" i="1" dirty="0"/>
              <a:t>@Entity</a:t>
            </a:r>
            <a:r>
              <a:rPr lang="en-US" dirty="0"/>
              <a:t> </a:t>
            </a:r>
            <a:r>
              <a:rPr lang="en-US" dirty="0" smtClean="0"/>
              <a:t>classes first, and generate the schemas automatically afterwards</a:t>
            </a:r>
          </a:p>
          <a:p>
            <a:pPr lvl="1"/>
            <a:r>
              <a:rPr lang="en-US" dirty="0" smtClean="0"/>
              <a:t>Easier when you are more familiar with Java than SQL</a:t>
            </a:r>
          </a:p>
          <a:p>
            <a:pPr lvl="1"/>
            <a:r>
              <a:rPr lang="en-US" dirty="0" smtClean="0"/>
              <a:t>Good for prototyping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50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-provided-dependencies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/entity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/table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/embedded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/attribute</a:t>
            </a:r>
            <a:endParaRPr lang="en-US" b="1" dirty="0" smtClean="0"/>
          </a:p>
          <a:p>
            <a:r>
              <a:rPr lang="en-US" dirty="0" smtClean="0"/>
              <a:t>Exercises </a:t>
            </a:r>
            <a:r>
              <a:rPr lang="en-US" dirty="0" smtClean="0"/>
              <a:t>for Lesson 01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54" y="1825625"/>
            <a:ext cx="11460892" cy="4351338"/>
          </a:xfrm>
        </p:spPr>
        <p:txBody>
          <a:bodyPr/>
          <a:lstStyle/>
          <a:p>
            <a:r>
              <a:rPr lang="en-US" dirty="0" smtClean="0"/>
              <a:t>Learn about developing enterprise applications, with a focus on how to </a:t>
            </a:r>
            <a:r>
              <a:rPr lang="en-US" b="1" dirty="0" smtClean="0"/>
              <a:t>test</a:t>
            </a:r>
            <a:r>
              <a:rPr lang="en-US" dirty="0" smtClean="0"/>
              <a:t> and </a:t>
            </a:r>
            <a:r>
              <a:rPr lang="en-US" b="1" dirty="0" smtClean="0"/>
              <a:t>secure</a:t>
            </a:r>
            <a:r>
              <a:rPr lang="en-US" dirty="0" smtClean="0"/>
              <a:t> them</a:t>
            </a:r>
          </a:p>
          <a:p>
            <a:r>
              <a:rPr lang="en-US" dirty="0"/>
              <a:t>A</a:t>
            </a:r>
            <a:r>
              <a:rPr lang="en-US" dirty="0" smtClean="0"/>
              <a:t>ccess to databases</a:t>
            </a:r>
          </a:p>
          <a:p>
            <a:r>
              <a:rPr lang="en-US" dirty="0" smtClean="0"/>
              <a:t>Business logic with enhanced beans</a:t>
            </a:r>
          </a:p>
          <a:p>
            <a:r>
              <a:rPr lang="en-US" i="1" dirty="0" smtClean="0"/>
              <a:t>Server-side</a:t>
            </a:r>
            <a:r>
              <a:rPr lang="en-US" dirty="0" smtClean="0"/>
              <a:t> </a:t>
            </a:r>
            <a:r>
              <a:rPr lang="en-US" dirty="0" smtClean="0"/>
              <a:t>rendering with HTML templates</a:t>
            </a:r>
          </a:p>
          <a:p>
            <a:r>
              <a:rPr lang="en-US" b="1" dirty="0" smtClean="0"/>
              <a:t>Not only studying theory, but being able to build and deploy a full application</a:t>
            </a:r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0" y="365123"/>
            <a:ext cx="10515600" cy="1325563"/>
          </a:xfrm>
        </p:spPr>
        <p:txBody>
          <a:bodyPr/>
          <a:lstStyle/>
          <a:p>
            <a:r>
              <a:rPr lang="en-US" dirty="0" smtClean="0"/>
              <a:t>Enterprise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5"/>
            <a:ext cx="11631827" cy="4855261"/>
          </a:xfrm>
        </p:spPr>
        <p:txBody>
          <a:bodyPr/>
          <a:lstStyle/>
          <a:p>
            <a:r>
              <a:rPr lang="en-US" b="1" dirty="0" smtClean="0"/>
              <a:t>Large</a:t>
            </a:r>
            <a:r>
              <a:rPr lang="en-US" dirty="0" smtClean="0"/>
              <a:t> business applications</a:t>
            </a:r>
          </a:p>
          <a:p>
            <a:pPr lvl="1"/>
            <a:r>
              <a:rPr lang="en-US" dirty="0" smtClean="0"/>
              <a:t>Tens/hundreds of people (developers/managers/</a:t>
            </a:r>
            <a:r>
              <a:rPr lang="en-US" dirty="0" err="1" smtClean="0"/>
              <a:t>etc</a:t>
            </a:r>
            <a:r>
              <a:rPr lang="en-US" dirty="0" smtClean="0"/>
              <a:t>) involved</a:t>
            </a:r>
          </a:p>
          <a:p>
            <a:pPr lvl="1"/>
            <a:r>
              <a:rPr lang="en-US" dirty="0" smtClean="0"/>
              <a:t>Many (different) processes running on many servers</a:t>
            </a:r>
          </a:p>
          <a:p>
            <a:pPr lvl="1"/>
            <a:r>
              <a:rPr lang="en-US" dirty="0" smtClean="0"/>
              <a:t>Think about Google, Amazon, Facebook, Netflix, etc.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web application</a:t>
            </a:r>
            <a:r>
              <a:rPr lang="en-US" dirty="0" smtClean="0"/>
              <a:t> is usually just the “front-end”, or a not so large application</a:t>
            </a:r>
          </a:p>
          <a:p>
            <a:r>
              <a:rPr lang="en-US" i="1" dirty="0" smtClean="0"/>
              <a:t>Backend</a:t>
            </a:r>
            <a:r>
              <a:rPr lang="en-US" dirty="0" smtClean="0"/>
              <a:t>: databases,  (hundreds of) web services, load balancers, gateways,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2154" y="96181"/>
            <a:ext cx="3585889" cy="21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5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1 vs Enterprise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68" y="1825624"/>
            <a:ext cx="11475308" cy="4847025"/>
          </a:xfrm>
        </p:spPr>
        <p:txBody>
          <a:bodyPr/>
          <a:lstStyle/>
          <a:p>
            <a:r>
              <a:rPr lang="en-US" dirty="0" smtClean="0"/>
              <a:t>In this E1 course, we start from building a web application that can use a SQL database</a:t>
            </a:r>
          </a:p>
          <a:p>
            <a:r>
              <a:rPr lang="en-US" dirty="0" smtClean="0"/>
              <a:t>In E2 next semester, we will look more into the backend, with </a:t>
            </a:r>
            <a:r>
              <a:rPr lang="en-US" i="1" dirty="0" smtClean="0"/>
              <a:t>RESTful</a:t>
            </a:r>
            <a:r>
              <a:rPr lang="en-US" dirty="0" smtClean="0"/>
              <a:t> APIs and </a:t>
            </a:r>
            <a:r>
              <a:rPr lang="en-US" i="1" dirty="0" err="1" smtClean="0"/>
              <a:t>microservices</a:t>
            </a:r>
            <a:endParaRPr lang="en-US" i="1" dirty="0" smtClean="0"/>
          </a:p>
          <a:p>
            <a:r>
              <a:rPr lang="en-US" dirty="0" smtClean="0"/>
              <a:t>We focus more on backend than frontend, but still we will build full-stack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1 vs Web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46" y="1825624"/>
            <a:ext cx="11763632" cy="4904689"/>
          </a:xfrm>
        </p:spPr>
        <p:txBody>
          <a:bodyPr/>
          <a:lstStyle/>
          <a:p>
            <a:r>
              <a:rPr lang="en-US" dirty="0" smtClean="0"/>
              <a:t>In “</a:t>
            </a:r>
            <a:r>
              <a:rPr lang="en-US" i="1" dirty="0" smtClean="0"/>
              <a:t>Web Development and API Design</a:t>
            </a:r>
            <a:r>
              <a:rPr lang="en-US" dirty="0" smtClean="0"/>
              <a:t>” (WDAD) we focus on modern frontend with </a:t>
            </a:r>
            <a:r>
              <a:rPr lang="en-US" i="1" dirty="0" smtClean="0"/>
              <a:t>client-side</a:t>
            </a:r>
            <a:r>
              <a:rPr lang="en-US" dirty="0" smtClean="0"/>
              <a:t> rendering using Single-Page-Applications (SPA), written in JavaScript</a:t>
            </a:r>
          </a:p>
          <a:p>
            <a:pPr lvl="1"/>
            <a:r>
              <a:rPr lang="en-US" dirty="0" smtClean="0"/>
              <a:t>plus intro to </a:t>
            </a:r>
            <a:r>
              <a:rPr lang="en-US" i="1" dirty="0" smtClean="0"/>
              <a:t>REST</a:t>
            </a:r>
            <a:r>
              <a:rPr lang="en-US" dirty="0" smtClean="0"/>
              <a:t> and </a:t>
            </a:r>
            <a:r>
              <a:rPr lang="en-US" i="1" dirty="0" err="1" smtClean="0"/>
              <a:t>GraphQL</a:t>
            </a:r>
            <a:endParaRPr lang="en-US" i="1" dirty="0" smtClean="0"/>
          </a:p>
          <a:p>
            <a:r>
              <a:rPr lang="en-US" dirty="0" smtClean="0"/>
              <a:t>E1 looks at the more </a:t>
            </a:r>
            <a:r>
              <a:rPr lang="en-US" i="1" dirty="0" smtClean="0"/>
              <a:t>historical</a:t>
            </a:r>
            <a:r>
              <a:rPr lang="en-US" dirty="0" smtClean="0"/>
              <a:t> perspective of </a:t>
            </a:r>
            <a:r>
              <a:rPr lang="en-US" i="1" dirty="0" smtClean="0"/>
              <a:t>server-side</a:t>
            </a:r>
            <a:r>
              <a:rPr lang="en-US" dirty="0" smtClean="0"/>
              <a:t> rendering with no JS (just HTML/CSS) </a:t>
            </a:r>
          </a:p>
          <a:p>
            <a:r>
              <a:rPr lang="en-US" dirty="0" smtClean="0"/>
              <a:t>WDAD can be seen as a course between E1 and E2</a:t>
            </a:r>
          </a:p>
          <a:p>
            <a:pPr lvl="1"/>
            <a:r>
              <a:rPr lang="en-US" dirty="0" smtClean="0"/>
              <a:t>although most you are taking it in parallel with 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7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Enterprise Edition (</a:t>
            </a:r>
            <a:r>
              <a:rPr lang="en-US" b="1" dirty="0" smtClean="0"/>
              <a:t>JEE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Data layer (JPA/JTA)</a:t>
            </a:r>
          </a:p>
          <a:p>
            <a:pPr lvl="1"/>
            <a:r>
              <a:rPr lang="en-US" dirty="0" smtClean="0"/>
              <a:t>Business logic layer (EJB)</a:t>
            </a:r>
          </a:p>
          <a:p>
            <a:pPr lvl="1"/>
            <a:r>
              <a:rPr lang="en-US" dirty="0" smtClean="0"/>
              <a:t>Front-end layer (JSF)</a:t>
            </a:r>
          </a:p>
          <a:p>
            <a:r>
              <a:rPr lang="en-US" b="1" dirty="0" err="1" smtClean="0"/>
              <a:t>SpringBoot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Testing: </a:t>
            </a:r>
            <a:r>
              <a:rPr lang="en-US" b="1" dirty="0" smtClean="0"/>
              <a:t>Selenium</a:t>
            </a:r>
          </a:p>
          <a:p>
            <a:r>
              <a:rPr lang="en-US" dirty="0" smtClean="0"/>
              <a:t>Deployment: </a:t>
            </a:r>
            <a:r>
              <a:rPr lang="en-US" b="1" dirty="0" smtClean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2463</Words>
  <Application>Microsoft Office PowerPoint</Application>
  <PresentationFormat>Widescreen</PresentationFormat>
  <Paragraphs>298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Mangal</vt:lpstr>
      <vt:lpstr>Office Theme</vt:lpstr>
      <vt:lpstr>Enterprise Programmering 1  Lesson 01: Introduction</vt:lpstr>
      <vt:lpstr>Course Info</vt:lpstr>
      <vt:lpstr>Course Material</vt:lpstr>
      <vt:lpstr>Necessary Tools</vt:lpstr>
      <vt:lpstr>Goals</vt:lpstr>
      <vt:lpstr>Enterprise Applications</vt:lpstr>
      <vt:lpstr>Enterprise 1 vs Enterprise 2</vt:lpstr>
      <vt:lpstr>Enterprise 1 vs Web Development </vt:lpstr>
      <vt:lpstr>Technologies</vt:lpstr>
      <vt:lpstr>Spring vs JEE</vt:lpstr>
      <vt:lpstr>If You Skip Class…</vt:lpstr>
      <vt:lpstr>Java Enterprise Edition (JEE)</vt:lpstr>
      <vt:lpstr>What is JEE?</vt:lpstr>
      <vt:lpstr>History</vt:lpstr>
      <vt:lpstr>Java EE Specs in This Course</vt:lpstr>
      <vt:lpstr>JEE Vendors</vt:lpstr>
      <vt:lpstr>Why Containers???</vt:lpstr>
      <vt:lpstr>“Partial” Containers: Web Servers</vt:lpstr>
      <vt:lpstr>Maven</vt:lpstr>
      <vt:lpstr>Course Repository</vt:lpstr>
      <vt:lpstr>Build Tools</vt:lpstr>
      <vt:lpstr>Role of A Build Tool</vt:lpstr>
      <vt:lpstr>Maven “pom.xml” files</vt:lpstr>
      <vt:lpstr>PowerPoint Presentation</vt:lpstr>
      <vt:lpstr>New Projects</vt:lpstr>
      <vt:lpstr>Module/Artifact Coordinates</vt:lpstr>
      <vt:lpstr>Type of Packaging</vt:lpstr>
      <vt:lpstr>Using Maven </vt:lpstr>
      <vt:lpstr>PowerPoint Presentation</vt:lpstr>
      <vt:lpstr>PowerPoint Presentation</vt:lpstr>
      <vt:lpstr>PowerPoint Presentation</vt:lpstr>
      <vt:lpstr>Mvn Clean</vt:lpstr>
      <vt:lpstr>Maven Main Phases</vt:lpstr>
      <vt:lpstr>Convention Over Configuration</vt:lpstr>
      <vt:lpstr>Third-Party Libraries</vt:lpstr>
      <vt:lpstr>PowerPoint Presentation</vt:lpstr>
      <vt:lpstr>Main Dependency Scopes &lt;scope&gt;</vt:lpstr>
      <vt:lpstr>Bill of Materials (BOM)</vt:lpstr>
      <vt:lpstr>PowerPoint Presentation</vt:lpstr>
      <vt:lpstr>Transitive Dependencies</vt:lpstr>
      <vt:lpstr>Properties ${}</vt:lpstr>
      <vt:lpstr>Plugins</vt:lpstr>
      <vt:lpstr>Surefire and Failsafe</vt:lpstr>
      <vt:lpstr>Build Course Git for First Time</vt:lpstr>
      <vt:lpstr>JPA: Java Persistence API</vt:lpstr>
      <vt:lpstr>Object-Relational Mapping (ORM)</vt:lpstr>
      <vt:lpstr>Hibernate</vt:lpstr>
      <vt:lpstr>Database Schema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223</cp:revision>
  <cp:lastPrinted>2017-12-21T12:07:11Z</cp:lastPrinted>
  <dcterms:created xsi:type="dcterms:W3CDTF">2017-12-10T14:32:25Z</dcterms:created>
  <dcterms:modified xsi:type="dcterms:W3CDTF">2018-11-26T11:39:20Z</dcterms:modified>
</cp:coreProperties>
</file>