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B"/>
          </a:solidFill>
        </a:fill>
      </a:tcStyle>
    </a:wholeTbl>
    <a:band2H>
      <a:tcTxStyle/>
      <a:tcStyle>
        <a:tcBdr/>
        <a:fill>
          <a:solidFill>
            <a:srgbClr val="E8EAF5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F7CF"/>
          </a:solidFill>
        </a:fill>
      </a:tcStyle>
    </a:wholeTbl>
    <a:band2H>
      <a:tcTxStyle/>
      <a:tcStyle>
        <a:tcBdr/>
        <a:fill>
          <a:solidFill>
            <a:srgbClr val="F0FBE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CDCB"/>
          </a:solidFill>
        </a:fill>
      </a:tcStyle>
    </a:wholeTbl>
    <a:band2H>
      <a:tcTxStyle/>
      <a:tcStyle>
        <a:tcBdr/>
        <a:fill>
          <a:solidFill>
            <a:srgbClr val="FCE8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/>
          <p:nvPr/>
        </p:nvSpPr>
        <p:spPr>
          <a:xfrm>
            <a:off x="0" y="3866920"/>
            <a:ext cx="9144000" cy="2991081"/>
          </a:xfrm>
          <a:prstGeom prst="rect">
            <a:avLst/>
          </a:prstGeom>
          <a:gradFill>
            <a:gsLst>
              <a:gs pos="0">
                <a:srgbClr val="FFFFFF">
                  <a:alpha val="91000"/>
                </a:srgbClr>
              </a:gs>
              <a:gs pos="37000">
                <a:srgbClr val="FFFFFF">
                  <a:alpha val="76000"/>
                </a:srgbClr>
              </a:gs>
              <a:gs pos="100000">
                <a:srgbClr val="B4DCFA">
                  <a:alpha val="79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Rectangle 11"/>
          <p:cNvSpPr/>
          <p:nvPr/>
        </p:nvSpPr>
        <p:spPr>
          <a:xfrm>
            <a:off x="0" y="-1"/>
            <a:ext cx="9144000" cy="3866922"/>
          </a:xfrm>
          <a:prstGeom prst="rect">
            <a:avLst/>
          </a:prstGeom>
          <a:gradFill>
            <a:gsLst>
              <a:gs pos="0">
                <a:srgbClr val="FFFFFF">
                  <a:alpha val="89000"/>
                </a:srgbClr>
              </a:gs>
              <a:gs pos="48000">
                <a:srgbClr val="FFFFFF">
                  <a:alpha val="62000"/>
                </a:srgbClr>
              </a:gs>
              <a:gs pos="100000">
                <a:srgbClr val="B4DCFA">
                  <a:alpha val="79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 12"/>
          <p:cNvSpPr/>
          <p:nvPr/>
        </p:nvSpPr>
        <p:spPr>
          <a:xfrm>
            <a:off x="0" y="2652310"/>
            <a:ext cx="9144000" cy="228600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30000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6000"/>
                </a:srgbClr>
              </a:gs>
              <a:gs pos="64999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rgbClr val="FFFFFF"/>
              </a:gs>
              <a:gs pos="54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3795" y="5052545"/>
            <a:ext cx="5637011" cy="88212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212745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212745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212745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212745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21274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17581" y="3132290"/>
            <a:ext cx="7175352" cy="1793167"/>
          </a:xfrm>
          <a:prstGeom prst="rect">
            <a:avLst/>
          </a:prstGeom>
        </p:spPr>
        <p:txBody>
          <a:bodyPr>
            <a:normAutofit/>
          </a:bodyPr>
          <a:lstStyle>
            <a:lvl1pPr marL="640080" indent="-457200" algn="l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7"/>
          <p:cNvSpPr/>
          <p:nvPr/>
        </p:nvSpPr>
        <p:spPr>
          <a:xfrm>
            <a:off x="0" y="3866920"/>
            <a:ext cx="9144000" cy="2991081"/>
          </a:xfrm>
          <a:prstGeom prst="rect">
            <a:avLst/>
          </a:prstGeom>
          <a:gradFill>
            <a:gsLst>
              <a:gs pos="0">
                <a:srgbClr val="FFFFFF">
                  <a:alpha val="92000"/>
                </a:srgbClr>
              </a:gs>
              <a:gs pos="37000">
                <a:srgbClr val="FFFFFF">
                  <a:alpha val="77000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8"/>
          <p:cNvSpPr/>
          <p:nvPr/>
        </p:nvSpPr>
        <p:spPr>
          <a:xfrm>
            <a:off x="0" y="-1"/>
            <a:ext cx="9144000" cy="3866922"/>
          </a:xfrm>
          <a:prstGeom prst="rect">
            <a:avLst/>
          </a:prstGeom>
          <a:gradFill>
            <a:gsLst>
              <a:gs pos="0">
                <a:srgbClr val="FFFFFF">
                  <a:alpha val="90000"/>
                </a:srgbClr>
              </a:gs>
              <a:gs pos="48000">
                <a:srgbClr val="FFFFFF">
                  <a:alpha val="63000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Rectangle 9"/>
          <p:cNvSpPr/>
          <p:nvPr/>
        </p:nvSpPr>
        <p:spPr>
          <a:xfrm>
            <a:off x="0" y="2652310"/>
            <a:ext cx="9144000" cy="228600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30000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6000"/>
                </a:srgbClr>
              </a:gs>
              <a:gs pos="64999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rgbClr val="FFFFFF"/>
              </a:gs>
              <a:gs pos="54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4475174" y="1143000"/>
            <a:ext cx="4114801" cy="3127806"/>
          </a:xfrm>
          <a:prstGeom prst="rect">
            <a:avLst/>
          </a:prstGeom>
          <a:effectLst>
            <a:reflection stA="23000" endPos="40000" dir="5400000" sy="-100000" algn="bl" rotWithShape="0"/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77887" y="1010485"/>
            <a:ext cx="3694115" cy="2163021"/>
          </a:xfrm>
          <a:prstGeom prst="rect">
            <a:avLst/>
          </a:prstGeom>
        </p:spPr>
        <p:txBody>
          <a:bodyPr anchor="b"/>
          <a:lstStyle>
            <a:lvl1pPr marL="182879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727268" y="4464420"/>
            <a:ext cx="6383538" cy="1143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/>
          </a:lstStyle>
          <a:p>
            <a:r>
              <a:t>Title Text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793288" y="4372168"/>
            <a:ext cx="651251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3000" y="731519"/>
            <a:ext cx="6400800" cy="34747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793288" y="4372168"/>
            <a:ext cx="651251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3000" y="731519"/>
            <a:ext cx="6400800" cy="34747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0" y="3866920"/>
            <a:ext cx="9144000" cy="2991081"/>
          </a:xfrm>
          <a:prstGeom prst="rect">
            <a:avLst/>
          </a:prstGeom>
          <a:gradFill>
            <a:gsLst>
              <a:gs pos="0">
                <a:srgbClr val="FFFFFF">
                  <a:alpha val="92000"/>
                </a:srgbClr>
              </a:gs>
              <a:gs pos="37000">
                <a:srgbClr val="FFFFFF">
                  <a:alpha val="77000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Rectangle 7"/>
          <p:cNvSpPr/>
          <p:nvPr/>
        </p:nvSpPr>
        <p:spPr>
          <a:xfrm>
            <a:off x="0" y="-1"/>
            <a:ext cx="9144000" cy="3866922"/>
          </a:xfrm>
          <a:prstGeom prst="rect">
            <a:avLst/>
          </a:prstGeom>
          <a:gradFill>
            <a:gsLst>
              <a:gs pos="0">
                <a:srgbClr val="FFFFFF">
                  <a:alpha val="90000"/>
                </a:srgbClr>
              </a:gs>
              <a:gs pos="48000">
                <a:srgbClr val="FFFFFF">
                  <a:alpha val="63000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Rectangle 8"/>
          <p:cNvSpPr/>
          <p:nvPr/>
        </p:nvSpPr>
        <p:spPr>
          <a:xfrm>
            <a:off x="0" y="2652310"/>
            <a:ext cx="9144000" cy="228600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30000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6000"/>
                </a:srgbClr>
              </a:gs>
              <a:gs pos="64999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rgbClr val="FFFFFF"/>
              </a:gs>
              <a:gs pos="54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2033195" y="2172648"/>
            <a:ext cx="5966667" cy="242334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22437" y="4607511"/>
            <a:ext cx="5970496" cy="83546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12745"/>
                </a:solidFill>
              </a:defRPr>
            </a:lvl1pPr>
            <a:lvl2pPr marL="0" indent="457200" algn="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12745"/>
                </a:solidFill>
              </a:defRPr>
            </a:lvl2pPr>
            <a:lvl3pPr marL="0" indent="914400" algn="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12745"/>
                </a:solidFill>
              </a:defRPr>
            </a:lvl3pPr>
            <a:lvl4pPr marL="0" indent="1371600" algn="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12745"/>
                </a:solidFill>
              </a:defRPr>
            </a:lvl4pPr>
            <a:lvl5pPr marL="0" indent="1828800" algn="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1274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1793288" y="4372168"/>
            <a:ext cx="651251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2999" y="731519"/>
            <a:ext cx="3346704" cy="347472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731519"/>
            <a:ext cx="3346704" cy="6397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sz="2400" b="1">
                <a:gradFill flip="none" rotWithShape="1">
                  <a:gsLst>
                    <a:gs pos="0">
                      <a:srgbClr val="000000"/>
                    </a:gs>
                    <a:gs pos="40000">
                      <a:srgbClr val="404040"/>
                    </a:gs>
                    <a:gs pos="100000">
                      <a:srgbClr val="212745">
                        <a:alpha val="64999"/>
                      </a:srgbClr>
                    </a:gs>
                  </a:gsLst>
                  <a:lin ang="5400000" scaled="0"/>
                </a:gradFill>
              </a:defRPr>
            </a:lvl1pPr>
            <a:lvl2pPr marL="0" indent="457200" algn="ctr">
              <a:buClrTx/>
              <a:buSzTx/>
              <a:buFontTx/>
              <a:buNone/>
              <a:defRPr sz="2400" b="1">
                <a:gradFill flip="none" rotWithShape="1">
                  <a:gsLst>
                    <a:gs pos="0">
                      <a:srgbClr val="000000"/>
                    </a:gs>
                    <a:gs pos="40000">
                      <a:srgbClr val="404040"/>
                    </a:gs>
                    <a:gs pos="100000">
                      <a:srgbClr val="212745">
                        <a:alpha val="64999"/>
                      </a:srgbClr>
                    </a:gs>
                  </a:gsLst>
                  <a:lin ang="5400000" scaled="0"/>
                </a:gradFill>
              </a:defRPr>
            </a:lvl2pPr>
            <a:lvl3pPr marL="0" indent="914400" algn="ctr">
              <a:buClrTx/>
              <a:buSzTx/>
              <a:buFontTx/>
              <a:buNone/>
              <a:defRPr sz="2400" b="1">
                <a:gradFill flip="none" rotWithShape="1">
                  <a:gsLst>
                    <a:gs pos="0">
                      <a:srgbClr val="000000"/>
                    </a:gs>
                    <a:gs pos="40000">
                      <a:srgbClr val="404040"/>
                    </a:gs>
                    <a:gs pos="100000">
                      <a:srgbClr val="212745">
                        <a:alpha val="64999"/>
                      </a:srgbClr>
                    </a:gs>
                  </a:gsLst>
                  <a:lin ang="5400000" scaled="0"/>
                </a:gradFill>
              </a:defRPr>
            </a:lvl3pPr>
            <a:lvl4pPr marL="0" indent="1371600" algn="ctr">
              <a:buClrTx/>
              <a:buSzTx/>
              <a:buFontTx/>
              <a:buNone/>
              <a:defRPr sz="2400" b="1">
                <a:gradFill flip="none" rotWithShape="1">
                  <a:gsLst>
                    <a:gs pos="0">
                      <a:srgbClr val="000000"/>
                    </a:gs>
                    <a:gs pos="40000">
                      <a:srgbClr val="404040"/>
                    </a:gs>
                    <a:gs pos="100000">
                      <a:srgbClr val="212745">
                        <a:alpha val="64999"/>
                      </a:srgbClr>
                    </a:gs>
                  </a:gsLst>
                  <a:lin ang="5400000" scaled="0"/>
                </a:gradFill>
              </a:defRPr>
            </a:lvl4pPr>
            <a:lvl5pPr marL="0" indent="1828800" algn="ctr">
              <a:buClrTx/>
              <a:buSzTx/>
              <a:buFontTx/>
              <a:buNone/>
              <a:defRPr sz="2400" b="1">
                <a:gradFill flip="none" rotWithShape="1">
                  <a:gsLst>
                    <a:gs pos="0">
                      <a:srgbClr val="000000"/>
                    </a:gs>
                    <a:gs pos="40000">
                      <a:srgbClr val="404040"/>
                    </a:gs>
                    <a:gs pos="100000">
                      <a:srgbClr val="212745">
                        <a:alpha val="64999"/>
                      </a:srgbClr>
                    </a:gs>
                  </a:gsLst>
                  <a:lin ang="5400000" scaled="0"/>
                </a:gra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7301" y="731519"/>
            <a:ext cx="3346705" cy="6397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sz="2400" b="1">
                <a:gradFill flip="none" rotWithShape="1">
                  <a:gsLst>
                    <a:gs pos="0">
                      <a:srgbClr val="000000"/>
                    </a:gs>
                    <a:gs pos="40000">
                      <a:srgbClr val="404040"/>
                    </a:gs>
                    <a:gs pos="100000">
                      <a:srgbClr val="212745">
                        <a:alpha val="64999"/>
                      </a:srgbClr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793288" y="4372168"/>
            <a:ext cx="651251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1793288" y="4372168"/>
            <a:ext cx="651251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839095" y="2209800"/>
            <a:ext cx="3636086" cy="1258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93514" y="731519"/>
            <a:ext cx="4017086" cy="489473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075764" y="3497802"/>
            <a:ext cx="3388661" cy="21395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DD5FF"/>
            </a:gs>
            <a:gs pos="60000">
              <a:srgbClr val="FFFFFF"/>
            </a:gs>
            <a:gs pos="100000">
              <a:srgbClr val="5BB9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1000"/>
                </a:srgbClr>
              </a:gs>
              <a:gs pos="37000">
                <a:srgbClr val="FFFFFF">
                  <a:alpha val="76000"/>
                </a:srgbClr>
              </a:gs>
              <a:gs pos="100000">
                <a:srgbClr val="B4DCFA">
                  <a:alpha val="79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9000"/>
                </a:srgbClr>
              </a:gs>
              <a:gs pos="48000">
                <a:srgbClr val="FFFFFF">
                  <a:alpha val="62000"/>
                </a:srgbClr>
              </a:gs>
              <a:gs pos="100000">
                <a:srgbClr val="B4DCFA">
                  <a:alpha val="79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ectangle 8"/>
          <p:cNvSpPr/>
          <p:nvPr/>
        </p:nvSpPr>
        <p:spPr>
          <a:xfrm>
            <a:off x="0" y="3768304"/>
            <a:ext cx="9144000" cy="228600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30000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6000"/>
                </a:srgbClr>
              </a:gs>
              <a:gs pos="64999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rgbClr val="FFFFFF"/>
              </a:gs>
              <a:gs pos="56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3033" y="6220142"/>
            <a:ext cx="28273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 b="1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320040" marR="0" indent="-32004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Pct val="128000"/>
        <a:buFont typeface="Georgia"/>
        <a:buChar char="*"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Tx/>
        <a:buFont typeface="Georgia"/>
        <a:buNone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Tx/>
        <a:buFont typeface="Georgia"/>
        <a:buNone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Tx/>
        <a:buFont typeface="Georgia"/>
        <a:buNone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Tx/>
        <a:buFont typeface="Georgia"/>
        <a:buNone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Tx/>
        <a:buFont typeface="Georgia"/>
        <a:buNone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Tx/>
        <a:buFont typeface="Georgia"/>
        <a:buNone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Tx/>
        <a:buFont typeface="Georgia"/>
        <a:buNone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3260C"/>
        </a:buClr>
        <a:buSzTx/>
        <a:buFont typeface="Georgia"/>
        <a:buNone/>
        <a:tabLst/>
        <a:defRPr sz="4600" b="1" i="0" u="none" strike="noStrike" cap="none" spc="0" baseline="0">
          <a:gradFill flip="none" rotWithShape="1">
            <a:gsLst>
              <a:gs pos="0">
                <a:srgbClr val="000000"/>
              </a:gs>
              <a:gs pos="40000">
                <a:srgbClr val="404040"/>
              </a:gs>
              <a:gs pos="100000">
                <a:srgbClr val="212745">
                  <a:alpha val="64999"/>
                </a:srgbClr>
              </a:gs>
            </a:gsLst>
            <a:lin ang="5400000" scaled="0"/>
          </a:gra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566927" marR="0" indent="-20116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863600" marR="0" indent="-2235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165860" marR="0" indent="-2514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494390" marR="0" indent="-28738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1768710" marR="0" indent="-28738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070462" marR="0" indent="-28738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2390502" marR="0" indent="-28738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2692254" marR="0" indent="-28738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C3260C"/>
        </a:buClr>
        <a:buSzPct val="130000"/>
        <a:buFont typeface="Georgia"/>
        <a:buChar char="*"/>
        <a:tabLst/>
        <a:defRPr sz="22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1094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AGROLOGY</a:t>
            </a:r>
          </a:p>
        </p:txBody>
      </p:sp>
      <p:pic>
        <p:nvPicPr>
          <p:cNvPr id="12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64" y="1368336"/>
            <a:ext cx="7762072" cy="4848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animBg="1" advAuto="0"/>
      <p:bldP spid="120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ubtitle 1"/>
          <p:cNvSpPr txBox="1">
            <a:spLocks noGrp="1"/>
          </p:cNvSpPr>
          <p:nvPr>
            <p:ph type="subTitle" idx="1"/>
          </p:nvPr>
        </p:nvSpPr>
        <p:spPr>
          <a:xfrm>
            <a:off x="533400" y="1143000"/>
            <a:ext cx="5410200" cy="5257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300"/>
              </a:spcBef>
              <a:buClr>
                <a:srgbClr val="C3260C"/>
              </a:buClr>
              <a:buSzPct val="130000"/>
              <a:buChar char="➢"/>
              <a:defRPr sz="1600"/>
            </a:pPr>
            <a:r>
              <a:t>Relays are switches that open and close Motors Based on Command of Arduino.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  <a:defRPr sz="1600"/>
            </a:pPr>
            <a:endParaRPr/>
          </a:p>
          <a:p>
            <a:pPr marL="342900" indent="-342900">
              <a:spcBef>
                <a:spcPts val="300"/>
              </a:spcBef>
              <a:buClr>
                <a:srgbClr val="C3260C"/>
              </a:buClr>
              <a:buSzPct val="130000"/>
              <a:buChar char="➢"/>
              <a:defRPr sz="1600"/>
            </a:pPr>
            <a:r>
              <a:t>In a basic relay there are three contractors:</a:t>
            </a:r>
          </a:p>
          <a:p>
            <a:pPr>
              <a:spcBef>
                <a:spcPts val="300"/>
              </a:spcBef>
              <a:defRPr sz="1600" b="1"/>
            </a:pPr>
            <a:r>
              <a:t> normally open(NO), normally closed(NC) </a:t>
            </a:r>
            <a:r>
              <a:rPr b="0"/>
              <a:t>and </a:t>
            </a:r>
            <a:r>
              <a:t>common(COM). </a:t>
            </a:r>
            <a:r>
              <a:rPr b="0"/>
              <a:t> </a:t>
            </a:r>
            <a:r>
              <a:t>At ON input state,the COM is connected to NC.</a:t>
            </a:r>
          </a:p>
          <a:p>
            <a:pPr>
              <a:defRPr sz="1600" b="1"/>
            </a:pPr>
            <a:endParaRPr/>
          </a:p>
          <a:p>
            <a:pPr>
              <a:defRPr sz="1800" b="1"/>
            </a:pPr>
            <a:endParaRPr/>
          </a:p>
          <a:p>
            <a: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Submersible Motor Pump</a:t>
            </a:r>
          </a:p>
          <a:p>
            <a: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285750" indent="-285750">
              <a:spcBef>
                <a:spcPts val="400"/>
              </a:spcBef>
              <a:buClr>
                <a:srgbClr val="C3260C"/>
              </a:buClr>
              <a:buSzPct val="1300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submersible pump is for water lifting.</a:t>
            </a:r>
          </a:p>
          <a:p>
            <a:pPr marL="285750" indent="-285750">
              <a:spcBef>
                <a:spcPts val="400"/>
              </a:spcBef>
              <a:buClr>
                <a:srgbClr val="C3260C"/>
              </a:buClr>
              <a:buSzPct val="1300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Motor is connected to a battery via </a:t>
            </a:r>
            <a:r>
              <a:rPr b="1"/>
              <a:t>Arduino</a:t>
            </a:r>
          </a:p>
        </p:txBody>
      </p:sp>
      <p:sp>
        <p:nvSpPr>
          <p:cNvPr id="155" name="Title 2"/>
          <p:cNvSpPr txBox="1">
            <a:spLocks noGrp="1"/>
          </p:cNvSpPr>
          <p:nvPr>
            <p:ph type="ctrTitle"/>
          </p:nvPr>
        </p:nvSpPr>
        <p:spPr>
          <a:xfrm>
            <a:off x="533399" y="457200"/>
            <a:ext cx="7175353" cy="753910"/>
          </a:xfrm>
          <a:prstGeom prst="rect">
            <a:avLst/>
          </a:prstGeom>
        </p:spPr>
        <p:txBody>
          <a:bodyPr/>
          <a:lstStyle>
            <a:lvl1pPr marL="0" indent="182879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Relay Switch</a:t>
            </a:r>
          </a:p>
        </p:txBody>
      </p:sp>
      <p:pic>
        <p:nvPicPr>
          <p:cNvPr id="15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609600"/>
            <a:ext cx="3302000" cy="247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114800"/>
            <a:ext cx="21336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2" build="p" animBg="1" advAuto="0"/>
      <p:bldP spid="155" grpId="1" animBg="1" advAuto="0"/>
      <p:bldP spid="156" grpId="3" animBg="1" advAuto="0"/>
      <p:bldP spid="157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6512512" cy="11430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System Hardware Design</a:t>
            </a:r>
          </a:p>
        </p:txBody>
      </p:sp>
      <p:pic>
        <p:nvPicPr>
          <p:cNvPr id="160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19200"/>
            <a:ext cx="6324600" cy="5072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0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ubtitle 1"/>
          <p:cNvSpPr txBox="1">
            <a:spLocks noGrp="1"/>
          </p:cNvSpPr>
          <p:nvPr>
            <p:ph type="subTitle" idx="1"/>
          </p:nvPr>
        </p:nvSpPr>
        <p:spPr>
          <a:xfrm>
            <a:off x="838199" y="1600200"/>
            <a:ext cx="6272607" cy="4334465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Water Conservation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Real-Time Data Analysis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Lowered Operation Costs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Efficient and Saves Time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Increase in Productivity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Reduce soil erosion and nutrient leaching</a:t>
            </a:r>
          </a:p>
        </p:txBody>
      </p:sp>
      <p:sp>
        <p:nvSpPr>
          <p:cNvPr id="163" name="Title 2"/>
          <p:cNvSpPr txBox="1">
            <a:spLocks noGrp="1"/>
          </p:cNvSpPr>
          <p:nvPr>
            <p:ph type="ctrTitle"/>
          </p:nvPr>
        </p:nvSpPr>
        <p:spPr>
          <a:xfrm>
            <a:off x="685799" y="533400"/>
            <a:ext cx="7175353" cy="982510"/>
          </a:xfrm>
          <a:prstGeom prst="rect">
            <a:avLst/>
          </a:prstGeom>
        </p:spPr>
        <p:txBody>
          <a:bodyPr/>
          <a:lstStyle>
            <a:lvl1pPr marL="0" indent="182879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Advantages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2" build="p" animBg="1" advAuto="0"/>
      <p:bldP spid="163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ubtitle 1"/>
          <p:cNvSpPr txBox="1">
            <a:spLocks noGrp="1"/>
          </p:cNvSpPr>
          <p:nvPr>
            <p:ph type="subTitle" idx="1"/>
          </p:nvPr>
        </p:nvSpPr>
        <p:spPr>
          <a:xfrm>
            <a:off x="1066800" y="1371600"/>
            <a:ext cx="6934200" cy="4572000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 The smart irrigation system is feasible and cost effective.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The irrigation system allows cultivation in places with water security thereby improving sustainability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It proves that the use of water can be diminished.</a:t>
            </a:r>
          </a:p>
        </p:txBody>
      </p:sp>
      <p:sp>
        <p:nvSpPr>
          <p:cNvPr id="166" name="Title 2"/>
          <p:cNvSpPr txBox="1">
            <a:spLocks noGrp="1"/>
          </p:cNvSpPr>
          <p:nvPr>
            <p:ph type="ctrTitle"/>
          </p:nvPr>
        </p:nvSpPr>
        <p:spPr>
          <a:xfrm>
            <a:off x="838199" y="228600"/>
            <a:ext cx="7175353" cy="1066801"/>
          </a:xfrm>
          <a:prstGeom prst="rect">
            <a:avLst/>
          </a:prstGeom>
        </p:spPr>
        <p:txBody>
          <a:bodyPr/>
          <a:lstStyle>
            <a:lvl1pPr marL="0" indent="182879" algn="ctr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ubtitle 1"/>
          <p:cNvSpPr txBox="1">
            <a:spLocks noGrp="1"/>
          </p:cNvSpPr>
          <p:nvPr>
            <p:ph type="subTitle" sz="half" idx="1"/>
          </p:nvPr>
        </p:nvSpPr>
        <p:spPr>
          <a:xfrm>
            <a:off x="1447799" y="2209800"/>
            <a:ext cx="6044007" cy="349626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rgbClr val="C3260C"/>
              </a:buClr>
              <a:buSzPct val="13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Rakshit</a:t>
            </a:r>
            <a:r>
              <a:rPr dirty="0"/>
              <a:t> Patel</a:t>
            </a:r>
          </a:p>
          <a:p>
            <a:pPr marL="342900" indent="-342900">
              <a:spcBef>
                <a:spcPts val="600"/>
              </a:spcBef>
              <a:buClr>
                <a:srgbClr val="C3260C"/>
              </a:buClr>
              <a:buSzPct val="13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</a:t>
            </a:r>
            <a:r>
              <a:rPr lang="en-US"/>
              <a:t>zad Singh</a:t>
            </a:r>
            <a:endParaRPr dirty="0"/>
          </a:p>
          <a:p>
            <a:pPr marL="342900" indent="-342900">
              <a:spcBef>
                <a:spcPts val="600"/>
              </a:spcBef>
              <a:buClr>
                <a:srgbClr val="C3260C"/>
              </a:buClr>
              <a:buSzPct val="13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Piyush Bisen</a:t>
            </a:r>
          </a:p>
          <a:p>
            <a:pPr marL="342900" indent="-342900">
              <a:spcBef>
                <a:spcPts val="600"/>
              </a:spcBef>
              <a:buClr>
                <a:srgbClr val="C3260C"/>
              </a:buClr>
              <a:buSzPct val="13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Arpit Pandey</a:t>
            </a:r>
          </a:p>
        </p:txBody>
      </p:sp>
      <p:sp>
        <p:nvSpPr>
          <p:cNvPr id="169" name="Title 2"/>
          <p:cNvSpPr txBox="1">
            <a:spLocks noGrp="1"/>
          </p:cNvSpPr>
          <p:nvPr>
            <p:ph type="ctrTitle"/>
          </p:nvPr>
        </p:nvSpPr>
        <p:spPr>
          <a:xfrm>
            <a:off x="2362200" y="457200"/>
            <a:ext cx="4135419" cy="982510"/>
          </a:xfrm>
          <a:prstGeom prst="rect">
            <a:avLst/>
          </a:prstGeom>
        </p:spPr>
        <p:txBody>
          <a:bodyPr/>
          <a:lstStyle>
            <a:lvl1pPr marL="0" indent="182879" algn="ctr">
              <a:buSzTx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Submitted by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2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305800" cy="652273"/>
          </a:xfrm>
          <a:prstGeom prst="rect">
            <a:avLst/>
          </a:prstGeom>
        </p:spPr>
        <p:txBody>
          <a:bodyPr/>
          <a:lstStyle>
            <a:lvl1pPr marL="0" indent="0" algn="ctr" defTabSz="905255">
              <a:buSzTx/>
              <a:buNone/>
              <a:defRPr sz="3959">
                <a:ln w="17780" cap="flat">
                  <a:solidFill>
                    <a:srgbClr val="FFFFFF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515151"/>
                    </a:gs>
                    <a:gs pos="49000">
                      <a:srgbClr val="595959"/>
                    </a:gs>
                    <a:gs pos="50000">
                      <a:srgbClr val="000000"/>
                    </a:gs>
                    <a:gs pos="9500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229600" cy="51816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India’s population is estimated 1.37 billion in 2019.</a:t>
            </a:r>
          </a:p>
          <a:p>
            <a:pPr marL="342900" indent="-342900">
              <a:buFontTx/>
              <a:buChar char="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the Balance between the optimum population growth and a healthy of nation is far to be achieved</a:t>
            </a:r>
          </a:p>
          <a:p>
            <a:pPr marL="342900" indent="-342900">
              <a:buFontTx/>
              <a:buChar char="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Agriculture is the most important sector of Indian Economy.</a:t>
            </a:r>
          </a:p>
          <a:p>
            <a:pPr marL="342900" indent="-342900">
              <a:buFontTx/>
              <a:buChar char="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Indian agriculture accounts for 18 percent of India’s gross domestic product and provides employment to 50% of the countries workforce.</a:t>
            </a:r>
          </a:p>
          <a:p>
            <a:pPr marL="342900" indent="-342900">
              <a:buFontTx/>
              <a:buChar char="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Nearly 60% of the water used in irrigation is wasted.</a:t>
            </a:r>
          </a:p>
          <a:p>
            <a:pPr marL="342900" indent="-342900">
              <a:buFontTx/>
              <a:buChar char="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Irrigated agriculture has been important source increased agricultural production.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1" animBg="1" advAuto="0"/>
      <p:bldP spid="123" grpId="2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btitle 1"/>
          <p:cNvSpPr txBox="1">
            <a:spLocks noGrp="1"/>
          </p:cNvSpPr>
          <p:nvPr>
            <p:ph type="subTitle" idx="1"/>
          </p:nvPr>
        </p:nvSpPr>
        <p:spPr>
          <a:xfrm>
            <a:off x="152400" y="1600199"/>
            <a:ext cx="6324600" cy="4715466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 To save water and reduce human intervention in the agriculture field.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Continuously monitoring the status of soil through sensors and provide signal for taking necessary action.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To get the output of the sensor and provide water to crop.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To observe parameters for better yield.</a:t>
            </a:r>
          </a:p>
        </p:txBody>
      </p:sp>
      <p:sp>
        <p:nvSpPr>
          <p:cNvPr id="126" name="Title 2"/>
          <p:cNvSpPr txBox="1">
            <a:spLocks noGrp="1"/>
          </p:cNvSpPr>
          <p:nvPr>
            <p:ph type="ctrTitle"/>
          </p:nvPr>
        </p:nvSpPr>
        <p:spPr>
          <a:xfrm>
            <a:off x="838199" y="228600"/>
            <a:ext cx="7175353" cy="906310"/>
          </a:xfrm>
          <a:prstGeom prst="rect">
            <a:avLst/>
          </a:prstGeom>
        </p:spPr>
        <p:txBody>
          <a:bodyPr/>
          <a:lstStyle/>
          <a:p>
            <a:pPr marL="0" indent="129844" algn="ctr" defTabSz="649223">
              <a:buSzTx/>
              <a:buNone/>
              <a:defRPr sz="2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Objectives</a:t>
            </a:r>
            <a:br/>
            <a:endParaRPr/>
          </a:p>
        </p:txBody>
      </p:sp>
      <p:pic>
        <p:nvPicPr>
          <p:cNvPr id="12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447800"/>
            <a:ext cx="2737282" cy="140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30" y="3657600"/>
            <a:ext cx="2065021" cy="2838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2" build="p" animBg="1" advAuto="0"/>
      <p:bldP spid="126" grpId="1" animBg="1" advAuto="0"/>
      <p:bldP spid="127" grpId="3" animBg="1" advAuto="0"/>
      <p:bldP spid="128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"/>
          <p:cNvSpPr txBox="1"/>
          <p:nvPr/>
        </p:nvSpPr>
        <p:spPr>
          <a:xfrm>
            <a:off x="381000" y="1981200"/>
            <a:ext cx="3886200" cy="583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Char char="➢"/>
              <a:defRPr sz="2400"/>
            </a:pPr>
            <a:r>
              <a:t>Plant growth monitoring</a:t>
            </a:r>
          </a:p>
          <a:p>
            <a:pPr>
              <a:defRPr sz="2400"/>
            </a:pPr>
            <a:endParaRPr/>
          </a:p>
          <a:p>
            <a:pPr marL="285750" indent="-285750">
              <a:buClr>
                <a:schemeClr val="accent6"/>
              </a:buClr>
              <a:buSzPct val="100000"/>
              <a:buChar char="➢"/>
              <a:defRPr sz="2400"/>
            </a:pPr>
            <a:r>
              <a:t>Disease detection</a:t>
            </a:r>
          </a:p>
          <a:p>
            <a:pPr>
              <a:defRPr sz="2400"/>
            </a:pPr>
            <a:endParaRPr/>
          </a:p>
          <a:p>
            <a:pPr marL="285750" indent="-285750">
              <a:buClr>
                <a:schemeClr val="accent6"/>
              </a:buClr>
              <a:buSzPct val="100000"/>
              <a:buChar char="➢"/>
              <a:defRPr sz="2400"/>
            </a:pPr>
            <a:r>
              <a:t>Insect alert</a:t>
            </a:r>
          </a:p>
          <a:p>
            <a:pPr marL="285750" indent="-285750">
              <a:buClr>
                <a:schemeClr val="accent6"/>
              </a:buClr>
              <a:buSzPct val="100000"/>
              <a:buChar char="➢"/>
              <a:defRPr sz="2400"/>
            </a:pPr>
            <a:endParaRPr/>
          </a:p>
          <a:p>
            <a:pPr marL="285750" indent="-285750">
              <a:buClr>
                <a:schemeClr val="accent6"/>
              </a:buClr>
              <a:buSzPct val="100000"/>
              <a:buChar char="➢"/>
              <a:defRPr sz="2400"/>
            </a:pPr>
            <a:r>
              <a:t>Plants bread detection</a:t>
            </a:r>
          </a:p>
          <a:p>
            <a:pPr marL="285750" indent="-285750">
              <a:buClr>
                <a:schemeClr val="accent6"/>
              </a:buClr>
              <a:buSzPct val="100000"/>
              <a:buChar char="➢"/>
              <a:defRPr sz="2000"/>
            </a:pPr>
            <a:endParaRPr/>
          </a:p>
          <a:p>
            <a:pPr marL="285750" indent="-285750">
              <a:buClr>
                <a:schemeClr val="accent6"/>
              </a:buClr>
              <a:buSzPct val="100000"/>
              <a:buChar char="➢"/>
              <a:defRPr sz="2000"/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1" name="TextBox 13"/>
          <p:cNvSpPr txBox="1"/>
          <p:nvPr/>
        </p:nvSpPr>
        <p:spPr>
          <a:xfrm>
            <a:off x="1143000" y="609600"/>
            <a:ext cx="7391401" cy="88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How Artificial intelligence and agriculture technique can be combined for better outputs</a:t>
            </a:r>
          </a:p>
        </p:txBody>
      </p:sp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41" y="2362200"/>
            <a:ext cx="4508787" cy="1952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IOT ( Internet of Things ) :</a:t>
            </a:r>
          </a:p>
        </p:txBody>
      </p:sp>
      <p:sp>
        <p:nvSpPr>
          <p:cNvPr id="135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228600" y="1905000"/>
            <a:ext cx="5791200" cy="37338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C3260C"/>
              </a:buClr>
              <a:buSzPct val="130000"/>
              <a:buChar char="➢"/>
            </a:pPr>
            <a:r>
              <a:t> The Internet of Things (IOT) is the inter-networking of “physical devices” also referred to as “connected device” and “smart devices”.</a:t>
            </a:r>
          </a:p>
          <a:p>
            <a:pPr marL="342900" indent="-342900" algn="l">
              <a:buClr>
                <a:srgbClr val="C3260C"/>
              </a:buClr>
              <a:buSzPct val="130000"/>
              <a:buChar char="➢"/>
            </a:pPr>
            <a:r>
              <a:t>Sometimes referred to as the Internet of Everything ( IOE) and Machine to Machine (M2M) communicating.</a:t>
            </a:r>
          </a:p>
          <a:p>
            <a:pPr marL="342900" indent="-342900" algn="l">
              <a:buClr>
                <a:srgbClr val="C3260C"/>
              </a:buClr>
              <a:buSzPct val="130000"/>
              <a:buChar char="➢"/>
            </a:pPr>
            <a:r>
              <a:t>IOT is expected to offer advanced connectivity of devices, systems, and services that covers a variety of protocols, domains and application </a:t>
            </a:r>
          </a:p>
        </p:txBody>
      </p:sp>
      <p:pic>
        <p:nvPicPr>
          <p:cNvPr id="13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05000"/>
            <a:ext cx="2966663" cy="3017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  <p:bldP spid="135" grpId="2" build="p" animBg="1" advAuto="0"/>
      <p:bldP spid="136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ubtitle 1"/>
          <p:cNvSpPr txBox="1">
            <a:spLocks noGrp="1"/>
          </p:cNvSpPr>
          <p:nvPr>
            <p:ph type="subTitle" idx="1"/>
          </p:nvPr>
        </p:nvSpPr>
        <p:spPr>
          <a:xfrm>
            <a:off x="381000" y="1752600"/>
            <a:ext cx="5791200" cy="4419599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C3260C"/>
              </a:buClr>
              <a:buSzPct val="130000"/>
              <a:buFont typeface="Arial"/>
              <a:buChar char="•"/>
              <a:defRPr sz="2400" b="1"/>
            </a:pPr>
            <a:r>
              <a:t>Arduino : </a:t>
            </a:r>
            <a:r>
              <a:rPr sz="2000" b="0"/>
              <a:t>It is an open-source platform based on easy-to-use hardware and software.</a:t>
            </a:r>
          </a:p>
          <a:p>
            <a:pPr>
              <a:defRPr sz="2000"/>
            </a:pPr>
            <a:endParaRPr sz="2000" b="0"/>
          </a:p>
          <a:p>
            <a:pPr marL="342900" indent="-342900">
              <a:spcBef>
                <a:spcPts val="400"/>
              </a:spcBef>
              <a:buClr>
                <a:srgbClr val="C3260C"/>
              </a:buClr>
              <a:buSzPct val="130000"/>
              <a:buChar char="➢"/>
              <a:defRPr sz="2000" b="1"/>
            </a:pPr>
            <a:r>
              <a:t>Hardware : </a:t>
            </a:r>
            <a:r>
              <a:rPr b="0"/>
              <a:t>Arduino</a:t>
            </a:r>
          </a:p>
          <a:p>
            <a:pPr marL="342900" indent="-342900">
              <a:spcBef>
                <a:spcPts val="400"/>
              </a:spcBef>
              <a:buClr>
                <a:srgbClr val="C3260C"/>
              </a:buClr>
              <a:buSzPct val="130000"/>
              <a:buChar char="➢"/>
              <a:defRPr sz="2000"/>
            </a:pPr>
            <a:r>
              <a:t>Arduino board designs use a variety of microprocessors and controllers in system.</a:t>
            </a:r>
          </a:p>
          <a:p>
            <a:pPr>
              <a:defRPr sz="2000"/>
            </a:pPr>
            <a:endParaRPr/>
          </a:p>
          <a:p>
            <a:pPr marL="342900" indent="-342900">
              <a:spcBef>
                <a:spcPts val="400"/>
              </a:spcBef>
              <a:buClr>
                <a:srgbClr val="C3260C"/>
              </a:buClr>
              <a:buSzPct val="130000"/>
              <a:buAutoNum type="arabicPeriod"/>
              <a:defRPr sz="2000"/>
            </a:pPr>
            <a:r>
              <a:t> </a:t>
            </a:r>
            <a:r>
              <a:rPr sz="1800"/>
              <a:t>To read inputs – light on a sensor</a:t>
            </a:r>
          </a:p>
          <a:p>
            <a:pPr marL="342900" indent="-342900">
              <a:spcBef>
                <a:spcPts val="400"/>
              </a:spcBef>
              <a:buClr>
                <a:srgbClr val="C3260C"/>
              </a:buClr>
              <a:buSzPct val="130000"/>
              <a:buAutoNum type="arabicPeriod"/>
              <a:defRPr sz="1800"/>
            </a:pPr>
            <a:r>
              <a:t>To twitter message – and turn it into an output -  activating a motor</a:t>
            </a:r>
          </a:p>
        </p:txBody>
      </p:sp>
      <p:sp>
        <p:nvSpPr>
          <p:cNvPr id="139" name="Title 2"/>
          <p:cNvSpPr txBox="1">
            <a:spLocks noGrp="1"/>
          </p:cNvSpPr>
          <p:nvPr>
            <p:ph type="ctrTitle"/>
          </p:nvPr>
        </p:nvSpPr>
        <p:spPr>
          <a:xfrm>
            <a:off x="381000" y="380999"/>
            <a:ext cx="8458200" cy="914401"/>
          </a:xfrm>
          <a:prstGeom prst="rect">
            <a:avLst/>
          </a:prstGeom>
        </p:spPr>
        <p:txBody>
          <a:bodyPr/>
          <a:lstStyle>
            <a:lvl1pPr marL="0" indent="182879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System Component : Hardware and Software</a:t>
            </a:r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32754" y="2492044"/>
            <a:ext cx="3917291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2" build="p" animBg="1" advAuto="0"/>
      <p:bldP spid="139" grpId="1" animBg="1" advAuto="0"/>
      <p:bldP spid="140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ubtitle 1"/>
          <p:cNvSpPr txBox="1">
            <a:spLocks noGrp="1"/>
          </p:cNvSpPr>
          <p:nvPr>
            <p:ph type="subTitle" sz="half" idx="1"/>
          </p:nvPr>
        </p:nvSpPr>
        <p:spPr>
          <a:xfrm>
            <a:off x="152400" y="1524000"/>
            <a:ext cx="5257800" cy="4419600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C3260C"/>
              </a:buClr>
              <a:buSzPct val="130000"/>
              <a:buFont typeface="Arial"/>
              <a:buChar char="•"/>
            </a:pPr>
            <a:r>
              <a:t>Use: </a:t>
            </a:r>
            <a:r>
              <a:rPr b="1"/>
              <a:t>Check Conditions:</a:t>
            </a:r>
          </a:p>
          <a:p>
            <a:pPr marL="342900" indent="-342900">
              <a:buClr>
                <a:srgbClr val="C3260C"/>
              </a:buClr>
              <a:buSzPct val="130000"/>
              <a:buFont typeface="Arial"/>
              <a:buChar char="•"/>
              <a:defRPr b="1"/>
            </a:pPr>
            <a:r>
              <a:t>Writing Sketches</a:t>
            </a:r>
            <a:r>
              <a:rPr b="0"/>
              <a:t>: Programs written using Arduino Software(IDE) are called sketches.</a:t>
            </a:r>
          </a:p>
          <a:p>
            <a:pPr marL="342900" indent="-342900">
              <a:buClr>
                <a:srgbClr val="C3260C"/>
              </a:buClr>
              <a:buSzPct val="130000"/>
              <a:buFont typeface="Arial"/>
              <a:buChar char="•"/>
              <a:defRPr b="1"/>
            </a:pPr>
            <a:r>
              <a:t>Upload</a:t>
            </a:r>
            <a:r>
              <a:rPr b="0"/>
              <a:t>: Compiles your code and uploads it to the configured board.</a:t>
            </a:r>
          </a:p>
          <a:p>
            <a:pPr marL="342900" indent="-342900">
              <a:buClr>
                <a:srgbClr val="C3260C"/>
              </a:buClr>
              <a:buSzPct val="130000"/>
              <a:buFont typeface="Arial"/>
              <a:buChar char="•"/>
              <a:defRPr b="1"/>
            </a:pPr>
            <a:r>
              <a:t>New: </a:t>
            </a:r>
            <a:r>
              <a:rPr b="0"/>
              <a:t>Creates a new sketch.</a:t>
            </a:r>
          </a:p>
          <a:p>
            <a:pPr marL="342900" indent="-342900">
              <a:buClr>
                <a:srgbClr val="C3260C"/>
              </a:buClr>
              <a:buSzPct val="130000"/>
              <a:buFont typeface="Arial"/>
              <a:buChar char="•"/>
              <a:defRPr b="1"/>
            </a:pPr>
            <a:r>
              <a:t>Save:</a:t>
            </a:r>
            <a:r>
              <a:rPr b="0"/>
              <a:t> Saves your sketch.</a:t>
            </a:r>
          </a:p>
          <a:p>
            <a:pPr marL="342900" indent="-342900">
              <a:buClr>
                <a:srgbClr val="C3260C"/>
              </a:buClr>
              <a:buSzPct val="130000"/>
              <a:buFont typeface="Arial"/>
              <a:buChar char="•"/>
              <a:defRPr b="1"/>
            </a:pPr>
            <a:r>
              <a:t>Serial Monitor: </a:t>
            </a:r>
            <a:r>
              <a:rPr b="0"/>
              <a:t>File, Edit, Sketch, Tools, Help</a:t>
            </a:r>
          </a:p>
        </p:txBody>
      </p:sp>
      <p:sp>
        <p:nvSpPr>
          <p:cNvPr id="143" name="Title 2"/>
          <p:cNvSpPr txBox="1">
            <a:spLocks noGrp="1"/>
          </p:cNvSpPr>
          <p:nvPr>
            <p:ph type="ctrTitle"/>
          </p:nvPr>
        </p:nvSpPr>
        <p:spPr>
          <a:xfrm>
            <a:off x="0" y="457200"/>
            <a:ext cx="9144000" cy="1295400"/>
          </a:xfrm>
          <a:prstGeom prst="rect">
            <a:avLst/>
          </a:prstGeom>
        </p:spPr>
        <p:txBody>
          <a:bodyPr/>
          <a:lstStyle>
            <a:lvl1pPr marL="0" indent="182879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Software:- Arduino ( IDE = Integrated Development Environment)</a:t>
            </a:r>
          </a:p>
        </p:txBody>
      </p:sp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524000"/>
            <a:ext cx="3552825" cy="4319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2" build="p" animBg="1" advAuto="0"/>
      <p:bldP spid="143" grpId="1" animBg="1" advAuto="0"/>
      <p:bldP spid="144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ubtitle 1"/>
          <p:cNvSpPr txBox="1">
            <a:spLocks noGrp="1"/>
          </p:cNvSpPr>
          <p:nvPr>
            <p:ph type="subTitle" sz="half" idx="1"/>
          </p:nvPr>
        </p:nvSpPr>
        <p:spPr>
          <a:xfrm>
            <a:off x="533400" y="1828800"/>
            <a:ext cx="5257800" cy="3657599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 This is a small, powerful and lightweight microcomputer which can do many of the things that a desktop PC can do.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 it does not feature a built- in hard disk or solid – state drive. 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 It is portable and very cheapest devices or minicomputer just like microcontroller.</a:t>
            </a:r>
          </a:p>
        </p:txBody>
      </p:sp>
      <p:sp>
        <p:nvSpPr>
          <p:cNvPr id="147" name="Title 2"/>
          <p:cNvSpPr txBox="1">
            <a:spLocks noGrp="1"/>
          </p:cNvSpPr>
          <p:nvPr>
            <p:ph type="ctrTitle"/>
          </p:nvPr>
        </p:nvSpPr>
        <p:spPr>
          <a:xfrm>
            <a:off x="2514600" y="457200"/>
            <a:ext cx="4135419" cy="753910"/>
          </a:xfrm>
          <a:prstGeom prst="rect">
            <a:avLst/>
          </a:prstGeom>
        </p:spPr>
        <p:txBody>
          <a:bodyPr/>
          <a:lstStyle>
            <a:lvl1pPr marL="0" indent="182879" algn="ctr">
              <a:buSzTx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Raspberry pi 3</a:t>
            </a:r>
          </a:p>
        </p:txBody>
      </p:sp>
      <p:pic>
        <p:nvPicPr>
          <p:cNvPr id="14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7200" y="2244200"/>
            <a:ext cx="4459444" cy="3019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ubtitle 1"/>
          <p:cNvSpPr txBox="1">
            <a:spLocks noGrp="1"/>
          </p:cNvSpPr>
          <p:nvPr>
            <p:ph type="subTitle" sz="half" idx="1"/>
          </p:nvPr>
        </p:nvSpPr>
        <p:spPr>
          <a:xfrm>
            <a:off x="304800" y="1828800"/>
            <a:ext cx="5181601" cy="3276600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C3260C"/>
              </a:buClr>
              <a:buSzPct val="130000"/>
              <a:buChar char="➢"/>
              <a:defRPr b="1"/>
            </a:pPr>
            <a:r>
              <a:t>Use: </a:t>
            </a:r>
            <a:r>
              <a:rPr b="0"/>
              <a:t> To measure the moisture control of the soil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  <a:defRPr b="1"/>
            </a:pPr>
            <a:endParaRPr b="0"/>
          </a:p>
          <a:p>
            <a:pPr marL="342900" indent="-342900">
              <a:buClr>
                <a:srgbClr val="C3260C"/>
              </a:buClr>
              <a:buSzPct val="130000"/>
              <a:buChar char="➢"/>
              <a:defRPr b="1"/>
            </a:pPr>
            <a:r>
              <a:t>Copper electrodes: </a:t>
            </a:r>
            <a:r>
              <a:rPr b="0"/>
              <a:t> Used to sense the moisture content of soil.</a:t>
            </a:r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endParaRPr b="0"/>
          </a:p>
          <a:p>
            <a:pPr marL="342900" indent="-342900">
              <a:buClr>
                <a:srgbClr val="C3260C"/>
              </a:buClr>
              <a:buSzPct val="130000"/>
              <a:buChar char="➢"/>
            </a:pPr>
            <a:r>
              <a:t>The output is connected to a microcontroller</a:t>
            </a:r>
          </a:p>
        </p:txBody>
      </p:sp>
      <p:sp>
        <p:nvSpPr>
          <p:cNvPr id="151" name="Title 2"/>
          <p:cNvSpPr txBox="1">
            <a:spLocks noGrp="1"/>
          </p:cNvSpPr>
          <p:nvPr>
            <p:ph type="ctrTitle"/>
          </p:nvPr>
        </p:nvSpPr>
        <p:spPr>
          <a:xfrm>
            <a:off x="609599" y="381000"/>
            <a:ext cx="7175353" cy="1058710"/>
          </a:xfrm>
          <a:prstGeom prst="rect">
            <a:avLst/>
          </a:prstGeom>
        </p:spPr>
        <p:txBody>
          <a:bodyPr/>
          <a:lstStyle>
            <a:lvl1pPr marL="0" indent="182879" algn="ctr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Soil Moisture sensor</a:t>
            </a:r>
          </a:p>
        </p:txBody>
      </p:sp>
      <p:pic>
        <p:nvPicPr>
          <p:cNvPr id="15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0"/>
            <a:ext cx="3429000" cy="342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2" build="p" animBg="1" advAuto="0"/>
      <p:bldP spid="151" grpId="1" animBg="1" advAuto="0"/>
      <p:bldP spid="152" grpId="3" animBg="1" advAuto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00FF"/>
      </a:hlink>
      <a:folHlink>
        <a:srgbClr val="FF00FF"/>
      </a:folHlink>
    </a:clrScheme>
    <a:fontScheme name="Slipstrea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lipstrea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2984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2984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50800" dir="5400000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293E8E"/>
          </a:solidFill>
          <a:prstDash val="solid"/>
          <a:round/>
        </a:ln>
        <a:effectLst>
          <a:outerShdw blurRad="38100" dist="22984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293E8E"/>
          </a:solidFill>
          <a:prstDash val="solid"/>
          <a:round/>
        </a:ln>
        <a:effectLst>
          <a:outerShdw blurRad="63500" dist="50800" dir="5400000" rotWithShape="0">
            <a:srgbClr val="000000">
              <a:alpha val="2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00FF"/>
      </a:hlink>
      <a:folHlink>
        <a:srgbClr val="FF00FF"/>
      </a:folHlink>
    </a:clrScheme>
    <a:fontScheme name="Slipstrea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lipstrea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2984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2984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50800" dir="5400000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293E8E"/>
          </a:solidFill>
          <a:prstDash val="solid"/>
          <a:round/>
        </a:ln>
        <a:effectLst>
          <a:outerShdw blurRad="38100" dist="22984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293E8E"/>
          </a:solidFill>
          <a:prstDash val="solid"/>
          <a:round/>
        </a:ln>
        <a:effectLst>
          <a:outerShdw blurRad="63500" dist="50800" dir="5400000" rotWithShape="0">
            <a:srgbClr val="000000">
              <a:alpha val="2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Trebuchet MS</vt:lpstr>
      <vt:lpstr>Slipstream</vt:lpstr>
      <vt:lpstr>AGROLOGY</vt:lpstr>
      <vt:lpstr>Introduction</vt:lpstr>
      <vt:lpstr>Objectives </vt:lpstr>
      <vt:lpstr>PowerPoint Presentation</vt:lpstr>
      <vt:lpstr>IOT ( Internet of Things ) :</vt:lpstr>
      <vt:lpstr>System Component : Hardware and Software</vt:lpstr>
      <vt:lpstr>Software:- Arduino ( IDE = Integrated Development Environment)</vt:lpstr>
      <vt:lpstr>Raspberry pi 3</vt:lpstr>
      <vt:lpstr>Soil Moisture sensor</vt:lpstr>
      <vt:lpstr>Relay Switch</vt:lpstr>
      <vt:lpstr>System Hardware Design</vt:lpstr>
      <vt:lpstr>Advantages</vt:lpstr>
      <vt:lpstr>Conclusion</vt:lpstr>
      <vt:lpstr>Submitted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AGROLOGY</dc:title>
  <cp:lastModifiedBy>azad singh</cp:lastModifiedBy>
  <cp:revision>1</cp:revision>
  <dcterms:modified xsi:type="dcterms:W3CDTF">2022-08-27T04:14:13Z</dcterms:modified>
</cp:coreProperties>
</file>