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81" r:id="rId6"/>
    <p:sldId id="287" r:id="rId7"/>
    <p:sldId id="304" r:id="rId8"/>
    <p:sldId id="305" r:id="rId9"/>
    <p:sldId id="316" r:id="rId10"/>
    <p:sldId id="310" r:id="rId11"/>
    <p:sldId id="306" r:id="rId12"/>
    <p:sldId id="307" r:id="rId13"/>
    <p:sldId id="309" r:id="rId14"/>
    <p:sldId id="311" r:id="rId15"/>
    <p:sldId id="312" r:id="rId16"/>
    <p:sldId id="313" r:id="rId17"/>
    <p:sldId id="317" r:id="rId18"/>
    <p:sldId id="318"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A48CB-F272-4F09-882D-1469C5D57F39}" v="271" dt="2024-10-04T14:08:20.14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8" autoAdjust="0"/>
    <p:restoredTop sz="94598" autoAdjust="0"/>
  </p:normalViewPr>
  <p:slideViewPr>
    <p:cSldViewPr snapToGrid="0">
      <p:cViewPr>
        <p:scale>
          <a:sx n="66" d="100"/>
          <a:sy n="66" d="100"/>
        </p:scale>
        <p:origin x="654" y="48"/>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10/3/2024</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3</a:t>
            </a:fld>
            <a:endParaRPr lang="en-US"/>
          </a:p>
        </p:txBody>
      </p:sp>
    </p:spTree>
    <p:extLst>
      <p:ext uri="{BB962C8B-B14F-4D97-AF65-F5344CB8AC3E}">
        <p14:creationId xmlns:p14="http://schemas.microsoft.com/office/powerpoint/2010/main" val="348665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A person typing on a computer&#10;&#10;Description automatically generated">
            <a:extLst>
              <a:ext uri="{FF2B5EF4-FFF2-40B4-BE49-F238E27FC236}">
                <a16:creationId xmlns:a16="http://schemas.microsoft.com/office/drawing/2014/main" id="{A2EAD448-7E99-0E22-5206-10594DD024F6}"/>
              </a:ext>
            </a:extLst>
          </p:cNvPr>
          <p:cNvPicPr>
            <a:picLocks noGrp="1" noChangeAspect="1"/>
          </p:cNvPicPr>
          <p:nvPr>
            <p:ph type="pic" sz="quarter" idx="13"/>
          </p:nvPr>
        </p:nvPicPr>
        <p:blipFill rotWithShape="1">
          <a:blip r:embed="rId2"/>
          <a:srcRect l="14397" r="14396" b="-1"/>
          <a:stretch/>
        </p:blipFill>
        <p:spPr>
          <a:xfrm>
            <a:off x="4876158" y="10"/>
            <a:ext cx="7315841" cy="6857990"/>
          </a:xfrm>
          <a:prstGeom prst="rect">
            <a:avLst/>
          </a:prstGeom>
        </p:spPr>
      </p:pic>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104931" y="779095"/>
            <a:ext cx="4661941" cy="3479632"/>
          </a:xfrm>
        </p:spPr>
        <p:txBody>
          <a:bodyPr vert="horz" lIns="91440" tIns="45720" rIns="91440" bIns="45720" rtlCol="0" anchor="t">
            <a:normAutofit/>
          </a:bodyPr>
          <a:lstStyle/>
          <a:p>
            <a:pPr>
              <a:lnSpc>
                <a:spcPct val="90000"/>
              </a:lnSpc>
            </a:pPr>
            <a:r>
              <a:rPr lang="en-US" sz="3600" dirty="0"/>
              <a:t>Housing Price Prediction using Machine Learning and Data Visualization Techniques</a:t>
            </a:r>
            <a:endParaRPr lang="en-US" sz="3400" dirty="0"/>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104930" y="4313921"/>
            <a:ext cx="4241800" cy="1667025"/>
          </a:xfrm>
        </p:spPr>
        <p:txBody>
          <a:bodyPr vert="horz" lIns="91440" tIns="45720" rIns="91440" bIns="45720" rtlCol="0" anchor="b">
            <a:normAutofit/>
          </a:bodyPr>
          <a:lstStyle/>
          <a:p>
            <a:pPr>
              <a:lnSpc>
                <a:spcPct val="100000"/>
              </a:lnSpc>
            </a:pPr>
            <a:r>
              <a:rPr lang="en-US" sz="2000" dirty="0"/>
              <a:t>Members : </a:t>
            </a:r>
          </a:p>
          <a:p>
            <a:pPr>
              <a:lnSpc>
                <a:spcPct val="100000"/>
              </a:lnSpc>
            </a:pPr>
            <a:r>
              <a:rPr lang="en-US" sz="2000" dirty="0" err="1"/>
              <a:t>Azahar</a:t>
            </a:r>
            <a:r>
              <a:rPr lang="en-US" sz="2000" dirty="0"/>
              <a:t> </a:t>
            </a:r>
            <a:r>
              <a:rPr lang="en-US" sz="2000" dirty="0" err="1"/>
              <a:t>mahaboob</a:t>
            </a:r>
            <a:endParaRPr lang="en-US" sz="2000" dirty="0"/>
          </a:p>
          <a:p>
            <a:pPr>
              <a:lnSpc>
                <a:spcPct val="100000"/>
              </a:lnSpc>
            </a:pPr>
            <a:endParaRPr lang="en-US" sz="1100" dirty="0"/>
          </a:p>
        </p:txBody>
      </p:sp>
      <p:cxnSp>
        <p:nvCxnSpPr>
          <p:cNvPr id="34" name="Straight Connector 3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7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7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567D-C9FE-E18D-0EE8-462EA69CADC3}"/>
              </a:ext>
            </a:extLst>
          </p:cNvPr>
          <p:cNvSpPr>
            <a:spLocks noGrp="1"/>
          </p:cNvSpPr>
          <p:nvPr>
            <p:ph type="title"/>
          </p:nvPr>
        </p:nvSpPr>
        <p:spPr>
          <a:xfrm>
            <a:off x="-1495424" y="0"/>
            <a:ext cx="6562724" cy="850900"/>
          </a:xfrm>
        </p:spPr>
        <p:txBody>
          <a:bodyPr/>
          <a:lstStyle/>
          <a:p>
            <a:r>
              <a:rPr lang="en-US" dirty="0"/>
              <a:t>DATA VISUALIZATION </a:t>
            </a:r>
          </a:p>
        </p:txBody>
      </p:sp>
      <p:sp>
        <p:nvSpPr>
          <p:cNvPr id="6" name="Slide Number Placeholder 5">
            <a:extLst>
              <a:ext uri="{FF2B5EF4-FFF2-40B4-BE49-F238E27FC236}">
                <a16:creationId xmlns:a16="http://schemas.microsoft.com/office/drawing/2014/main" id="{5B6AB959-0D9B-A3F9-795C-080A46C81B8F}"/>
              </a:ext>
            </a:extLst>
          </p:cNvPr>
          <p:cNvSpPr>
            <a:spLocks noGrp="1"/>
          </p:cNvSpPr>
          <p:nvPr>
            <p:ph type="sldNum" sz="quarter" idx="12"/>
          </p:nvPr>
        </p:nvSpPr>
        <p:spPr/>
        <p:txBody>
          <a:bodyPr/>
          <a:lstStyle/>
          <a:p>
            <a:fld id="{0303F77D-1BEF-481A-B8C1-15974ED46EB7}" type="slidenum">
              <a:rPr lang="en-US" smtClean="0"/>
              <a:t>10</a:t>
            </a:fld>
            <a:endParaRPr lang="en-US"/>
          </a:p>
        </p:txBody>
      </p:sp>
      <p:sp>
        <p:nvSpPr>
          <p:cNvPr id="4" name="Content Placeholder 3">
            <a:extLst>
              <a:ext uri="{FF2B5EF4-FFF2-40B4-BE49-F238E27FC236}">
                <a16:creationId xmlns:a16="http://schemas.microsoft.com/office/drawing/2014/main" id="{A05A4175-9223-5CEA-2925-B2650D72A8C1}"/>
              </a:ext>
            </a:extLst>
          </p:cNvPr>
          <p:cNvSpPr>
            <a:spLocks noGrp="1"/>
          </p:cNvSpPr>
          <p:nvPr>
            <p:ph sz="quarter" idx="13"/>
          </p:nvPr>
        </p:nvSpPr>
        <p:spPr>
          <a:xfrm>
            <a:off x="141289" y="736599"/>
            <a:ext cx="5674933" cy="5984875"/>
          </a:xfrm>
        </p:spPr>
        <p:txBody>
          <a:bodyPr/>
          <a:lstStyle/>
          <a:p>
            <a:r>
              <a:rPr lang="en-US" sz="1400" dirty="0"/>
              <a:t>This scatter plot visualizes the relationship between Housing Price and land size. The data shows a general positive trend but with significant variance. Properties with larger land sizes tend to have higher prices, but there are notable outliers. The concentration of properties under 1000 square meters indicates that smaller land sizes are more common in the dataset, yet they exhibit a wide range of prices.</a:t>
            </a:r>
          </a:p>
          <a:p>
            <a:r>
              <a:rPr lang="en-US" sz="1400" dirty="0"/>
              <a:t>This plot highlights the relationship between Housing Price, the number of Rooms, and Distance from the Central Business District (CBD). The analysis shows that properties closer to the CBD with 3-5 rooms generally have higher prices. As distance increases, housing prices drop significantly, indicating that proximity to urban centers plays a more substantial role than the number of rooms alone.</a:t>
            </a:r>
          </a:p>
          <a:p>
            <a:r>
              <a:rPr lang="en-US" sz="1400" dirty="0"/>
              <a:t>This bar chart compares the impact of </a:t>
            </a:r>
            <a:r>
              <a:rPr lang="en-US" sz="1400" b="1" dirty="0"/>
              <a:t>Number of Bathrooms</a:t>
            </a:r>
            <a:r>
              <a:rPr lang="en-US" sz="1400" dirty="0"/>
              <a:t> and </a:t>
            </a:r>
            <a:r>
              <a:rPr lang="en-US" sz="1400" b="1" dirty="0"/>
              <a:t>Bedrooms (Bedroom2)</a:t>
            </a:r>
            <a:r>
              <a:rPr lang="en-US" sz="1400" dirty="0"/>
              <a:t> on </a:t>
            </a:r>
            <a:r>
              <a:rPr lang="en-US" sz="1400" b="1" dirty="0"/>
              <a:t>Housing Price</a:t>
            </a:r>
            <a:r>
              <a:rPr lang="en-US" sz="1400" dirty="0"/>
              <a:t>. The data shows that properties with 3-5 bathrooms or bedrooms generally have higher prices, with bathrooms having a slightly stronger correlation with price. However, larger properties with more rooms (e.g., 7 bedrooms) do not necessarily command higher prices, possibly due to niche market demand or diminishing returns on size.</a:t>
            </a:r>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0C68672-37BA-CD8E-0A56-A17AE4C4062D}"/>
              </a:ext>
            </a:extLst>
          </p:cNvPr>
          <p:cNvPicPr>
            <a:picLocks noChangeAspect="1"/>
          </p:cNvPicPr>
          <p:nvPr/>
        </p:nvPicPr>
        <p:blipFill>
          <a:blip r:embed="rId2"/>
          <a:stretch>
            <a:fillRect/>
          </a:stretch>
        </p:blipFill>
        <p:spPr>
          <a:xfrm>
            <a:off x="5663822" y="555624"/>
            <a:ext cx="3137277" cy="2174876"/>
          </a:xfrm>
          <a:prstGeom prst="rect">
            <a:avLst/>
          </a:prstGeom>
        </p:spPr>
      </p:pic>
      <p:pic>
        <p:nvPicPr>
          <p:cNvPr id="3074" name="Picture 2">
            <a:extLst>
              <a:ext uri="{FF2B5EF4-FFF2-40B4-BE49-F238E27FC236}">
                <a16:creationId xmlns:a16="http://schemas.microsoft.com/office/drawing/2014/main" id="{95A24EB0-E1BF-F66C-356F-2C3AFD5D3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511" y="1091546"/>
            <a:ext cx="3251200" cy="22981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FDBA26C-B6C9-A933-25B0-80F64E3F5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560478"/>
            <a:ext cx="6028766" cy="245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1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583F8C5-063C-84C6-798A-35C0FC1C9B25}"/>
              </a:ext>
            </a:extLst>
          </p:cNvPr>
          <p:cNvSpPr>
            <a:spLocks noGrp="1"/>
          </p:cNvSpPr>
          <p:nvPr>
            <p:ph type="title"/>
          </p:nvPr>
        </p:nvSpPr>
        <p:spPr>
          <a:xfrm>
            <a:off x="88901" y="136526"/>
            <a:ext cx="7772399" cy="587374"/>
          </a:xfrm>
        </p:spPr>
        <p:txBody>
          <a:bodyPr/>
          <a:lstStyle/>
          <a:p>
            <a:r>
              <a:rPr lang="en-US" dirty="0"/>
              <a:t>DATA VISUALIZATION ON TABLEAU</a:t>
            </a:r>
          </a:p>
        </p:txBody>
      </p:sp>
      <p:sp>
        <p:nvSpPr>
          <p:cNvPr id="6" name="Slide Number Placeholder 5">
            <a:extLst>
              <a:ext uri="{FF2B5EF4-FFF2-40B4-BE49-F238E27FC236}">
                <a16:creationId xmlns:a16="http://schemas.microsoft.com/office/drawing/2014/main" id="{DBB2F905-6A89-4E46-4ADB-6FD27D616D93}"/>
              </a:ext>
            </a:extLst>
          </p:cNvPr>
          <p:cNvSpPr>
            <a:spLocks noGrp="1"/>
          </p:cNvSpPr>
          <p:nvPr>
            <p:ph type="sldNum" sz="quarter" idx="12"/>
          </p:nvPr>
        </p:nvSpPr>
        <p:spPr/>
        <p:txBody>
          <a:bodyPr/>
          <a:lstStyle/>
          <a:p>
            <a:fld id="{0303F77D-1BEF-481A-B8C1-15974ED46EB7}" type="slidenum">
              <a:rPr lang="en-US" smtClean="0"/>
              <a:t>11</a:t>
            </a:fld>
            <a:endParaRPr lang="en-US"/>
          </a:p>
        </p:txBody>
      </p:sp>
      <p:pic>
        <p:nvPicPr>
          <p:cNvPr id="4102" name="Picture 6" descr="Uploaded image">
            <a:extLst>
              <a:ext uri="{FF2B5EF4-FFF2-40B4-BE49-F238E27FC236}">
                <a16:creationId xmlns:a16="http://schemas.microsoft.com/office/drawing/2014/main" id="{1D647964-6B76-8336-B722-32785335D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317" y="781050"/>
            <a:ext cx="2889253" cy="20860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Uploaded image">
            <a:extLst>
              <a:ext uri="{FF2B5EF4-FFF2-40B4-BE49-F238E27FC236}">
                <a16:creationId xmlns:a16="http://schemas.microsoft.com/office/drawing/2014/main" id="{B3AA0861-561E-E7DE-FCDF-1D8D831C7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318" y="3491516"/>
            <a:ext cx="3060698" cy="186836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Uploaded image">
            <a:extLst>
              <a:ext uri="{FF2B5EF4-FFF2-40B4-BE49-F238E27FC236}">
                <a16:creationId xmlns:a16="http://schemas.microsoft.com/office/drawing/2014/main" id="{2368A414-F892-AC9E-E371-781C4959F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781050"/>
            <a:ext cx="3187699" cy="229549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2" descr="Uploaded image">
            <a:extLst>
              <a:ext uri="{FF2B5EF4-FFF2-40B4-BE49-F238E27FC236}">
                <a16:creationId xmlns:a16="http://schemas.microsoft.com/office/drawing/2014/main" id="{25DA0012-8A8F-DAD2-B09A-B56780E7D8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4" descr="Uploaded image">
            <a:extLst>
              <a:ext uri="{FF2B5EF4-FFF2-40B4-BE49-F238E27FC236}">
                <a16:creationId xmlns:a16="http://schemas.microsoft.com/office/drawing/2014/main" id="{90109AF6-89D3-E709-AB47-3257C5632FE2}"/>
              </a:ext>
            </a:extLst>
          </p:cNvPr>
          <p:cNvSpPr>
            <a:spLocks noGrp="1" noChangeAspect="1" noChangeArrowheads="1"/>
          </p:cNvSpPr>
          <p:nvPr>
            <p:ph sz="quarter" idx="13"/>
          </p:nvPr>
        </p:nvSpPr>
        <p:spPr bwMode="auto">
          <a:xfrm>
            <a:off x="187324" y="781050"/>
            <a:ext cx="5597845" cy="60769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This bar chart displays the total property price aggregated by postcode. The highest property prices are concentrated in postcodes 03186 and 03146, indicating areas where real estate is particularly expensive. Postcodes with lower aggregate prices likely represent less affluent areas or locations with lower housing demand.</a:t>
            </a:r>
          </a:p>
          <a:p>
            <a:r>
              <a:rPr lang="en-US" sz="1600" dirty="0"/>
              <a:t>This geographical visualization maps property addresses, postcodes, and the number of cars. Larger properties or those in more affluent postcodes are often associated with greater car ownership. This indicates that wealthier areas tend to have larger households or higher car ownership, correlating with property values.</a:t>
            </a:r>
          </a:p>
          <a:p>
            <a:r>
              <a:rPr lang="en-US" sz="1600" dirty="0"/>
              <a:t>This line chart reveals the relationship between Distance from the Central Business District (CBD) and Price. Prices tend to peak around 5 to 15 kilometers from the CBD, indicating a sweet spot where properties are highly valued due to their proximity to urban centers without the high congestion of inner-city areas. Beyond 20 kilometers, property prices drop significantly, showing that distance from the city is a major price determinant.</a:t>
            </a:r>
          </a:p>
        </p:txBody>
      </p:sp>
      <p:sp>
        <p:nvSpPr>
          <p:cNvPr id="12" name="AutoShape 16" descr="Uploaded image">
            <a:extLst>
              <a:ext uri="{FF2B5EF4-FFF2-40B4-BE49-F238E27FC236}">
                <a16:creationId xmlns:a16="http://schemas.microsoft.com/office/drawing/2014/main" id="{B9E774F4-630D-C343-8153-01C97215371F}"/>
              </a:ext>
            </a:extLst>
          </p:cNvPr>
          <p:cNvSpPr>
            <a:spLocks noChangeAspect="1" noChangeArrowheads="1"/>
          </p:cNvSpPr>
          <p:nvPr/>
        </p:nvSpPr>
        <p:spPr bwMode="auto">
          <a:xfrm>
            <a:off x="6096000" y="1562100"/>
            <a:ext cx="2171700" cy="2171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8" descr="Uploaded image">
            <a:extLst>
              <a:ext uri="{FF2B5EF4-FFF2-40B4-BE49-F238E27FC236}">
                <a16:creationId xmlns:a16="http://schemas.microsoft.com/office/drawing/2014/main" id="{23E3B3DC-3BC8-ED1B-DB90-EA18C3BBFC1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3C618329-279C-C824-1492-3B62FA5D6C01}"/>
              </a:ext>
            </a:extLst>
          </p:cNvPr>
          <p:cNvPicPr>
            <a:picLocks noChangeAspect="1"/>
          </p:cNvPicPr>
          <p:nvPr/>
        </p:nvPicPr>
        <p:blipFill>
          <a:blip r:embed="rId5"/>
          <a:stretch>
            <a:fillRect/>
          </a:stretch>
        </p:blipFill>
        <p:spPr>
          <a:xfrm>
            <a:off x="9113417" y="3581400"/>
            <a:ext cx="2989682" cy="1856392"/>
          </a:xfrm>
          <a:prstGeom prst="rect">
            <a:avLst/>
          </a:prstGeom>
        </p:spPr>
      </p:pic>
    </p:spTree>
    <p:extLst>
      <p:ext uri="{BB962C8B-B14F-4D97-AF65-F5344CB8AC3E}">
        <p14:creationId xmlns:p14="http://schemas.microsoft.com/office/powerpoint/2010/main" val="252639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827527-BA7F-7F5C-76CB-E5201233E133}"/>
              </a:ext>
            </a:extLst>
          </p:cNvPr>
          <p:cNvSpPr>
            <a:spLocks noGrp="1"/>
          </p:cNvSpPr>
          <p:nvPr>
            <p:ph type="sldNum" sz="quarter" idx="12"/>
          </p:nvPr>
        </p:nvSpPr>
        <p:spPr/>
        <p:txBody>
          <a:bodyPr/>
          <a:lstStyle/>
          <a:p>
            <a:fld id="{0303F77D-1BEF-481A-B8C1-15974ED46EB7}" type="slidenum">
              <a:rPr lang="en-US" smtClean="0"/>
              <a:t>12</a:t>
            </a:fld>
            <a:endParaRPr lang="en-US"/>
          </a:p>
        </p:txBody>
      </p:sp>
      <p:sp>
        <p:nvSpPr>
          <p:cNvPr id="12" name="TextBox 11">
            <a:extLst>
              <a:ext uri="{FF2B5EF4-FFF2-40B4-BE49-F238E27FC236}">
                <a16:creationId xmlns:a16="http://schemas.microsoft.com/office/drawing/2014/main" id="{30891F9D-6B7B-7EB4-7837-F69E21E3C73B}"/>
              </a:ext>
            </a:extLst>
          </p:cNvPr>
          <p:cNvSpPr txBox="1"/>
          <p:nvPr/>
        </p:nvSpPr>
        <p:spPr>
          <a:xfrm>
            <a:off x="6349088" y="-38319"/>
            <a:ext cx="5587324" cy="1477328"/>
          </a:xfrm>
          <a:prstGeom prst="rect">
            <a:avLst/>
          </a:prstGeom>
          <a:noFill/>
        </p:spPr>
        <p:txBody>
          <a:bodyPr wrap="square">
            <a:spAutoFit/>
          </a:bodyPr>
          <a:lstStyle/>
          <a:p>
            <a:r>
              <a:rPr lang="en-US" sz="3600" b="1" dirty="0"/>
              <a:t>Data Preprocessing - Label Encoding</a:t>
            </a:r>
          </a:p>
          <a:p>
            <a:endParaRPr lang="en-US" dirty="0"/>
          </a:p>
        </p:txBody>
      </p:sp>
      <p:sp>
        <p:nvSpPr>
          <p:cNvPr id="3" name="Content Placeholder 2">
            <a:extLst>
              <a:ext uri="{FF2B5EF4-FFF2-40B4-BE49-F238E27FC236}">
                <a16:creationId xmlns:a16="http://schemas.microsoft.com/office/drawing/2014/main" id="{4FAD903B-0269-C4CE-05B3-1E729FEF287E}"/>
              </a:ext>
            </a:extLst>
          </p:cNvPr>
          <p:cNvSpPr>
            <a:spLocks noGrp="1"/>
          </p:cNvSpPr>
          <p:nvPr>
            <p:ph sz="quarter" idx="13"/>
          </p:nvPr>
        </p:nvSpPr>
        <p:spPr>
          <a:xfrm>
            <a:off x="255588" y="164881"/>
            <a:ext cx="6093501" cy="6693119"/>
          </a:xfrm>
        </p:spPr>
        <p:txBody>
          <a:bodyPr/>
          <a:lstStyle/>
          <a:p>
            <a:r>
              <a:rPr lang="en-US" dirty="0"/>
              <a:t>This code snippet demonstrates the use of Label Encoding to convert categorical variables into numeric values. Label encoding is an essential step in data preprocessing for machine learning, as many algorithms require numerical Inputs.</a:t>
            </a:r>
            <a:endParaRPr lang="en-US" b="1" dirty="0"/>
          </a:p>
          <a:p>
            <a:r>
              <a:rPr lang="en-US" dirty="0"/>
              <a:t>This same process is repeated for other categorical columns such as:</a:t>
            </a:r>
          </a:p>
          <a:p>
            <a:r>
              <a:rPr lang="en-US" b="1" dirty="0"/>
              <a:t>Type: </a:t>
            </a:r>
            <a:r>
              <a:rPr lang="en-US" dirty="0"/>
              <a:t>Property type (house, unit, etc.)</a:t>
            </a:r>
          </a:p>
          <a:p>
            <a:r>
              <a:rPr lang="en-US" b="1" dirty="0"/>
              <a:t>Method: </a:t>
            </a:r>
            <a:r>
              <a:rPr lang="en-US" dirty="0"/>
              <a:t>Selling method (auction, private sale, etc.)</a:t>
            </a:r>
          </a:p>
          <a:p>
            <a:r>
              <a:rPr lang="en-US" b="1" dirty="0" err="1"/>
              <a:t>SellerG</a:t>
            </a:r>
            <a:r>
              <a:rPr lang="en-US" b="1" dirty="0"/>
              <a:t>: </a:t>
            </a:r>
            <a:r>
              <a:rPr lang="en-US" dirty="0"/>
              <a:t>The real estate agency</a:t>
            </a:r>
          </a:p>
          <a:p>
            <a:r>
              <a:rPr lang="en-US" b="1" dirty="0" err="1"/>
              <a:t>CouncilArea</a:t>
            </a:r>
            <a:r>
              <a:rPr lang="en-US" dirty="0"/>
              <a:t>: Local government area</a:t>
            </a:r>
          </a:p>
          <a:p>
            <a:r>
              <a:rPr lang="en-US" b="1" dirty="0" err="1"/>
              <a:t>Regionname</a:t>
            </a:r>
            <a:r>
              <a:rPr lang="en-US" b="1" dirty="0"/>
              <a:t>:</a:t>
            </a:r>
            <a:r>
              <a:rPr lang="en-US" dirty="0"/>
              <a:t> Geographical region</a:t>
            </a:r>
          </a:p>
          <a:p>
            <a:r>
              <a:rPr lang="en-US" b="1" dirty="0"/>
              <a:t>Address: </a:t>
            </a:r>
            <a:r>
              <a:rPr lang="en-US" dirty="0"/>
              <a:t>Property address</a:t>
            </a:r>
          </a:p>
          <a:p>
            <a:r>
              <a:rPr lang="en-US" b="1" dirty="0"/>
              <a:t>Date: </a:t>
            </a:r>
            <a:r>
              <a:rPr lang="en-US" dirty="0"/>
              <a:t>Date of sale</a:t>
            </a:r>
          </a:p>
        </p:txBody>
      </p:sp>
      <p:pic>
        <p:nvPicPr>
          <p:cNvPr id="7" name="Picture 6">
            <a:extLst>
              <a:ext uri="{FF2B5EF4-FFF2-40B4-BE49-F238E27FC236}">
                <a16:creationId xmlns:a16="http://schemas.microsoft.com/office/drawing/2014/main" id="{30136FB5-6CEE-90B0-85D9-DB1BA894E76C}"/>
              </a:ext>
            </a:extLst>
          </p:cNvPr>
          <p:cNvPicPr>
            <a:picLocks noChangeAspect="1"/>
          </p:cNvPicPr>
          <p:nvPr/>
        </p:nvPicPr>
        <p:blipFill>
          <a:blip r:embed="rId2"/>
          <a:stretch>
            <a:fillRect/>
          </a:stretch>
        </p:blipFill>
        <p:spPr>
          <a:xfrm>
            <a:off x="6096000" y="1642209"/>
            <a:ext cx="6096000" cy="4714141"/>
          </a:xfrm>
          <a:prstGeom prst="rect">
            <a:avLst/>
          </a:prstGeom>
        </p:spPr>
      </p:pic>
    </p:spTree>
    <p:extLst>
      <p:ext uri="{BB962C8B-B14F-4D97-AF65-F5344CB8AC3E}">
        <p14:creationId xmlns:p14="http://schemas.microsoft.com/office/powerpoint/2010/main" val="320166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A456FDA-C010-9B34-2016-E9B3E956150A}"/>
              </a:ext>
            </a:extLst>
          </p:cNvPr>
          <p:cNvPicPr>
            <a:picLocks noChangeAspect="1"/>
          </p:cNvPicPr>
          <p:nvPr/>
        </p:nvPicPr>
        <p:blipFill>
          <a:blip r:embed="rId2"/>
          <a:srcRect r="46370" b="-1"/>
          <a:stretch/>
        </p:blipFill>
        <p:spPr>
          <a:xfrm>
            <a:off x="4460720" y="38267"/>
            <a:ext cx="4281714" cy="3146224"/>
          </a:xfrm>
          <a:prstGeom prst="rect">
            <a:avLst/>
          </a:prstGeom>
        </p:spPr>
      </p:pic>
      <p:sp>
        <p:nvSpPr>
          <p:cNvPr id="7" name="Title 6">
            <a:extLst>
              <a:ext uri="{FF2B5EF4-FFF2-40B4-BE49-F238E27FC236}">
                <a16:creationId xmlns:a16="http://schemas.microsoft.com/office/drawing/2014/main" id="{9F593ACA-282E-458C-4E5D-0066802F8BB3}"/>
              </a:ext>
            </a:extLst>
          </p:cNvPr>
          <p:cNvSpPr>
            <a:spLocks noGrp="1"/>
          </p:cNvSpPr>
          <p:nvPr>
            <p:ph type="title"/>
          </p:nvPr>
        </p:nvSpPr>
        <p:spPr>
          <a:xfrm>
            <a:off x="25652" y="80074"/>
            <a:ext cx="8605503" cy="4254531"/>
          </a:xfrm>
        </p:spPr>
        <p:txBody>
          <a:bodyPr vert="horz" lIns="91440" tIns="45720" rIns="91440" bIns="45720" rtlCol="0" anchor="t">
            <a:normAutofit/>
          </a:bodyPr>
          <a:lstStyle/>
          <a:p>
            <a:pPr algn="l">
              <a:lnSpc>
                <a:spcPct val="90000"/>
              </a:lnSpc>
            </a:pPr>
            <a:r>
              <a:rPr lang="en-US" sz="3300" b="1" i="0" dirty="0">
                <a:effectLst/>
              </a:rPr>
              <a:t>Linear Regression</a:t>
            </a:r>
            <a:br>
              <a:rPr lang="en-US" sz="3300" b="1" i="0" dirty="0">
                <a:effectLst/>
              </a:rPr>
            </a:br>
            <a:endParaRPr lang="en-US" sz="3300" dirty="0"/>
          </a:p>
        </p:txBody>
      </p:sp>
      <p:sp>
        <p:nvSpPr>
          <p:cNvPr id="5" name="Date Placeholder 4">
            <a:extLst>
              <a:ext uri="{FF2B5EF4-FFF2-40B4-BE49-F238E27FC236}">
                <a16:creationId xmlns:a16="http://schemas.microsoft.com/office/drawing/2014/main" id="{A9D2703B-1ACF-82D5-8D5B-CDF9B09292FA}"/>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a:spcAft>
                <a:spcPts val="600"/>
              </a:spcAft>
            </a:pPr>
            <a:r>
              <a:rPr lang="en-US"/>
              <a:t>2/11/20XX</a:t>
            </a:r>
          </a:p>
        </p:txBody>
      </p:sp>
      <p:sp>
        <p:nvSpPr>
          <p:cNvPr id="6" name="Slide Number Placeholder 5">
            <a:extLst>
              <a:ext uri="{FF2B5EF4-FFF2-40B4-BE49-F238E27FC236}">
                <a16:creationId xmlns:a16="http://schemas.microsoft.com/office/drawing/2014/main" id="{EC69AB4F-F723-07BA-6E8B-0172A46EF1E7}"/>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13</a:t>
            </a:fld>
            <a:endParaRPr lang="en-US"/>
          </a:p>
        </p:txBody>
      </p:sp>
      <p:cxnSp>
        <p:nvCxnSpPr>
          <p:cNvPr id="48" name="Straight Connector 4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F90AF5-DF18-60B3-DF8B-FAAC64401A9E}"/>
              </a:ext>
            </a:extLst>
          </p:cNvPr>
          <p:cNvSpPr txBox="1"/>
          <p:nvPr/>
        </p:nvSpPr>
        <p:spPr>
          <a:xfrm>
            <a:off x="25652" y="829432"/>
            <a:ext cx="4604405" cy="5909310"/>
          </a:xfrm>
          <a:prstGeom prst="rect">
            <a:avLst/>
          </a:prstGeom>
          <a:noFill/>
        </p:spPr>
        <p:txBody>
          <a:bodyPr wrap="square">
            <a:spAutoFit/>
          </a:bodyPr>
          <a:lstStyle/>
          <a:p>
            <a:r>
              <a:rPr lang="en-US" b="1" dirty="0"/>
              <a:t>Predicted Values: </a:t>
            </a:r>
            <a:r>
              <a:rPr lang="en-US" dirty="0"/>
              <a:t>The model successfully predicted housing prices for the test data. Example predictions include prices such as 1,125,669, 171,430, and 879,461, which reflect a range of property values. 58.9% of the variance in housing price. </a:t>
            </a:r>
          </a:p>
          <a:p>
            <a:r>
              <a:rPr lang="en-US" b="1" dirty="0"/>
              <a:t>R² Score: </a:t>
            </a:r>
            <a:r>
              <a:rPr lang="en-US" dirty="0"/>
              <a:t>The model achieved an R² score of 0.589, which indicates that approximately es is explained by the model. While this score suggests that the model captures a significant portion of the price variance, there is still room for improvement. The relatively moderate R² score may indicate that additional features or more complex models (such as Random Forest or Gradient Boosting) could further improve prediction accuracy.</a:t>
            </a:r>
          </a:p>
          <a:p>
            <a:r>
              <a:rPr lang="en-US" b="1" dirty="0"/>
              <a:t>The linear regression model </a:t>
            </a:r>
            <a:r>
              <a:rPr lang="en-US" dirty="0"/>
              <a:t>provides a baseline for predicting housing prices, capturing a substantial amount of variance in the data.</a:t>
            </a:r>
          </a:p>
        </p:txBody>
      </p:sp>
      <p:pic>
        <p:nvPicPr>
          <p:cNvPr id="52" name="Picture 51">
            <a:extLst>
              <a:ext uri="{FF2B5EF4-FFF2-40B4-BE49-F238E27FC236}">
                <a16:creationId xmlns:a16="http://schemas.microsoft.com/office/drawing/2014/main" id="{2E44EDC5-2232-A8E8-0406-3B6A7AF01982}"/>
              </a:ext>
            </a:extLst>
          </p:cNvPr>
          <p:cNvPicPr>
            <a:picLocks noChangeAspect="1"/>
          </p:cNvPicPr>
          <p:nvPr/>
        </p:nvPicPr>
        <p:blipFill>
          <a:blip r:embed="rId3"/>
          <a:stretch>
            <a:fillRect/>
          </a:stretch>
        </p:blipFill>
        <p:spPr>
          <a:xfrm>
            <a:off x="8261422" y="3184491"/>
            <a:ext cx="3807334" cy="3145463"/>
          </a:xfrm>
          <a:prstGeom prst="rect">
            <a:avLst/>
          </a:prstGeom>
        </p:spPr>
      </p:pic>
    </p:spTree>
    <p:extLst>
      <p:ext uri="{BB962C8B-B14F-4D97-AF65-F5344CB8AC3E}">
        <p14:creationId xmlns:p14="http://schemas.microsoft.com/office/powerpoint/2010/main" val="188095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7DA86-4498-E3C4-74CB-BE9AC1B53ABA}"/>
              </a:ext>
            </a:extLst>
          </p:cNvPr>
          <p:cNvSpPr>
            <a:spLocks noGrp="1"/>
          </p:cNvSpPr>
          <p:nvPr>
            <p:ph type="title"/>
          </p:nvPr>
        </p:nvSpPr>
        <p:spPr>
          <a:xfrm>
            <a:off x="5355645" y="3527425"/>
            <a:ext cx="3933497" cy="1378400"/>
          </a:xfrm>
        </p:spPr>
        <p:txBody>
          <a:bodyPr vert="horz" lIns="91440" tIns="45720" rIns="91440" bIns="45720" rtlCol="0" anchor="t">
            <a:normAutofit/>
          </a:bodyPr>
          <a:lstStyle/>
          <a:p>
            <a:pPr algn="l"/>
            <a:r>
              <a:rPr lang="en-US" b="1" dirty="0"/>
              <a:t>Radom forest Model</a:t>
            </a:r>
          </a:p>
        </p:txBody>
      </p:sp>
      <p:sp>
        <p:nvSpPr>
          <p:cNvPr id="5" name="Date Placeholder 4">
            <a:extLst>
              <a:ext uri="{FF2B5EF4-FFF2-40B4-BE49-F238E27FC236}">
                <a16:creationId xmlns:a16="http://schemas.microsoft.com/office/drawing/2014/main" id="{7B791E55-B5B8-F360-7635-A4E42185347F}"/>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a:spcAft>
                <a:spcPts val="600"/>
              </a:spcAft>
            </a:pPr>
            <a:r>
              <a:rPr lang="en-US"/>
              <a:t>2/11/20XX</a:t>
            </a:r>
          </a:p>
        </p:txBody>
      </p:sp>
      <p:sp>
        <p:nvSpPr>
          <p:cNvPr id="4" name="Footer Placeholder 3">
            <a:extLst>
              <a:ext uri="{FF2B5EF4-FFF2-40B4-BE49-F238E27FC236}">
                <a16:creationId xmlns:a16="http://schemas.microsoft.com/office/drawing/2014/main" id="{D1C95F28-4022-A4AD-D373-A9D1B2908D1C}"/>
              </a:ext>
            </a:extLst>
          </p:cNvPr>
          <p:cNvSpPr>
            <a:spLocks noGrp="1"/>
          </p:cNvSpPr>
          <p:nvPr>
            <p:ph type="ftr" sz="quarter" idx="11"/>
          </p:nvPr>
        </p:nvSpPr>
        <p:spPr>
          <a:xfrm>
            <a:off x="704088" y="6356350"/>
            <a:ext cx="4539727" cy="365125"/>
          </a:xfrm>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PRESENTATION TITLE</a:t>
            </a:r>
          </a:p>
        </p:txBody>
      </p:sp>
      <p:sp>
        <p:nvSpPr>
          <p:cNvPr id="6" name="Slide Number Placeholder 5">
            <a:extLst>
              <a:ext uri="{FF2B5EF4-FFF2-40B4-BE49-F238E27FC236}">
                <a16:creationId xmlns:a16="http://schemas.microsoft.com/office/drawing/2014/main" id="{899992A4-BBA2-4F94-3077-004C540EACA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14</a:t>
            </a:fld>
            <a:endParaRPr lang="en-US"/>
          </a:p>
        </p:txBody>
      </p:sp>
      <p:cxnSp>
        <p:nvCxnSpPr>
          <p:cNvPr id="40" name="Straight Connector 3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2518C294-910F-6AD5-22BA-B7CBC43B04EF}"/>
              </a:ext>
            </a:extLst>
          </p:cNvPr>
          <p:cNvPicPr>
            <a:picLocks noGrp="1" noChangeAspect="1"/>
          </p:cNvPicPr>
          <p:nvPr>
            <p:ph sz="quarter" idx="13"/>
          </p:nvPr>
        </p:nvPicPr>
        <p:blipFill>
          <a:blip r:embed="rId2"/>
          <a:stretch>
            <a:fillRect/>
          </a:stretch>
        </p:blipFill>
        <p:spPr>
          <a:xfrm>
            <a:off x="5355646" y="74864"/>
            <a:ext cx="6746327" cy="3103311"/>
          </a:xfrm>
          <a:prstGeom prst="rect">
            <a:avLst/>
          </a:prstGeom>
        </p:spPr>
      </p:pic>
      <p:sp>
        <p:nvSpPr>
          <p:cNvPr id="10" name="TextBox 9">
            <a:extLst>
              <a:ext uri="{FF2B5EF4-FFF2-40B4-BE49-F238E27FC236}">
                <a16:creationId xmlns:a16="http://schemas.microsoft.com/office/drawing/2014/main" id="{15D3FD74-646A-FA63-434B-412BB9307225}"/>
              </a:ext>
            </a:extLst>
          </p:cNvPr>
          <p:cNvSpPr txBox="1"/>
          <p:nvPr/>
        </p:nvSpPr>
        <p:spPr>
          <a:xfrm>
            <a:off x="-22441" y="715218"/>
            <a:ext cx="5175592" cy="5078313"/>
          </a:xfrm>
          <a:prstGeom prst="rect">
            <a:avLst/>
          </a:prstGeom>
          <a:noFill/>
        </p:spPr>
        <p:txBody>
          <a:bodyPr wrap="square">
            <a:spAutoFit/>
          </a:bodyPr>
          <a:lstStyle/>
          <a:p>
            <a:r>
              <a:rPr lang="en-US" dirty="0"/>
              <a:t>Your </a:t>
            </a:r>
            <a:r>
              <a:rPr lang="en-US" dirty="0" err="1"/>
              <a:t>RandomForestRegressor</a:t>
            </a:r>
            <a:r>
              <a:rPr lang="en-US" dirty="0"/>
              <a:t> model explains 81.18% of the variance in house prices based on the features in the test </a:t>
            </a:r>
            <a:r>
              <a:rPr lang="en-US" dirty="0" err="1"/>
              <a:t>set.This</a:t>
            </a:r>
            <a:r>
              <a:rPr lang="en-US" dirty="0"/>
              <a:t> means the model is capturing most of the important relationships between the features and the target variable, making it a strong predictive </a:t>
            </a:r>
            <a:r>
              <a:rPr lang="en-US" dirty="0" err="1"/>
              <a:t>model.Compared</a:t>
            </a:r>
            <a:r>
              <a:rPr lang="en-US" dirty="0"/>
              <a:t> to your linear regression model (which had an R² score of 0.59), this is a significant jump in performance, suggesting that the Random Forest model is better suited to the data. Random Forests excel at capturing complex, non-linear relationships, which might explain why it outperforms linear </a:t>
            </a:r>
            <a:r>
              <a:rPr lang="en-US" dirty="0" err="1"/>
              <a:t>regression.While</a:t>
            </a:r>
            <a:r>
              <a:rPr lang="en-US" dirty="0"/>
              <a:t> 81.18% of the variance is explained, there’s still room for improvement. You could try tuning the hyperparameters of the </a:t>
            </a:r>
            <a:r>
              <a:rPr lang="en-US" dirty="0" err="1"/>
              <a:t>RandomForestRegressor</a:t>
            </a:r>
            <a:r>
              <a:rPr lang="en-US" dirty="0"/>
              <a:t> (e.g., </a:t>
            </a:r>
            <a:r>
              <a:rPr lang="en-US" dirty="0" err="1"/>
              <a:t>n_estimators</a:t>
            </a:r>
            <a:r>
              <a:rPr lang="en-US" dirty="0"/>
              <a:t>, </a:t>
            </a:r>
            <a:r>
              <a:rPr lang="en-US" dirty="0" err="1"/>
              <a:t>max_depth</a:t>
            </a:r>
            <a:r>
              <a:rPr lang="en-US" dirty="0"/>
              <a:t>, </a:t>
            </a:r>
            <a:r>
              <a:rPr lang="en-US" dirty="0" err="1"/>
              <a:t>min_samples_split</a:t>
            </a:r>
            <a:r>
              <a:rPr lang="en-US" dirty="0"/>
              <a:t>) to push the performance even higher.</a:t>
            </a:r>
          </a:p>
        </p:txBody>
      </p:sp>
    </p:spTree>
    <p:extLst>
      <p:ext uri="{BB962C8B-B14F-4D97-AF65-F5344CB8AC3E}">
        <p14:creationId xmlns:p14="http://schemas.microsoft.com/office/powerpoint/2010/main" val="131225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98C2-7BBB-6FF3-896B-9C5DFFD68EC2}"/>
              </a:ext>
            </a:extLst>
          </p:cNvPr>
          <p:cNvSpPr>
            <a:spLocks noGrp="1"/>
          </p:cNvSpPr>
          <p:nvPr>
            <p:ph type="title"/>
          </p:nvPr>
        </p:nvSpPr>
        <p:spPr>
          <a:xfrm>
            <a:off x="1" y="0"/>
            <a:ext cx="3657600" cy="653143"/>
          </a:xfrm>
        </p:spPr>
        <p:txBody>
          <a:bodyPr/>
          <a:lstStyle/>
          <a:p>
            <a:r>
              <a:rPr lang="en-US" b="1" dirty="0"/>
              <a:t>Decision TREE </a:t>
            </a:r>
          </a:p>
        </p:txBody>
      </p:sp>
      <p:sp>
        <p:nvSpPr>
          <p:cNvPr id="3" name="Content Placeholder 2">
            <a:extLst>
              <a:ext uri="{FF2B5EF4-FFF2-40B4-BE49-F238E27FC236}">
                <a16:creationId xmlns:a16="http://schemas.microsoft.com/office/drawing/2014/main" id="{5AB28E64-F7D7-C0CB-4210-7DC6557C518E}"/>
              </a:ext>
            </a:extLst>
          </p:cNvPr>
          <p:cNvSpPr>
            <a:spLocks noGrp="1"/>
          </p:cNvSpPr>
          <p:nvPr>
            <p:ph sz="quarter" idx="13"/>
          </p:nvPr>
        </p:nvSpPr>
        <p:spPr>
          <a:xfrm>
            <a:off x="180819" y="739282"/>
            <a:ext cx="5074292" cy="5617068"/>
          </a:xfrm>
        </p:spPr>
        <p:txBody>
          <a:bodyPr/>
          <a:lstStyle/>
          <a:p>
            <a:r>
              <a:rPr lang="en-US" dirty="0"/>
              <a:t>The decision tree regressor is a popular and interpretable machine learning model used for both regression and classification tasks. In this project, a decision tree model was implemented to predict </a:t>
            </a:r>
            <a:r>
              <a:rPr lang="en-US" b="1" dirty="0"/>
              <a:t>housing prices</a:t>
            </a:r>
            <a:r>
              <a:rPr lang="en-US" dirty="0"/>
              <a:t> based on several features such as the number of rooms, distance from the city, land size, and property count.</a:t>
            </a:r>
          </a:p>
          <a:p>
            <a:r>
              <a:rPr lang="en-US" dirty="0"/>
              <a:t>The model achieved an R² score of 0.684, meaning that 68.4% of the variance in housing prices is explained by the model. This score reflects a reasonably good fit, indicating that the decision tree captures a significant portion of the variation in housing prices.</a:t>
            </a:r>
          </a:p>
          <a:p>
            <a:endParaRPr lang="en-US" dirty="0"/>
          </a:p>
        </p:txBody>
      </p:sp>
      <p:sp>
        <p:nvSpPr>
          <p:cNvPr id="4" name="Footer Placeholder 3">
            <a:extLst>
              <a:ext uri="{FF2B5EF4-FFF2-40B4-BE49-F238E27FC236}">
                <a16:creationId xmlns:a16="http://schemas.microsoft.com/office/drawing/2014/main" id="{FD213C18-81C6-0EDE-DAEA-75DDE21E7D47}"/>
              </a:ext>
            </a:extLst>
          </p:cNvPr>
          <p:cNvSpPr>
            <a:spLocks noGrp="1"/>
          </p:cNvSpPr>
          <p:nvPr>
            <p:ph type="ftr" sz="quarter" idx="11"/>
          </p:nvPr>
        </p:nvSpPr>
        <p:spPr/>
        <p:txBody>
          <a:bodyPr/>
          <a:lstStyle/>
          <a:p>
            <a:r>
              <a:rPr lang="en-US"/>
              <a:t>PRESENTATION TITLE</a:t>
            </a:r>
            <a:endParaRPr lang="en-US" dirty="0"/>
          </a:p>
        </p:txBody>
      </p:sp>
      <p:sp>
        <p:nvSpPr>
          <p:cNvPr id="5" name="Date Placeholder 4">
            <a:extLst>
              <a:ext uri="{FF2B5EF4-FFF2-40B4-BE49-F238E27FC236}">
                <a16:creationId xmlns:a16="http://schemas.microsoft.com/office/drawing/2014/main" id="{AC771107-7681-F91D-6CB9-9CA7C9539BED}"/>
              </a:ext>
            </a:extLst>
          </p:cNvPr>
          <p:cNvSpPr>
            <a:spLocks noGrp="1"/>
          </p:cNvSpPr>
          <p:nvPr>
            <p:ph type="dt" sz="half" idx="10"/>
          </p:nvPr>
        </p:nvSpPr>
        <p:spPr/>
        <p:txBody>
          <a:bodyPr/>
          <a:lstStyle/>
          <a:p>
            <a:r>
              <a:rPr lang="en-US"/>
              <a:t>2/11/20XX</a:t>
            </a:r>
          </a:p>
        </p:txBody>
      </p:sp>
      <p:sp>
        <p:nvSpPr>
          <p:cNvPr id="6" name="Slide Number Placeholder 5">
            <a:extLst>
              <a:ext uri="{FF2B5EF4-FFF2-40B4-BE49-F238E27FC236}">
                <a16:creationId xmlns:a16="http://schemas.microsoft.com/office/drawing/2014/main" id="{43ADF375-7201-B7E0-FBB5-7C8A2AFD7E6A}"/>
              </a:ext>
            </a:extLst>
          </p:cNvPr>
          <p:cNvSpPr>
            <a:spLocks noGrp="1"/>
          </p:cNvSpPr>
          <p:nvPr>
            <p:ph type="sldNum" sz="quarter" idx="12"/>
          </p:nvPr>
        </p:nvSpPr>
        <p:spPr/>
        <p:txBody>
          <a:bodyPr/>
          <a:lstStyle/>
          <a:p>
            <a:fld id="{0303F77D-1BEF-481A-B8C1-15974ED46EB7}" type="slidenum">
              <a:rPr lang="en-US" smtClean="0"/>
              <a:t>15</a:t>
            </a:fld>
            <a:endParaRPr lang="en-US"/>
          </a:p>
        </p:txBody>
      </p:sp>
      <p:sp>
        <p:nvSpPr>
          <p:cNvPr id="7" name="AutoShape 2">
            <a:extLst>
              <a:ext uri="{FF2B5EF4-FFF2-40B4-BE49-F238E27FC236}">
                <a16:creationId xmlns:a16="http://schemas.microsoft.com/office/drawing/2014/main" id="{C221A3CB-11A1-D9C3-CA73-37CECD790ACC}"/>
              </a:ext>
            </a:extLst>
          </p:cNvPr>
          <p:cNvSpPr>
            <a:spLocks noChangeAspect="1" noChangeArrowheads="1"/>
          </p:cNvSpPr>
          <p:nvPr/>
        </p:nvSpPr>
        <p:spPr bwMode="auto">
          <a:xfrm>
            <a:off x="5943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C4FD583-49F6-6E53-45F9-C4E6581B490F}"/>
              </a:ext>
            </a:extLst>
          </p:cNvPr>
          <p:cNvPicPr>
            <a:picLocks noChangeAspect="1"/>
          </p:cNvPicPr>
          <p:nvPr/>
        </p:nvPicPr>
        <p:blipFill>
          <a:blip r:embed="rId2"/>
          <a:stretch>
            <a:fillRect/>
          </a:stretch>
        </p:blipFill>
        <p:spPr>
          <a:xfrm>
            <a:off x="5255110" y="553611"/>
            <a:ext cx="6137924" cy="3889149"/>
          </a:xfrm>
          <a:prstGeom prst="rect">
            <a:avLst/>
          </a:prstGeom>
        </p:spPr>
      </p:pic>
      <p:sp>
        <p:nvSpPr>
          <p:cNvPr id="11" name="TextBox 10">
            <a:extLst>
              <a:ext uri="{FF2B5EF4-FFF2-40B4-BE49-F238E27FC236}">
                <a16:creationId xmlns:a16="http://schemas.microsoft.com/office/drawing/2014/main" id="{D7805BFD-30C9-8AB7-09EF-CBC32245FA70}"/>
              </a:ext>
            </a:extLst>
          </p:cNvPr>
          <p:cNvSpPr txBox="1"/>
          <p:nvPr/>
        </p:nvSpPr>
        <p:spPr>
          <a:xfrm>
            <a:off x="5255109" y="4528899"/>
            <a:ext cx="6457919" cy="923330"/>
          </a:xfrm>
          <a:prstGeom prst="rect">
            <a:avLst/>
          </a:prstGeom>
          <a:noFill/>
        </p:spPr>
        <p:txBody>
          <a:bodyPr wrap="square">
            <a:spAutoFit/>
          </a:bodyPr>
          <a:lstStyle/>
          <a:p>
            <a:r>
              <a:rPr lang="en-US" dirty="0"/>
              <a:t>The decision tree model offers a more accurate prediction of housing prices compared to linear regression, as reflected by the higher R² score.</a:t>
            </a:r>
          </a:p>
        </p:txBody>
      </p:sp>
    </p:spTree>
    <p:extLst>
      <p:ext uri="{BB962C8B-B14F-4D97-AF65-F5344CB8AC3E}">
        <p14:creationId xmlns:p14="http://schemas.microsoft.com/office/powerpoint/2010/main" val="3173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8387-1A4E-B778-8237-8D5B1EDD55A3}"/>
              </a:ext>
            </a:extLst>
          </p:cNvPr>
          <p:cNvSpPr>
            <a:spLocks noGrp="1"/>
          </p:cNvSpPr>
          <p:nvPr>
            <p:ph type="title"/>
          </p:nvPr>
        </p:nvSpPr>
        <p:spPr>
          <a:xfrm>
            <a:off x="695325" y="136525"/>
            <a:ext cx="10798176" cy="1015258"/>
          </a:xfrm>
        </p:spPr>
        <p:txBody>
          <a:bodyPr/>
          <a:lstStyle/>
          <a:p>
            <a:r>
              <a:rPr lang="en-US" b="1" dirty="0"/>
              <a:t>Visualizing the Decision Tree Model</a:t>
            </a:r>
          </a:p>
        </p:txBody>
      </p:sp>
      <p:sp>
        <p:nvSpPr>
          <p:cNvPr id="3" name="Content Placeholder 2">
            <a:extLst>
              <a:ext uri="{FF2B5EF4-FFF2-40B4-BE49-F238E27FC236}">
                <a16:creationId xmlns:a16="http://schemas.microsoft.com/office/drawing/2014/main" id="{960DB230-DD74-D509-117D-C2F471A350AE}"/>
              </a:ext>
            </a:extLst>
          </p:cNvPr>
          <p:cNvSpPr>
            <a:spLocks noGrp="1"/>
          </p:cNvSpPr>
          <p:nvPr>
            <p:ph sz="quarter" idx="13"/>
          </p:nvPr>
        </p:nvSpPr>
        <p:spPr>
          <a:xfrm>
            <a:off x="348343" y="783771"/>
            <a:ext cx="5500916" cy="5360121"/>
          </a:xfrm>
        </p:spPr>
        <p:txBody>
          <a:bodyPr/>
          <a:lstStyle/>
          <a:p>
            <a:r>
              <a:rPr lang="en-US" dirty="0"/>
              <a:t>This code snippet demonstrates how to build, train, and visualize a Decision Tree Regressor using Scikit-learn and Matplotlib in Python. The visualization helps us understand the decision-making process of the model and highlights the most important features influencing the predictions.</a:t>
            </a:r>
          </a:p>
          <a:p>
            <a:r>
              <a:rPr lang="en-US" dirty="0"/>
              <a:t>By visualizing the decision tree, you can identify the most important features influencing the predictions. For instance, features that appear closer to the root of the tree are typically more important for determining the outcome (housing price).</a:t>
            </a:r>
          </a:p>
        </p:txBody>
      </p:sp>
      <p:sp>
        <p:nvSpPr>
          <p:cNvPr id="4" name="Footer Placeholder 3">
            <a:extLst>
              <a:ext uri="{FF2B5EF4-FFF2-40B4-BE49-F238E27FC236}">
                <a16:creationId xmlns:a16="http://schemas.microsoft.com/office/drawing/2014/main" id="{BF812FC8-FE30-A83C-F410-F750782A90E0}"/>
              </a:ext>
            </a:extLst>
          </p:cNvPr>
          <p:cNvSpPr>
            <a:spLocks noGrp="1"/>
          </p:cNvSpPr>
          <p:nvPr>
            <p:ph type="ftr" sz="quarter" idx="11"/>
          </p:nvPr>
        </p:nvSpPr>
        <p:spPr/>
        <p:txBody>
          <a:bodyPr/>
          <a:lstStyle/>
          <a:p>
            <a:r>
              <a:rPr lang="en-US"/>
              <a:t>PRESENTATION TITLE</a:t>
            </a:r>
            <a:endParaRPr lang="en-US" dirty="0"/>
          </a:p>
        </p:txBody>
      </p:sp>
      <p:sp>
        <p:nvSpPr>
          <p:cNvPr id="5" name="Date Placeholder 4">
            <a:extLst>
              <a:ext uri="{FF2B5EF4-FFF2-40B4-BE49-F238E27FC236}">
                <a16:creationId xmlns:a16="http://schemas.microsoft.com/office/drawing/2014/main" id="{718BF113-500F-1CEC-24E1-CA0D1F9398DD}"/>
              </a:ext>
            </a:extLst>
          </p:cNvPr>
          <p:cNvSpPr>
            <a:spLocks noGrp="1"/>
          </p:cNvSpPr>
          <p:nvPr>
            <p:ph type="dt" sz="half" idx="10"/>
          </p:nvPr>
        </p:nvSpPr>
        <p:spPr/>
        <p:txBody>
          <a:bodyPr/>
          <a:lstStyle/>
          <a:p>
            <a:r>
              <a:rPr lang="en-US"/>
              <a:t>2/11/20XX</a:t>
            </a:r>
          </a:p>
        </p:txBody>
      </p:sp>
      <p:sp>
        <p:nvSpPr>
          <p:cNvPr id="6" name="Slide Number Placeholder 5">
            <a:extLst>
              <a:ext uri="{FF2B5EF4-FFF2-40B4-BE49-F238E27FC236}">
                <a16:creationId xmlns:a16="http://schemas.microsoft.com/office/drawing/2014/main" id="{3F9A3C8C-2EB8-D58E-849B-CD215029A5AB}"/>
              </a:ext>
            </a:extLst>
          </p:cNvPr>
          <p:cNvSpPr>
            <a:spLocks noGrp="1"/>
          </p:cNvSpPr>
          <p:nvPr>
            <p:ph type="sldNum" sz="quarter" idx="12"/>
          </p:nvPr>
        </p:nvSpPr>
        <p:spPr/>
        <p:txBody>
          <a:bodyPr/>
          <a:lstStyle/>
          <a:p>
            <a:fld id="{0303F77D-1BEF-481A-B8C1-15974ED46EB7}" type="slidenum">
              <a:rPr lang="en-US" smtClean="0"/>
              <a:t>16</a:t>
            </a:fld>
            <a:endParaRPr lang="en-US"/>
          </a:p>
        </p:txBody>
      </p:sp>
      <p:pic>
        <p:nvPicPr>
          <p:cNvPr id="8" name="Picture 7">
            <a:extLst>
              <a:ext uri="{FF2B5EF4-FFF2-40B4-BE49-F238E27FC236}">
                <a16:creationId xmlns:a16="http://schemas.microsoft.com/office/drawing/2014/main" id="{ABD53851-FD4F-5EBF-1899-753CC31C574D}"/>
              </a:ext>
            </a:extLst>
          </p:cNvPr>
          <p:cNvPicPr>
            <a:picLocks noChangeAspect="1"/>
          </p:cNvPicPr>
          <p:nvPr/>
        </p:nvPicPr>
        <p:blipFill>
          <a:blip r:embed="rId2"/>
          <a:stretch>
            <a:fillRect/>
          </a:stretch>
        </p:blipFill>
        <p:spPr>
          <a:xfrm>
            <a:off x="5979886" y="2591045"/>
            <a:ext cx="5611479" cy="2326043"/>
          </a:xfrm>
          <a:prstGeom prst="rect">
            <a:avLst/>
          </a:prstGeom>
        </p:spPr>
      </p:pic>
    </p:spTree>
    <p:extLst>
      <p:ext uri="{BB962C8B-B14F-4D97-AF65-F5344CB8AC3E}">
        <p14:creationId xmlns:p14="http://schemas.microsoft.com/office/powerpoint/2010/main" val="263291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704088" y="914400"/>
            <a:ext cx="3724528" cy="3670298"/>
          </a:xfrm>
        </p:spPr>
        <p:txBody>
          <a:bodyPr vert="horz" lIns="91440" tIns="45720" rIns="91440" bIns="45720" rtlCol="0" anchor="t">
            <a:normAutofit/>
          </a:bodyPr>
          <a:lstStyle/>
          <a:p>
            <a:r>
              <a:rPr lang="en-US">
                <a:solidFill>
                  <a:schemeClr val="bg1"/>
                </a:solidFill>
              </a:rPr>
              <a:t>Agenda</a:t>
            </a: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E30AF5A0-43BB-4336-8627-9123B9144D80}" type="slidenum">
              <a:rPr lang="en-US" smtClean="0"/>
              <a:pPr>
                <a:lnSpc>
                  <a:spcPct val="90000"/>
                </a:lnSpc>
                <a:spcAft>
                  <a:spcPts val="600"/>
                </a:spcAft>
              </a:pPr>
              <a:t>2</a:t>
            </a:fld>
            <a:endParaRPr lang="en-US"/>
          </a:p>
        </p:txBody>
      </p:sp>
      <p:sp>
        <p:nvSpPr>
          <p:cNvPr id="3" name="Content Placeholder 2">
            <a:extLst>
              <a:ext uri="{FF2B5EF4-FFF2-40B4-BE49-F238E27FC236}">
                <a16:creationId xmlns:a16="http://schemas.microsoft.com/office/drawing/2014/main" id="{69D6C88E-2433-76DE-3E13-FC9F925C0D0F}"/>
              </a:ext>
            </a:extLst>
          </p:cNvPr>
          <p:cNvSpPr>
            <a:spLocks noGrp="1"/>
          </p:cNvSpPr>
          <p:nvPr>
            <p:ph idx="1"/>
          </p:nvPr>
        </p:nvSpPr>
        <p:spPr>
          <a:xfrm>
            <a:off x="5131383" y="136524"/>
            <a:ext cx="6005933" cy="6444153"/>
          </a:xfrm>
        </p:spPr>
        <p:txBody>
          <a:bodyPr>
            <a:normAutofit fontScale="92500" lnSpcReduction="10000"/>
          </a:bodyPr>
          <a:lstStyle/>
          <a:p>
            <a:r>
              <a:rPr lang="en-US" sz="2800" b="1" dirty="0"/>
              <a:t># INTRODUCTION &amp; OBJECTIVE</a:t>
            </a:r>
          </a:p>
          <a:p>
            <a:r>
              <a:rPr lang="en-US" sz="2800" b="1" dirty="0"/>
              <a:t># DATA OVERVIEW</a:t>
            </a:r>
          </a:p>
          <a:p>
            <a:r>
              <a:rPr lang="en-US" sz="2800" b="1" dirty="0"/>
              <a:t># IMPORTING DATA &amp; LIBRARIES</a:t>
            </a:r>
          </a:p>
          <a:p>
            <a:r>
              <a:rPr lang="en-US" sz="2800" b="1" dirty="0"/>
              <a:t># DATA CLEANING </a:t>
            </a:r>
          </a:p>
          <a:p>
            <a:r>
              <a:rPr lang="en-US" sz="2800" b="1" dirty="0"/>
              <a:t># STATISTICS </a:t>
            </a:r>
          </a:p>
          <a:p>
            <a:r>
              <a:rPr lang="en-US" sz="2800" b="1" dirty="0"/>
              <a:t># HYPOTHESIS TESTING</a:t>
            </a:r>
          </a:p>
          <a:p>
            <a:pPr marL="285750" indent="-285750">
              <a:buFont typeface="Arial" panose="020B0604020202020204" pitchFamily="34" charset="0"/>
              <a:buChar char="•"/>
            </a:pPr>
            <a:r>
              <a:rPr lang="en-US" b="1" dirty="0"/>
              <a:t>CORRELATION ANALYSIS</a:t>
            </a:r>
          </a:p>
          <a:p>
            <a:pPr marL="285750" indent="-285750">
              <a:buFont typeface="Arial" panose="020B0604020202020204" pitchFamily="34" charset="0"/>
              <a:buChar char="•"/>
            </a:pPr>
            <a:r>
              <a:rPr lang="en-US" b="1" dirty="0"/>
              <a:t>ANOVA (Analysis of variance) </a:t>
            </a:r>
          </a:p>
          <a:p>
            <a:r>
              <a:rPr lang="en-US" sz="2800" b="1" dirty="0"/>
              <a:t># DATA VISUALIZATION</a:t>
            </a:r>
          </a:p>
          <a:p>
            <a:r>
              <a:rPr lang="en-US" sz="2800" b="1" dirty="0"/>
              <a:t># ML MODELS</a:t>
            </a:r>
          </a:p>
          <a:p>
            <a:pPr marL="285750" indent="-285750">
              <a:buFont typeface="Arial" panose="020B0604020202020204" pitchFamily="34" charset="0"/>
              <a:buChar char="•"/>
            </a:pPr>
            <a:r>
              <a:rPr lang="en-US" b="1" dirty="0"/>
              <a:t>LINEAR REGRESSION</a:t>
            </a:r>
          </a:p>
          <a:p>
            <a:pPr marL="285750" indent="-285750">
              <a:buFont typeface="Arial" panose="020B0604020202020204" pitchFamily="34" charset="0"/>
              <a:buChar char="•"/>
            </a:pPr>
            <a:r>
              <a:rPr lang="en-US" b="1" dirty="0"/>
              <a:t>RANDOM FOREST</a:t>
            </a:r>
          </a:p>
          <a:p>
            <a:pPr marL="285750" indent="-285750">
              <a:buFont typeface="Arial" panose="020B0604020202020204" pitchFamily="34" charset="0"/>
              <a:buChar char="•"/>
            </a:pPr>
            <a:r>
              <a:rPr lang="en-US" b="1" dirty="0"/>
              <a:t>DECISION TREE</a:t>
            </a:r>
          </a:p>
          <a:p>
            <a:r>
              <a:rPr lang="en-US" sz="3200" b="1" dirty="0"/>
              <a:t># </a:t>
            </a:r>
            <a:r>
              <a:rPr lang="en-US" sz="2800" b="1" dirty="0"/>
              <a:t>CONCLUSION </a:t>
            </a:r>
          </a:p>
          <a:p>
            <a:endParaRPr lang="en-US" sz="3200" b="1" dirty="0"/>
          </a:p>
          <a:p>
            <a:endParaRPr lang="en-US" sz="3200" b="1" dirty="0"/>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4" name="Rectangle 7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135128" y="0"/>
            <a:ext cx="6001512" cy="1307592"/>
          </a:xfrm>
        </p:spPr>
        <p:txBody>
          <a:bodyPr vert="horz" lIns="91440" tIns="45720" rIns="91440" bIns="45720" rtlCol="0" anchor="t">
            <a:normAutofit/>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135128" y="854439"/>
            <a:ext cx="6570472" cy="5867036"/>
          </a:xfrm>
        </p:spPr>
        <p:txBody>
          <a:bodyPr vert="horz" lIns="91440" tIns="45720" rIns="91440" bIns="45720" rtlCol="0">
            <a:normAutofit/>
          </a:bodyPr>
          <a:lstStyle/>
          <a:p>
            <a:pPr indent="-228600">
              <a:buFont typeface="Arial" panose="020B0604020202020204" pitchFamily="34" charset="0"/>
              <a:buChar char="•"/>
            </a:pPr>
            <a:r>
              <a:rPr lang="en-US" dirty="0"/>
              <a:t>Housing markets are dynamic and influenced by a wide array of factors, ranging from location and property characteristics to broader economic trends. Accurately predicting housing prices is a complex task, but it is essential for stakeholders such as real estate agents, investors, buyers, and policymakers. This project focuses on predicting housing prices for properties in Melbourne, Australia, utilizing a combination of data analytics and machine learning techniques.</a:t>
            </a:r>
          </a:p>
          <a:p>
            <a:pPr indent="-228600">
              <a:buFont typeface="Arial" panose="020B0604020202020204" pitchFamily="34" charset="0"/>
              <a:buChar char="•"/>
            </a:pPr>
            <a:r>
              <a:rPr lang="en-US" dirty="0"/>
              <a:t>The primary objective of this project is to develop a robust machine learning model that accurately predicts housing prices based on various features provided in the dataset. These features include property characteristics such as the number of rooms, building area, and suburb, among others. By leveraging these features, the model aims to generate price predictions that are close to real market values.</a:t>
            </a:r>
          </a:p>
          <a:p>
            <a:pPr indent="-228600">
              <a:buFont typeface="Arial" panose="020B0604020202020204" pitchFamily="34" charset="0"/>
              <a:buChar char="•"/>
            </a:pPr>
            <a:r>
              <a:rPr lang="en-US" dirty="0"/>
              <a:t>This project not only showcases the power of machine learning in solving real-world problems but also demonstrates the importance of thorough data analysis and model evaluation to derive actionable insights.</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a:pPr>
                <a:lnSpc>
                  <a:spcPct val="90000"/>
                </a:lnSpc>
                <a:spcAft>
                  <a:spcPts val="600"/>
                </a:spcAft>
              </a:pPr>
              <a:t>3</a:t>
            </a:fld>
            <a:endParaRPr lang="en-US"/>
          </a:p>
        </p:txBody>
      </p:sp>
      <p:cxnSp>
        <p:nvCxnSpPr>
          <p:cNvPr id="76" name="Straight Connector 75">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descr="A glass of wine next to a bunch of grapes&#10;&#10;Description automatically generated">
            <a:extLst>
              <a:ext uri="{FF2B5EF4-FFF2-40B4-BE49-F238E27FC236}">
                <a16:creationId xmlns:a16="http://schemas.microsoft.com/office/drawing/2014/main" id="{D65FF97F-C12B-E816-F095-48A9D9485A5E}"/>
              </a:ext>
            </a:extLst>
          </p:cNvPr>
          <p:cNvPicPr>
            <a:picLocks noChangeAspect="1"/>
          </p:cNvPicPr>
          <p:nvPr/>
        </p:nvPicPr>
        <p:blipFill rotWithShape="1">
          <a:blip r:embed="rId3"/>
          <a:srcRect l="14003" r="34171"/>
          <a:stretch/>
        </p:blipFill>
        <p:spPr>
          <a:xfrm>
            <a:off x="7274560" y="1086404"/>
            <a:ext cx="4202057" cy="5067507"/>
          </a:xfrm>
          <a:prstGeom prst="rect">
            <a:avLst/>
          </a:prstGeom>
        </p:spPr>
      </p:pic>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9FA97-A474-1B22-94B8-28DCC38F30C4}"/>
              </a:ext>
            </a:extLst>
          </p:cNvPr>
          <p:cNvSpPr>
            <a:spLocks noGrp="1"/>
          </p:cNvSpPr>
          <p:nvPr>
            <p:ph type="title"/>
          </p:nvPr>
        </p:nvSpPr>
        <p:spPr>
          <a:xfrm>
            <a:off x="138236" y="136525"/>
            <a:ext cx="10780776" cy="638134"/>
          </a:xfrm>
        </p:spPr>
        <p:txBody>
          <a:bodyPr vert="horz" lIns="91440" tIns="45720" rIns="91440" bIns="45720" rtlCol="0" anchor="t">
            <a:normAutofit fontScale="90000"/>
          </a:bodyPr>
          <a:lstStyle/>
          <a:p>
            <a:pPr algn="l"/>
            <a:r>
              <a:rPr lang="en-US" dirty="0"/>
              <a:t>Data OVERVIEW   </a:t>
            </a:r>
          </a:p>
        </p:txBody>
      </p:sp>
      <p:sp>
        <p:nvSpPr>
          <p:cNvPr id="7" name="Rectangle 1">
            <a:extLst>
              <a:ext uri="{FF2B5EF4-FFF2-40B4-BE49-F238E27FC236}">
                <a16:creationId xmlns:a16="http://schemas.microsoft.com/office/drawing/2014/main" id="{834494FA-98A2-F162-6D2A-FAE49B012094}"/>
              </a:ext>
            </a:extLst>
          </p:cNvPr>
          <p:cNvSpPr>
            <a:spLocks noGrp="1" noChangeArrowheads="1"/>
          </p:cNvSpPr>
          <p:nvPr>
            <p:ph sz="quarter" idx="13"/>
          </p:nvPr>
        </p:nvSpPr>
        <p:spPr bwMode="auto">
          <a:xfrm>
            <a:off x="138235" y="911183"/>
            <a:ext cx="6631533" cy="58102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The dataset used for this project is sourced from the </a:t>
            </a:r>
            <a:r>
              <a:rPr lang="en-US" sz="1800" b="1" dirty="0">
                <a:highlight>
                  <a:srgbClr val="FFFF00"/>
                </a:highlight>
              </a:rPr>
              <a:t>Melbourne Housing Snapshot</a:t>
            </a:r>
            <a:r>
              <a:rPr lang="en-US" sz="1800" dirty="0">
                <a:highlight>
                  <a:srgbClr val="FFFF00"/>
                </a:highlight>
              </a:rPr>
              <a:t> </a:t>
            </a:r>
            <a:r>
              <a:rPr lang="en-US" sz="1800" dirty="0"/>
              <a:t>available on Kaggle. It contains 13,580 rows and 21 columns, which represent different aspects of real estate properties. </a:t>
            </a:r>
          </a:p>
          <a:p>
            <a:r>
              <a:rPr lang="en-US" sz="1800" dirty="0"/>
              <a:t>The key features in this dataset include:</a:t>
            </a:r>
          </a:p>
          <a:p>
            <a:pPr marL="285750" indent="-285750">
              <a:buFont typeface="Arial" panose="020B0604020202020204" pitchFamily="34" charset="0"/>
              <a:buChar char="•"/>
            </a:pPr>
            <a:r>
              <a:rPr lang="en-US" sz="1800" b="1" dirty="0"/>
              <a:t>Bathroom: </a:t>
            </a:r>
            <a:r>
              <a:rPr lang="en-US" sz="1800" dirty="0"/>
              <a:t>Number of Bathrooms. </a:t>
            </a:r>
          </a:p>
          <a:p>
            <a:pPr marL="285750" indent="-285750">
              <a:buFont typeface="Arial" panose="020B0604020202020204" pitchFamily="34" charset="0"/>
              <a:buChar char="•"/>
            </a:pPr>
            <a:r>
              <a:rPr lang="en-US" sz="1800" b="1" dirty="0"/>
              <a:t>Car: </a:t>
            </a:r>
            <a:r>
              <a:rPr lang="en-US" sz="1800" dirty="0"/>
              <a:t>Number of car parking spots. </a:t>
            </a:r>
          </a:p>
          <a:p>
            <a:pPr marL="285750" indent="-285750">
              <a:buFont typeface="Arial" panose="020B0604020202020204" pitchFamily="34" charset="0"/>
              <a:buChar char="•"/>
            </a:pPr>
            <a:r>
              <a:rPr lang="en-US" sz="1800" b="1" dirty="0"/>
              <a:t>Suburb</a:t>
            </a:r>
            <a:r>
              <a:rPr lang="en-US" sz="1800" dirty="0"/>
              <a:t>: The location of the property within Melbourne.</a:t>
            </a:r>
          </a:p>
          <a:p>
            <a:pPr marL="285750" indent="-285750">
              <a:buFont typeface="Arial" panose="020B0604020202020204" pitchFamily="34" charset="0"/>
              <a:buChar char="•"/>
            </a:pPr>
            <a:r>
              <a:rPr lang="en-US" sz="1800" b="1" dirty="0"/>
              <a:t>Rooms</a:t>
            </a:r>
            <a:r>
              <a:rPr lang="en-US" sz="1800" dirty="0"/>
              <a:t>: The number of rooms in the house.</a:t>
            </a:r>
          </a:p>
          <a:p>
            <a:pPr marL="285750" indent="-285750">
              <a:buFont typeface="Arial" panose="020B0604020202020204" pitchFamily="34" charset="0"/>
              <a:buChar char="•"/>
            </a:pPr>
            <a:r>
              <a:rPr lang="en-US" sz="1800" b="1" dirty="0"/>
              <a:t>Type</a:t>
            </a:r>
            <a:r>
              <a:rPr lang="en-US" sz="1800" dirty="0"/>
              <a:t>: The type of property (House, Unit, etc.).</a:t>
            </a:r>
          </a:p>
          <a:p>
            <a:pPr marL="285750" indent="-285750">
              <a:buFont typeface="Arial" panose="020B0604020202020204" pitchFamily="34" charset="0"/>
              <a:buChar char="•"/>
            </a:pPr>
            <a:r>
              <a:rPr lang="en-US" sz="1800" b="1" dirty="0"/>
              <a:t>Price</a:t>
            </a:r>
            <a:r>
              <a:rPr lang="en-US" sz="1800" dirty="0"/>
              <a:t>: The actual price of the property (this is the target variable).</a:t>
            </a:r>
          </a:p>
          <a:p>
            <a:pPr marL="285750" indent="-285750">
              <a:buFont typeface="Arial" panose="020B0604020202020204" pitchFamily="34" charset="0"/>
              <a:buChar char="•"/>
            </a:pPr>
            <a:r>
              <a:rPr lang="en-US" sz="1800" b="1" dirty="0" err="1"/>
              <a:t>Landsize</a:t>
            </a:r>
            <a:r>
              <a:rPr lang="en-US" sz="1800" dirty="0"/>
              <a:t> and </a:t>
            </a:r>
            <a:r>
              <a:rPr lang="en-US" sz="1800" b="1" dirty="0" err="1"/>
              <a:t>BuildingArea</a:t>
            </a:r>
            <a:r>
              <a:rPr lang="en-US" sz="1800" dirty="0"/>
              <a:t>: The size of the land and the building area.</a:t>
            </a:r>
          </a:p>
          <a:p>
            <a:pPr marL="285750" indent="-285750">
              <a:buFont typeface="Arial" panose="020B0604020202020204" pitchFamily="34" charset="0"/>
              <a:buChar char="•"/>
            </a:pPr>
            <a:r>
              <a:rPr lang="en-US" sz="1800" b="1" dirty="0" err="1"/>
              <a:t>YearBuilt</a:t>
            </a:r>
            <a:r>
              <a:rPr lang="en-US" sz="1800" dirty="0"/>
              <a:t>: The year the property was built.</a:t>
            </a:r>
          </a:p>
          <a:p>
            <a:pPr marL="285750" indent="-285750">
              <a:buFont typeface="Arial" panose="020B0604020202020204" pitchFamily="34" charset="0"/>
              <a:buChar char="•"/>
            </a:pPr>
            <a:r>
              <a:rPr lang="en-US" sz="1800" b="1" dirty="0"/>
              <a:t>Distance to CBD</a:t>
            </a:r>
            <a:r>
              <a:rPr lang="en-US" sz="1800" dirty="0"/>
              <a:t>: The distance of the property from the Central Business District.</a:t>
            </a:r>
          </a:p>
          <a:p>
            <a:endParaRPr lang="en-US" sz="1600" dirty="0"/>
          </a:p>
        </p:txBody>
      </p:sp>
      <p:sp>
        <p:nvSpPr>
          <p:cNvPr id="6" name="Slide Number Placeholder 5">
            <a:extLst>
              <a:ext uri="{FF2B5EF4-FFF2-40B4-BE49-F238E27FC236}">
                <a16:creationId xmlns:a16="http://schemas.microsoft.com/office/drawing/2014/main" id="{0AEDFB59-56DE-93FB-E4B0-E12C0EED711C}"/>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a:pPr>
                <a:lnSpc>
                  <a:spcPct val="90000"/>
                </a:lnSpc>
                <a:spcAft>
                  <a:spcPts val="600"/>
                </a:spcAft>
              </a:pPr>
              <a:t>4</a:t>
            </a:fld>
            <a:endParaRPr lang="en-US"/>
          </a:p>
        </p:txBody>
      </p:sp>
      <p:cxnSp>
        <p:nvCxnSpPr>
          <p:cNvPr id="54" name="Straight Connector 53">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group of houses with a red arrow going up&#10;&#10;Description automatically generated">
            <a:extLst>
              <a:ext uri="{FF2B5EF4-FFF2-40B4-BE49-F238E27FC236}">
                <a16:creationId xmlns:a16="http://schemas.microsoft.com/office/drawing/2014/main" id="{F2B42F31-6A32-5520-104A-25323AA2967D}"/>
              </a:ext>
            </a:extLst>
          </p:cNvPr>
          <p:cNvPicPr>
            <a:picLocks noChangeAspect="1"/>
          </p:cNvPicPr>
          <p:nvPr/>
        </p:nvPicPr>
        <p:blipFill>
          <a:blip r:embed="rId2"/>
          <a:stretch>
            <a:fillRect/>
          </a:stretch>
        </p:blipFill>
        <p:spPr>
          <a:xfrm>
            <a:off x="6431280" y="472064"/>
            <a:ext cx="5622484" cy="5670717"/>
          </a:xfrm>
          <a:prstGeom prst="rect">
            <a:avLst/>
          </a:prstGeom>
        </p:spPr>
      </p:pic>
    </p:spTree>
    <p:extLst>
      <p:ext uri="{BB962C8B-B14F-4D97-AF65-F5344CB8AC3E}">
        <p14:creationId xmlns:p14="http://schemas.microsoft.com/office/powerpoint/2010/main" val="242506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5E41820-E596-4877-CEEB-AEEF460A49F1}"/>
              </a:ext>
            </a:extLst>
          </p:cNvPr>
          <p:cNvSpPr>
            <a:spLocks noGrp="1"/>
          </p:cNvSpPr>
          <p:nvPr>
            <p:ph type="title"/>
          </p:nvPr>
        </p:nvSpPr>
        <p:spPr>
          <a:xfrm>
            <a:off x="0" y="0"/>
            <a:ext cx="11060364" cy="1051914"/>
          </a:xfrm>
        </p:spPr>
        <p:txBody>
          <a:bodyPr/>
          <a:lstStyle/>
          <a:p>
            <a:r>
              <a:rPr lang="en-US" dirty="0"/>
              <a:t>IMPORTING LIBRARIES AND DATA </a:t>
            </a:r>
          </a:p>
        </p:txBody>
      </p:sp>
      <p:sp>
        <p:nvSpPr>
          <p:cNvPr id="6" name="Slide Number Placeholder 5">
            <a:extLst>
              <a:ext uri="{FF2B5EF4-FFF2-40B4-BE49-F238E27FC236}">
                <a16:creationId xmlns:a16="http://schemas.microsoft.com/office/drawing/2014/main" id="{3CA8CEFE-D493-8BFE-62F2-2396F0266217}"/>
              </a:ext>
            </a:extLst>
          </p:cNvPr>
          <p:cNvSpPr>
            <a:spLocks noGrp="1"/>
          </p:cNvSpPr>
          <p:nvPr>
            <p:ph type="sldNum" sz="quarter" idx="12"/>
          </p:nvPr>
        </p:nvSpPr>
        <p:spPr/>
        <p:txBody>
          <a:bodyPr/>
          <a:lstStyle/>
          <a:p>
            <a:fld id="{0303F77D-1BEF-481A-B8C1-15974ED46EB7}" type="slidenum">
              <a:rPr lang="en-US" smtClean="0"/>
              <a:t>5</a:t>
            </a:fld>
            <a:endParaRPr lang="en-US"/>
          </a:p>
        </p:txBody>
      </p:sp>
      <p:sp>
        <p:nvSpPr>
          <p:cNvPr id="19" name="Content Placeholder 18">
            <a:extLst>
              <a:ext uri="{FF2B5EF4-FFF2-40B4-BE49-F238E27FC236}">
                <a16:creationId xmlns:a16="http://schemas.microsoft.com/office/drawing/2014/main" id="{A2267CE0-2AC6-8457-C4C4-A17F75E67106}"/>
              </a:ext>
            </a:extLst>
          </p:cNvPr>
          <p:cNvSpPr>
            <a:spLocks noGrp="1"/>
          </p:cNvSpPr>
          <p:nvPr>
            <p:ph sz="quarter" idx="13"/>
          </p:nvPr>
        </p:nvSpPr>
        <p:spPr>
          <a:xfrm>
            <a:off x="121920" y="1051915"/>
            <a:ext cx="11060364" cy="4482611"/>
          </a:xfrm>
        </p:spPr>
        <p:txBody>
          <a:bodyPr/>
          <a:lstStyle/>
          <a:p>
            <a:r>
              <a:rPr lang="en-US" dirty="0"/>
              <a:t>We load the dataset from a CSV file using Pandas. The dataset consists of detailed housing information from Melbourne, including features such as suburb, rooms, type of property, price, and other key factors like land size and year built. This initial load helps us explore the dataset and prepare it for further cleaning and analysis.</a:t>
            </a:r>
          </a:p>
          <a:p>
            <a:r>
              <a:rPr lang="en-US" dirty="0"/>
              <a:t>To efficiently analyze the Melbourne housing data, we import key libraries:</a:t>
            </a:r>
          </a:p>
          <a:p>
            <a:pPr marL="342900" indent="-342900">
              <a:buFont typeface="Arial" panose="020B0604020202020204" pitchFamily="34" charset="0"/>
              <a:buChar char="•"/>
            </a:pPr>
            <a:r>
              <a:rPr lang="en-US" b="1" dirty="0"/>
              <a:t>Pandas</a:t>
            </a:r>
            <a:r>
              <a:rPr lang="en-US" dirty="0"/>
              <a:t>: For data manipulation and analysis, particularly for working with structured data in </a:t>
            </a:r>
            <a:r>
              <a:rPr lang="en-US" dirty="0" err="1"/>
              <a:t>DataFrames</a:t>
            </a:r>
            <a:r>
              <a:rPr lang="en-US" dirty="0"/>
              <a:t>.</a:t>
            </a:r>
          </a:p>
          <a:p>
            <a:pPr marL="342900" indent="-342900">
              <a:buFont typeface="Arial" panose="020B0604020202020204" pitchFamily="34" charset="0"/>
              <a:buChar char="•"/>
            </a:pPr>
            <a:r>
              <a:rPr lang="en-US" b="1" dirty="0"/>
              <a:t>NumPy</a:t>
            </a:r>
            <a:r>
              <a:rPr lang="en-US" dirty="0"/>
              <a:t>: For numerical computations and handling arrays.</a:t>
            </a:r>
          </a:p>
          <a:p>
            <a:pPr marL="342900" indent="-342900">
              <a:buFont typeface="Arial" panose="020B0604020202020204" pitchFamily="34" charset="0"/>
              <a:buChar char="•"/>
            </a:pPr>
            <a:r>
              <a:rPr lang="en-US" b="1" dirty="0"/>
              <a:t>Matplotlib &amp; Seaborn</a:t>
            </a:r>
            <a:r>
              <a:rPr lang="en-US" dirty="0"/>
              <a:t>: These libraries are essential for creating visualizations that help in understanding the data's trends, distributions, and relationships between variables.</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3993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478D-5A42-245F-331D-2EF9DF7B8CC0}"/>
              </a:ext>
            </a:extLst>
          </p:cNvPr>
          <p:cNvSpPr>
            <a:spLocks noGrp="1"/>
          </p:cNvSpPr>
          <p:nvPr>
            <p:ph type="title"/>
          </p:nvPr>
        </p:nvSpPr>
        <p:spPr>
          <a:xfrm>
            <a:off x="163866" y="136525"/>
            <a:ext cx="10798176" cy="747395"/>
          </a:xfrm>
        </p:spPr>
        <p:txBody>
          <a:bodyPr vert="horz" lIns="91440" tIns="45720" rIns="91440" bIns="45720" rtlCol="0" anchor="t">
            <a:normAutofit fontScale="90000"/>
          </a:bodyPr>
          <a:lstStyle/>
          <a:p>
            <a:pPr algn="l"/>
            <a:r>
              <a:rPr lang="en-US" sz="3600" dirty="0"/>
              <a:t>DATA CLEANING</a:t>
            </a:r>
            <a:br>
              <a:rPr lang="en-US" sz="3600" dirty="0"/>
            </a:br>
            <a:endParaRPr lang="en-US" sz="3600" dirty="0"/>
          </a:p>
        </p:txBody>
      </p:sp>
      <p:sp>
        <p:nvSpPr>
          <p:cNvPr id="14" name="Content Placeholder 13">
            <a:extLst>
              <a:ext uri="{FF2B5EF4-FFF2-40B4-BE49-F238E27FC236}">
                <a16:creationId xmlns:a16="http://schemas.microsoft.com/office/drawing/2014/main" id="{36AB8314-D1B4-360A-821C-E2FB7212E5EE}"/>
              </a:ext>
            </a:extLst>
          </p:cNvPr>
          <p:cNvSpPr>
            <a:spLocks noGrp="1"/>
          </p:cNvSpPr>
          <p:nvPr>
            <p:ph sz="quarter" idx="13"/>
          </p:nvPr>
        </p:nvSpPr>
        <p:spPr>
          <a:xfrm>
            <a:off x="163867" y="883920"/>
            <a:ext cx="6637986" cy="5351988"/>
          </a:xfrm>
        </p:spPr>
        <p:txBody>
          <a:bodyPr/>
          <a:lstStyle/>
          <a:p>
            <a:r>
              <a:rPr lang="en-US" sz="1600" dirty="0"/>
              <a:t>To ensure the integrity of the data, missing values in critical columns like car, </a:t>
            </a:r>
            <a:r>
              <a:rPr lang="en-US" sz="1600" dirty="0" err="1"/>
              <a:t>BuildingArea</a:t>
            </a:r>
            <a:r>
              <a:rPr lang="en-US" sz="1600" dirty="0"/>
              <a:t>, </a:t>
            </a:r>
            <a:r>
              <a:rPr lang="en-US" sz="1600" dirty="0" err="1"/>
              <a:t>YearBuilt</a:t>
            </a:r>
            <a:r>
              <a:rPr lang="en-US" sz="1600" dirty="0"/>
              <a:t>, and </a:t>
            </a:r>
            <a:r>
              <a:rPr lang="en-US" sz="1600" dirty="0" err="1"/>
              <a:t>CouncilArea</a:t>
            </a:r>
            <a:r>
              <a:rPr lang="en-US" sz="1600" dirty="0"/>
              <a:t> were filled with default or calculated values. Missing values in Car, </a:t>
            </a:r>
            <a:r>
              <a:rPr lang="en-US" sz="1600" dirty="0" err="1"/>
              <a:t>BuildingArea</a:t>
            </a:r>
            <a:r>
              <a:rPr lang="en-US" sz="1600" dirty="0"/>
              <a:t>, and </a:t>
            </a:r>
            <a:r>
              <a:rPr lang="en-US" sz="1600" dirty="0" err="1"/>
              <a:t>YearBuild</a:t>
            </a:r>
            <a:r>
              <a:rPr lang="en-US" sz="1600" dirty="0"/>
              <a:t> has been replaced by median of these columns and missing values in </a:t>
            </a:r>
            <a:r>
              <a:rPr lang="en-US" sz="1600" dirty="0" err="1"/>
              <a:t>CouncilArea</a:t>
            </a:r>
            <a:r>
              <a:rPr lang="en-US" sz="1600" dirty="0"/>
              <a:t> has been replace by mode. </a:t>
            </a:r>
          </a:p>
          <a:p>
            <a:r>
              <a:rPr lang="en-US" sz="1600" dirty="0"/>
              <a:t>After imputing the missing values, the column, </a:t>
            </a:r>
            <a:r>
              <a:rPr lang="en-US" sz="1600" dirty="0" err="1"/>
              <a:t>BuildingArea</a:t>
            </a:r>
            <a:r>
              <a:rPr lang="en-US" sz="1600" dirty="0"/>
              <a:t>, and </a:t>
            </a:r>
            <a:r>
              <a:rPr lang="en-US" sz="1600" dirty="0" err="1"/>
              <a:t>YearBuilt</a:t>
            </a:r>
            <a:r>
              <a:rPr lang="en-US" sz="1600" dirty="0"/>
              <a:t> were converted into integer types to maintain consistency in the data format. </a:t>
            </a:r>
          </a:p>
          <a:p>
            <a:r>
              <a:rPr lang="en-US" sz="1600" dirty="0"/>
              <a:t>Checking and Handling Duplicates</a:t>
            </a:r>
          </a:p>
          <a:p>
            <a:r>
              <a:rPr lang="en-US" sz="1600" dirty="0"/>
              <a:t>Duplicate rows can introduce bias and inaccuracies in the dataset. We identified and displayed the duplicate rows using the Pandas </a:t>
            </a:r>
            <a:r>
              <a:rPr lang="en-US" sz="1600" b="1" dirty="0"/>
              <a:t>duplicated() </a:t>
            </a:r>
            <a:r>
              <a:rPr lang="en-US" sz="1600" dirty="0"/>
              <a:t>function. This ensures that any repeated entries do not skew the analysis.</a:t>
            </a:r>
          </a:p>
        </p:txBody>
      </p:sp>
      <p:sp>
        <p:nvSpPr>
          <p:cNvPr id="4" name="Footer Placeholder 3">
            <a:extLst>
              <a:ext uri="{FF2B5EF4-FFF2-40B4-BE49-F238E27FC236}">
                <a16:creationId xmlns:a16="http://schemas.microsoft.com/office/drawing/2014/main" id="{4F52BC9D-7C37-7BE2-5050-8ACECE6E381C}"/>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PRESENTATION TITLE</a:t>
            </a:r>
          </a:p>
        </p:txBody>
      </p:sp>
      <p:sp>
        <p:nvSpPr>
          <p:cNvPr id="5" name="Date Placeholder 4">
            <a:extLst>
              <a:ext uri="{FF2B5EF4-FFF2-40B4-BE49-F238E27FC236}">
                <a16:creationId xmlns:a16="http://schemas.microsoft.com/office/drawing/2014/main" id="{79D923E2-487D-6977-6F1B-5E792033CE76}"/>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a:t>2/11/20XX</a:t>
            </a:r>
          </a:p>
        </p:txBody>
      </p:sp>
      <p:sp>
        <p:nvSpPr>
          <p:cNvPr id="6" name="Slide Number Placeholder 5">
            <a:extLst>
              <a:ext uri="{FF2B5EF4-FFF2-40B4-BE49-F238E27FC236}">
                <a16:creationId xmlns:a16="http://schemas.microsoft.com/office/drawing/2014/main" id="{BDE43803-F430-9AE7-D008-27DB2C0526FF}"/>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6</a:t>
            </a:fld>
            <a:endParaRPr lang="en-US"/>
          </a:p>
        </p:txBody>
      </p:sp>
      <p:pic>
        <p:nvPicPr>
          <p:cNvPr id="16" name="Picture 15">
            <a:extLst>
              <a:ext uri="{FF2B5EF4-FFF2-40B4-BE49-F238E27FC236}">
                <a16:creationId xmlns:a16="http://schemas.microsoft.com/office/drawing/2014/main" id="{E0491936-FC6F-FEAF-15C2-71CEBFA7B36A}"/>
              </a:ext>
            </a:extLst>
          </p:cNvPr>
          <p:cNvPicPr>
            <a:picLocks noChangeAspect="1"/>
          </p:cNvPicPr>
          <p:nvPr/>
        </p:nvPicPr>
        <p:blipFill>
          <a:blip r:embed="rId2"/>
          <a:srcRect t="1" b="23564"/>
          <a:stretch/>
        </p:blipFill>
        <p:spPr>
          <a:xfrm>
            <a:off x="6946232" y="1"/>
            <a:ext cx="4645134" cy="2880359"/>
          </a:xfrm>
          <a:prstGeom prst="rect">
            <a:avLst/>
          </a:prstGeom>
        </p:spPr>
      </p:pic>
      <p:pic>
        <p:nvPicPr>
          <p:cNvPr id="19" name="Picture 18">
            <a:extLst>
              <a:ext uri="{FF2B5EF4-FFF2-40B4-BE49-F238E27FC236}">
                <a16:creationId xmlns:a16="http://schemas.microsoft.com/office/drawing/2014/main" id="{ACE1F46A-756D-7749-0D61-EE3303DD2A01}"/>
              </a:ext>
            </a:extLst>
          </p:cNvPr>
          <p:cNvPicPr>
            <a:picLocks noChangeAspect="1"/>
          </p:cNvPicPr>
          <p:nvPr/>
        </p:nvPicPr>
        <p:blipFill>
          <a:blip r:embed="rId3"/>
          <a:stretch>
            <a:fillRect/>
          </a:stretch>
        </p:blipFill>
        <p:spPr>
          <a:xfrm>
            <a:off x="6946232" y="2946123"/>
            <a:ext cx="4873354" cy="3289785"/>
          </a:xfrm>
          <a:prstGeom prst="rect">
            <a:avLst/>
          </a:prstGeom>
        </p:spPr>
      </p:pic>
    </p:spTree>
    <p:extLst>
      <p:ext uri="{BB962C8B-B14F-4D97-AF65-F5344CB8AC3E}">
        <p14:creationId xmlns:p14="http://schemas.microsoft.com/office/powerpoint/2010/main" val="41821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447A-0369-69C0-743C-A4AF45E3FE77}"/>
              </a:ext>
            </a:extLst>
          </p:cNvPr>
          <p:cNvSpPr>
            <a:spLocks noGrp="1"/>
          </p:cNvSpPr>
          <p:nvPr>
            <p:ph type="title"/>
          </p:nvPr>
        </p:nvSpPr>
        <p:spPr>
          <a:xfrm>
            <a:off x="88900" y="158944"/>
            <a:ext cx="2527300" cy="769338"/>
          </a:xfrm>
        </p:spPr>
        <p:txBody>
          <a:bodyPr/>
          <a:lstStyle/>
          <a:p>
            <a:r>
              <a:rPr lang="en-US" dirty="0">
                <a:solidFill>
                  <a:srgbClr val="0D0D0D"/>
                </a:solidFill>
                <a:highlight>
                  <a:srgbClr val="FFFFFF"/>
                </a:highlight>
                <a:latin typeface="Söhne"/>
              </a:rPr>
              <a:t>STATISTICS  </a:t>
            </a:r>
            <a:endParaRPr lang="en-US" dirty="0"/>
          </a:p>
        </p:txBody>
      </p:sp>
      <p:sp>
        <p:nvSpPr>
          <p:cNvPr id="3" name="Content Placeholder 2">
            <a:extLst>
              <a:ext uri="{FF2B5EF4-FFF2-40B4-BE49-F238E27FC236}">
                <a16:creationId xmlns:a16="http://schemas.microsoft.com/office/drawing/2014/main" id="{9B379C27-DFDD-03AF-DA18-0C3C80CDD4E0}"/>
              </a:ext>
            </a:extLst>
          </p:cNvPr>
          <p:cNvSpPr>
            <a:spLocks noGrp="1"/>
          </p:cNvSpPr>
          <p:nvPr>
            <p:ph sz="quarter" idx="13"/>
          </p:nvPr>
        </p:nvSpPr>
        <p:spPr>
          <a:xfrm>
            <a:off x="143921" y="928282"/>
            <a:ext cx="7234779" cy="5929718"/>
          </a:xfrm>
        </p:spPr>
        <p:txBody>
          <a:bodyPr/>
          <a:lstStyle/>
          <a:p>
            <a:r>
              <a:rPr lang="en-US" sz="1600" b="1" dirty="0"/>
              <a:t>Mean</a:t>
            </a:r>
            <a:r>
              <a:rPr lang="en-US" sz="1600" dirty="0"/>
              <a:t>: The average values of numeric columns such as Price, Rooms, and </a:t>
            </a:r>
            <a:r>
              <a:rPr lang="en-US" sz="1600" dirty="0" err="1"/>
              <a:t>BuidingArea</a:t>
            </a:r>
            <a:r>
              <a:rPr lang="en-US" sz="1600" dirty="0"/>
              <a:t> were calculated, providing insight into the general magnitude of these variables.</a:t>
            </a:r>
          </a:p>
          <a:p>
            <a:r>
              <a:rPr lang="en-US" sz="1600" b="1" dirty="0"/>
              <a:t>Median</a:t>
            </a:r>
            <a:r>
              <a:rPr lang="en-US" sz="1600" dirty="0"/>
              <a:t>: The median was calculated for numerical columns to capture the central value in the distribution, which is particularly useful when dealing with skewed data or outliers.</a:t>
            </a:r>
          </a:p>
          <a:p>
            <a:r>
              <a:rPr lang="en-US" sz="1600" b="1" dirty="0"/>
              <a:t>Mode</a:t>
            </a:r>
            <a:r>
              <a:rPr lang="en-US" sz="1600" dirty="0"/>
              <a:t>: For categorical columns like </a:t>
            </a:r>
            <a:r>
              <a:rPr lang="en-US" sz="1600" dirty="0" err="1"/>
              <a:t>CouncilArea</a:t>
            </a:r>
            <a:r>
              <a:rPr lang="en-US" sz="1600" dirty="0"/>
              <a:t>, </a:t>
            </a:r>
            <a:r>
              <a:rPr lang="en-US" sz="1400" dirty="0"/>
              <a:t>the mode was computed to determine the most frequently occurring category, helping to identify common trends across the data.</a:t>
            </a:r>
            <a:endParaRPr lang="en-US" sz="1600" dirty="0"/>
          </a:p>
          <a:p>
            <a:r>
              <a:rPr lang="en-US" sz="1600" dirty="0"/>
              <a:t>A </a:t>
            </a:r>
            <a:r>
              <a:rPr lang="en-US" sz="1600" b="1" dirty="0"/>
              <a:t>correlation</a:t>
            </a:r>
            <a:r>
              <a:rPr lang="en-US" sz="1600" dirty="0"/>
              <a:t> matrix was generated to explore the relationships between different numerical variables, helping to understand which features have the strongest linear relationship with Price.</a:t>
            </a:r>
          </a:p>
          <a:p>
            <a:r>
              <a:rPr lang="en-US" sz="1600" dirty="0"/>
              <a:t>For example, a high positive correlation between Rooms and Price indicates that properties with more rooms generally tend to have higher </a:t>
            </a:r>
            <a:r>
              <a:rPr lang="en-US" sz="1600" dirty="0" err="1"/>
              <a:t>prices.The</a:t>
            </a:r>
            <a:r>
              <a:rPr lang="en-US" sz="1600" dirty="0"/>
              <a:t> Pearson correlation coefficient was also calculated between specific variables like </a:t>
            </a:r>
            <a:r>
              <a:rPr lang="en-US" sz="1600" dirty="0" err="1"/>
              <a:t>Landsize</a:t>
            </a:r>
            <a:r>
              <a:rPr lang="en-US" sz="1600" dirty="0"/>
              <a:t> and Price, providing a clear picture of how land size influences property prices.</a:t>
            </a:r>
          </a:p>
        </p:txBody>
      </p:sp>
      <p:sp>
        <p:nvSpPr>
          <p:cNvPr id="4" name="Footer Placeholder 3">
            <a:extLst>
              <a:ext uri="{FF2B5EF4-FFF2-40B4-BE49-F238E27FC236}">
                <a16:creationId xmlns:a16="http://schemas.microsoft.com/office/drawing/2014/main" id="{CAC1FB6B-D266-2D8D-C631-FB264617E8B1}"/>
              </a:ext>
            </a:extLst>
          </p:cNvPr>
          <p:cNvSpPr>
            <a:spLocks noGrp="1"/>
          </p:cNvSpPr>
          <p:nvPr>
            <p:ph type="ftr" sz="quarter" idx="11"/>
          </p:nvPr>
        </p:nvSpPr>
        <p:spPr/>
        <p:txBody>
          <a:bodyPr/>
          <a:lstStyle/>
          <a:p>
            <a:r>
              <a:rPr lang="en-US"/>
              <a:t>PRESENTATION TITLE</a:t>
            </a:r>
            <a:endParaRPr lang="en-US" dirty="0"/>
          </a:p>
        </p:txBody>
      </p:sp>
      <p:sp>
        <p:nvSpPr>
          <p:cNvPr id="5" name="Date Placeholder 4">
            <a:extLst>
              <a:ext uri="{FF2B5EF4-FFF2-40B4-BE49-F238E27FC236}">
                <a16:creationId xmlns:a16="http://schemas.microsoft.com/office/drawing/2014/main" id="{8C1B3160-C427-7304-8696-3868E479CF75}"/>
              </a:ext>
            </a:extLst>
          </p:cNvPr>
          <p:cNvSpPr>
            <a:spLocks noGrp="1"/>
          </p:cNvSpPr>
          <p:nvPr>
            <p:ph type="dt" sz="half" idx="10"/>
          </p:nvPr>
        </p:nvSpPr>
        <p:spPr/>
        <p:txBody>
          <a:bodyPr/>
          <a:lstStyle/>
          <a:p>
            <a:r>
              <a:rPr lang="en-US"/>
              <a:t>2/11/20XX</a:t>
            </a:r>
          </a:p>
        </p:txBody>
      </p:sp>
      <p:sp>
        <p:nvSpPr>
          <p:cNvPr id="6" name="Slide Number Placeholder 5">
            <a:extLst>
              <a:ext uri="{FF2B5EF4-FFF2-40B4-BE49-F238E27FC236}">
                <a16:creationId xmlns:a16="http://schemas.microsoft.com/office/drawing/2014/main" id="{C6B99C9E-1953-4A73-15AF-F84BD04102D4}"/>
              </a:ext>
            </a:extLst>
          </p:cNvPr>
          <p:cNvSpPr>
            <a:spLocks noGrp="1"/>
          </p:cNvSpPr>
          <p:nvPr>
            <p:ph type="sldNum" sz="quarter" idx="12"/>
          </p:nvPr>
        </p:nvSpPr>
        <p:spPr/>
        <p:txBody>
          <a:bodyPr/>
          <a:lstStyle/>
          <a:p>
            <a:fld id="{0303F77D-1BEF-481A-B8C1-15974ED46EB7}" type="slidenum">
              <a:rPr lang="en-US" smtClean="0"/>
              <a:t>7</a:t>
            </a:fld>
            <a:endParaRPr lang="en-US"/>
          </a:p>
        </p:txBody>
      </p:sp>
      <p:pic>
        <p:nvPicPr>
          <p:cNvPr id="8" name="Picture 7">
            <a:extLst>
              <a:ext uri="{FF2B5EF4-FFF2-40B4-BE49-F238E27FC236}">
                <a16:creationId xmlns:a16="http://schemas.microsoft.com/office/drawing/2014/main" id="{900E9211-847B-EF80-B0C2-CA9E9896E644}"/>
              </a:ext>
            </a:extLst>
          </p:cNvPr>
          <p:cNvPicPr>
            <a:picLocks noChangeAspect="1"/>
          </p:cNvPicPr>
          <p:nvPr/>
        </p:nvPicPr>
        <p:blipFill>
          <a:blip r:embed="rId2"/>
          <a:stretch>
            <a:fillRect/>
          </a:stretch>
        </p:blipFill>
        <p:spPr>
          <a:xfrm>
            <a:off x="7378700" y="136526"/>
            <a:ext cx="4669379" cy="5621662"/>
          </a:xfrm>
          <a:prstGeom prst="rect">
            <a:avLst/>
          </a:prstGeom>
        </p:spPr>
      </p:pic>
    </p:spTree>
    <p:extLst>
      <p:ext uri="{BB962C8B-B14F-4D97-AF65-F5344CB8AC3E}">
        <p14:creationId xmlns:p14="http://schemas.microsoft.com/office/powerpoint/2010/main" val="341836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4143-57A9-E57C-2678-20F3D71557E4}"/>
              </a:ext>
            </a:extLst>
          </p:cNvPr>
          <p:cNvSpPr>
            <a:spLocks noGrp="1"/>
          </p:cNvSpPr>
          <p:nvPr>
            <p:ph type="title"/>
          </p:nvPr>
        </p:nvSpPr>
        <p:spPr>
          <a:xfrm>
            <a:off x="238875" y="0"/>
            <a:ext cx="5946025" cy="660396"/>
          </a:xfrm>
        </p:spPr>
        <p:txBody>
          <a:bodyPr/>
          <a:lstStyle/>
          <a:p>
            <a:r>
              <a:rPr lang="en-US" b="1" i="0" dirty="0" err="1">
                <a:solidFill>
                  <a:srgbClr val="000000"/>
                </a:solidFill>
                <a:effectLst/>
                <a:highlight>
                  <a:srgbClr val="FFFFFF"/>
                </a:highlight>
                <a:latin typeface="Helvetica Neue"/>
              </a:rPr>
              <a:t>HyPOTHESIS</a:t>
            </a:r>
            <a:r>
              <a:rPr lang="en-US" b="1" i="0" dirty="0">
                <a:solidFill>
                  <a:srgbClr val="000000"/>
                </a:solidFill>
                <a:effectLst/>
                <a:highlight>
                  <a:srgbClr val="FFFFFF"/>
                </a:highlight>
                <a:latin typeface="Helvetica Neue"/>
              </a:rPr>
              <a:t> TESTING </a:t>
            </a:r>
            <a:endParaRPr lang="en-US" dirty="0"/>
          </a:p>
        </p:txBody>
      </p:sp>
      <p:sp>
        <p:nvSpPr>
          <p:cNvPr id="9" name="Content Placeholder 8">
            <a:extLst>
              <a:ext uri="{FF2B5EF4-FFF2-40B4-BE49-F238E27FC236}">
                <a16:creationId xmlns:a16="http://schemas.microsoft.com/office/drawing/2014/main" id="{C9770A93-727F-FC3E-4D35-0D29E31742A2}"/>
              </a:ext>
            </a:extLst>
          </p:cNvPr>
          <p:cNvSpPr>
            <a:spLocks noGrp="1"/>
          </p:cNvSpPr>
          <p:nvPr>
            <p:ph sz="quarter" idx="13"/>
          </p:nvPr>
        </p:nvSpPr>
        <p:spPr>
          <a:xfrm>
            <a:off x="238875" y="762001"/>
            <a:ext cx="6314325" cy="5829291"/>
          </a:xfrm>
        </p:spPr>
        <p:txBody>
          <a:bodyPr/>
          <a:lstStyle/>
          <a:p>
            <a:r>
              <a:rPr lang="en-US" dirty="0"/>
              <a:t>As the p-value is less than your significance level (0.05), reject the null hypothesis, indicating that the number of rooms significantly impacts house prices. However, if the p-value is greater than 0.05, you fail to reject the null hypothesis, meaning the number of rooms may not significantly affect house prices.</a:t>
            </a:r>
          </a:p>
          <a:p>
            <a:r>
              <a:rPr lang="en-US" dirty="0"/>
              <a:t>A t-statistic of -31.61 is a very large negative value, which suggests a significant difference between the two groups being compared. The negative sign just indicates the direction of the difference, but the magnitude of the t-statistic (the size of the number) is what's </a:t>
            </a:r>
            <a:r>
              <a:rPr lang="en-US" dirty="0" err="1"/>
              <a:t>important.In</a:t>
            </a:r>
            <a:r>
              <a:rPr lang="en-US" dirty="0"/>
              <a:t> general, the larger the absolute value of the t-statistic mean there are more evidence against the null hypothesis (the assumption that there is no difference between the groups).</a:t>
            </a:r>
          </a:p>
        </p:txBody>
      </p:sp>
      <p:sp>
        <p:nvSpPr>
          <p:cNvPr id="6" name="Slide Number Placeholder 5">
            <a:extLst>
              <a:ext uri="{FF2B5EF4-FFF2-40B4-BE49-F238E27FC236}">
                <a16:creationId xmlns:a16="http://schemas.microsoft.com/office/drawing/2014/main" id="{E7DF509D-1840-690C-916A-6805C185CE35}"/>
              </a:ext>
            </a:extLst>
          </p:cNvPr>
          <p:cNvSpPr>
            <a:spLocks noGrp="1"/>
          </p:cNvSpPr>
          <p:nvPr>
            <p:ph type="sldNum" sz="quarter" idx="12"/>
          </p:nvPr>
        </p:nvSpPr>
        <p:spPr/>
        <p:txBody>
          <a:bodyPr/>
          <a:lstStyle/>
          <a:p>
            <a:fld id="{0303F77D-1BEF-481A-B8C1-15974ED46EB7}" type="slidenum">
              <a:rPr lang="en-US" smtClean="0"/>
              <a:t>8</a:t>
            </a:fld>
            <a:endParaRPr lang="en-US"/>
          </a:p>
        </p:txBody>
      </p:sp>
      <p:sp>
        <p:nvSpPr>
          <p:cNvPr id="7" name="Rectangle 3">
            <a:extLst>
              <a:ext uri="{FF2B5EF4-FFF2-40B4-BE49-F238E27FC236}">
                <a16:creationId xmlns:a16="http://schemas.microsoft.com/office/drawing/2014/main" id="{2C36FA4F-0900-C739-EE57-B7868A3E04CE}"/>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ECECEC"/>
                </a:solidFill>
                <a:effectLst/>
                <a:latin typeface="Söhne"/>
              </a:rPr>
              <a:t>initializes a PCA object named </a:t>
            </a:r>
            <a:r>
              <a:rPr kumimoji="0" lang="en-US" altLang="en-US" b="1" i="0" u="none" strike="noStrike" cap="none" normalizeH="0" baseline="0" dirty="0">
                <a:ln>
                  <a:noFill/>
                </a:ln>
                <a:solidFill>
                  <a:srgbClr val="ECECEC"/>
                </a:solidFill>
                <a:effectLst/>
                <a:latin typeface="Söhne Mono"/>
              </a:rPr>
              <a:t>pcs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EDCCDFB-100B-7861-00A6-DED0C5D093EC}"/>
              </a:ext>
            </a:extLst>
          </p:cNvPr>
          <p:cNvPicPr>
            <a:picLocks noChangeAspect="1"/>
          </p:cNvPicPr>
          <p:nvPr/>
        </p:nvPicPr>
        <p:blipFill>
          <a:blip r:embed="rId2"/>
          <a:stretch>
            <a:fillRect/>
          </a:stretch>
        </p:blipFill>
        <p:spPr>
          <a:xfrm>
            <a:off x="6553200" y="1168400"/>
            <a:ext cx="5638800" cy="2793997"/>
          </a:xfrm>
          <a:prstGeom prst="rect">
            <a:avLst/>
          </a:prstGeom>
        </p:spPr>
      </p:pic>
    </p:spTree>
    <p:extLst>
      <p:ext uri="{BB962C8B-B14F-4D97-AF65-F5344CB8AC3E}">
        <p14:creationId xmlns:p14="http://schemas.microsoft.com/office/powerpoint/2010/main" val="256156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FA351-7AD7-6469-FC1F-BAD76E4F93E0}"/>
              </a:ext>
            </a:extLst>
          </p:cNvPr>
          <p:cNvSpPr>
            <a:spLocks noGrp="1"/>
          </p:cNvSpPr>
          <p:nvPr>
            <p:ph sz="quarter" idx="13"/>
          </p:nvPr>
        </p:nvSpPr>
        <p:spPr>
          <a:xfrm>
            <a:off x="197449" y="1345540"/>
            <a:ext cx="6254151" cy="5244139"/>
          </a:xfrm>
        </p:spPr>
        <p:txBody>
          <a:bodyPr/>
          <a:lstStyle/>
          <a:p>
            <a:r>
              <a:rPr lang="en-US" i="0" dirty="0">
                <a:solidFill>
                  <a:srgbClr val="000000"/>
                </a:solidFill>
                <a:effectLst/>
                <a:highlight>
                  <a:srgbClr val="FFFFFF"/>
                </a:highlight>
                <a:latin typeface="Helvetica Neue"/>
              </a:rPr>
              <a:t>In this case, the value 0.1218 is positive but very close to zero. This indicates a weak positive correlation between land size and price. A weak positive correlation means that as land size increases, price tends to increase, but the relationship is not strong.</a:t>
            </a:r>
          </a:p>
          <a:p>
            <a:r>
              <a:rPr lang="en-US" i="0" dirty="0">
                <a:solidFill>
                  <a:srgbClr val="000000"/>
                </a:solidFill>
                <a:effectLst/>
                <a:highlight>
                  <a:srgbClr val="FFFFFF"/>
                </a:highlight>
                <a:latin typeface="Helvetica Neue"/>
              </a:rPr>
              <a:t>A large F-statistic (like 508.51) suggests that the independent variables explain a significant portion of the variation in house prices. In other words, your model does a good job of predicting prices based on the features you've included. The F-statistic measures how much of the variation in the dependent variable can be explained by the independent variables in your model, compared to the unexplained variation.</a:t>
            </a:r>
          </a:p>
        </p:txBody>
      </p:sp>
      <p:sp>
        <p:nvSpPr>
          <p:cNvPr id="6" name="Slide Number Placeholder 5">
            <a:extLst>
              <a:ext uri="{FF2B5EF4-FFF2-40B4-BE49-F238E27FC236}">
                <a16:creationId xmlns:a16="http://schemas.microsoft.com/office/drawing/2014/main" id="{20F2D8A5-5B0D-B1D0-656C-9FF6881873AF}"/>
              </a:ext>
            </a:extLst>
          </p:cNvPr>
          <p:cNvSpPr>
            <a:spLocks noGrp="1"/>
          </p:cNvSpPr>
          <p:nvPr>
            <p:ph type="sldNum" sz="quarter" idx="12"/>
          </p:nvPr>
        </p:nvSpPr>
        <p:spPr/>
        <p:txBody>
          <a:bodyPr/>
          <a:lstStyle/>
          <a:p>
            <a:fld id="{0303F77D-1BEF-481A-B8C1-15974ED46EB7}" type="slidenum">
              <a:rPr lang="en-US" smtClean="0"/>
              <a:t>9</a:t>
            </a:fld>
            <a:endParaRPr lang="en-US"/>
          </a:p>
        </p:txBody>
      </p:sp>
      <p:sp>
        <p:nvSpPr>
          <p:cNvPr id="4" name="TextBox 3">
            <a:extLst>
              <a:ext uri="{FF2B5EF4-FFF2-40B4-BE49-F238E27FC236}">
                <a16:creationId xmlns:a16="http://schemas.microsoft.com/office/drawing/2014/main" id="{C5492354-A2EF-EBEF-278D-DCD99E746589}"/>
              </a:ext>
            </a:extLst>
          </p:cNvPr>
          <p:cNvSpPr txBox="1"/>
          <p:nvPr/>
        </p:nvSpPr>
        <p:spPr>
          <a:xfrm>
            <a:off x="197448" y="268321"/>
            <a:ext cx="10813451" cy="1077218"/>
          </a:xfrm>
          <a:prstGeom prst="rect">
            <a:avLst/>
          </a:prstGeom>
          <a:noFill/>
        </p:spPr>
        <p:txBody>
          <a:bodyPr wrap="square">
            <a:spAutoFit/>
          </a:bodyPr>
          <a:lstStyle/>
          <a:p>
            <a:r>
              <a:rPr lang="en-US" sz="3200" dirty="0">
                <a:latin typeface="ADLaM Display" panose="020F0502020204030204" pitchFamily="2" charset="0"/>
                <a:ea typeface="ADLaM Display" panose="020F0502020204030204" pitchFamily="2" charset="0"/>
                <a:cs typeface="ADLaM Display" panose="020F0502020204030204" pitchFamily="2" charset="0"/>
              </a:rPr>
              <a:t>CORRELATION AND ANOVA (Analysis of Variance) ANALYSIS. </a:t>
            </a:r>
          </a:p>
        </p:txBody>
      </p:sp>
      <p:pic>
        <p:nvPicPr>
          <p:cNvPr id="5" name="Picture 4">
            <a:extLst>
              <a:ext uri="{FF2B5EF4-FFF2-40B4-BE49-F238E27FC236}">
                <a16:creationId xmlns:a16="http://schemas.microsoft.com/office/drawing/2014/main" id="{0B384F38-909C-0B7D-73A1-97286D6FFB0B}"/>
              </a:ext>
            </a:extLst>
          </p:cNvPr>
          <p:cNvPicPr>
            <a:picLocks noChangeAspect="1"/>
          </p:cNvPicPr>
          <p:nvPr/>
        </p:nvPicPr>
        <p:blipFill>
          <a:blip r:embed="rId2"/>
          <a:stretch>
            <a:fillRect/>
          </a:stretch>
        </p:blipFill>
        <p:spPr>
          <a:xfrm>
            <a:off x="6496615" y="1016000"/>
            <a:ext cx="5497936" cy="1958549"/>
          </a:xfrm>
          <a:prstGeom prst="rect">
            <a:avLst/>
          </a:prstGeom>
        </p:spPr>
      </p:pic>
      <p:pic>
        <p:nvPicPr>
          <p:cNvPr id="9" name="Picture 8">
            <a:extLst>
              <a:ext uri="{FF2B5EF4-FFF2-40B4-BE49-F238E27FC236}">
                <a16:creationId xmlns:a16="http://schemas.microsoft.com/office/drawing/2014/main" id="{3E99035D-146F-55E3-3CE1-2740035ADA23}"/>
              </a:ext>
            </a:extLst>
          </p:cNvPr>
          <p:cNvPicPr>
            <a:picLocks noChangeAspect="1"/>
          </p:cNvPicPr>
          <p:nvPr/>
        </p:nvPicPr>
        <p:blipFill>
          <a:blip r:embed="rId3"/>
          <a:stretch>
            <a:fillRect/>
          </a:stretch>
        </p:blipFill>
        <p:spPr>
          <a:xfrm>
            <a:off x="6496615" y="2974549"/>
            <a:ext cx="5695385" cy="3273851"/>
          </a:xfrm>
          <a:prstGeom prst="rect">
            <a:avLst/>
          </a:prstGeom>
        </p:spPr>
      </p:pic>
    </p:spTree>
    <p:extLst>
      <p:ext uri="{BB962C8B-B14F-4D97-AF65-F5344CB8AC3E}">
        <p14:creationId xmlns:p14="http://schemas.microsoft.com/office/powerpoint/2010/main" val="76634946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2854</TotalTime>
  <Words>2146</Words>
  <Application>Microsoft Office PowerPoint</Application>
  <PresentationFormat>Widescreen</PresentationFormat>
  <Paragraphs>221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ADLaM Display</vt:lpstr>
      <vt:lpstr>Arial</vt:lpstr>
      <vt:lpstr>Calibri</vt:lpstr>
      <vt:lpstr>Calisto MT</vt:lpstr>
      <vt:lpstr>Helvetica Neue</vt:lpstr>
      <vt:lpstr>Söhne</vt:lpstr>
      <vt:lpstr>Söhne Mono</vt:lpstr>
      <vt:lpstr>Univers Condensed</vt:lpstr>
      <vt:lpstr>ChronicleVTI</vt:lpstr>
      <vt:lpstr>Housing Price Prediction using Machine Learning and Data Visualization Techniques</vt:lpstr>
      <vt:lpstr>Agenda</vt:lpstr>
      <vt:lpstr>Introduction</vt:lpstr>
      <vt:lpstr>Data OVERVIEW   </vt:lpstr>
      <vt:lpstr>IMPORTING LIBRARIES AND DATA </vt:lpstr>
      <vt:lpstr>DATA CLEANING </vt:lpstr>
      <vt:lpstr>STATISTICS  </vt:lpstr>
      <vt:lpstr>HyPOTHESIS TESTING </vt:lpstr>
      <vt:lpstr>PowerPoint Presentation</vt:lpstr>
      <vt:lpstr>DATA VISUALIZATION </vt:lpstr>
      <vt:lpstr>DATA VISUALIZATION ON TABLEAU</vt:lpstr>
      <vt:lpstr>PowerPoint Presentation</vt:lpstr>
      <vt:lpstr>Linear Regression </vt:lpstr>
      <vt:lpstr>Radom forest Model</vt:lpstr>
      <vt:lpstr>Decision TREE </vt:lpstr>
      <vt:lpstr>Visualizing the Decision Tree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 (PCA) of Wine Characteristics</dc:title>
  <dc:creator>Kunwar, Sheela</dc:creator>
  <cp:lastModifiedBy>Abhinav Agrawal</cp:lastModifiedBy>
  <cp:revision>10</cp:revision>
  <dcterms:created xsi:type="dcterms:W3CDTF">2024-05-11T04:08:35Z</dcterms:created>
  <dcterms:modified xsi:type="dcterms:W3CDTF">2024-10-04T14:39:57Z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