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ECCD073-03FB-464D-9563-660398B2BD99}" type="datetimeFigureOut">
              <a:rPr lang="es-ES" smtClean="0"/>
              <a:t>24/03/2022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2730F36-388D-4AD5-A9E5-AA0411FF61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095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D073-03FB-464D-9563-660398B2BD99}" type="datetimeFigureOut">
              <a:rPr lang="es-ES" smtClean="0"/>
              <a:t>24/03/2022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0F36-388D-4AD5-A9E5-AA0411FF61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023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ECCD073-03FB-464D-9563-660398B2BD99}" type="datetimeFigureOut">
              <a:rPr lang="es-ES" smtClean="0"/>
              <a:t>24/03/2022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730F36-388D-4AD5-A9E5-AA0411FF61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6353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ECCD073-03FB-464D-9563-660398B2BD99}" type="datetimeFigureOut">
              <a:rPr lang="es-ES" smtClean="0"/>
              <a:t>24/03/2022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730F36-388D-4AD5-A9E5-AA0411FF6118}" type="slidenum">
              <a:rPr lang="es-ES" smtClean="0"/>
              <a:t>‹#›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960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ECCD073-03FB-464D-9563-660398B2BD99}" type="datetimeFigureOut">
              <a:rPr lang="es-ES" smtClean="0"/>
              <a:t>24/03/2022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730F36-388D-4AD5-A9E5-AA0411FF61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1427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D073-03FB-464D-9563-660398B2BD99}" type="datetimeFigureOut">
              <a:rPr lang="es-ES" smtClean="0"/>
              <a:t>24/03/2022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0F36-388D-4AD5-A9E5-AA0411FF61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820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D073-03FB-464D-9563-660398B2BD99}" type="datetimeFigureOut">
              <a:rPr lang="es-ES" smtClean="0"/>
              <a:t>24/03/2022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0F36-388D-4AD5-A9E5-AA0411FF61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0791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D073-03FB-464D-9563-660398B2BD99}" type="datetimeFigureOut">
              <a:rPr lang="es-ES" smtClean="0"/>
              <a:t>24/03/2022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0F36-388D-4AD5-A9E5-AA0411FF61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283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ECCD073-03FB-464D-9563-660398B2BD99}" type="datetimeFigureOut">
              <a:rPr lang="es-ES" smtClean="0"/>
              <a:t>24/03/2022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730F36-388D-4AD5-A9E5-AA0411FF61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203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D073-03FB-464D-9563-660398B2BD99}" type="datetimeFigureOut">
              <a:rPr lang="es-ES" smtClean="0"/>
              <a:t>24/03/2022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0F36-388D-4AD5-A9E5-AA0411FF61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246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ECCD073-03FB-464D-9563-660398B2BD99}" type="datetimeFigureOut">
              <a:rPr lang="es-ES" smtClean="0"/>
              <a:t>24/03/2022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730F36-388D-4AD5-A9E5-AA0411FF61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596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D073-03FB-464D-9563-660398B2BD99}" type="datetimeFigureOut">
              <a:rPr lang="es-ES" smtClean="0"/>
              <a:t>24/03/2022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0F36-388D-4AD5-A9E5-AA0411FF61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025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D073-03FB-464D-9563-660398B2BD99}" type="datetimeFigureOut">
              <a:rPr lang="es-ES" smtClean="0"/>
              <a:t>24/03/2022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0F36-388D-4AD5-A9E5-AA0411FF61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744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D073-03FB-464D-9563-660398B2BD99}" type="datetimeFigureOut">
              <a:rPr lang="es-ES" smtClean="0"/>
              <a:t>24/03/2022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0F36-388D-4AD5-A9E5-AA0411FF61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647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D073-03FB-464D-9563-660398B2BD99}" type="datetimeFigureOut">
              <a:rPr lang="es-ES" smtClean="0"/>
              <a:t>24/03/2022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0F36-388D-4AD5-A9E5-AA0411FF61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78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D073-03FB-464D-9563-660398B2BD99}" type="datetimeFigureOut">
              <a:rPr lang="es-ES" smtClean="0"/>
              <a:t>24/03/2022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0F36-388D-4AD5-A9E5-AA0411FF61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43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D073-03FB-464D-9563-660398B2BD99}" type="datetimeFigureOut">
              <a:rPr lang="es-ES" smtClean="0"/>
              <a:t>24/03/2022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0F36-388D-4AD5-A9E5-AA0411FF61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5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CD073-03FB-464D-9563-660398B2BD99}" type="datetimeFigureOut">
              <a:rPr lang="es-ES" smtClean="0"/>
              <a:t>24/03/2022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30F36-388D-4AD5-A9E5-AA0411FF61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7320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azahara-blanco-rodr%C3%ADguez-aa4148210/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7C5FE-F64A-4995-A629-45DFF467E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677" y="958645"/>
            <a:ext cx="10589342" cy="2698955"/>
          </a:xfrm>
        </p:spPr>
        <p:txBody>
          <a:bodyPr>
            <a:normAutofit/>
          </a:bodyPr>
          <a:lstStyle/>
          <a:p>
            <a:pPr algn="ctr"/>
            <a:r>
              <a:rPr lang="es-ES" sz="7200" dirty="0"/>
              <a:t>SOLID</a:t>
            </a:r>
            <a:br>
              <a:rPr lang="es-ES" sz="7200" dirty="0"/>
            </a:br>
            <a:r>
              <a:rPr lang="es-ES" sz="4000" dirty="0"/>
              <a:t>bajo acoplamiento - alta cohesión</a:t>
            </a:r>
            <a:br>
              <a:rPr lang="es-ES" sz="4000" dirty="0"/>
            </a:br>
            <a:endParaRPr lang="es-E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F1EF8-A5CA-4D95-87C7-BF5230EDA727}"/>
              </a:ext>
            </a:extLst>
          </p:cNvPr>
          <p:cNvSpPr txBox="1"/>
          <p:nvPr/>
        </p:nvSpPr>
        <p:spPr>
          <a:xfrm>
            <a:off x="7860891" y="4055806"/>
            <a:ext cx="327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Azahara Blanco Rodríguez</a:t>
            </a:r>
          </a:p>
        </p:txBody>
      </p:sp>
    </p:spTree>
    <p:extLst>
      <p:ext uri="{BB962C8B-B14F-4D97-AF65-F5344CB8AC3E}">
        <p14:creationId xmlns:p14="http://schemas.microsoft.com/office/powerpoint/2010/main" val="377403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862F0409-3891-9B80-0BAF-EC479362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2050" name="Picture 2" descr="Let's make better software: SOLID - 2. The Open/Closed Principle">
            <a:extLst>
              <a:ext uri="{FF2B5EF4-FFF2-40B4-BE49-F238E27FC236}">
                <a16:creationId xmlns:a16="http://schemas.microsoft.com/office/drawing/2014/main" id="{E4DBFA86-76FA-42D5-8E98-E8976B36B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5102" y="746126"/>
            <a:ext cx="5868695" cy="54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37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3D8F2-597E-4577-8C73-50E6E506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S: SINGLE </a:t>
            </a:r>
            <a:r>
              <a:rPr lang="es-ES" dirty="0" err="1">
                <a:solidFill>
                  <a:srgbClr val="FF0000"/>
                </a:solidFill>
              </a:rPr>
              <a:t>RESPOSiBILITY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AA4D8-82E4-4173-9471-83DE1798F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Principio de responsabilidad única (SRP)  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Una clase solo puede tener una única responsabilidad, no quiere decir que solo haga una cosa.</a:t>
            </a:r>
          </a:p>
          <a:p>
            <a:pPr lvl="2"/>
            <a:r>
              <a:rPr lang="es-ES" dirty="0"/>
              <a:t>Si eres un gestor de productos, solo hago gestiones de productos.</a:t>
            </a:r>
          </a:p>
          <a:p>
            <a:pPr lvl="2"/>
            <a:r>
              <a:rPr lang="es-ES" dirty="0"/>
              <a:t>Si eres un creador de productos, solo creas distintos productos.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Tienes que delegar a clases que solo tengan la responsabilidad con la que se han hecho, si necesitas hacer otra función </a:t>
            </a:r>
            <a:r>
              <a:rPr lang="es-ES" dirty="0">
                <a:solidFill>
                  <a:srgbClr val="FF0000"/>
                </a:solidFill>
              </a:rPr>
              <a:t>DELEGAS</a:t>
            </a:r>
            <a:r>
              <a:rPr lang="es-ES" dirty="0"/>
              <a:t> a otra clase de las cuales vas a </a:t>
            </a:r>
            <a:r>
              <a:rPr lang="es-ES" dirty="0">
                <a:solidFill>
                  <a:srgbClr val="FF0000"/>
                </a:solidFill>
              </a:rPr>
              <a:t>DEPENDER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EJ. Repositorio / </a:t>
            </a:r>
            <a:r>
              <a:rPr lang="es-ES" dirty="0" err="1"/>
              <a:t>repository</a:t>
            </a:r>
            <a:r>
              <a:rPr lang="es-ES" dirty="0"/>
              <a:t>, controlador / </a:t>
            </a:r>
            <a:r>
              <a:rPr lang="es-ES" dirty="0" err="1"/>
              <a:t>controler</a:t>
            </a:r>
            <a:r>
              <a:rPr lang="es-ES" dirty="0"/>
              <a:t> …</a:t>
            </a:r>
          </a:p>
          <a:p>
            <a:pPr lvl="2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921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C3F1-CBCC-4D22-8EEE-E6BAC75B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FF00"/>
                </a:solidFill>
              </a:rPr>
              <a:t>O: OPEN / CLOSE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778CF-E0A7-4F55-8F3B-28BB30565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FFFF00"/>
                </a:solidFill>
              </a:rPr>
              <a:t>Si algo funciona, no lo modifiques !!</a:t>
            </a:r>
          </a:p>
          <a:p>
            <a:r>
              <a:rPr lang="es-ES" dirty="0"/>
              <a:t>Las clases que uses tienen que estar </a:t>
            </a:r>
            <a:r>
              <a:rPr lang="es-ES" dirty="0">
                <a:solidFill>
                  <a:srgbClr val="FFFF00"/>
                </a:solidFill>
              </a:rPr>
              <a:t>abiertas para la extensión</a:t>
            </a:r>
            <a:r>
              <a:rPr lang="es-ES" dirty="0"/>
              <a:t> y </a:t>
            </a:r>
            <a:r>
              <a:rPr lang="es-ES" dirty="0">
                <a:solidFill>
                  <a:srgbClr val="FFFF00"/>
                </a:solidFill>
              </a:rPr>
              <a:t>cerradas para la modificación</a:t>
            </a:r>
            <a:r>
              <a:rPr lang="es-ES" dirty="0"/>
              <a:t>.</a:t>
            </a:r>
          </a:p>
          <a:p>
            <a:r>
              <a:rPr lang="es-ES" dirty="0"/>
              <a:t>Si aparece una nueva funcionalidad, no modificamos las clases o interfaces que ya funcionen, sino que las extendemos para aplicar la nueva funcionalidad.</a:t>
            </a:r>
          </a:p>
          <a:p>
            <a:r>
              <a:rPr lang="es-ES" dirty="0"/>
              <a:t>Crea una nueva clase que </a:t>
            </a:r>
            <a:r>
              <a:rPr lang="es-ES" dirty="0">
                <a:solidFill>
                  <a:srgbClr val="FFFF00"/>
                </a:solidFill>
              </a:rPr>
              <a:t>extienda (</a:t>
            </a:r>
            <a:r>
              <a:rPr lang="es-ES" dirty="0" err="1">
                <a:solidFill>
                  <a:srgbClr val="FFFF00"/>
                </a:solidFill>
              </a:rPr>
              <a:t>extend</a:t>
            </a:r>
            <a:r>
              <a:rPr lang="es-ES" dirty="0">
                <a:solidFill>
                  <a:srgbClr val="FFFF00"/>
                </a:solidFill>
              </a:rPr>
              <a:t>) </a:t>
            </a:r>
            <a:r>
              <a:rPr lang="es-ES" dirty="0"/>
              <a:t>de esta ultima y modifica lo que necesitas.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720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629A-8E7B-4E05-B5F0-307215A8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B050"/>
                </a:solidFill>
              </a:rPr>
              <a:t>L: </a:t>
            </a:r>
            <a:r>
              <a:rPr lang="es-ES" dirty="0" err="1">
                <a:solidFill>
                  <a:srgbClr val="00B050"/>
                </a:solidFill>
              </a:rPr>
              <a:t>liskob</a:t>
            </a: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 err="1">
                <a:solidFill>
                  <a:srgbClr val="00B050"/>
                </a:solidFill>
              </a:rPr>
              <a:t>sustitution</a:t>
            </a:r>
            <a:r>
              <a:rPr lang="es-ES" dirty="0">
                <a:solidFill>
                  <a:srgbClr val="00B050"/>
                </a:solidFill>
              </a:rPr>
              <a:t> 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74B483-BF3A-49A3-ABEF-B6560ACCF518}"/>
              </a:ext>
            </a:extLst>
          </p:cNvPr>
          <p:cNvSpPr txBox="1">
            <a:spLocks/>
          </p:cNvSpPr>
          <p:nvPr/>
        </p:nvSpPr>
        <p:spPr>
          <a:xfrm>
            <a:off x="5619134" y="2168012"/>
            <a:ext cx="6228763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rgbClr val="00B050"/>
                </a:solidFill>
              </a:rPr>
              <a:t>Principio de sustitución de </a:t>
            </a:r>
            <a:r>
              <a:rPr lang="es-ES" dirty="0" err="1">
                <a:solidFill>
                  <a:srgbClr val="00B050"/>
                </a:solidFill>
              </a:rPr>
              <a:t>Liskob</a:t>
            </a:r>
            <a:r>
              <a:rPr lang="es-ES" dirty="0">
                <a:solidFill>
                  <a:srgbClr val="00B050"/>
                </a:solidFill>
              </a:rPr>
              <a:t>.</a:t>
            </a:r>
          </a:p>
          <a:p>
            <a:r>
              <a:rPr lang="es-ES" dirty="0"/>
              <a:t>El objetivo de las subclases tienen que tener el mismo objetivos que su clase.</a:t>
            </a:r>
          </a:p>
          <a:p>
            <a:pPr lvl="1"/>
            <a:r>
              <a:rPr lang="es-ES" dirty="0"/>
              <a:t>Si en un programa usamos una clase padre, podemos usarla con clase hijo, porque es igual pero más especificada.</a:t>
            </a:r>
          </a:p>
          <a:p>
            <a:r>
              <a:rPr lang="es-ES" dirty="0"/>
              <a:t>Para solucionar el problema de comerse métodos en subclases, es mejor crear una </a:t>
            </a:r>
            <a:r>
              <a:rPr lang="es-ES" dirty="0">
                <a:solidFill>
                  <a:srgbClr val="00B050"/>
                </a:solidFill>
              </a:rPr>
              <a:t>interfaz</a:t>
            </a:r>
            <a:r>
              <a:rPr lang="es-ES" dirty="0"/>
              <a:t> e </a:t>
            </a:r>
            <a:r>
              <a:rPr lang="es-ES" dirty="0">
                <a:solidFill>
                  <a:srgbClr val="00B050"/>
                </a:solidFill>
              </a:rPr>
              <a:t>implementarlas</a:t>
            </a:r>
            <a:r>
              <a:rPr lang="es-ES" dirty="0"/>
              <a:t> en las dos clases de la forma más apropiada para cada una.</a:t>
            </a:r>
          </a:p>
          <a:p>
            <a:pPr lvl="1"/>
            <a:endParaRPr lang="es-ES" dirty="0"/>
          </a:p>
        </p:txBody>
      </p:sp>
      <p:pic>
        <p:nvPicPr>
          <p:cNvPr id="9" name="Picture 2" descr="11: Herencia | Academia Códigos de Programación">
            <a:extLst>
              <a:ext uri="{FF2B5EF4-FFF2-40B4-BE49-F238E27FC236}">
                <a16:creationId xmlns:a16="http://schemas.microsoft.com/office/drawing/2014/main" id="{36D411A6-EEA6-466D-AEFA-31C9A8A2A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02" y="2421105"/>
            <a:ext cx="5102996" cy="281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27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535E-BCA3-42A0-BD4B-E157A0019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B0F0"/>
                </a:solidFill>
              </a:rPr>
              <a:t>i: interface </a:t>
            </a:r>
            <a:r>
              <a:rPr lang="es-ES" dirty="0" err="1">
                <a:solidFill>
                  <a:srgbClr val="00B0F0"/>
                </a:solidFill>
              </a:rPr>
              <a:t>segregation</a:t>
            </a:r>
            <a:endParaRPr lang="es-ES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8C5E-9413-46ED-A652-2FD8B28BE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6"/>
                </a:solidFill>
              </a:rPr>
              <a:t>Principio de segregación de interfaces</a:t>
            </a:r>
          </a:p>
          <a:p>
            <a:r>
              <a:rPr lang="es-ES" dirty="0"/>
              <a:t>Una clase no debería de depender de interfaces que no necesiten.</a:t>
            </a:r>
          </a:p>
          <a:p>
            <a:r>
              <a:rPr lang="es-ES" dirty="0">
                <a:solidFill>
                  <a:schemeClr val="accent6"/>
                </a:solidFill>
              </a:rPr>
              <a:t>Es preferible realizar varias interfaces pequeñas, que una enorme </a:t>
            </a:r>
            <a:r>
              <a:rPr lang="es-ES" dirty="0"/>
              <a:t>y que con esto algunos de los métodos  de la interfaz no los necesite la clases, por lo que tendrás peligros de provocar excepciones.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51A329-C419-4082-A83A-59D6CD160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341" y="4294635"/>
            <a:ext cx="68199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98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67B5-D738-4F3C-AB37-3E96DEF2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/>
                </a:solidFill>
              </a:rPr>
              <a:t>D: </a:t>
            </a:r>
            <a:r>
              <a:rPr lang="es-ES" dirty="0" err="1">
                <a:solidFill>
                  <a:schemeClr val="accent2"/>
                </a:solidFill>
              </a:rPr>
              <a:t>Dependency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inversion</a:t>
            </a:r>
            <a:r>
              <a:rPr lang="es-ES" dirty="0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CBCE6-062F-4867-AB37-EE44D8AA6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de puede depender (</a:t>
            </a:r>
            <a:r>
              <a:rPr lang="es-ES" dirty="0">
                <a:solidFill>
                  <a:schemeClr val="accent2"/>
                </a:solidFill>
              </a:rPr>
              <a:t>bajo acoplamiento</a:t>
            </a:r>
            <a:r>
              <a:rPr lang="es-ES" dirty="0"/>
              <a:t>) de dependencias, sino llámalas (</a:t>
            </a:r>
            <a:r>
              <a:rPr lang="es-ES" dirty="0">
                <a:solidFill>
                  <a:schemeClr val="accent2"/>
                </a:solidFill>
              </a:rPr>
              <a:t>alta cohesión</a:t>
            </a:r>
            <a:r>
              <a:rPr lang="es-ES" dirty="0"/>
              <a:t>).</a:t>
            </a:r>
          </a:p>
          <a:p>
            <a:r>
              <a:rPr lang="es-ES" dirty="0"/>
              <a:t>Nuestras clases no crean </a:t>
            </a:r>
            <a:r>
              <a:rPr lang="es-ES" dirty="0">
                <a:solidFill>
                  <a:schemeClr val="accent2"/>
                </a:solidFill>
              </a:rPr>
              <a:t>los objetos que necesitan</a:t>
            </a:r>
            <a:r>
              <a:rPr lang="es-ES" dirty="0"/>
              <a:t>, sino que </a:t>
            </a:r>
            <a:r>
              <a:rPr lang="es-ES" dirty="0">
                <a:solidFill>
                  <a:schemeClr val="accent2"/>
                </a:solidFill>
              </a:rPr>
              <a:t>se los suministra otra clase 'contenedora' </a:t>
            </a:r>
            <a:r>
              <a:rPr lang="es-ES" dirty="0"/>
              <a:t>que inyectará la implementación deseada.</a:t>
            </a:r>
          </a:p>
          <a:p>
            <a:pPr lvl="1"/>
            <a:r>
              <a:rPr lang="es-ES" dirty="0"/>
              <a:t>Por ejemplo, si estamos trabajando con un controlador y un repositorio, llamaos al repositorio desde el controlador.</a:t>
            </a:r>
          </a:p>
          <a:p>
            <a:pPr lvl="1"/>
            <a:r>
              <a:rPr lang="es-ES" dirty="0"/>
              <a:t> De esa forma que si en un futuro queremos cambiar de tipo de repositorio…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r>
              <a:rPr lang="es-ES" dirty="0"/>
              <a:t>					(lista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/>
              <a:t>mapa) 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r>
              <a:rPr lang="es-ES" dirty="0"/>
              <a:t>			no necesitaremos cambiar el controlador. </a:t>
            </a:r>
          </a:p>
        </p:txBody>
      </p:sp>
    </p:spTree>
    <p:extLst>
      <p:ext uri="{BB962C8B-B14F-4D97-AF65-F5344CB8AC3E}">
        <p14:creationId xmlns:p14="http://schemas.microsoft.com/office/powerpoint/2010/main" val="251059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8E8BF1-8377-436D-B2C8-F9F3411A0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467" y="648929"/>
            <a:ext cx="10130516" cy="3999271"/>
          </a:xfrm>
        </p:spPr>
        <p:txBody>
          <a:bodyPr/>
          <a:lstStyle/>
          <a:p>
            <a:r>
              <a:rPr lang="es-ES" sz="1800" dirty="0"/>
              <a:t>Realizado por : Azahara Blanco Rodríguez</a:t>
            </a:r>
          </a:p>
          <a:p>
            <a:endParaRPr lang="es-ES" sz="1800" dirty="0"/>
          </a:p>
          <a:p>
            <a:r>
              <a:rPr lang="es-ES" dirty="0" err="1"/>
              <a:t>Linkedin</a:t>
            </a:r>
            <a:r>
              <a:rPr lang="es-ES" dirty="0"/>
              <a:t> : </a:t>
            </a:r>
            <a:r>
              <a:rPr lang="es-ES" u="sng" dirty="0">
                <a:latin typeface="-apple-system"/>
              </a:rPr>
              <a:t>h</a:t>
            </a:r>
            <a:r>
              <a:rPr lang="es-ES" i="0" u="sng" strike="noStrike" dirty="0"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ttps://www.linkedin.com/in/azahara-blanco-rodr%C3%ADguez-aa4148210/</a:t>
            </a:r>
            <a:endParaRPr lang="es-ES" u="sng" dirty="0"/>
          </a:p>
          <a:p>
            <a:r>
              <a:rPr lang="es-ES" dirty="0" err="1"/>
              <a:t>Github</a:t>
            </a:r>
            <a:r>
              <a:rPr lang="es-ES" dirty="0"/>
              <a:t> : </a:t>
            </a:r>
            <a:r>
              <a:rPr lang="es-ES" dirty="0" err="1"/>
              <a:t>Azaharabl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890036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99</TotalTime>
  <Words>443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-apple-system</vt:lpstr>
      <vt:lpstr>Arial</vt:lpstr>
      <vt:lpstr>Century Gothic</vt:lpstr>
      <vt:lpstr>Vapor Trail</vt:lpstr>
      <vt:lpstr>SOLID bajo acoplamiento - alta cohesión </vt:lpstr>
      <vt:lpstr>PowerPoint Presentation</vt:lpstr>
      <vt:lpstr>S: SINGLE RESPOSiBILITY</vt:lpstr>
      <vt:lpstr>O: OPEN / CLOSE  </vt:lpstr>
      <vt:lpstr>L: liskob sustitution  </vt:lpstr>
      <vt:lpstr>i: interface segregation</vt:lpstr>
      <vt:lpstr>D: Dependency inversion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</dc:title>
  <dc:creator>Azahara Blanco Rodr�guez</dc:creator>
  <cp:lastModifiedBy>Azahara Blanco Rodr�guez</cp:lastModifiedBy>
  <cp:revision>18</cp:revision>
  <dcterms:created xsi:type="dcterms:W3CDTF">2022-03-24T09:20:45Z</dcterms:created>
  <dcterms:modified xsi:type="dcterms:W3CDTF">2022-03-24T11:01:30Z</dcterms:modified>
</cp:coreProperties>
</file>