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4"/>
    <p:restoredTop sz="94681"/>
  </p:normalViewPr>
  <p:slideViewPr>
    <p:cSldViewPr snapToGrid="0">
      <p:cViewPr varScale="1">
        <p:scale>
          <a:sx n="87" d="100"/>
          <a:sy n="8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2CA4-5D1D-AC41-65EF-C86228D5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FFC7A-F9B4-9277-68DB-27788DF9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E0A8-5A13-BA36-30F9-E36F7D31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CC3B-075A-599B-18B8-85FADBE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362D-B245-3434-0148-BFCACB48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5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2BF7-C142-6D15-4D4A-348C9A8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90A42-B2A0-107C-1EE0-CCBB15574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A0866-7D05-F8C7-0E78-39E37305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FE04-766E-799E-9116-BCB9547D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8373-78D3-4622-FB03-CCBC01A2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6BFEA-41B8-48BE-8D65-13B39D060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283BD-A179-8156-489E-F3708EAD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5C9A-7695-F8AD-588B-72C49EE2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5F15-747A-4463-7EC8-44752661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5184F-BA04-FEAE-E07F-7B47B932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0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026-67A5-4249-2C31-C8BA3268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2A71-8F2C-8250-FA39-EB785829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3C6F-47D2-6143-40BE-AD351A05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4F14-4BDB-DFB8-048B-50BAECB3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89ED-9001-8C09-6AE3-9107CEEA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9E64-3985-3F99-B12C-71F84F20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26C2F-3991-6461-8188-48F37FCA3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BA64-02A6-367D-6E95-DE2BEE68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9B8C-60FE-CE1B-83F0-7431CC2F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C894-3D90-18C0-4B1A-7D5D1DEA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5718-6AE4-7D72-7D62-1D7102A4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24CC-57F4-CE09-4815-74DA12615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9D4E5-3E16-C407-59D0-C3B17942A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E7116-CE14-393B-7E89-E7698393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C150-417E-3DB1-F0FD-A64C3FD0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E2709-8403-EC35-1937-730E3A85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DF49-557D-A502-88D7-0A6F6C2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88AFB-2043-5125-0FB8-5710303E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7CE25-C794-0BA8-6D3D-CF5D319F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05825-DAD1-7C4A-5E86-89900C04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496D4-5F8B-3509-B2FE-B0D10D4CB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7BB09-EC10-B6CF-A459-8F2474A8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83AC8-EDA0-A4B5-506C-A7EFB2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85597-E393-F41A-C598-C43A4153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09EE-D5B6-AC87-6910-F2C3697E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A578B-F8EB-BCEE-B01C-7864BA0D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9A54E-6226-C13F-5B70-FEB6F50E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84AF3-E531-D2EE-DCC6-1DCE7B7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1924D-3DDA-CFD6-A9D6-B28867DA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404DB-8ADD-08A1-DAFA-C86E18D9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153D-E730-570E-7500-71479DB9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989B-7289-0C9C-6F61-D5E4695E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A6EA-C423-2975-D9E6-6524AA15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DED8-84D7-417B-AE61-1ABC3787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BEF00-E515-F6BE-7575-ADF44DBF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56EE-95A9-7B6C-1A4A-F01B99D6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B462-94ED-A8F7-DB58-A3D9A138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2302-2F22-401D-1A7F-3BD68712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77432-F682-DB3C-D845-119A0ECB3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A89B-DAB2-BC37-72E0-101D0384D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94A4-9DBE-0E77-C5E5-54BC05D0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1AFC-F12A-51E3-9819-C26F9A95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9807-B6C1-AFA3-C3B1-E6689759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A0CF4-6CB5-35D7-66B5-F5E58B1B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C0D2C-5655-E57C-01BE-14C6BCD3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7F03-DB20-E842-0390-74F3063FD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2D248-B3F2-1443-968C-181E70AD698C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3BE5-85B5-9D68-8281-44B226E76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73B5-C0B8-8B87-C781-FB7D7E11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F01AC-8178-6F49-A157-D2BC554B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18CE-58D0-FE5C-A928-E2F6643CC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R’s of Terrestrial Ecosystem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6C900-DF19-8514-ADA1-98AEB9050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DE7F-6CC6-A094-894B-CAE31BAC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versus continuous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A3F6B-35E7-218E-4549-7CCCF7736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1507921"/>
            <a:ext cx="4984954" cy="49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4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B10A-078A-E548-9D77-96E1F814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DAAAF-7DA3-0300-5AEA-FC90323DA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0597A2-B06E-7A0E-94C8-3A923CE3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29" y="0"/>
            <a:ext cx="5187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9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A174D-5A0E-86A0-58CF-F545F9539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341D15-FEF4-46AE-7EEC-0F03D0C8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29" y="0"/>
            <a:ext cx="518714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FBB09D-AB1A-3D6F-4CA1-E13C62028E18}"/>
              </a:ext>
            </a:extLst>
          </p:cNvPr>
          <p:cNvSpPr txBox="1"/>
          <p:nvPr/>
        </p:nvSpPr>
        <p:spPr>
          <a:xfrm>
            <a:off x="8863782" y="2920180"/>
            <a:ext cx="325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Looks pretty complex?!</a:t>
            </a:r>
          </a:p>
        </p:txBody>
      </p:sp>
    </p:spTree>
    <p:extLst>
      <p:ext uri="{BB962C8B-B14F-4D97-AF65-F5344CB8AC3E}">
        <p14:creationId xmlns:p14="http://schemas.microsoft.com/office/powerpoint/2010/main" val="310248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5919-F1A2-9067-955B-4EE7657D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complexity: the use of multiple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FACB-C230-EACC-38E4-B641751F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are becoming increasingly complex</a:t>
            </a:r>
          </a:p>
          <a:p>
            <a:r>
              <a:rPr lang="en-US" sz="3600" dirty="0"/>
              <a:t>Biological and physical constraints are needed</a:t>
            </a:r>
          </a:p>
          <a:p>
            <a:pPr lvl="1"/>
            <a:r>
              <a:rPr lang="en-US" sz="3200" dirty="0"/>
              <a:t>Reduce parameters</a:t>
            </a:r>
          </a:p>
          <a:p>
            <a:pPr lvl="1"/>
            <a:r>
              <a:rPr lang="en-US" sz="3200" dirty="0"/>
              <a:t>Include physically necessary relationships</a:t>
            </a:r>
          </a:p>
          <a:p>
            <a:pPr lvl="1"/>
            <a:r>
              <a:rPr lang="en-US" sz="3200" dirty="0"/>
              <a:t>Connect processes and parameters in more continuous manner</a:t>
            </a:r>
          </a:p>
          <a:p>
            <a:pPr lvl="1"/>
            <a:r>
              <a:rPr lang="en-US" sz="3200" dirty="0"/>
              <a:t>And compare to data!</a:t>
            </a:r>
          </a:p>
        </p:txBody>
      </p:sp>
    </p:spTree>
    <p:extLst>
      <p:ext uri="{BB962C8B-B14F-4D97-AF65-F5344CB8AC3E}">
        <p14:creationId xmlns:p14="http://schemas.microsoft.com/office/powerpoint/2010/main" val="22860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4D0E-6089-5A80-36BD-80035CC9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assimilation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B57B-773E-22BD-1D94-E4B9879B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Estimate optimal parameter values</a:t>
            </a:r>
          </a:p>
          <a:p>
            <a:r>
              <a:rPr lang="en-US" sz="4000" dirty="0"/>
              <a:t>But can sometimes lead to errors</a:t>
            </a:r>
          </a:p>
          <a:p>
            <a:pPr lvl="1"/>
            <a:r>
              <a:rPr lang="en-US" sz="3600" dirty="0"/>
              <a:t>Uncertainty in both model and data!</a:t>
            </a:r>
          </a:p>
          <a:p>
            <a:pPr lvl="1"/>
            <a:r>
              <a:rPr lang="en-US" sz="3600" dirty="0"/>
              <a:t>Need to maintain mass and energy balance (thanks a lot Newton!)</a:t>
            </a:r>
          </a:p>
          <a:p>
            <a:pPr lvl="1"/>
            <a:r>
              <a:rPr lang="en-US" sz="3600" dirty="0"/>
              <a:t>Need big, fancy computers</a:t>
            </a:r>
          </a:p>
        </p:txBody>
      </p:sp>
    </p:spTree>
    <p:extLst>
      <p:ext uri="{BB962C8B-B14F-4D97-AF65-F5344CB8AC3E}">
        <p14:creationId xmlns:p14="http://schemas.microsoft.com/office/powerpoint/2010/main" val="42572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EE93F7-EECC-3C23-E573-90F65EA0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7" y="77690"/>
            <a:ext cx="10168433" cy="65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BC5E-706C-AA1B-0508-270FB5B6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LSMs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255701-57D6-4CFD-9F10-33032306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08" y="295275"/>
            <a:ext cx="54229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A72A-EBD9-CD44-4DF5-514800CE4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4A90-BE07-4B10-3072-28F5DF86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382BD-A3CF-C3B7-97EC-E14070EF0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295" y="1027906"/>
            <a:ext cx="52959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8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3DB0A-F327-C757-787E-ECFDB0BB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6B93-7472-AACF-93A5-16364328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EB22C-7FDF-70E8-12A0-89A98AC4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85" y="1027906"/>
            <a:ext cx="5397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AFAA-6CB2-ED21-5AC1-9A252100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Despite parallel development, LSMs still vary a lot…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704E2-C3FA-56A5-096B-48FB05E2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1690688"/>
            <a:ext cx="5422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DD332-0816-39C8-79FC-B72ACAAE7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B263-F245-897C-9556-1AC68F27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none are correct!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49E57-6B52-C591-A0FE-9ECA98E1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460500"/>
            <a:ext cx="53594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9A9E2-0ADB-6B97-426A-2262910B0496}"/>
              </a:ext>
            </a:extLst>
          </p:cNvPr>
          <p:cNvSpPr txBox="1"/>
          <p:nvPr/>
        </p:nvSpPr>
        <p:spPr>
          <a:xfrm>
            <a:off x="162234" y="1224117"/>
            <a:ext cx="11798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“Moreover, complexity can conceal lack of </a:t>
            </a:r>
            <a:r>
              <a:rPr lang="en-US" sz="3600" dirty="0" err="1"/>
              <a:t>rigour</a:t>
            </a:r>
            <a:r>
              <a:rPr lang="en-US" sz="3600" dirty="0"/>
              <a:t>, because it </a:t>
            </a:r>
            <a:r>
              <a:rPr lang="en-US" sz="3600" dirty="0">
                <a:solidFill>
                  <a:srgbClr val="FF0000"/>
                </a:solidFill>
              </a:rPr>
              <a:t>becomes progressively easier to fit observations as more parameters are introduced</a:t>
            </a:r>
            <a:r>
              <a:rPr lang="en-US" sz="3600" dirty="0"/>
              <a:t>. Thus, </a:t>
            </a:r>
            <a:r>
              <a:rPr lang="en-US" sz="3600" dirty="0">
                <a:solidFill>
                  <a:srgbClr val="FF0000"/>
                </a:solidFill>
              </a:rPr>
              <a:t>increasing complexity can mask a lack of understanding</a:t>
            </a:r>
            <a:r>
              <a:rPr lang="en-US" sz="3600" dirty="0"/>
              <a:t>, resulting in a situation whereby models are tuned to perform well at standard tests but produce widely divergent results when projected beyond the domain of calibration.”</a:t>
            </a:r>
          </a:p>
        </p:txBody>
      </p:sp>
    </p:spTree>
    <p:extLst>
      <p:ext uri="{BB962C8B-B14F-4D97-AF65-F5344CB8AC3E}">
        <p14:creationId xmlns:p14="http://schemas.microsoft.com/office/powerpoint/2010/main" val="113817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1348-EBE5-1A04-E81B-4CD7ACC0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impacts on non-linear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8A589-4B28-6EF0-6885-2EF7FC253F70}"/>
              </a:ext>
            </a:extLst>
          </p:cNvPr>
          <p:cNvSpPr txBox="1"/>
          <p:nvPr/>
        </p:nvSpPr>
        <p:spPr>
          <a:xfrm>
            <a:off x="2787445" y="3406877"/>
            <a:ext cx="4167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Example on board</a:t>
            </a:r>
          </a:p>
        </p:txBody>
      </p:sp>
    </p:spTree>
    <p:extLst>
      <p:ext uri="{BB962C8B-B14F-4D97-AF65-F5344CB8AC3E}">
        <p14:creationId xmlns:p14="http://schemas.microsoft.com/office/powerpoint/2010/main" val="11323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187</Words>
  <Application>Microsoft Macintosh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3 R’s of Terrestrial Ecosystem Modeling</vt:lpstr>
      <vt:lpstr>PowerPoint Presentation</vt:lpstr>
      <vt:lpstr>History of LSMs</vt:lpstr>
      <vt:lpstr>History of LSMs</vt:lpstr>
      <vt:lpstr>History of LSMs</vt:lpstr>
      <vt:lpstr>Despite parallel development, LSMs still vary a lot…</vt:lpstr>
      <vt:lpstr>…and none are correct!</vt:lpstr>
      <vt:lpstr>PowerPoint Presentation</vt:lpstr>
      <vt:lpstr>Variability impacts on non-linear models</vt:lpstr>
      <vt:lpstr>Fixed versus continuous parameters</vt:lpstr>
      <vt:lpstr>Next generation models</vt:lpstr>
      <vt:lpstr>PowerPoint Presentation</vt:lpstr>
      <vt:lpstr>PowerPoint Presentation</vt:lpstr>
      <vt:lpstr>Bounding complexity: the use of multiple constraints</vt:lpstr>
      <vt:lpstr>Data assimilation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Nick</dc:creator>
  <cp:lastModifiedBy>Smith, Nick</cp:lastModifiedBy>
  <cp:revision>24</cp:revision>
  <dcterms:created xsi:type="dcterms:W3CDTF">2025-02-08T21:10:03Z</dcterms:created>
  <dcterms:modified xsi:type="dcterms:W3CDTF">2025-02-08T22:43:28Z</dcterms:modified>
</cp:coreProperties>
</file>