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60" r:id="rId5"/>
    <p:sldId id="261" r:id="rId6"/>
    <p:sldId id="258" r:id="rId7"/>
    <p:sldId id="259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737"/>
  </p:normalViewPr>
  <p:slideViewPr>
    <p:cSldViewPr snapToGrid="0" snapToObjects="1">
      <p:cViewPr varScale="1">
        <p:scale>
          <a:sx n="98" d="100"/>
          <a:sy n="98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CFA6-297A-F64B-AF98-600426F99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CDC9B-9864-F84B-BD61-B22A7BF4D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B7282-3543-1142-B9CD-5DF55B9E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6080-2CAA-8442-A3DF-183047473F56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28061-7B3F-4044-993D-7589216EF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71493-C993-4F45-B9DD-DAB87B55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CBEE-CC1B-374C-A03B-B7BE692E0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3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C1E6-2B83-5845-9DE7-5AA88A81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332A9-D781-BF49-B168-191EBB2A3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428D1-3C13-774A-BCAE-4FE8AE61F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6080-2CAA-8442-A3DF-183047473F56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A5646-A3F2-0847-937E-D1F584F7F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4723A-3BA6-1F48-ABEE-5510C0DA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CBEE-CC1B-374C-A03B-B7BE692E0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7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2C2DAE-5F46-3E4E-96EA-22B9D62BC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29306-C58A-124A-B0FC-FF40ABE06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CB1C6-8695-0B42-9F89-1A6FD707D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6080-2CAA-8442-A3DF-183047473F56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7E69F-4A4A-BF43-90AD-B422ECBA3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933AD-D25F-B747-AF27-BD567C46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CBEE-CC1B-374C-A03B-B7BE692E0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4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B872B-9341-8747-BA92-B4D3000C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B4C5-FB93-2F48-A03D-CD425691A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1699F-FD28-3A4C-A46A-56A0FD38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6080-2CAA-8442-A3DF-183047473F56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8292E-108F-C040-B430-1692BCDE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E43FD-1DB8-5542-8FDC-039A6644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CBEE-CC1B-374C-A03B-B7BE692E0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7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6D8B-C0F7-B240-A7C7-27458347C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BC20D-2578-3C41-9EAD-1953709C1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BB3BA-D2E3-DC4E-9C60-6DD3D7005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6080-2CAA-8442-A3DF-183047473F56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7A40B-07FF-0949-92CD-5A28C854F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16BAB-937E-6C44-BEE7-706B1980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CBEE-CC1B-374C-A03B-B7BE692E0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8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FF6C-B6BB-2144-9B9F-45B3C135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2FA2E-C4FD-0744-AE78-5BB2B4063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AFB5E-9D35-504D-A5C9-8EBFA21CD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676C2-9DA4-6841-B328-C18DD0C79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6080-2CAA-8442-A3DF-183047473F56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D3DA3-B2F9-0A4B-BC41-4BAF3400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4A11B-AD12-414A-9DC5-B6CBD46B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CBEE-CC1B-374C-A03B-B7BE692E0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0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A719-4E86-6942-A350-8F3640C9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E7C3A-2276-6348-A77F-32089A114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5EB1C-3AA1-CC4A-9E68-7681F9000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79FD76-7036-2A46-8F48-1A973C0B6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F8CDAC-C07F-B146-B4BE-E4685BE7D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4326FC-A1B7-4540-9C46-98207B502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6080-2CAA-8442-A3DF-183047473F56}" type="datetimeFigureOut">
              <a:rPr lang="en-US" smtClean="0"/>
              <a:t>2/26/25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40936F-ADA9-FE4B-97C7-EB81D3E5B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5378C7-A5E0-5941-B3D1-1B82950E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CBEE-CC1B-374C-A03B-B7BE692E0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8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559F-7BDB-E046-9CB5-B8C1D0901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FC4C76-CC37-6241-91E0-6D10995E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6080-2CAA-8442-A3DF-183047473F56}" type="datetimeFigureOut">
              <a:rPr lang="en-US" smtClean="0"/>
              <a:t>2/26/25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013A0-1159-C84C-836D-34086302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17FD1-A2C4-A446-BC98-82E76F9D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CBEE-CC1B-374C-A03B-B7BE692E0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8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1221F-B942-614E-B7EA-6C33EDB7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6080-2CAA-8442-A3DF-183047473F56}" type="datetimeFigureOut">
              <a:rPr lang="en-US" smtClean="0"/>
              <a:t>2/26/25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A0211-C094-5946-8EF2-7F6E27F13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5098E-2D7B-6644-B580-8EE1F350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CBEE-CC1B-374C-A03B-B7BE692E0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6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829F-4FFF-1848-9007-EF7C0E04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9DD07-F175-CB49-A16C-5AE523F98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231D6-DBA0-A94A-AEC2-5D159A8FE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03D5F-016A-854F-BDB0-8BFF06CE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6080-2CAA-8442-A3DF-183047473F56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D261C-BB5C-FE46-A761-05A17F00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F7B18-C34B-7D4B-830D-67EB6B02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CBEE-CC1B-374C-A03B-B7BE692E0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4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59C5-CB24-5444-BC62-A0174CFCB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520AD4-5B95-2D4E-A843-0CA0C75DD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5CEEA-4DEC-514B-89FA-C187ED01B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84C53-42F0-324A-B8DA-B856D18EC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6080-2CAA-8442-A3DF-183047473F56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D2BE9-5A33-A84E-8EA7-160D7DB62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1D751-92CB-2B4A-AD82-01C4BC94B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4CBEE-CC1B-374C-A03B-B7BE692E0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3046B1-B782-B649-A56C-0514696E7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804EE-5DDC-904B-9087-6BBD0B8AE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6D9CD-9388-EE48-81AF-AEB73E443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16080-2CAA-8442-A3DF-183047473F56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C7CB8-9EB6-6844-A521-DE726E6E1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CD177-5034-9C45-B569-555FC8D11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CBEE-CC1B-374C-A03B-B7BE692E0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3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reading.ac.uk/lemontree/the-p-model-challenges-we-face-and-plan-to-addres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E0B87-7F35-144F-9406-9E46B422D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Carbon </a:t>
            </a:r>
            <a:r>
              <a:rPr lang="en-US" dirty="0">
                <a:solidFill>
                  <a:srgbClr val="7030A0"/>
                </a:solidFill>
              </a:rPr>
              <a:t>“IN” </a:t>
            </a:r>
            <a:r>
              <a:rPr lang="en-US" dirty="0"/>
              <a:t>to terrestrial ecosystems</a:t>
            </a:r>
          </a:p>
        </p:txBody>
      </p:sp>
    </p:spTree>
    <p:extLst>
      <p:ext uri="{BB962C8B-B14F-4D97-AF65-F5344CB8AC3E}">
        <p14:creationId xmlns:p14="http://schemas.microsoft.com/office/powerpoint/2010/main" val="182444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3BD2C-32D4-BD46-A830-49D2C338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approach for mechanistically modeling GPP across scale: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P-model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96B46-FDEC-164C-8000-CBEFC8CC4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34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D780-AB69-E744-9500-AB396B25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FvCB</a:t>
            </a:r>
            <a:r>
              <a:rPr lang="en-US" dirty="0"/>
              <a:t>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434B7-41D9-7148-9238-D19093FB72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26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305F9-0859-294F-AF64-5AE3B5501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trait predictions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6BB32-34CD-BD4C-ABA4-57A2D46A8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20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39D68-858D-3C40-A0CD-5624792A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Tying back to 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62376-1B12-A147-A65A-28D6EF0729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5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552819-360B-2646-A7D2-8C3E5E742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2420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C8123A-96C7-AA46-83C5-C7C1ED6C3AF3}"/>
              </a:ext>
            </a:extLst>
          </p:cNvPr>
          <p:cNvSpPr txBox="1"/>
          <p:nvPr/>
        </p:nvSpPr>
        <p:spPr>
          <a:xfrm>
            <a:off x="1724297" y="6361611"/>
            <a:ext cx="928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research.reading.ac.uk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lemontree</a:t>
            </a:r>
            <a:r>
              <a:rPr lang="en-US" dirty="0">
                <a:hlinkClick r:id="rId3"/>
              </a:rPr>
              <a:t>/the-p-model-challenges-we-face-and-plan-to-address/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84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F3F0-40AF-B54D-92B8-86ABD776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use efficiency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17685-6FA9-F743-B386-D15E8FB76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GPP is the product of the absorbed PAR (PAR*</a:t>
            </a:r>
            <a:r>
              <a:rPr lang="en-US" dirty="0" err="1"/>
              <a:t>fAPAR</a:t>
            </a:r>
            <a:r>
              <a:rPr lang="en-US" dirty="0"/>
              <a:t>) and the efficiency by which PAR is converted to carbon (or LUE; µ</a:t>
            </a:r>
            <a:r>
              <a:rPr lang="en-US" dirty="0" err="1"/>
              <a:t>mol</a:t>
            </a:r>
            <a:r>
              <a:rPr lang="en-US" dirty="0"/>
              <a:t> CO</a:t>
            </a:r>
            <a:r>
              <a:rPr lang="en-US" baseline="-25000" dirty="0"/>
              <a:t>2</a:t>
            </a:r>
            <a:r>
              <a:rPr lang="en-US" dirty="0"/>
              <a:t> µ</a:t>
            </a:r>
            <a:r>
              <a:rPr lang="en-US" dirty="0" err="1"/>
              <a:t>mol</a:t>
            </a:r>
            <a:r>
              <a:rPr lang="en-US" dirty="0"/>
              <a:t> PAR</a:t>
            </a:r>
            <a:r>
              <a:rPr lang="en-US" baseline="30000" dirty="0"/>
              <a:t>-1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938AE4-8989-FF4C-A853-729D58152999}"/>
                  </a:ext>
                </a:extLst>
              </p:cNvPr>
              <p:cNvSpPr txBox="1"/>
              <p:nvPr/>
            </p:nvSpPr>
            <p:spPr>
              <a:xfrm>
                <a:off x="1320654" y="4001294"/>
                <a:ext cx="9550691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𝐺𝑃𝑃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𝐿𝑈𝐸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𝑃𝐴𝑅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𝑓𝐴𝑃𝐴𝑅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938AE4-8989-FF4C-A853-729D58152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654" y="4001294"/>
                <a:ext cx="9550691" cy="923330"/>
              </a:xfrm>
              <a:prstGeom prst="rect">
                <a:avLst/>
              </a:prstGeom>
              <a:blipFill>
                <a:blip r:embed="rId2"/>
                <a:stretch>
                  <a:fillRect l="-1195" t="-6757" r="-1992" b="-35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51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F3F0-40AF-B54D-92B8-86ABD776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use efficiency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17685-6FA9-F743-B386-D15E8FB76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GPP is the product of the absorbed PAR (PAR*</a:t>
            </a:r>
            <a:r>
              <a:rPr lang="en-US" dirty="0" err="1"/>
              <a:t>fAPAR</a:t>
            </a:r>
            <a:r>
              <a:rPr lang="en-US" dirty="0"/>
              <a:t>) and the efficiency by which PAR is converted to carbon (or LUE; µ</a:t>
            </a:r>
            <a:r>
              <a:rPr lang="en-US" dirty="0" err="1"/>
              <a:t>mol</a:t>
            </a:r>
            <a:r>
              <a:rPr lang="en-US" dirty="0"/>
              <a:t> CO</a:t>
            </a:r>
            <a:r>
              <a:rPr lang="en-US" baseline="-25000" dirty="0"/>
              <a:t>2</a:t>
            </a:r>
            <a:r>
              <a:rPr lang="en-US" dirty="0"/>
              <a:t> µ</a:t>
            </a:r>
            <a:r>
              <a:rPr lang="en-US" dirty="0" err="1"/>
              <a:t>mol</a:t>
            </a:r>
            <a:r>
              <a:rPr lang="en-US" dirty="0"/>
              <a:t> PAR</a:t>
            </a:r>
            <a:r>
              <a:rPr lang="en-US" baseline="30000" dirty="0"/>
              <a:t>-1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938AE4-8989-FF4C-A853-729D58152999}"/>
                  </a:ext>
                </a:extLst>
              </p:cNvPr>
              <p:cNvSpPr txBox="1"/>
              <p:nvPr/>
            </p:nvSpPr>
            <p:spPr>
              <a:xfrm>
                <a:off x="1320654" y="4001294"/>
                <a:ext cx="9550691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𝐺𝑃𝑃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𝐿𝑈𝐸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6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𝑃𝐴𝑅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𝑓𝐴𝑃𝐴𝑅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938AE4-8989-FF4C-A853-729D58152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654" y="4001294"/>
                <a:ext cx="9550691" cy="923330"/>
              </a:xfrm>
              <a:prstGeom prst="rect">
                <a:avLst/>
              </a:prstGeom>
              <a:blipFill>
                <a:blip r:embed="rId2"/>
                <a:stretch>
                  <a:fillRect l="-1195" t="-6757" r="-1992" b="-35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64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39D6-04C5-4C4B-9206-D7C06E96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95CDD-6C6E-2441-9BC8-2EE832C97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Photosynthetically active radiation reaching the top of the canopy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9F1CE-2986-2F42-AAF8-5C5555ADF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023" y="2639920"/>
            <a:ext cx="5953241" cy="3996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841C17-1F32-8744-B6A6-4EAE56B91A52}"/>
              </a:ext>
            </a:extLst>
          </p:cNvPr>
          <p:cNvSpPr txBox="1"/>
          <p:nvPr/>
        </p:nvSpPr>
        <p:spPr>
          <a:xfrm>
            <a:off x="10391507" y="64886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Tang et al. (2022)</a:t>
            </a:r>
          </a:p>
        </p:txBody>
      </p:sp>
    </p:spTree>
    <p:extLst>
      <p:ext uri="{BB962C8B-B14F-4D97-AF65-F5344CB8AC3E}">
        <p14:creationId xmlns:p14="http://schemas.microsoft.com/office/powerpoint/2010/main" val="954273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F3F0-40AF-B54D-92B8-86ABD776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use efficiency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17685-6FA9-F743-B386-D15E8FB76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GPP is the product of the absorbed PAR (</a:t>
            </a:r>
            <a:r>
              <a:rPr lang="en-US" dirty="0" err="1"/>
              <a:t>fAPAR</a:t>
            </a:r>
            <a:r>
              <a:rPr lang="en-US" dirty="0"/>
              <a:t>) and the efficiency by which PAR is converted to carbon (or LUE; µ</a:t>
            </a:r>
            <a:r>
              <a:rPr lang="en-US" dirty="0" err="1"/>
              <a:t>mol</a:t>
            </a:r>
            <a:r>
              <a:rPr lang="en-US" dirty="0"/>
              <a:t> CO</a:t>
            </a:r>
            <a:r>
              <a:rPr lang="en-US" baseline="-25000" dirty="0"/>
              <a:t>2</a:t>
            </a:r>
            <a:r>
              <a:rPr lang="en-US" dirty="0"/>
              <a:t> µ</a:t>
            </a:r>
            <a:r>
              <a:rPr lang="en-US" dirty="0" err="1"/>
              <a:t>mol</a:t>
            </a:r>
            <a:r>
              <a:rPr lang="en-US" dirty="0"/>
              <a:t> PAR</a:t>
            </a:r>
            <a:r>
              <a:rPr lang="en-US" baseline="30000" dirty="0"/>
              <a:t>-1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E5E483-DB8C-0A41-8572-001571132025}"/>
                  </a:ext>
                </a:extLst>
              </p:cNvPr>
              <p:cNvSpPr txBox="1"/>
              <p:nvPr/>
            </p:nvSpPr>
            <p:spPr>
              <a:xfrm>
                <a:off x="1320654" y="4001294"/>
                <a:ext cx="9550691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𝐺𝑃𝑃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𝐿𝑈𝐸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𝑃𝐴𝑅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6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𝑓𝐴𝑃𝐴𝑅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E5E483-DB8C-0A41-8572-001571132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654" y="4001294"/>
                <a:ext cx="9550691" cy="923330"/>
              </a:xfrm>
              <a:prstGeom prst="rect">
                <a:avLst/>
              </a:prstGeom>
              <a:blipFill>
                <a:blip r:embed="rId2"/>
                <a:stretch>
                  <a:fillRect l="-1195" t="-6757" r="-1992" b="-35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479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3232-BB5D-554B-A2D2-CADA1A56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fAPAR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2F1EC-CA61-294A-A57B-50D625D88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Fraction of absorbed photosynthetically active radiation</a:t>
            </a:r>
          </a:p>
          <a:p>
            <a:r>
              <a:rPr lang="en-US" dirty="0"/>
              <a:t>How much PAR is absorbed by the canopy relative to how much hits the canopy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0D571C-A0E5-FA46-B325-AB1123AB6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663" y="3289663"/>
            <a:ext cx="7136674" cy="35683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60AEBF-9E84-4C41-838E-5C4353FE20EA}"/>
              </a:ext>
            </a:extLst>
          </p:cNvPr>
          <p:cNvSpPr txBox="1"/>
          <p:nvPr/>
        </p:nvSpPr>
        <p:spPr>
          <a:xfrm>
            <a:off x="10705311" y="6488668"/>
            <a:ext cx="148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Sentinel (ESA)</a:t>
            </a:r>
          </a:p>
        </p:txBody>
      </p:sp>
    </p:spTree>
    <p:extLst>
      <p:ext uri="{BB962C8B-B14F-4D97-AF65-F5344CB8AC3E}">
        <p14:creationId xmlns:p14="http://schemas.microsoft.com/office/powerpoint/2010/main" val="3101731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F3F0-40AF-B54D-92B8-86ABD776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use efficiency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17685-6FA9-F743-B386-D15E8FB76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GPP is the product of the absorbed PAR (PAR*</a:t>
            </a:r>
            <a:r>
              <a:rPr lang="en-US" dirty="0" err="1"/>
              <a:t>fAPAR</a:t>
            </a:r>
            <a:r>
              <a:rPr lang="en-US" dirty="0"/>
              <a:t>) and the efficiency by which PAR is converted to carbon (or LUE; µ</a:t>
            </a:r>
            <a:r>
              <a:rPr lang="en-US" dirty="0" err="1"/>
              <a:t>mol</a:t>
            </a:r>
            <a:r>
              <a:rPr lang="en-US" dirty="0"/>
              <a:t> CO</a:t>
            </a:r>
            <a:r>
              <a:rPr lang="en-US" baseline="-25000" dirty="0"/>
              <a:t>2</a:t>
            </a:r>
            <a:r>
              <a:rPr lang="en-US" dirty="0"/>
              <a:t> µ</a:t>
            </a:r>
            <a:r>
              <a:rPr lang="en-US" dirty="0" err="1"/>
              <a:t>mol</a:t>
            </a:r>
            <a:r>
              <a:rPr lang="en-US" dirty="0"/>
              <a:t> PAR</a:t>
            </a:r>
            <a:r>
              <a:rPr lang="en-US" baseline="30000" dirty="0"/>
              <a:t>-1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938AE4-8989-FF4C-A853-729D58152999}"/>
                  </a:ext>
                </a:extLst>
              </p:cNvPr>
              <p:cNvSpPr txBox="1"/>
              <p:nvPr/>
            </p:nvSpPr>
            <p:spPr>
              <a:xfrm>
                <a:off x="1320654" y="4001294"/>
                <a:ext cx="9550691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𝐺𝑃𝑃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𝐿𝑈𝐸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𝑃𝐴𝑅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𝑓𝐴𝑃𝐴𝑅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938AE4-8989-FF4C-A853-729D58152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654" y="4001294"/>
                <a:ext cx="9550691" cy="923330"/>
              </a:xfrm>
              <a:prstGeom prst="rect">
                <a:avLst/>
              </a:prstGeom>
              <a:blipFill>
                <a:blip r:embed="rId2"/>
                <a:stretch>
                  <a:fillRect l="-1195" t="-6757" r="-1992" b="-35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326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7776-888E-ED40-9E0D-FB2BC293F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use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642DB-6F15-6143-AF2B-405F8224C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critical term in the model that generally tends to:</a:t>
            </a:r>
          </a:p>
          <a:p>
            <a:pPr lvl="1"/>
            <a:r>
              <a:rPr lang="en-US" dirty="0"/>
              <a:t>Increase with decreasing light</a:t>
            </a:r>
          </a:p>
          <a:p>
            <a:pPr lvl="1"/>
            <a:r>
              <a:rPr lang="en-US" dirty="0"/>
              <a:t>Vary parabolically with temperature</a:t>
            </a:r>
          </a:p>
          <a:p>
            <a:pPr lvl="1"/>
            <a:r>
              <a:rPr lang="en-US" dirty="0"/>
              <a:t>Increase with CO</a:t>
            </a:r>
            <a:r>
              <a:rPr lang="en-US" baseline="-25000" dirty="0"/>
              <a:t>2</a:t>
            </a:r>
            <a:endParaRPr lang="en-US" dirty="0"/>
          </a:p>
          <a:p>
            <a:r>
              <a:rPr lang="en-US" dirty="0"/>
              <a:t>Depends on</a:t>
            </a:r>
          </a:p>
          <a:p>
            <a:pPr lvl="1"/>
            <a:r>
              <a:rPr lang="en-US" dirty="0"/>
              <a:t>Photosynthetic biochemistry</a:t>
            </a:r>
          </a:p>
          <a:p>
            <a:pPr lvl="1"/>
            <a:r>
              <a:rPr lang="en-US" dirty="0"/>
              <a:t>Stomatal conductance</a:t>
            </a:r>
          </a:p>
          <a:p>
            <a:pPr lvl="1"/>
            <a:r>
              <a:rPr lang="en-US" dirty="0"/>
              <a:t>Intrinsic quantum efficiency of photosynthesis</a:t>
            </a:r>
          </a:p>
        </p:txBody>
      </p:sp>
    </p:spTree>
    <p:extLst>
      <p:ext uri="{BB962C8B-B14F-4D97-AF65-F5344CB8AC3E}">
        <p14:creationId xmlns:p14="http://schemas.microsoft.com/office/powerpoint/2010/main" val="170645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294</Words>
  <Application>Microsoft Macintosh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Carbon “IN” to terrestrial ecosystems</vt:lpstr>
      <vt:lpstr>PowerPoint Presentation</vt:lpstr>
      <vt:lpstr>Light use efficiency models</vt:lpstr>
      <vt:lpstr>Light use efficiency models</vt:lpstr>
      <vt:lpstr>PAR</vt:lpstr>
      <vt:lpstr>Light use efficiency models</vt:lpstr>
      <vt:lpstr>fAPAR</vt:lpstr>
      <vt:lpstr>Light use efficiency models</vt:lpstr>
      <vt:lpstr>Light use efficiency</vt:lpstr>
      <vt:lpstr>An approach for mechanistically modeling GPP across scale: the P-model</vt:lpstr>
      <vt:lpstr>The FvCB model</vt:lpstr>
      <vt:lpstr>Key trait predictions</vt:lpstr>
      <vt:lpstr>Tying back to LUE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Carbon “IN” to terrestrial ecosystems</dc:title>
  <dc:creator>Smith, Nick</dc:creator>
  <cp:lastModifiedBy>Smith, Nick</cp:lastModifiedBy>
  <cp:revision>10</cp:revision>
  <dcterms:created xsi:type="dcterms:W3CDTF">2025-02-26T18:11:28Z</dcterms:created>
  <dcterms:modified xsi:type="dcterms:W3CDTF">2025-02-26T18:45:07Z</dcterms:modified>
</cp:coreProperties>
</file>