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7">
          <p15:clr>
            <a:srgbClr val="747775"/>
          </p15:clr>
        </p15:guide>
        <p15:guide id="2" pos="453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96" y="-3876"/>
      </p:cViewPr>
      <p:guideLst>
        <p:guide pos="227"/>
        <p:guide pos="4535"/>
        <p:guide orient="horz" pos="33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commerce-nine-ruddy.vercel.app/" TargetMode="External"/><Relationship Id="rId3" Type="http://schemas.openxmlformats.org/officeDocument/2006/relationships/hyperlink" Target="mailto:monawwarazal@gmail.com" TargetMode="External"/><Relationship Id="rId7" Type="http://schemas.openxmlformats.org/officeDocument/2006/relationships/hyperlink" Target="https://metagram-beta.vercel.app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azalmonawwar.vercel.app" TargetMode="External"/><Relationship Id="rId5" Type="http://schemas.openxmlformats.org/officeDocument/2006/relationships/hyperlink" Target="https://github.com/azalmonawwar" TargetMode="External"/><Relationship Id="rId4" Type="http://schemas.openxmlformats.org/officeDocument/2006/relationships/hyperlink" Target="http://linkedin.com/in/azal-monaww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97262" y="204858"/>
            <a:ext cx="6928263" cy="9553405"/>
            <a:chOff x="319925" y="480230"/>
            <a:chExt cx="6928263" cy="8423034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1806725" y="480230"/>
              <a:ext cx="3944100" cy="35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2600" b="1" dirty="0">
                  <a:solidFill>
                    <a:schemeClr val="dk1"/>
                  </a:solidFill>
                  <a:latin typeface="Spartan"/>
                  <a:ea typeface="Noto Serif Kannada"/>
                  <a:cs typeface="Noto Serif Kannada"/>
                  <a:sym typeface="Noto Serif Kannada"/>
                </a:rPr>
                <a:t>Azal Monawwar</a:t>
              </a:r>
              <a:endParaRPr sz="2600" b="1" dirty="0">
                <a:solidFill>
                  <a:schemeClr val="dk1"/>
                </a:solidFill>
                <a:latin typeface="Spartan"/>
                <a:ea typeface="Noto Serif Kannada"/>
                <a:cs typeface="Noto Serif Kannada"/>
                <a:sym typeface="Noto Serif Kannada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38675" y="836972"/>
              <a:ext cx="6831600" cy="2984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Jamshedpur, Jharkhand  </a:t>
              </a:r>
              <a:r>
                <a:rPr lang="uk" sz="11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•</a:t>
              </a:r>
              <a:r>
                <a:rPr lang="uk" sz="1100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 +91 6200884055  </a:t>
              </a:r>
              <a:r>
                <a:rPr lang="uk" sz="11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•</a:t>
              </a:r>
              <a:r>
                <a:rPr lang="uk" sz="1100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 </a:t>
              </a:r>
              <a:r>
                <a:rPr lang="uk" sz="1100" dirty="0">
                  <a:solidFill>
                    <a:schemeClr val="hlink"/>
                  </a:solidFill>
                  <a:uFill>
                    <a:noFill/>
                  </a:uFill>
                  <a:latin typeface="Spartan"/>
                  <a:ea typeface="Spartan"/>
                  <a:cs typeface="Spartan"/>
                  <a:sym typeface="Spartan"/>
                  <a:hlinkClick r:id="rId3"/>
                </a:rPr>
                <a:t>monawwarazal@gmail.com</a:t>
              </a:r>
              <a:endParaRPr sz="1100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dirty="0">
                  <a:solidFill>
                    <a:schemeClr val="hlink"/>
                  </a:solidFill>
                  <a:uFill>
                    <a:noFill/>
                  </a:uFill>
                  <a:latin typeface="Spartan"/>
                  <a:ea typeface="Spartan"/>
                  <a:cs typeface="Spartan"/>
                  <a:sym typeface="Spartan"/>
                  <a:hlinkClick r:id="rId4"/>
                </a:rPr>
                <a:t>Linkedin </a:t>
              </a:r>
              <a:r>
                <a:rPr lang="uk" sz="1100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  </a:t>
              </a:r>
              <a:r>
                <a:rPr lang="uk" sz="11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•  </a:t>
              </a:r>
              <a:r>
                <a:rPr lang="uk" sz="1100" b="1" dirty="0">
                  <a:solidFill>
                    <a:schemeClr val="hlink"/>
                  </a:solidFill>
                  <a:uFill>
                    <a:noFill/>
                  </a:uFill>
                  <a:latin typeface="Spartan"/>
                  <a:ea typeface="Spartan"/>
                  <a:cs typeface="Spartan"/>
                  <a:sym typeface="Spartan"/>
                  <a:hlinkClick r:id="rId5"/>
                </a:rPr>
                <a:t> </a:t>
              </a:r>
              <a:r>
                <a:rPr lang="uk" sz="1100" dirty="0">
                  <a:solidFill>
                    <a:schemeClr val="hlink"/>
                  </a:solidFill>
                  <a:uFill>
                    <a:noFill/>
                  </a:uFill>
                  <a:latin typeface="Spartan"/>
                  <a:ea typeface="Spartan"/>
                  <a:cs typeface="Spartan"/>
                  <a:sym typeface="Spartan"/>
                  <a:hlinkClick r:id="rId5"/>
                </a:rPr>
                <a:t>Github</a:t>
              </a:r>
              <a:r>
                <a:rPr lang="uk" sz="11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 •   </a:t>
              </a:r>
              <a:r>
                <a:rPr lang="uk" sz="1100" dirty="0">
                  <a:solidFill>
                    <a:schemeClr val="hlink"/>
                  </a:solidFill>
                  <a:uFill>
                    <a:noFill/>
                  </a:uFill>
                  <a:latin typeface="Spartan"/>
                  <a:ea typeface="Spartan"/>
                  <a:cs typeface="Spartan"/>
                  <a:sym typeface="Spartan"/>
                  <a:hlinkClick r:id="rId6"/>
                </a:rPr>
                <a:t>Portfolio</a:t>
              </a:r>
              <a:endParaRPr sz="1100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grpSp>
          <p:nvGrpSpPr>
            <p:cNvPr id="57" name="Google Shape;57;p13"/>
            <p:cNvGrpSpPr/>
            <p:nvPr/>
          </p:nvGrpSpPr>
          <p:grpSpPr>
            <a:xfrm>
              <a:off x="319925" y="2192088"/>
              <a:ext cx="6917700" cy="222408"/>
              <a:chOff x="319925" y="2192088"/>
              <a:chExt cx="6917700" cy="222408"/>
            </a:xfrm>
          </p:grpSpPr>
          <p:sp>
            <p:nvSpPr>
              <p:cNvPr id="58" name="Google Shape;58;p13"/>
              <p:cNvSpPr txBox="1"/>
              <p:nvPr/>
            </p:nvSpPr>
            <p:spPr>
              <a:xfrm>
                <a:off x="319925" y="2192088"/>
                <a:ext cx="2007300" cy="18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b="1" dirty="0">
                    <a:solidFill>
                      <a:schemeClr val="dk1"/>
                    </a:solidFill>
                    <a:latin typeface="Spartan"/>
                    <a:ea typeface="Noto Serif Kannada"/>
                    <a:cs typeface="Noto Serif Kannada"/>
                    <a:sym typeface="Noto Serif Kannada"/>
                  </a:rPr>
                  <a:t>Experience</a:t>
                </a:r>
                <a:endParaRPr b="1" dirty="0">
                  <a:solidFill>
                    <a:schemeClr val="dk1"/>
                  </a:solidFill>
                  <a:latin typeface="Spartan"/>
                  <a:ea typeface="Noto Serif Kannada"/>
                  <a:cs typeface="Noto Serif Kannada"/>
                  <a:sym typeface="Noto Serif Kannada"/>
                </a:endParaRPr>
              </a:p>
            </p:txBody>
          </p:sp>
          <p:cxnSp>
            <p:nvCxnSpPr>
              <p:cNvPr id="59" name="Google Shape;59;p13"/>
              <p:cNvCxnSpPr/>
              <p:nvPr/>
            </p:nvCxnSpPr>
            <p:spPr>
              <a:xfrm rot="10800000" flipH="1">
                <a:off x="319925" y="2403096"/>
                <a:ext cx="6917700" cy="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0" name="Google Shape;60;p13"/>
            <p:cNvSpPr txBox="1"/>
            <p:nvPr/>
          </p:nvSpPr>
          <p:spPr>
            <a:xfrm>
              <a:off x="356813" y="2724972"/>
              <a:ext cx="5410500" cy="162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2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Social Media Photo Sharing App –</a:t>
              </a:r>
              <a:r>
                <a:rPr lang="uk" sz="1100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Dec 2023 – Feb 2024 </a:t>
              </a:r>
              <a:r>
                <a:rPr lang="uk" sz="11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 </a:t>
              </a:r>
              <a:r>
                <a:rPr lang="uk" sz="1200" b="1" u="sng" dirty="0">
                  <a:solidFill>
                    <a:schemeClr val="hlink"/>
                  </a:solidFill>
                  <a:latin typeface="Spartan"/>
                  <a:ea typeface="Spartan"/>
                  <a:cs typeface="Spartan"/>
                  <a:sym typeface="Spartan"/>
                  <a:hlinkClick r:id="rId7"/>
                </a:rPr>
                <a:t>View Project</a:t>
              </a:r>
              <a:endParaRPr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346256" y="2509425"/>
              <a:ext cx="5304600" cy="1587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grpSp>
          <p:nvGrpSpPr>
            <p:cNvPr id="62" name="Google Shape;62;p13"/>
            <p:cNvGrpSpPr/>
            <p:nvPr/>
          </p:nvGrpSpPr>
          <p:grpSpPr>
            <a:xfrm>
              <a:off x="341588" y="6447490"/>
              <a:ext cx="6906600" cy="278893"/>
              <a:chOff x="341588" y="1687534"/>
              <a:chExt cx="6906600" cy="278893"/>
            </a:xfrm>
          </p:grpSpPr>
          <p:sp>
            <p:nvSpPr>
              <p:cNvPr id="63" name="Google Shape;63;p13"/>
              <p:cNvSpPr txBox="1"/>
              <p:nvPr/>
            </p:nvSpPr>
            <p:spPr>
              <a:xfrm>
                <a:off x="360000" y="1687534"/>
                <a:ext cx="2007300" cy="18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b="1" dirty="0">
                    <a:solidFill>
                      <a:schemeClr val="dk1"/>
                    </a:solidFill>
                    <a:latin typeface="Spartan"/>
                    <a:ea typeface="Noto Serif Kannada"/>
                    <a:cs typeface="Noto Serif Kannada"/>
                    <a:sym typeface="Noto Serif Kannada"/>
                  </a:rPr>
                  <a:t>Education</a:t>
                </a:r>
                <a:endParaRPr b="1" dirty="0">
                  <a:solidFill>
                    <a:schemeClr val="dk1"/>
                  </a:solidFill>
                  <a:latin typeface="Spartan"/>
                  <a:ea typeface="Noto Serif Kannada"/>
                  <a:cs typeface="Noto Serif Kannada"/>
                  <a:sym typeface="Noto Serif Kannada"/>
                </a:endParaRPr>
              </a:p>
            </p:txBody>
          </p:sp>
          <p:cxnSp>
            <p:nvCxnSpPr>
              <p:cNvPr id="64" name="Google Shape;64;p13"/>
              <p:cNvCxnSpPr/>
              <p:nvPr/>
            </p:nvCxnSpPr>
            <p:spPr>
              <a:xfrm rot="10800000" flipH="1">
                <a:off x="341588" y="1960427"/>
                <a:ext cx="6906600" cy="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" name="Google Shape;65;p13"/>
            <p:cNvGrpSpPr/>
            <p:nvPr/>
          </p:nvGrpSpPr>
          <p:grpSpPr>
            <a:xfrm>
              <a:off x="354850" y="8675510"/>
              <a:ext cx="6840900" cy="227754"/>
              <a:chOff x="354850" y="2508098"/>
              <a:chExt cx="6840900" cy="227754"/>
            </a:xfrm>
          </p:grpSpPr>
          <p:sp>
            <p:nvSpPr>
              <p:cNvPr id="66" name="Google Shape;66;p13"/>
              <p:cNvSpPr txBox="1"/>
              <p:nvPr/>
            </p:nvSpPr>
            <p:spPr>
              <a:xfrm>
                <a:off x="354850" y="2508098"/>
                <a:ext cx="2007300" cy="18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b="1" dirty="0">
                    <a:solidFill>
                      <a:schemeClr val="dk1"/>
                    </a:solidFill>
                    <a:latin typeface="Spartan"/>
                    <a:ea typeface="Noto Serif Kannada"/>
                    <a:cs typeface="Noto Serif Kannada"/>
                    <a:sym typeface="Noto Serif Kannada"/>
                  </a:rPr>
                  <a:t>Skills</a:t>
                </a:r>
                <a:endParaRPr b="1" dirty="0">
                  <a:solidFill>
                    <a:schemeClr val="dk1"/>
                  </a:solidFill>
                  <a:latin typeface="Spartan"/>
                  <a:ea typeface="Noto Serif Kannada"/>
                  <a:cs typeface="Noto Serif Kannada"/>
                  <a:sym typeface="Noto Serif Kannada"/>
                </a:endParaRPr>
              </a:p>
            </p:txBody>
          </p:sp>
          <p:cxnSp>
            <p:nvCxnSpPr>
              <p:cNvPr id="67" name="Google Shape;67;p13"/>
              <p:cNvCxnSpPr/>
              <p:nvPr/>
            </p:nvCxnSpPr>
            <p:spPr>
              <a:xfrm>
                <a:off x="354850" y="2735852"/>
                <a:ext cx="68409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8" name="Google Shape;68;p13"/>
            <p:cNvSpPr txBox="1"/>
            <p:nvPr/>
          </p:nvSpPr>
          <p:spPr>
            <a:xfrm>
              <a:off x="360011" y="6782928"/>
              <a:ext cx="5745951" cy="1628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200" b="1" dirty="0">
                  <a:solidFill>
                    <a:schemeClr val="dk1"/>
                  </a:solidFill>
                  <a:latin typeface="Spartan"/>
                  <a:ea typeface="Spartan"/>
                  <a:cs typeface="Spartan"/>
                  <a:sym typeface="Spartan"/>
                </a:rPr>
                <a:t>Bachelor of Technology (B.Tech) in Computer Science and Engineering (CSE)	</a:t>
              </a:r>
              <a:endParaRPr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  <p:sp>
          <p:nvSpPr>
            <p:cNvPr id="69" name="Google Shape;69;p13"/>
            <p:cNvSpPr txBox="1"/>
            <p:nvPr/>
          </p:nvSpPr>
          <p:spPr>
            <a:xfrm>
              <a:off x="341587" y="2922387"/>
              <a:ext cx="6891600" cy="15521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100" b="1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Tech Stack</a:t>
              </a:r>
              <a:r>
                <a:rPr lang="uk" sz="110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: Next.js 14, MongoDB, Tailwind CSS, JWT, Cloudinary</a:t>
              </a:r>
              <a:endParaRPr sz="110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marL="45720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SzPts val="900"/>
                <a:buChar char="●"/>
              </a:pPr>
              <a:r>
                <a:rPr lang="uk" sz="105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Developed a full-stack social media application using Next.js 14 with the new Server Actions  architecture for  enhanced performance and simplicity in server-side logic</a:t>
              </a:r>
              <a:r>
                <a:rPr lang="uk" dirty="0">
                  <a:solidFill>
                    <a:schemeClr val="dk1"/>
                  </a:solidFill>
                  <a:latin typeface="Spartan"/>
                </a:rPr>
                <a:t>.</a:t>
              </a:r>
              <a:r>
                <a:rPr lang="uk" sz="105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 </a:t>
              </a:r>
              <a:endParaRPr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marL="45720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900"/>
                <a:buFont typeface="Spartan"/>
                <a:buChar char="●"/>
              </a:pPr>
              <a:r>
                <a:rPr lang="uk" sz="105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Engineered secure user authentication flow using JSON Web Tokens (JWT) and Next.js server actions,decreasing unauthorized access attempts by 99% and improving user data protection, as verified by penetration testing results.</a:t>
              </a:r>
              <a:endParaRPr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marL="45720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900"/>
                <a:buFont typeface="Spartan"/>
                <a:buChar char="●"/>
              </a:pPr>
              <a:r>
                <a:rPr lang="uk" sz="105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Built photo upload functionality using image storage (e.g., Cloudinary or local file storage), enabling users to post and display images.</a:t>
              </a:r>
              <a:endParaRPr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  <a:p>
              <a:pPr marL="457200" marR="0" lvl="0" indent="-28575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82828"/>
                </a:buClr>
                <a:buSzPts val="900"/>
                <a:buFont typeface="Spartan"/>
                <a:buChar char="●"/>
              </a:pPr>
              <a:r>
                <a:rPr lang="uk" sz="1050" dirty="0">
                  <a:solidFill>
                    <a:srgbClr val="282828"/>
                  </a:solidFill>
                  <a:latin typeface="Spartan"/>
                  <a:ea typeface="Spartan"/>
                  <a:cs typeface="Spartan"/>
                  <a:sym typeface="Spartan"/>
                </a:rPr>
                <a:t>Applied database integration using Mongoose ODM with MongoDB for storing user data, posts, and comments.</a:t>
              </a:r>
              <a:endParaRPr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endParaRPr>
            </a:p>
          </p:txBody>
        </p:sp>
      </p:grpSp>
      <p:sp>
        <p:nvSpPr>
          <p:cNvPr id="70" name="Google Shape;70;p13"/>
          <p:cNvSpPr txBox="1"/>
          <p:nvPr/>
        </p:nvSpPr>
        <p:spPr>
          <a:xfrm>
            <a:off x="345450" y="4962325"/>
            <a:ext cx="51120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eCommerce Web Application— </a:t>
            </a:r>
            <a:r>
              <a:rPr lang="uk" sz="1200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Nov 2023 – Dec 2023 </a:t>
            </a:r>
            <a:r>
              <a:rPr lang="uk"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– </a:t>
            </a:r>
            <a:r>
              <a:rPr lang="uk" sz="1200" b="1" u="sng" dirty="0">
                <a:solidFill>
                  <a:schemeClr val="hlink"/>
                </a:solidFill>
                <a:latin typeface="Spartan"/>
                <a:ea typeface="Spartan"/>
                <a:cs typeface="Spartan"/>
                <a:sym typeface="Spartan"/>
                <a:hlinkClick r:id="rId8"/>
              </a:rPr>
              <a:t>View Project</a:t>
            </a:r>
            <a:endParaRPr sz="12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45450" y="5262275"/>
            <a:ext cx="6891600" cy="169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100" b="1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Tech Stack</a:t>
            </a:r>
            <a:r>
              <a:rPr lang="uk" sz="110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: Next.js 14, MongoDB, Stripe, Razorpay, Tailwind CSS</a:t>
            </a:r>
            <a:endParaRPr sz="110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uk" sz="1050" b="1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Built a fully functional eCommerce platform using Next.js 14, focusing on performance, modularity, and modern UI/UX.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900"/>
              <a:buFont typeface="Spartan"/>
              <a:buChar char="●"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Integrated Tailwind CSS into the existing design system, facilitating a unified user experience across all applications.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900"/>
              <a:buFont typeface="Spartan"/>
              <a:buChar char="●"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Engineered server-side logic using Next.js 14 Server Actions, decreasing page load times by 600ms and improving the application's Lighthouse performance score from 75 to 95 within two weeks.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457200" marR="0" lvl="0" indent="-2857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82828"/>
              </a:buClr>
              <a:buSzPts val="900"/>
              <a:buFont typeface="Spartan"/>
              <a:buChar char="●"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Designed and implemented the architecture for payment gateway integration using Stripe and Razorpay; final integration in progress.</a:t>
            </a:r>
            <a:endParaRPr dirty="0">
              <a:solidFill>
                <a:schemeClr val="dk1"/>
              </a:solidFill>
              <a:latin typeface="Spartan"/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34150" y="7629149"/>
            <a:ext cx="5514000" cy="4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Maryland Institute of Technology and Management, Jamshedpur, India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Aug 2021 – Present • CGPA: 7.0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52576" y="8085050"/>
            <a:ext cx="5047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Intermediate (Class 12th) – CBSE	</a:t>
            </a:r>
            <a:endParaRPr sz="12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34150" y="8314949"/>
            <a:ext cx="5514000" cy="4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DAV Public School, Jamtara, India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Apr 2019 – Mar 2021 • Percentage: 84%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52576" y="8770850"/>
            <a:ext cx="50472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Matriculation (Class 10th) – CBSE	</a:t>
            </a:r>
            <a:endParaRPr sz="12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334150" y="9000749"/>
            <a:ext cx="5514000" cy="4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DAV Public School, Jamtara, India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Mar 2019 • Percentage: 84%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374638" y="9822725"/>
            <a:ext cx="6869100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b="1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Technical Skills</a:t>
            </a: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 : JavaScript, TypeScript, HTML, CSS, React, Next.js, Node.js, Express,</a:t>
            </a:r>
            <a:r>
              <a:rPr lang="en-IN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 Authentication,</a:t>
            </a: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 MongoDB, SQL, RESTful APIs, Redux, Tailwind CSS, Bootstrap, Prisma ORM, Mongoose ODM.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b="1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Tools : </a:t>
            </a: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Git, GitHub, Postman, Vercel, Netlify, Heroku, VS Code, Chrome DevTools, AWS (Basic)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334150" y="2523925"/>
            <a:ext cx="385890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2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Full-Stack Developer (Self-initiated Project)</a:t>
            </a:r>
            <a:endParaRPr sz="12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18924" y="1071513"/>
            <a:ext cx="2007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b="1" dirty="0">
                <a:solidFill>
                  <a:schemeClr val="dk1"/>
                </a:solidFill>
                <a:latin typeface="Spartan"/>
                <a:ea typeface="Noto Serif Kannada"/>
                <a:cs typeface="Noto Serif Kannada"/>
                <a:sym typeface="Noto Serif Kannada"/>
              </a:rPr>
              <a:t>Profile</a:t>
            </a:r>
            <a:endParaRPr b="1" dirty="0">
              <a:solidFill>
                <a:schemeClr val="dk1"/>
              </a:solidFill>
              <a:latin typeface="Spartan"/>
              <a:ea typeface="Noto Serif Kannada"/>
              <a:cs typeface="Noto Serif Kannada"/>
              <a:sym typeface="Noto Serif Kannada"/>
            </a:endParaRPr>
          </a:p>
        </p:txBody>
      </p:sp>
      <p:cxnSp>
        <p:nvCxnSpPr>
          <p:cNvPr id="80" name="Google Shape;80;p13"/>
          <p:cNvCxnSpPr/>
          <p:nvPr/>
        </p:nvCxnSpPr>
        <p:spPr>
          <a:xfrm rot="10800000" flipH="1">
            <a:off x="312538" y="1367675"/>
            <a:ext cx="6917700" cy="1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 txBox="1"/>
          <p:nvPr/>
        </p:nvSpPr>
        <p:spPr>
          <a:xfrm>
            <a:off x="297262" y="1411733"/>
            <a:ext cx="6869100" cy="72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050" dirty="0">
                <a:solidFill>
                  <a:srgbClr val="282828"/>
                </a:solidFill>
                <a:latin typeface="Spartan"/>
                <a:ea typeface="Spartan"/>
                <a:cs typeface="Spartan"/>
                <a:sym typeface="Spartan"/>
              </a:rPr>
              <a:t>Aspiring full-stack developer with hands-on experience in React, Next.js, Node.js, MongoDB, and PostgreSQL, focused on building clean, efficient, and scalable web applications. Eager to contribute to real-world projects and grow within a collaborative development environment.</a:t>
            </a:r>
            <a:endParaRPr sz="1050" dirty="0">
              <a:solidFill>
                <a:srgbClr val="282828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Spartan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Azal Monawwar</dc:creator>
  <cp:lastModifiedBy>Azal Monawwar</cp:lastModifiedBy>
  <cp:revision>1</cp:revision>
  <dcterms:modified xsi:type="dcterms:W3CDTF">2025-05-15T19:51:58Z</dcterms:modified>
</cp:coreProperties>
</file>