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79" r:id="rId9"/>
    <p:sldId id="280" r:id="rId10"/>
    <p:sldId id="281" r:id="rId11"/>
    <p:sldId id="282" r:id="rId12"/>
    <p:sldId id="283" r:id="rId13"/>
    <p:sldId id="262" r:id="rId14"/>
    <p:sldId id="264" r:id="rId15"/>
    <p:sldId id="267" r:id="rId16"/>
    <p:sldId id="268" r:id="rId17"/>
    <p:sldId id="269" r:id="rId18"/>
    <p:sldId id="274" r:id="rId19"/>
    <p:sldId id="275" r:id="rId20"/>
    <p:sldId id="276" r:id="rId21"/>
    <p:sldId id="277" r:id="rId22"/>
    <p:sldId id="271" r:id="rId23"/>
    <p:sldId id="278" r:id="rId24"/>
    <p:sldId id="263" r:id="rId25"/>
    <p:sldId id="265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zam pasha" initials="Ap" lastIdx="1" clrIdx="0">
    <p:extLst>
      <p:ext uri="{19B8F6BF-5375-455C-9EA6-DF929625EA0E}">
        <p15:presenceInfo xmlns:p15="http://schemas.microsoft.com/office/powerpoint/2012/main" userId="5d7cdcbcafc95c8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EE7"/>
    <a:srgbClr val="CC9A8E"/>
    <a:srgbClr val="C9C7DF"/>
    <a:srgbClr val="7CBAB9"/>
    <a:srgbClr val="E1AFDC"/>
    <a:srgbClr val="C9DDD4"/>
    <a:srgbClr val="DACBDB"/>
    <a:srgbClr val="EBECBA"/>
    <a:srgbClr val="E4BCB8"/>
    <a:srgbClr val="DEE1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907E7-AF7F-4E92-9D66-0725ACAE59EA}" type="datetimeFigureOut">
              <a:rPr lang="en-IN" smtClean="0"/>
              <a:t>01-08-2024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BC500F-2377-4C38-A770-91BF2FF7A8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0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C500F-2377-4C38-A770-91BF2FF7A8E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206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BC500F-2377-4C38-A770-91BF2FF7A8E7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240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BC500F-2377-4C38-A770-91BF2FF7A8E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104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A7D21-A176-1CAE-E9CE-02BEF734D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AB6FE8-2D30-ECB6-A27A-ACEA932C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2B845-DFB0-7FA6-91FA-C79E54D2E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DBD2A-C91D-E824-13DA-24FF6F8A6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46B09-E856-0185-4E3D-BE203AB9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9389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1C510-8083-E676-F5AF-1BFD1679D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DFE23-7919-71C6-5E65-F73756C35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AE4F-C679-653F-4AD3-58C384487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1EC9-C554-62CC-5716-844006EC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A914A-DDCD-91CE-2783-8F5B1553E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916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4E67-71CD-6055-31E3-7EE8F8F1A5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EB9222-7C62-1F0E-6A60-040B54D8E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49D3-F0D9-D60B-EF0F-C760BB50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6E7CE-923D-36E1-4EAB-9B4BECD50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6B72-EBC9-7765-D1E7-5685BFA65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766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C349-96E4-B921-D78B-A9156379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6CFC-D647-83A7-683F-F5F6DBF7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E5B93-5DF3-1469-6916-45305C02D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A931D4-6B02-3660-13D3-01116FAB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6F82-8D32-FBA0-93DC-46911B98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173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689E-A794-52FA-C5FE-2C7F548A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7C1E4-8D35-D2EB-D3E0-F7771EDE2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96BFE-F7BA-29CB-5DD8-E1B6B9CE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5A0B7-24DD-4250-4E23-19E6D0155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3F097-3F75-3940-B30D-31450028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5754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B5168-0907-7293-544C-9DB9B8597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7C120-C817-E26F-5BA9-575328A59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3150F-D69C-FA70-FC1E-0D25E81D98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2669-BBEC-7C26-BA42-49755D18A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6670A9-21F6-85A8-837F-4B379ED36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EE33F-282A-AA96-6162-3778652AD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04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FD956-D94A-4E52-D5AF-DF37E4BA9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F5767-2956-3E61-2CED-DB7FF0325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C7564-E0C7-AB32-7ADA-93DFD656D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242B1A-8E03-0231-ACEA-93C591EEC0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612CB-A113-00F9-0775-5BDE6135FC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6F694-A006-CD96-B465-3075297EE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309461-6FB3-75D4-59DB-0D057FBF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EE5A14-91F2-3CBD-6358-457BC2BC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951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1668-5CCB-FDCF-5594-5AD6C1F6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89616-B23C-BCDC-EC3E-C911BE2F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0C661-603F-5454-008F-3E017BBE0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A300E-57D7-DAD1-5BC9-5F426481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345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A5AF2-FD8D-671C-6B21-21F205948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CBFF29-FCE7-3231-85BF-596AF3F02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1AA5A-3A25-BC1F-7C87-AA50512F9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6426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1F97-6BFC-3FAA-C6E6-C9565900C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15B85-6E16-1AC4-0964-010D5CADC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F6C69-9475-8E90-7DF9-0FD7440D1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03ED47-83AE-81D1-B00E-B0458F65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B9658-50B4-8B4F-0C87-C09E1578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FCA4C-C137-550F-C502-0A4ACF09C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597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4627F-E449-FA56-DEA1-926EA1453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96CD5D-D5B7-4156-7A47-4724606BA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E5CAE-B306-2986-51CE-A72606B5F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517C0-9127-F5FB-B4EF-3E0507385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3ED25-7A4A-BC63-6C60-88FA4228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E44EE-BB68-1C03-5BCE-C26A27CD5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8450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EC1FAC-8E1F-93E0-BCC1-C84CD4743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018A9-4018-766C-36F5-FD809CE15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6115A-194A-B47D-70B2-932E06E87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1B581-E6D9-4BF8-8642-36F945FDA2AF}" type="datetimeFigureOut">
              <a:rPr lang="en-IN" smtClean="0"/>
              <a:t>01-08-2024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452A6-3AEC-5E47-6A85-3B9F209E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A45C9-CE1D-2DAD-A656-B82EB6D21C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D9EE1-40F2-406E-B7E5-8A7FF997271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84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ikipedia.org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D90D-4965-EA31-706F-8143BBE18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7798" y="93535"/>
            <a:ext cx="12807596" cy="769441"/>
          </a:xfrm>
        </p:spPr>
        <p:txBody>
          <a:bodyPr>
            <a:normAutofit fontScale="90000"/>
          </a:bodyPr>
          <a:lstStyle/>
          <a:p>
            <a:r>
              <a:rPr lang="en-US" sz="4900" b="1" i="0" u="none" strike="noStrike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Visvesvaraya Technological</a:t>
            </a:r>
            <a:r>
              <a:rPr lang="en-US" sz="4900" b="1" i="0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​ </a:t>
            </a:r>
            <a:r>
              <a:rPr lang="en-US" sz="4900" b="1" i="0" u="none" strike="noStrike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University, Belagavi</a:t>
            </a:r>
            <a:r>
              <a:rPr lang="en-US" sz="1800" b="1" i="0" dirty="0">
                <a:solidFill>
                  <a:srgbClr val="FF0000"/>
                </a:solidFill>
                <a:effectLst/>
                <a:highlight>
                  <a:srgbClr val="F5F5F5"/>
                </a:highlight>
                <a:latin typeface="Calibri" panose="020F0502020204030204" pitchFamily="34" charset="0"/>
              </a:rPr>
              <a:t>​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8A56A8-4B6D-B227-99ED-BF63C86A9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384" y="1707528"/>
            <a:ext cx="1800861" cy="1519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3AD4D3-BBA9-19FB-ED71-105DCB2A6E08}"/>
              </a:ext>
            </a:extLst>
          </p:cNvPr>
          <p:cNvSpPr txBox="1"/>
          <p:nvPr/>
        </p:nvSpPr>
        <p:spPr>
          <a:xfrm>
            <a:off x="634384" y="4948629"/>
            <a:ext cx="35199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                                                          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ROSHANI S DAFEDAR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AZAM PASHA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SHIVANAND MADIWALAR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VINAYAK HIREMATH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47438-3FB5-C6DA-E028-9F5594902D6B}"/>
              </a:ext>
            </a:extLst>
          </p:cNvPr>
          <p:cNvSpPr txBox="1"/>
          <p:nvPr/>
        </p:nvSpPr>
        <p:spPr>
          <a:xfrm>
            <a:off x="8789379" y="4834912"/>
            <a:ext cx="3017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NEHABANU.H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D5806B3-871F-4A66-8574-9BF284F188C9}"/>
              </a:ext>
            </a:extLst>
          </p:cNvPr>
          <p:cNvSpPr txBox="1">
            <a:spLocks/>
          </p:cNvSpPr>
          <p:nvPr/>
        </p:nvSpPr>
        <p:spPr>
          <a:xfrm>
            <a:off x="-307798" y="1139931"/>
            <a:ext cx="12807596" cy="769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5"/>
              </a:spcBef>
            </a:pP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4690" marR="466090" algn="ctr">
              <a:lnSpc>
                <a:spcPts val="1610"/>
              </a:lnSpc>
              <a:spcAft>
                <a:spcPts val="0"/>
              </a:spcAft>
            </a:pP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RURAL</a:t>
            </a:r>
            <a:r>
              <a:rPr lang="en-US" sz="3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ENGINEERING</a:t>
            </a:r>
            <a:r>
              <a:rPr lang="en-US" sz="3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COLLEGE</a:t>
            </a:r>
            <a:r>
              <a:rPr lang="en-US" sz="3000" b="1" spc="-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HULKOTI</a:t>
            </a:r>
            <a:r>
              <a:rPr lang="en-US" sz="3000" b="1" spc="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en-US" sz="3000" b="1" spc="-1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582</a:t>
            </a:r>
            <a:r>
              <a:rPr lang="en-US" sz="3000" b="1" spc="-6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205</a:t>
            </a:r>
            <a:endParaRPr lang="en-IN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3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CB3D21-725D-4BD2-B73C-708DD28976D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282" y="1707528"/>
            <a:ext cx="1914707" cy="1428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0F285B-05AB-4605-9A3C-8C182D77C501}"/>
              </a:ext>
            </a:extLst>
          </p:cNvPr>
          <p:cNvSpPr/>
          <p:nvPr/>
        </p:nvSpPr>
        <p:spPr>
          <a:xfrm>
            <a:off x="2262371" y="2026373"/>
            <a:ext cx="7667256" cy="221853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MINI PROJECT ON </a:t>
            </a:r>
          </a:p>
          <a:p>
            <a:pPr algn="ctr"/>
            <a:r>
              <a:rPr lang="en-US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Prediction</a:t>
            </a:r>
            <a:endParaRPr lang="en-IN" sz="40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89E49-BB53-4A07-9844-721C320785CA}"/>
              </a:ext>
            </a:extLst>
          </p:cNvPr>
          <p:cNvSpPr txBox="1"/>
          <p:nvPr/>
        </p:nvSpPr>
        <p:spPr>
          <a:xfrm>
            <a:off x="8789379" y="5799141"/>
            <a:ext cx="30176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CO-ORDINATOR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M. V. UMARANI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E091AB-A826-4964-8BAB-78B3621425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485" y="4330117"/>
            <a:ext cx="2709029" cy="222850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66013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85565"/>
              </p:ext>
            </p:extLst>
          </p:nvPr>
        </p:nvGraphicFramePr>
        <p:xfrm>
          <a:off x="664007" y="118112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P. </a:t>
                      </a:r>
                      <a:r>
                        <a:rPr lang="en-IN" sz="2000" b="1" dirty="0" err="1"/>
                        <a:t>Ramprakash</a:t>
                      </a:r>
                      <a:endParaRPr lang="en-IN" sz="2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Heart Disease Prediction Using Deep Neural Network.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DNN (Deep Neural Network)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ANN (Artificial Neural Network)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Better results on both testing and training 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Accurately predicts the presence or absence of heart disease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091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34054"/>
              </p:ext>
            </p:extLst>
          </p:nvPr>
        </p:nvGraphicFramePr>
        <p:xfrm>
          <a:off x="664007" y="118112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Rahul </a:t>
                      </a:r>
                      <a:r>
                        <a:rPr lang="en-IN" sz="2000" b="1" dirty="0" err="1"/>
                        <a:t>Katarya</a:t>
                      </a:r>
                      <a:endParaRPr lang="en-IN" sz="20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Predicting Heart Disease at Early Stages using Machine Learning: A Survey.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Artificial Neural Network (ANN)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Decision Tree (DT)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Random Forest (RF)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Support Vector Machine (SVM)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Naïve Bayes (NB)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k-Nearest Neighbour (k-NN)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93% accuracy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1932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145592"/>
              </p:ext>
            </p:extLst>
          </p:nvPr>
        </p:nvGraphicFramePr>
        <p:xfrm>
          <a:off x="664007" y="118112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endParaRPr lang="en-IN" b="1" dirty="0"/>
                    </a:p>
                    <a:p>
                      <a:endParaRPr lang="en-IN" b="1" dirty="0"/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Harshit Jindal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Heart disease prediction using machine learning algorithms.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Machine Learning Algorithms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Accuracy: ~80-90%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Precision: ~75-85%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82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1EF6F-58F1-D7D6-AC8C-DE038E2D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240" y="100966"/>
            <a:ext cx="10576560" cy="893403"/>
          </a:xfrm>
          <a:noFill/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3"/>
          <a:stretch/>
        </p:blipFill>
        <p:spPr>
          <a:xfrm>
            <a:off x="923827" y="1122947"/>
            <a:ext cx="10312400" cy="573505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870FB-1073-47D1-998F-696C2D99B652}"/>
              </a:ext>
            </a:extLst>
          </p:cNvPr>
          <p:cNvSpPr/>
          <p:nvPr/>
        </p:nvSpPr>
        <p:spPr>
          <a:xfrm>
            <a:off x="2912883" y="2149311"/>
            <a:ext cx="622170" cy="565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711F5-A644-4F6F-86E4-2D3A291D20B0}"/>
              </a:ext>
            </a:extLst>
          </p:cNvPr>
          <p:cNvSpPr/>
          <p:nvPr/>
        </p:nvSpPr>
        <p:spPr>
          <a:xfrm>
            <a:off x="5298439" y="2195501"/>
            <a:ext cx="523241" cy="5656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C77270-A63E-4EEF-BE67-FFCD80452B21}"/>
              </a:ext>
            </a:extLst>
          </p:cNvPr>
          <p:cNvSpPr/>
          <p:nvPr/>
        </p:nvSpPr>
        <p:spPr>
          <a:xfrm>
            <a:off x="7739378" y="2195031"/>
            <a:ext cx="523241" cy="6117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476B72-405E-419E-81B5-A8F6217DED34}"/>
              </a:ext>
            </a:extLst>
          </p:cNvPr>
          <p:cNvSpPr/>
          <p:nvPr/>
        </p:nvSpPr>
        <p:spPr>
          <a:xfrm>
            <a:off x="9433624" y="2817672"/>
            <a:ext cx="622170" cy="49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70F618-F4DD-4D41-8FF1-7BB345BA91A3}"/>
              </a:ext>
            </a:extLst>
          </p:cNvPr>
          <p:cNvSpPr/>
          <p:nvPr/>
        </p:nvSpPr>
        <p:spPr>
          <a:xfrm>
            <a:off x="9227369" y="3864282"/>
            <a:ext cx="622170" cy="49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D0A7C7-309B-4F84-81CA-1D9C41AE28C1}"/>
              </a:ext>
            </a:extLst>
          </p:cNvPr>
          <p:cNvSpPr/>
          <p:nvPr/>
        </p:nvSpPr>
        <p:spPr>
          <a:xfrm>
            <a:off x="9227369" y="4906888"/>
            <a:ext cx="622170" cy="4970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F6EC2D4-1453-4DF3-8F16-2D545BC10346}"/>
              </a:ext>
            </a:extLst>
          </p:cNvPr>
          <p:cNvSpPr/>
          <p:nvPr/>
        </p:nvSpPr>
        <p:spPr>
          <a:xfrm rot="16200000">
            <a:off x="3069839" y="2138938"/>
            <a:ext cx="364819" cy="67873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4E8C95B-6DDC-4473-8BA2-E0573543D6C1}"/>
              </a:ext>
            </a:extLst>
          </p:cNvPr>
          <p:cNvSpPr/>
          <p:nvPr/>
        </p:nvSpPr>
        <p:spPr>
          <a:xfrm rot="16200000">
            <a:off x="5377650" y="2121028"/>
            <a:ext cx="364819" cy="6221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EF1F51C-8145-4C3D-B630-0BF1F4F26C59}"/>
              </a:ext>
            </a:extLst>
          </p:cNvPr>
          <p:cNvSpPr/>
          <p:nvPr/>
        </p:nvSpPr>
        <p:spPr>
          <a:xfrm rot="16200000">
            <a:off x="7799152" y="2197245"/>
            <a:ext cx="364819" cy="56211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C801203-16A1-44FB-8E29-82C67DEE69EF}"/>
              </a:ext>
            </a:extLst>
          </p:cNvPr>
          <p:cNvSpPr/>
          <p:nvPr/>
        </p:nvSpPr>
        <p:spPr>
          <a:xfrm>
            <a:off x="9433624" y="2806830"/>
            <a:ext cx="364819" cy="49915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537EB73D-54A3-475A-BA69-A99B8B2AD833}"/>
              </a:ext>
            </a:extLst>
          </p:cNvPr>
          <p:cNvSpPr/>
          <p:nvPr/>
        </p:nvSpPr>
        <p:spPr>
          <a:xfrm>
            <a:off x="9414991" y="3820799"/>
            <a:ext cx="364819" cy="54051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E1DB8E1D-365B-4E71-B897-97696E5231AE}"/>
              </a:ext>
            </a:extLst>
          </p:cNvPr>
          <p:cNvSpPr/>
          <p:nvPr/>
        </p:nvSpPr>
        <p:spPr>
          <a:xfrm>
            <a:off x="9396358" y="4834767"/>
            <a:ext cx="364819" cy="569147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16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5C7BFF-E3E0-472A-4DFC-AA9F36CBD4B3}"/>
              </a:ext>
            </a:extLst>
          </p:cNvPr>
          <p:cNvSpPr txBox="1"/>
          <p:nvPr/>
        </p:nvSpPr>
        <p:spPr>
          <a:xfrm>
            <a:off x="2104103" y="452284"/>
            <a:ext cx="83377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0" y="1037059"/>
            <a:ext cx="10962639" cy="547509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5F4DB85-AF0A-4D34-BF66-849337963836}"/>
              </a:ext>
            </a:extLst>
          </p:cNvPr>
          <p:cNvSpPr/>
          <p:nvPr/>
        </p:nvSpPr>
        <p:spPr>
          <a:xfrm>
            <a:off x="2941163" y="2516957"/>
            <a:ext cx="697583" cy="565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48B02-0E4F-4463-866A-ECD4D217DE17}"/>
              </a:ext>
            </a:extLst>
          </p:cNvPr>
          <p:cNvSpPr/>
          <p:nvPr/>
        </p:nvSpPr>
        <p:spPr>
          <a:xfrm>
            <a:off x="5439458" y="2516957"/>
            <a:ext cx="574844" cy="565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F03190-AAFC-4A7F-9CA5-3719C805C6C5}"/>
              </a:ext>
            </a:extLst>
          </p:cNvPr>
          <p:cNvSpPr/>
          <p:nvPr/>
        </p:nvSpPr>
        <p:spPr>
          <a:xfrm>
            <a:off x="8060056" y="2516957"/>
            <a:ext cx="554354" cy="565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E32CE-1C5A-4676-A8E5-23E00B53329F}"/>
              </a:ext>
            </a:extLst>
          </p:cNvPr>
          <p:cNvSpPr/>
          <p:nvPr/>
        </p:nvSpPr>
        <p:spPr>
          <a:xfrm>
            <a:off x="9744275" y="3143010"/>
            <a:ext cx="697583" cy="4297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E639ED-E2C5-4D88-86F3-BF55A843EA16}"/>
              </a:ext>
            </a:extLst>
          </p:cNvPr>
          <p:cNvSpPr/>
          <p:nvPr/>
        </p:nvSpPr>
        <p:spPr>
          <a:xfrm>
            <a:off x="9661005" y="4058981"/>
            <a:ext cx="697583" cy="48634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B2EA4F-8F43-4B12-9EDB-F5F74D577CEE}"/>
              </a:ext>
            </a:extLst>
          </p:cNvPr>
          <p:cNvSpPr/>
          <p:nvPr/>
        </p:nvSpPr>
        <p:spPr>
          <a:xfrm>
            <a:off x="9598140" y="5031552"/>
            <a:ext cx="697583" cy="4510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5633508-64B8-401E-8D3D-8EB8D0C6293E}"/>
              </a:ext>
            </a:extLst>
          </p:cNvPr>
          <p:cNvSpPr/>
          <p:nvPr/>
        </p:nvSpPr>
        <p:spPr>
          <a:xfrm>
            <a:off x="2941163" y="2787965"/>
            <a:ext cx="697583" cy="16422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78F23EE-9718-4D31-B90C-41EDBB42202B}"/>
              </a:ext>
            </a:extLst>
          </p:cNvPr>
          <p:cNvSpPr/>
          <p:nvPr/>
        </p:nvSpPr>
        <p:spPr>
          <a:xfrm>
            <a:off x="5439457" y="2754912"/>
            <a:ext cx="574845" cy="197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ABE49BB-9E4C-4813-817F-00132C062D52}"/>
              </a:ext>
            </a:extLst>
          </p:cNvPr>
          <p:cNvSpPr/>
          <p:nvPr/>
        </p:nvSpPr>
        <p:spPr>
          <a:xfrm>
            <a:off x="8039565" y="2703406"/>
            <a:ext cx="574845" cy="1972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5B8F0F4-760D-4222-939C-67BB54D9770A}"/>
              </a:ext>
            </a:extLst>
          </p:cNvPr>
          <p:cNvSpPr/>
          <p:nvPr/>
        </p:nvSpPr>
        <p:spPr>
          <a:xfrm rot="5400000">
            <a:off x="9745153" y="3258295"/>
            <a:ext cx="429748" cy="199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079E0F-A271-4B0E-AA1E-102FA6F833E1}"/>
              </a:ext>
            </a:extLst>
          </p:cNvPr>
          <p:cNvSpPr/>
          <p:nvPr/>
        </p:nvSpPr>
        <p:spPr>
          <a:xfrm rot="5400000">
            <a:off x="9732057" y="5146836"/>
            <a:ext cx="429748" cy="199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189F85-9624-4883-9996-E2F2D1006AA2}"/>
              </a:ext>
            </a:extLst>
          </p:cNvPr>
          <p:cNvSpPr/>
          <p:nvPr/>
        </p:nvSpPr>
        <p:spPr>
          <a:xfrm rot="5400000">
            <a:off x="9732057" y="4209827"/>
            <a:ext cx="429748" cy="19918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16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OBJECTIVIES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60" y="1724025"/>
            <a:ext cx="10515600" cy="439229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and Diagnosis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Accuracy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Medicine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Healthcare Costs</a:t>
            </a: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</a:p>
        </p:txBody>
      </p:sp>
    </p:spTree>
    <p:extLst>
      <p:ext uri="{BB962C8B-B14F-4D97-AF65-F5344CB8AC3E}">
        <p14:creationId xmlns:p14="http://schemas.microsoft.com/office/powerpoint/2010/main" val="1797480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the KNN Model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>
              <a:buFont typeface="Wingdings" panose="05000000000000000000" pitchFamily="2" charset="2"/>
              <a:buChar char="§"/>
            </a:pPr>
            <a:endParaRPr lang="en-IN" sz="3600" dirty="0"/>
          </a:p>
          <a:p>
            <a:pP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01459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6737"/>
            <a:ext cx="10515600" cy="435133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Implementation</a:t>
            </a:r>
            <a:endParaRPr lang="en-US" sz="2500" b="1" dirty="0"/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Necessary Libraries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and Training the KNN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Training and Prediction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Load the Model</a:t>
            </a:r>
          </a:p>
          <a:p>
            <a:pPr marL="514350" indent="-514350">
              <a:buFont typeface="+mj-lt"/>
              <a:buAutoNum type="arabicPeriod"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317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67" y="922238"/>
            <a:ext cx="5384265" cy="57122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A9DBDD-892F-41AF-9075-22FC4701EF9D}"/>
              </a:ext>
            </a:extLst>
          </p:cNvPr>
          <p:cNvSpPr txBox="1"/>
          <p:nvPr/>
        </p:nvSpPr>
        <p:spPr>
          <a:xfrm>
            <a:off x="4657289" y="223521"/>
            <a:ext cx="3513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70C0"/>
                </a:solidFill>
              </a:rPr>
              <a:t>User Interface</a:t>
            </a:r>
            <a:endParaRPr lang="en-IN" sz="3200" b="1" u="sng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311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300" y="406400"/>
            <a:ext cx="4702020" cy="6156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394" y="1510070"/>
            <a:ext cx="4565611" cy="306832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442E3C1-02C1-4CBA-AD21-9A37297CF921}"/>
              </a:ext>
            </a:extLst>
          </p:cNvPr>
          <p:cNvSpPr/>
          <p:nvPr/>
        </p:nvSpPr>
        <p:spPr>
          <a:xfrm>
            <a:off x="5693790" y="2898114"/>
            <a:ext cx="889892" cy="311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294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CD85F-FE79-3E7A-A1DF-7FB199ECA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B5D39E-1293-5373-C03D-F9F8D2A5535F}"/>
              </a:ext>
            </a:extLst>
          </p:cNvPr>
          <p:cNvSpPr txBox="1"/>
          <p:nvPr/>
        </p:nvSpPr>
        <p:spPr>
          <a:xfrm>
            <a:off x="6609347" y="1767005"/>
            <a:ext cx="528975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PREDICTION USING MACHINE LEARNING</a:t>
            </a:r>
            <a:endParaRPr lang="en-IN" sz="4200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51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32" y="325120"/>
            <a:ext cx="4393668" cy="6035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54" y="1550604"/>
            <a:ext cx="4612639" cy="288544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A6F82A7-B151-4945-AC34-C4688D2C0037}"/>
              </a:ext>
            </a:extLst>
          </p:cNvPr>
          <p:cNvSpPr/>
          <p:nvPr/>
        </p:nvSpPr>
        <p:spPr>
          <a:xfrm>
            <a:off x="5401559" y="2799761"/>
            <a:ext cx="1036948" cy="311084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163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8720" y="1910080"/>
            <a:ext cx="4490720" cy="3332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B7ED5DB-7731-41BF-A326-2A1FD08D6974}"/>
              </a:ext>
            </a:extLst>
          </p:cNvPr>
          <p:cNvSpPr txBox="1"/>
          <p:nvPr/>
        </p:nvSpPr>
        <p:spPr>
          <a:xfrm>
            <a:off x="3514636" y="868093"/>
            <a:ext cx="4918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Wrong input in the interface</a:t>
            </a:r>
            <a:endParaRPr lang="en-IN" sz="2800" b="1" u="sng" dirty="0"/>
          </a:p>
        </p:txBody>
      </p:sp>
    </p:spTree>
    <p:extLst>
      <p:ext uri="{BB962C8B-B14F-4D97-AF65-F5344CB8AC3E}">
        <p14:creationId xmlns:p14="http://schemas.microsoft.com/office/powerpoint/2010/main" val="24824506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315" y="1331063"/>
            <a:ext cx="11195263" cy="5049521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3C6329-5711-47AE-BD68-A6C37ED130CD}"/>
              </a:ext>
            </a:extLst>
          </p:cNvPr>
          <p:cNvSpPr/>
          <p:nvPr/>
        </p:nvSpPr>
        <p:spPr>
          <a:xfrm>
            <a:off x="838200" y="2727159"/>
            <a:ext cx="1564640" cy="82082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492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845"/>
            <a:ext cx="10515600" cy="904875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265" y="1236794"/>
            <a:ext cx="9049470" cy="5049521"/>
          </a:xfrm>
        </p:spPr>
      </p:pic>
    </p:spTree>
    <p:extLst>
      <p:ext uri="{BB962C8B-B14F-4D97-AF65-F5344CB8AC3E}">
        <p14:creationId xmlns:p14="http://schemas.microsoft.com/office/powerpoint/2010/main" val="1649986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8F82-F1BC-C6D8-6B24-79370332B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62BD2-A384-7D95-B9BB-4E2C7381B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084" y="1093002"/>
            <a:ext cx="10515600" cy="4224265"/>
          </a:xfrm>
        </p:spPr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of k-NN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83% accuracy achieved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algorithm exploration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065629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F4430-8EBD-E1ED-3650-EF490708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D5A55-7178-C478-AE5B-C8725A851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7020"/>
            <a:ext cx="10515600" cy="4613634"/>
          </a:xfrm>
        </p:spPr>
        <p:txBody>
          <a:bodyPr/>
          <a:lstStyle/>
          <a:p>
            <a:r>
              <a:rPr lang="en-US" dirty="0">
                <a:hlinkClick r:id="rId2"/>
              </a:rPr>
              <a:t>www.wikipedia.org</a:t>
            </a:r>
            <a:endParaRPr lang="en-US" dirty="0"/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International Conference on Electrical and Electronics Engineering (ICE3-2020) IEEE ,Heart Disease Prediction Using Machine Learning Algorithms 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2020 2nd International Conference on Advances in Computing, Communication Control and Networking (ICACCCN).Heart Disease Prediction using Machine Learning Techniques.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240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956" y="2659923"/>
            <a:ext cx="10515600" cy="90487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768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10435-629D-6CB7-10FA-1E3E700AB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069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2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3E27C-C8F6-8F9B-4D1B-0FCB6F5C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8194"/>
            <a:ext cx="10515600" cy="533891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38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AA983-15EF-017F-2D47-DA8CB445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355E-7C9F-DCE2-494C-3A08BD338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44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 (CVD)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causes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factors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Prevention strategies for CVD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378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70781-45E0-3B05-7F03-B0AF5D96F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7598"/>
          </a:xfrm>
        </p:spPr>
        <p:txBody>
          <a:bodyPr>
            <a:normAutofit/>
          </a:bodyPr>
          <a:lstStyle/>
          <a:p>
            <a:pPr algn="ctr"/>
            <a:r>
              <a:rPr 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sz="3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20190"/>
              </p:ext>
            </p:extLst>
          </p:nvPr>
        </p:nvGraphicFramePr>
        <p:xfrm>
          <a:off x="653847" y="150624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Archana Singh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Rakesh Kumar 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Disease Prediction Using Machine Learning Algorithms.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regression= 78%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tree=83%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k-nearest neighbour =87%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83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5AE2E7-D439-0823-8BD6-0A94A1CE0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67931"/>
              </p:ext>
            </p:extLst>
          </p:nvPr>
        </p:nvGraphicFramePr>
        <p:xfrm>
          <a:off x="565357" y="838200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Vijeta Sharma</a:t>
                      </a: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Shrinkhala Yadav</a:t>
                      </a:r>
                    </a:p>
                    <a:p>
                      <a:pPr algn="ctr"/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Heart Disease Prediction using Machine Learning Techniques 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Machine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forest=99%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Tree=85%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215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63247"/>
              </p:ext>
            </p:extLst>
          </p:nvPr>
        </p:nvGraphicFramePr>
        <p:xfrm>
          <a:off x="664007" y="118112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SENTHILKUMAR MOHAN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CHANDRASEGAR THIRUMALAI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D GAUTAM SRIVASTAVA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Effective Heart Disease Prediction Using Hybrid Machine Learning Techniques.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</a:t>
                      </a: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tree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I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 86.1%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tree=85%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</a:t>
                      </a:r>
                      <a:r>
                        <a:rPr lang="en-IN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bayes</a:t>
                      </a: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=75.8%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42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15296"/>
              </p:ext>
            </p:extLst>
          </p:nvPr>
        </p:nvGraphicFramePr>
        <p:xfrm>
          <a:off x="496367" y="1201408"/>
          <a:ext cx="11483597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898077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b="1"/>
                    </a:p>
                    <a:p>
                      <a:endParaRPr lang="en-IN" b="1"/>
                    </a:p>
                    <a:p>
                      <a:endParaRPr lang="en-IN" b="1"/>
                    </a:p>
                    <a:p>
                      <a:pPr algn="ctr"/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IN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2000" b="1" dirty="0"/>
                        <a:t>Dimitris Bertsimas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2000" b="1" dirty="0"/>
                        <a:t>Machine Learning for Real-Time Heart Disease Prediction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 err="1"/>
                        <a:t>XGBoost</a:t>
                      </a:r>
                      <a:r>
                        <a:rPr lang="en-IN" sz="2000" b="1" dirty="0"/>
                        <a:t> algorithm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2000" b="1" dirty="0"/>
                        <a:t>ECG feature extraction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F1 Scores: 0.93 – 0.99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15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876250-B404-5A45-E53B-A0D1458C0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39985"/>
              </p:ext>
            </p:extLst>
          </p:nvPr>
        </p:nvGraphicFramePr>
        <p:xfrm>
          <a:off x="664007" y="1181126"/>
          <a:ext cx="10884305" cy="4455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3562">
                  <a:extLst>
                    <a:ext uri="{9D8B030D-6E8A-4147-A177-3AD203B41FA5}">
                      <a16:colId xmlns:a16="http://schemas.microsoft.com/office/drawing/2014/main" val="2283427182"/>
                    </a:ext>
                  </a:extLst>
                </a:gridCol>
                <a:gridCol w="3390160">
                  <a:extLst>
                    <a:ext uri="{9D8B030D-6E8A-4147-A177-3AD203B41FA5}">
                      <a16:colId xmlns:a16="http://schemas.microsoft.com/office/drawing/2014/main" val="591528970"/>
                    </a:ext>
                  </a:extLst>
                </a:gridCol>
                <a:gridCol w="2176861">
                  <a:extLst>
                    <a:ext uri="{9D8B030D-6E8A-4147-A177-3AD203B41FA5}">
                      <a16:colId xmlns:a16="http://schemas.microsoft.com/office/drawing/2014/main" val="1160408802"/>
                    </a:ext>
                  </a:extLst>
                </a:gridCol>
                <a:gridCol w="2298785">
                  <a:extLst>
                    <a:ext uri="{9D8B030D-6E8A-4147-A177-3AD203B41FA5}">
                      <a16:colId xmlns:a16="http://schemas.microsoft.com/office/drawing/2014/main" val="2981384694"/>
                    </a:ext>
                  </a:extLst>
                </a:gridCol>
                <a:gridCol w="2054937">
                  <a:extLst>
                    <a:ext uri="{9D8B030D-6E8A-4147-A177-3AD203B41FA5}">
                      <a16:colId xmlns:a16="http://schemas.microsoft.com/office/drawing/2014/main" val="1486108365"/>
                    </a:ext>
                  </a:extLst>
                </a:gridCol>
              </a:tblGrid>
              <a:tr h="84446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AND TOPIC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875691"/>
                  </a:ext>
                </a:extLst>
              </a:tr>
              <a:tr h="3479824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IN" dirty="0"/>
                    </a:p>
                    <a:p>
                      <a:endParaRPr lang="en-IN" dirty="0"/>
                    </a:p>
                    <a:p>
                      <a:pPr algn="ctr"/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IN" sz="2000" b="1" dirty="0" err="1"/>
                        <a:t>Tülay</a:t>
                      </a:r>
                      <a:r>
                        <a:rPr lang="en-IN" sz="2000" b="1" dirty="0"/>
                        <a:t> </a:t>
                      </a:r>
                      <a:r>
                        <a:rPr lang="en-IN" sz="2000" b="1" dirty="0" err="1"/>
                        <a:t>KarayÖla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Neural network</a:t>
                      </a:r>
                    </a:p>
                    <a:p>
                      <a:pPr marL="285750" marR="0" lvl="0" indent="-28575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IN" b="1" dirty="0"/>
                        <a:t>Backpropagation algorithm</a:t>
                      </a:r>
                    </a:p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ctr">
                        <a:buFont typeface="Arial" panose="020B0604020202020204" pitchFamily="34" charset="0"/>
                        <a:buChar char="•"/>
                      </a:pPr>
                      <a:r>
                        <a:rPr lang="en-IN" b="1" dirty="0"/>
                        <a:t>Accuracy: 95%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55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617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753</TotalTime>
  <Words>580</Words>
  <Application>Microsoft Office PowerPoint</Application>
  <PresentationFormat>Widescreen</PresentationFormat>
  <Paragraphs>272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Wingdings</vt:lpstr>
      <vt:lpstr>Office Theme</vt:lpstr>
      <vt:lpstr>Visvesvaraya Technological​ University, Belagavi​</vt:lpstr>
      <vt:lpstr>PowerPoint Presentation</vt:lpstr>
      <vt:lpstr>CONTENTS</vt:lpstr>
      <vt:lpstr>INTRODUCTION</vt:lpstr>
      <vt:lpstr>LITERATURE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DEFINITION</vt:lpstr>
      <vt:lpstr>PowerPoint Presentation</vt:lpstr>
      <vt:lpstr>OBJECTIVIES</vt:lpstr>
      <vt:lpstr>METHODOLOGY</vt:lpstr>
      <vt:lpstr>IMPLEMENTAION</vt:lpstr>
      <vt:lpstr>PowerPoint Presentation</vt:lpstr>
      <vt:lpstr>PowerPoint Presentation</vt:lpstr>
      <vt:lpstr>PowerPoint Presentation</vt:lpstr>
      <vt:lpstr>PowerPoint Presentation</vt:lpstr>
      <vt:lpstr>RESULTS</vt:lpstr>
      <vt:lpstr>RESULTS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roshani dafedar</dc:creator>
  <cp:lastModifiedBy>Azam pasha</cp:lastModifiedBy>
  <cp:revision>52</cp:revision>
  <dcterms:created xsi:type="dcterms:W3CDTF">2024-06-18T07:14:49Z</dcterms:created>
  <dcterms:modified xsi:type="dcterms:W3CDTF">2024-08-01T08:10:11Z</dcterms:modified>
</cp:coreProperties>
</file>