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6E6E-38B6-684B-A7C2-2331E074EF7F}" type="datetimeFigureOut">
              <a:rPr lang="en-GB" smtClean="0"/>
              <a:t>05/07/2017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9D97-8EFE-DC44-B242-9913F8925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0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2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1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7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3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6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9D97-8EFE-DC44-B242-9913F89257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3EAD-3096-5C4D-93AE-5C8D4E9037A1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C213-B62C-BE49-99AA-709438FB4067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9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068C-BFF6-EC44-917F-7D4D5F08FC35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9EB-F421-6440-9C62-02814947B5B6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F647-1B47-0546-B1D9-E1B1D45CF91D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C342-3475-4B40-909D-8BF6EF363505}" type="datetime1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3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0C0-47CD-C64E-8624-C000F00B71EF}" type="datetime1">
              <a:rPr lang="en-GB" smtClean="0"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3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4243-1611-9A44-993E-463BDDF72ACC}" type="datetime1">
              <a:rPr lang="en-GB" smtClean="0"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6BAD-577C-0244-B30E-3D90D0AF8EBB}" type="datetime1">
              <a:rPr lang="en-GB" smtClean="0"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7734-706E-0B46-A1A7-C8E633105246}" type="datetime1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FB6B-177C-EE44-A4C3-861DC95A8BE6}" type="datetime1">
              <a:rPr lang="en-GB" smtClean="0"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28DC-4F79-D649-819C-430922C757CE}" type="datetime1">
              <a:rPr lang="en-GB" smtClean="0"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Assistive Technologies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89DE-53B2-784B-B967-E821A5461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0268" y="1381539"/>
            <a:ext cx="5320306" cy="40624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51834" y="499398"/>
            <a:ext cx="743985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800" b="1" i="0" spc="25" smtClean="0">
                <a:solidFill>
                  <a:schemeClr val="tx2"/>
                </a:solidFill>
                <a:effectLst/>
                <a:latin typeface="Helvetica Neue UltraLight" charset="0"/>
                <a:ea typeface="Arial Unicode MS" charset="0"/>
                <a:cs typeface="Arial Unicode MS" charset="0"/>
              </a:rPr>
              <a:t>Smartphone-based Fall Detection System</a:t>
            </a:r>
            <a:endParaRPr lang="en-US" sz="2800" spc="80">
              <a:solidFill>
                <a:schemeClr val="tx2"/>
              </a:solidFill>
              <a:effectLst/>
              <a:latin typeface="Helvetica Neue UltraLight" charset="0"/>
              <a:ea typeface="Arial Unicode MS" charset="0"/>
              <a:cs typeface="Arial Unicode M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3623" y="5616379"/>
            <a:ext cx="563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pc="25" dirty="0">
                <a:solidFill>
                  <a:srgbClr val="336473"/>
                </a:solidFill>
                <a:latin typeface="Times New Roman" charset="0"/>
                <a:ea typeface="Arial Unicode MS" charset="0"/>
              </a:rPr>
              <a:t>ASSISTIVE  </a:t>
            </a:r>
            <a:r>
              <a:rPr lang="en-GB" b="1" spc="25" dirty="0" smtClean="0">
                <a:solidFill>
                  <a:srgbClr val="336473"/>
                </a:solidFill>
                <a:latin typeface="Times New Roman" charset="0"/>
                <a:ea typeface="Arial Unicode MS" charset="0"/>
              </a:rPr>
              <a:t>TECHNOLOGIES  for  Bluebird Care </a:t>
            </a:r>
            <a:r>
              <a:rPr lang="en-US" dirty="0" smtClean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Bluebird Care Services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9" y="1457740"/>
            <a:ext cx="5177888" cy="34985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5514" y="1351722"/>
            <a:ext cx="30494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Support for elderly and less-able people living independently  in their own home 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Bluebird customers are subject to a higher risk of accidental falls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Bluebird care uses an indoor telecare system for fall </a:t>
            </a:r>
            <a:r>
              <a:rPr lang="en-GB" dirty="0" err="1" smtClean="0"/>
              <a:t>notifcation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GB" dirty="0" smtClean="0"/>
              <a:t>Looking for a system to be used outdoors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0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Smartphone-based Fall Detection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8330" y="1506755"/>
            <a:ext cx="425387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Smartphones are a part of everyday life. 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have inbuilt sensors: an accelerometer and a gyroscope, data from which can be used for falls detection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In-built location services to automatically navigate needed help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Communication capabilities between a user and caregivers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623944"/>
            <a:ext cx="3785014" cy="1742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4882" y="4772083"/>
            <a:ext cx="8028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As a proof of concept we trained </a:t>
            </a:r>
            <a:r>
              <a:rPr lang="en-GB" b="1" dirty="0"/>
              <a:t>a machine-learning algorithm to classify human activities and detect falls using patterns recorded by smartphone accelerometers</a:t>
            </a:r>
            <a:r>
              <a:rPr lang="en-US" b="1" dirty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72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UniMib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SHAR Dataset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229994"/>
            <a:ext cx="3731936" cy="3578667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69" y="2267233"/>
            <a:ext cx="3435626" cy="3559025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81038" y="973662"/>
            <a:ext cx="8028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/>
              <a:t>Triaxial</a:t>
            </a:r>
            <a:r>
              <a:rPr lang="en-GB" b="1" dirty="0" smtClean="0"/>
              <a:t> acceleration data captured by smartphones in the pockets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04879" y="1530673"/>
            <a:ext cx="38342" cy="42955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3803" y="1481189"/>
            <a:ext cx="40102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Daily Activities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GB" i="1" dirty="0" smtClean="0"/>
              <a:t>walking, running , sitting down, .. </a:t>
            </a:r>
            <a:endParaRPr lang="en-GB" i="1" dirty="0"/>
          </a:p>
        </p:txBody>
      </p:sp>
      <p:sp>
        <p:nvSpPr>
          <p:cNvPr id="16" name="Rectangle 15"/>
          <p:cNvSpPr/>
          <p:nvPr/>
        </p:nvSpPr>
        <p:spPr>
          <a:xfrm>
            <a:off x="5273469" y="1491387"/>
            <a:ext cx="2167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imulated Falls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866" y="329303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Proximity between classes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13017" y="1967542"/>
            <a:ext cx="262496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Running and jumping form separate classes 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Falls and Daily activities are generally apart 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Promising segregation for a classification task</a:t>
            </a: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1023730"/>
            <a:ext cx="4931603" cy="50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866" y="329303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Two class classifiers for fall detection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44209" y="1630018"/>
            <a:ext cx="338075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Classifiers: Logistic Regression, </a:t>
            </a:r>
            <a:r>
              <a:rPr lang="en-GB" dirty="0" err="1" smtClean="0"/>
              <a:t>kNN</a:t>
            </a:r>
            <a:r>
              <a:rPr lang="en-GB" dirty="0" smtClean="0"/>
              <a:t>, Random Forest,  SVM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Feature space dimensions  from 8 to 151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Best performing are Random Forest and SVM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90-93% probability of fall detection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dirty="0" smtClean="0"/>
              <a:t>2-4% probability of false alarm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6" y="1003148"/>
            <a:ext cx="4898280" cy="48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866" y="329303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Smartphone based fall detection syste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06229" y="3861257"/>
            <a:ext cx="78257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/>
              <a:t>Particularly suitable for outdoor use</a:t>
            </a:r>
            <a:r>
              <a:rPr lang="en-GB" dirty="0" smtClean="0"/>
              <a:t>: inbuilt location service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smtClean="0"/>
              <a:t>Communication and interaction with a user</a:t>
            </a:r>
            <a:r>
              <a:rPr lang="en-GB" dirty="0" smtClean="0"/>
              <a:t>: alert messages to cancel false alarms, automatic calling to care service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smtClean="0"/>
              <a:t>Iterative machine learning</a:t>
            </a:r>
            <a:r>
              <a:rPr lang="en-GB" dirty="0" smtClean="0"/>
              <a:t>: preloaded with standard model, which then can be adapt to a user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586" y="1054166"/>
            <a:ext cx="6150388" cy="23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1866" y="329303"/>
            <a:ext cx="8543925" cy="65860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Recommendations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6113" y="6173788"/>
            <a:ext cx="2228850" cy="365125"/>
          </a:xfrm>
        </p:spPr>
        <p:txBody>
          <a:bodyPr/>
          <a:lstStyle/>
          <a:p>
            <a:fld id="{B6E989DE-53B2-784B-B967-E821A546122F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73788"/>
            <a:ext cx="3343275" cy="365125"/>
          </a:xfrm>
        </p:spPr>
        <p:txBody>
          <a:bodyPr/>
          <a:lstStyle/>
          <a:p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Assistive Technologies:</a:t>
            </a:r>
            <a:endParaRPr lang="en-GB" sz="1600" i="1" dirty="0">
              <a:solidFill>
                <a:schemeClr val="accent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6075" y="6173788"/>
            <a:ext cx="47858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600" i="1">
                <a:solidFill>
                  <a:schemeClr val="accent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/>
              <a:t>Smartphone-based Fall Detection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1304" y="6173787"/>
            <a:ext cx="90644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3095" y="1298713"/>
            <a:ext cx="8163340" cy="42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Collect more data 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using smartphone apps, such as Sensor Kinetics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00100" lvl="1" indent="-342900">
              <a:lnSpc>
                <a:spcPct val="130000"/>
              </a:lnSpc>
              <a:buFont typeface="Helvetica Neue Light" charset="0"/>
              <a:buChar char="-"/>
            </a:pP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walking outdoors; 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Arial Unicode MS" charset="0"/>
              <a:cs typeface="Arial Unicode MS" charset="0"/>
            </a:endParaRPr>
          </a:p>
          <a:p>
            <a:pPr marL="800100" lvl="1" indent="-342900">
              <a:lnSpc>
                <a:spcPct val="130000"/>
              </a:lnSpc>
              <a:buFont typeface="Helvetica Neue Light" charset="0"/>
              <a:buChar char="-"/>
            </a:pP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dropping a phone when no actual fall occurs; 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Arial Unicode MS" charset="0"/>
              <a:cs typeface="Arial Unicode MS" charset="0"/>
            </a:endParaRPr>
          </a:p>
          <a:p>
            <a:pPr marL="800100" lvl="1" indent="-342900">
              <a:lnSpc>
                <a:spcPct val="130000"/>
              </a:lnSpc>
              <a:buFont typeface="Helvetica Neue Light" charset="0"/>
              <a:buChar char="-"/>
            </a:pP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data recorded by a phone carried in a bag. 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Arial Unicode MS" charset="0"/>
              <a:cs typeface="Arial Unicode MS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Train a classification model: 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Random Forest and SVM classifiers on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triaxial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 and magnitude acceleration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timeseries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 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Build a prototype system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.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A minimal viable product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 of (a) an app capturing the data and (b) pre-loaded standard classification model. No connectivity to the central service required. </a:t>
            </a:r>
            <a:endParaRPr lang="en-US" sz="1400" dirty="0" smtClean="0">
              <a:solidFill>
                <a:srgbClr val="000000"/>
              </a:solidFill>
              <a:effectLst/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Run pilot studies with healthy participants: </a:t>
            </a:r>
            <a:r>
              <a:rPr lang="en-US" dirty="0" smtClean="0">
                <a:solidFill>
                  <a:srgbClr val="000000"/>
                </a:solidFill>
                <a:effectLst/>
                <a:latin typeface="Helvetica Neue Light" charset="0"/>
                <a:ea typeface="Arial Unicode MS" charset="0"/>
                <a:cs typeface="Arial Unicode MS" charset="0"/>
              </a:rPr>
              <a:t> carry out daily activities and simulate falls while using the app. </a:t>
            </a:r>
            <a:endParaRPr lang="en-US" sz="1400" dirty="0">
              <a:solidFill>
                <a:srgbClr val="000000"/>
              </a:solidFill>
              <a:effectLst/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427</Words>
  <Application>Microsoft Macintosh PowerPoint</Application>
  <PresentationFormat>A4 Paper (210x297 mm)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Calibri</vt:lpstr>
      <vt:lpstr>Calibri Light</vt:lpstr>
      <vt:lpstr>Helvetica Neue</vt:lpstr>
      <vt:lpstr>Helvetica Neue Light</vt:lpstr>
      <vt:lpstr>Helvetica Neue UltraLight</vt:lpstr>
      <vt:lpstr>Times New Roman</vt:lpstr>
      <vt:lpstr>Arial</vt:lpstr>
      <vt:lpstr>Office Theme</vt:lpstr>
      <vt:lpstr>PowerPoint Presentation</vt:lpstr>
      <vt:lpstr>Bluebird Care Services</vt:lpstr>
      <vt:lpstr>Smartphone-based Fall Detection</vt:lpstr>
      <vt:lpstr>UniMib SHAR Dataset</vt:lpstr>
      <vt:lpstr>Proximity between classes</vt:lpstr>
      <vt:lpstr>Two class classifiers for fall detection</vt:lpstr>
      <vt:lpstr>Smartphone based fall detection system 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Z</dc:creator>
  <cp:lastModifiedBy>A Z</cp:lastModifiedBy>
  <cp:revision>13</cp:revision>
  <dcterms:created xsi:type="dcterms:W3CDTF">2017-07-05T20:43:37Z</dcterms:created>
  <dcterms:modified xsi:type="dcterms:W3CDTF">2017-07-05T21:49:40Z</dcterms:modified>
</cp:coreProperties>
</file>