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Lst>
  <p:sldSz cx="9144000" cy="5143500"/>
  <p:notesSz cx="6858000" cy="9144000"/>
  <p:embeddedFontLst>
    <p:embeddedFont>
      <p:font typeface="Open Sans ExtraBold" panose="020B0906030804020204"/>
      <p:bold r:id="rId17"/>
    </p:embeddedFont>
    <p:embeddedFont>
      <p:font typeface="Open Sans Light" panose="020B0606030504020204"/>
      <p:regular r:id="rId18"/>
    </p:embeddedFont>
    <p:embeddedFont>
      <p:font typeface="Lora"/>
      <p:regular r:id="rId19"/>
      <p:bold r:id="rId20"/>
      <p:italic r:id="rId21"/>
      <p:boldItalic r:id="rId22"/>
    </p:embeddedFont>
    <p:embeddedFont>
      <p:font typeface="Open Sans" panose="020B0606030504020204"/>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4805BA6-CC0E-4A04-AB1C-FC66D92E5182}" styleName="Table_0">
    <a:wholeTbl>
      <a:tcTxStyle>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Style>
        <a:tcBdr/>
        <a:fill>
          <a:solidFill>
            <a:schemeClr val="accent5">
              <a:alpha val="40000"/>
            </a:schemeClr>
          </a:solidFill>
        </a:fill>
      </a:tcStyle>
    </a:band1H>
    <a:band2H>
      <a:tcStyle>
        <a:tcBdr/>
      </a:tcStyle>
    </a:band2H>
    <a:band1V>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Style>
        <a:tcBdr/>
      </a:tcStyle>
    </a:band2V>
    <a:lastCol>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Style>
        <a:tcBdr/>
      </a:tcStyle>
    </a:seCell>
    <a:swCell>
      <a:tcStyle>
        <a:tcBdr/>
      </a:tcStyle>
    </a:swCell>
    <a:firstRow>
      <a:tcTxStyle b="on">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eb49ee68a6_2_45: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geb49ee68a6_2_4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eb49ee68a6_2_54: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geb49ee68a6_2_5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eb49ee68a6_0_13: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geb49ee68a6_0_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eb49ee68a6_7_35: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 name="Google Shape;119;geb49ee68a6_7_3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eb49ee68a6_7_44: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8" name="Google Shape;128;geb49ee68a6_7_4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eb49ee68a6_22_0: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geb49ee68a6_22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eb49ee68a6_7_72: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5" name="Google Shape;145;geb49ee68a6_7_7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eb49ee68a6_7_80: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3" name="Google Shape;153;geb49ee68a6_7_8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eb49ee68a6_7_107: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1" name="Google Shape;161;geb49ee68a6_7_10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panose="020B0604020202020204"/>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6" name="Google Shape;56;p14"/>
          <p:cNvSpPr txBox="1"/>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panose="020B0604020202020204"/>
              <a:buNone/>
              <a:defRPr sz="2800"/>
            </a:lvl1pPr>
            <a:lvl2pPr marL="914400" lvl="1" indent="-228600" algn="ctr">
              <a:lnSpc>
                <a:spcPct val="100000"/>
              </a:lnSpc>
              <a:spcBef>
                <a:spcPts val="0"/>
              </a:spcBef>
              <a:spcAft>
                <a:spcPts val="0"/>
              </a:spcAft>
              <a:buClr>
                <a:srgbClr val="585858"/>
              </a:buClr>
              <a:buSzPts val="2800"/>
              <a:buFont typeface="Arial" panose="020B0604020202020204"/>
              <a:buNone/>
              <a:defRPr sz="2800"/>
            </a:lvl2pPr>
            <a:lvl3pPr marL="1371600" lvl="2" indent="-228600" algn="ctr">
              <a:lnSpc>
                <a:spcPct val="100000"/>
              </a:lnSpc>
              <a:spcBef>
                <a:spcPts val="0"/>
              </a:spcBef>
              <a:spcAft>
                <a:spcPts val="0"/>
              </a:spcAft>
              <a:buClr>
                <a:srgbClr val="585858"/>
              </a:buClr>
              <a:buSzPts val="2800"/>
              <a:buFont typeface="Arial" panose="020B0604020202020204"/>
              <a:buNone/>
              <a:defRPr sz="2800"/>
            </a:lvl3pPr>
            <a:lvl4pPr marL="1828800" lvl="3" indent="-228600" algn="ctr">
              <a:lnSpc>
                <a:spcPct val="100000"/>
              </a:lnSpc>
              <a:spcBef>
                <a:spcPts val="0"/>
              </a:spcBef>
              <a:spcAft>
                <a:spcPts val="0"/>
              </a:spcAft>
              <a:buClr>
                <a:srgbClr val="585858"/>
              </a:buClr>
              <a:buSzPts val="2800"/>
              <a:buFont typeface="Arial" panose="020B0604020202020204"/>
              <a:buNone/>
              <a:defRPr sz="2800"/>
            </a:lvl4pPr>
            <a:lvl5pPr marL="2286000" lvl="4" indent="-228600" algn="ctr">
              <a:lnSpc>
                <a:spcPct val="100000"/>
              </a:lnSpc>
              <a:spcBef>
                <a:spcPts val="0"/>
              </a:spcBef>
              <a:spcAft>
                <a:spcPts val="0"/>
              </a:spcAft>
              <a:buClr>
                <a:srgbClr val="585858"/>
              </a:buClr>
              <a:buSzPts val="2800"/>
              <a:buFont typeface="Arial" panose="020B0604020202020204"/>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57" name="Google Shape;57;p14"/>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matchingName="TITLE_AND_BODY">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0" name="Google Shape;60;p15"/>
          <p:cNvSpPr txBox="1"/>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61" name="Google Shape;61;p15"/>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_HEADER">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panose="020B0604020202020204"/>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4" name="Google Shape;64;p16"/>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_AND_TWO_COLUMNS">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7" name="Google Shape;67;p17"/>
          <p:cNvSpPr txBox="1"/>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68" name="Google Shape;68;p17"/>
          <p:cNvSpPr txBox="1"/>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69" name="Google Shape;69;p17"/>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_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2" name="Google Shape;72;p18"/>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panose="020B0604020202020204"/>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5" name="Google Shape;75;p19"/>
          <p:cNvSpPr txBox="1"/>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76" name="Google Shape;76;p19"/>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panose="020B0604020202020204"/>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9" name="Google Shape;79;p20"/>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21"/>
          <p:cNvSpPr txBox="1"/>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panose="020B0604020202020204"/>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3" name="Google Shape;83;p21"/>
          <p:cNvSpPr txBox="1"/>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panose="020B0604020202020204"/>
              <a:buNone/>
              <a:defRPr sz="2100"/>
            </a:lvl1pPr>
            <a:lvl2pPr marL="914400" lvl="1" indent="-228600" algn="ctr">
              <a:lnSpc>
                <a:spcPct val="100000"/>
              </a:lnSpc>
              <a:spcBef>
                <a:spcPts val="0"/>
              </a:spcBef>
              <a:spcAft>
                <a:spcPts val="0"/>
              </a:spcAft>
              <a:buClr>
                <a:srgbClr val="585858"/>
              </a:buClr>
              <a:buSzPts val="2100"/>
              <a:buFont typeface="Arial" panose="020B0604020202020204"/>
              <a:buNone/>
              <a:defRPr sz="2100"/>
            </a:lvl2pPr>
            <a:lvl3pPr marL="1371600" lvl="2" indent="-228600" algn="ctr">
              <a:lnSpc>
                <a:spcPct val="100000"/>
              </a:lnSpc>
              <a:spcBef>
                <a:spcPts val="0"/>
              </a:spcBef>
              <a:spcAft>
                <a:spcPts val="0"/>
              </a:spcAft>
              <a:buClr>
                <a:srgbClr val="585858"/>
              </a:buClr>
              <a:buSzPts val="2100"/>
              <a:buFont typeface="Arial" panose="020B0604020202020204"/>
              <a:buNone/>
              <a:defRPr sz="2100"/>
            </a:lvl3pPr>
            <a:lvl4pPr marL="1828800" lvl="3" indent="-228600" algn="ctr">
              <a:lnSpc>
                <a:spcPct val="100000"/>
              </a:lnSpc>
              <a:spcBef>
                <a:spcPts val="0"/>
              </a:spcBef>
              <a:spcAft>
                <a:spcPts val="0"/>
              </a:spcAft>
              <a:buClr>
                <a:srgbClr val="585858"/>
              </a:buClr>
              <a:buSzPts val="2100"/>
              <a:buFont typeface="Arial" panose="020B0604020202020204"/>
              <a:buNone/>
              <a:defRPr sz="2100"/>
            </a:lvl4pPr>
            <a:lvl5pPr marL="2286000" lvl="4" indent="-228600" algn="ctr">
              <a:lnSpc>
                <a:spcPct val="100000"/>
              </a:lnSpc>
              <a:spcBef>
                <a:spcPts val="0"/>
              </a:spcBef>
              <a:spcAft>
                <a:spcPts val="0"/>
              </a:spcAft>
              <a:buClr>
                <a:srgbClr val="585858"/>
              </a:buClr>
              <a:buSzPts val="2100"/>
              <a:buFont typeface="Arial" panose="020B0604020202020204"/>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84" name="Google Shape;84;p21"/>
          <p:cNvSpPr txBox="1"/>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85" name="Google Shape;85;p21"/>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86" name="Shape 86"/>
        <p:cNvGrpSpPr/>
        <p:nvPr/>
      </p:nvGrpSpPr>
      <p:grpSpPr>
        <a:xfrm>
          <a:off x="0" y="0"/>
          <a:ext cx="0" cy="0"/>
          <a:chOff x="0" y="0"/>
          <a:chExt cx="0" cy="0"/>
        </a:xfrm>
      </p:grpSpPr>
      <p:sp>
        <p:nvSpPr>
          <p:cNvPr id="87" name="Google Shape;87;p22"/>
          <p:cNvSpPr txBox="1"/>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p:txBody>
      </p:sp>
      <p:sp>
        <p:nvSpPr>
          <p:cNvPr id="88" name="Google Shape;88;p22"/>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89" name="Shape 89"/>
        <p:cNvGrpSpPr/>
        <p:nvPr/>
      </p:nvGrpSpPr>
      <p:grpSpPr>
        <a:xfrm>
          <a:off x="0" y="0"/>
          <a:ext cx="0" cy="0"/>
          <a:chOff x="0" y="0"/>
          <a:chExt cx="0" cy="0"/>
        </a:xfrm>
      </p:grpSpPr>
      <p:sp>
        <p:nvSpPr>
          <p:cNvPr id="90" name="Google Shape;90;p23"/>
          <p:cNvSpPr txBox="1"/>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panose="020B0604020202020204"/>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1" name="Google Shape;91;p23"/>
          <p:cNvSpPr txBox="1"/>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92" name="Google Shape;92;p23"/>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3" name="Shape 93"/>
        <p:cNvGrpSpPr/>
        <p:nvPr/>
      </p:nvGrpSpPr>
      <p:grpSpPr>
        <a:xfrm>
          <a:off x="0" y="0"/>
          <a:ext cx="0" cy="0"/>
          <a:chOff x="0" y="0"/>
          <a:chExt cx="0" cy="0"/>
        </a:xfrm>
      </p:grpSpPr>
      <p:sp>
        <p:nvSpPr>
          <p:cNvPr id="94" name="Google Shape;94;p24"/>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13"/>
          <p:cNvSpPr txBox="1"/>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9pPr>
          </a:lstStyle>
          <a:p/>
        </p:txBody>
      </p:sp>
      <p:sp>
        <p:nvSpPr>
          <p:cNvPr id="53" name="Google Shape;53;p13"/>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panose="020B0906030804020204"/>
              <a:buNone/>
            </a:pPr>
            <a:r>
              <a:rPr lang="en-GB" sz="3500" b="1"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rPr>
              <a:t>Sprocket Central Pty Ltd</a:t>
            </a:r>
            <a:endParaRPr lang="en-GB" sz="3500" b="1"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panose="020B0606030504020204"/>
              <a:buNone/>
            </a:pPr>
            <a:r>
              <a:rPr lang="en-GB" sz="2800" b="0" i="0" u="none" strike="noStrike" cap="none">
                <a:solidFill>
                  <a:srgbClr val="FFFFFF"/>
                </a:solidFill>
                <a:latin typeface="Open Sans Light" panose="020B0606030504020204"/>
                <a:ea typeface="Open Sans Light" panose="020B0606030504020204"/>
                <a:cs typeface="Open Sans Light" panose="020B0606030504020204"/>
                <a:sym typeface="Open Sans Light" panose="020B0606030504020204"/>
              </a:rPr>
              <a:t>Data analytics approach</a:t>
            </a:r>
            <a:endParaRPr lang="en-GB" sz="2800" b="0" i="0" u="none" strike="noStrike" cap="none">
              <a:solidFill>
                <a:srgbClr val="FFFFFF"/>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102" name="Google Shape;102;p25" descr="Shape 57"/>
          <p:cNvPicPr preferRelativeResize="0"/>
          <p:nvPr/>
        </p:nvPicPr>
        <p:blipFill rotWithShape="1">
          <a:blip r:embed="rId1"/>
          <a:srcRect/>
          <a:stretch>
            <a:fill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 name="Google Shape;108;p26"/>
          <p:cNvSpPr/>
          <p:nvPr/>
        </p:nvSpPr>
        <p:spPr>
          <a:xfrm>
            <a:off x="205025" y="111403"/>
            <a:ext cx="8565600" cy="619200"/>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Agenda</a:t>
            </a:r>
            <a:endPar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GB"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panose="020B0606030504020204"/>
              <a:buChar char="❏"/>
            </a:pPr>
            <a:r>
              <a:rPr lang="en-GB"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rPr>
              <a:t>Data Exploration</a:t>
            </a:r>
            <a:endParaRPr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Clr>
                <a:srgbClr val="000000"/>
              </a:buClr>
              <a:buSzPts val="2000"/>
              <a:buFont typeface="Open Sans" panose="020B0606030504020204"/>
              <a:buChar char="❏"/>
            </a:pPr>
            <a:r>
              <a:rPr lang="en-GB"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rPr>
              <a:t>Model Development</a:t>
            </a:r>
            <a:endParaRPr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Clr>
                <a:srgbClr val="000000"/>
              </a:buClr>
              <a:buSzPts val="2000"/>
              <a:buFont typeface="Open Sans" panose="020B0606030504020204"/>
              <a:buChar char="❏"/>
            </a:pPr>
            <a:r>
              <a:rPr lang="en-GB"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rPr>
              <a:t>Interpretation</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Agenda</a:t>
            </a:r>
            <a:endPar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GB"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GB"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panose="020B0606030504020204"/>
              <a:buChar char="❏"/>
            </a:pPr>
            <a:r>
              <a:rPr lang="en-GB" sz="2000">
                <a:latin typeface="Open Sans" panose="020B0606030504020204"/>
                <a:ea typeface="Open Sans" panose="020B0606030504020204"/>
                <a:cs typeface="Open Sans" panose="020B0606030504020204"/>
                <a:sym typeface="Open Sans" panose="020B0606030504020204"/>
              </a:rPr>
              <a:t>Age distribution </a:t>
            </a:r>
            <a:endParaRPr sz="2000">
              <a:latin typeface="Open Sans" panose="020B0606030504020204"/>
              <a:ea typeface="Open Sans" panose="020B0606030504020204"/>
              <a:cs typeface="Open Sans" panose="020B0606030504020204"/>
              <a:sym typeface="Open Sans" panose="020B0606030504020204"/>
            </a:endParaRPr>
          </a:p>
          <a:p>
            <a:pPr marL="1371600" marR="0" lvl="0" indent="0" algn="l" rtl="0">
              <a:lnSpc>
                <a:spcPct val="115000"/>
              </a:lnSpc>
              <a:spcBef>
                <a:spcPts val="0"/>
              </a:spcBef>
              <a:spcAft>
                <a:spcPts val="0"/>
              </a:spcAft>
              <a:buNone/>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SzPts val="2000"/>
              <a:buFont typeface="Open Sans" panose="020B0606030504020204"/>
              <a:buChar char="❏"/>
            </a:pPr>
            <a:r>
              <a:rPr lang="en-GB" sz="2000">
                <a:latin typeface="Open Sans" panose="020B0606030504020204"/>
                <a:ea typeface="Open Sans" panose="020B0606030504020204"/>
                <a:cs typeface="Open Sans" panose="020B0606030504020204"/>
                <a:sym typeface="Open Sans" panose="020B0606030504020204"/>
              </a:rPr>
              <a:t>Bike purchase </a:t>
            </a:r>
            <a:endParaRPr sz="2000">
              <a:latin typeface="Open Sans" panose="020B0606030504020204"/>
              <a:ea typeface="Open Sans" panose="020B0606030504020204"/>
              <a:cs typeface="Open Sans" panose="020B0606030504020204"/>
              <a:sym typeface="Open Sans" panose="020B0606030504020204"/>
            </a:endParaRPr>
          </a:p>
          <a:p>
            <a:pPr marL="1371600" marR="0" lvl="0" indent="0" algn="l" rtl="0">
              <a:lnSpc>
                <a:spcPct val="115000"/>
              </a:lnSpc>
              <a:spcBef>
                <a:spcPts val="0"/>
              </a:spcBef>
              <a:spcAft>
                <a:spcPts val="0"/>
              </a:spcAft>
              <a:buNone/>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SzPts val="2000"/>
              <a:buFont typeface="Open Sans" panose="020B0606030504020204"/>
              <a:buChar char="❏"/>
            </a:pPr>
            <a:r>
              <a:rPr lang="en-GB" sz="2000">
                <a:latin typeface="Open Sans" panose="020B0606030504020204"/>
                <a:ea typeface="Open Sans" panose="020B0606030504020204"/>
                <a:cs typeface="Open Sans" panose="020B0606030504020204"/>
                <a:sym typeface="Open Sans" panose="020B0606030504020204"/>
              </a:rPr>
              <a:t>Job industry</a:t>
            </a:r>
            <a:endParaRPr sz="2000">
              <a:latin typeface="Open Sans" panose="020B0606030504020204"/>
              <a:ea typeface="Open Sans" panose="020B0606030504020204"/>
              <a:cs typeface="Open Sans" panose="020B0606030504020204"/>
              <a:sym typeface="Open Sans" panose="020B0606030504020204"/>
            </a:endParaRPr>
          </a:p>
          <a:p>
            <a:pPr marL="1371600" marR="0" lvl="0" indent="0" algn="l" rtl="0">
              <a:lnSpc>
                <a:spcPct val="115000"/>
              </a:lnSpc>
              <a:spcBef>
                <a:spcPts val="0"/>
              </a:spcBef>
              <a:spcAft>
                <a:spcPts val="0"/>
              </a:spcAft>
              <a:buNone/>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SzPts val="2000"/>
              <a:buFont typeface="Open Sans" panose="020B0606030504020204"/>
              <a:buChar char="❏"/>
            </a:pPr>
            <a:r>
              <a:rPr lang="en-GB" sz="2000">
                <a:latin typeface="Open Sans" panose="020B0606030504020204"/>
                <a:ea typeface="Open Sans" panose="020B0606030504020204"/>
                <a:cs typeface="Open Sans" panose="020B0606030504020204"/>
                <a:sym typeface="Open Sans" panose="020B0606030504020204"/>
              </a:rPr>
              <a:t>Number of cars owned</a:t>
            </a:r>
            <a:endParaRPr sz="2000">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Data Exploration </a:t>
            </a:r>
            <a:r>
              <a:rPr lang="en-GB" sz="2000" b="1">
                <a:solidFill>
                  <a:srgbClr val="FFFFFF"/>
                </a:solidFill>
              </a:rPr>
              <a:t>: Age Distribution &amp; Bike Purchases</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GB" sz="1500">
                <a:latin typeface="Open Sans" panose="020B0606030504020204"/>
                <a:ea typeface="Open Sans" panose="020B0606030504020204"/>
                <a:cs typeface="Open Sans" panose="020B0606030504020204"/>
                <a:sym typeface="Open Sans" panose="020B0606030504020204"/>
              </a:rPr>
              <a:t>New customers are more from the age group of 40-49 , followed by 50-59 &amp; 60-69. </a:t>
            </a:r>
            <a:endParaRPr sz="1500">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SzPts val="1500"/>
              <a:buFont typeface="Noto Sans Symbols"/>
              <a:buChar char="❑"/>
            </a:pPr>
            <a:r>
              <a:rPr lang="en-GB" sz="1500">
                <a:latin typeface="Open Sans" panose="020B0606030504020204"/>
                <a:ea typeface="Open Sans" panose="020B0606030504020204"/>
                <a:cs typeface="Open Sans" panose="020B0606030504020204"/>
                <a:sym typeface="Open Sans" panose="020B0606030504020204"/>
              </a:rPr>
              <a:t>Fewer customer are from 10-19 &amp; 90-99 for obvious reasons.</a:t>
            </a:r>
            <a:endParaRPr sz="1500">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Clr>
                <a:schemeClr val="dk1"/>
              </a:buClr>
              <a:buSzPts val="1500"/>
              <a:buFont typeface="Noto Sans Symbols"/>
              <a:buChar char="❑"/>
            </a:pPr>
            <a:r>
              <a:rPr lang="en-GB" sz="15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Data shows age group </a:t>
            </a:r>
            <a:r>
              <a:rPr lang="en-GB" sz="1500" b="1"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40-50</a:t>
            </a:r>
            <a:r>
              <a:rPr lang="en-GB" sz="15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 has high count in terms of bike purchased in last 3 years wit</a:t>
            </a:r>
            <a:r>
              <a:rPr lang="en-GB" sz="1500">
                <a:solidFill>
                  <a:schemeClr val="dk1"/>
                </a:solidFill>
                <a:latin typeface="Open Sans" panose="020B0606030504020204"/>
                <a:ea typeface="Open Sans" panose="020B0606030504020204"/>
                <a:cs typeface="Open Sans" panose="020B0606030504020204"/>
                <a:sym typeface="Open Sans" panose="020B0606030504020204"/>
              </a:rPr>
              <a:t>h a slightly greater female ratio. </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The target audience for our marketing and advertising should be inclined to provide focus on females than males.</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pic>
        <p:nvPicPr>
          <p:cNvPr id="124" name="Google Shape;124;p28"/>
          <p:cNvPicPr preferRelativeResize="0"/>
          <p:nvPr/>
        </p:nvPicPr>
        <p:blipFill rotWithShape="1">
          <a:blip r:embed="rId1"/>
          <a:srcRect/>
          <a:stretch>
            <a:fill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2"/>
          <a:srcRect/>
          <a:stretch>
            <a:fill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Data Exploration : Job Industry</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FFFFFF"/>
              </a:buClr>
              <a:buSzPts val="2000"/>
              <a:buFont typeface="Arial" panose="020B0604020202020204"/>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panose="020B0604020202020204"/>
              <a:buNone/>
            </a:pP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panose="020B0606030504020204"/>
              <a:buChar char="❏"/>
            </a:pPr>
            <a:r>
              <a:rPr lang="en-GB" sz="1500">
                <a:latin typeface="Open Sans" panose="020B0606030504020204"/>
                <a:ea typeface="Open Sans" panose="020B0606030504020204"/>
                <a:cs typeface="Open Sans" panose="020B0606030504020204"/>
                <a:sym typeface="Open Sans" panose="020B0606030504020204"/>
              </a:rPr>
              <a:t>Financial Services, Manufacturing, and Health are the top three profit-generating industries, followed by retail and property.</a:t>
            </a:r>
            <a:endParaRPr sz="1500">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457200" marR="0" lvl="0" indent="-323850" algn="l" rtl="0">
              <a:lnSpc>
                <a:spcPct val="115000"/>
              </a:lnSpc>
              <a:spcBef>
                <a:spcPts val="0"/>
              </a:spcBef>
              <a:spcAft>
                <a:spcPts val="0"/>
              </a:spcAft>
              <a:buSzPts val="1500"/>
              <a:buChar char="❏"/>
            </a:pPr>
            <a:r>
              <a:rPr lang="en-GB" sz="1500">
                <a:latin typeface="Open Sans" panose="020B0606030504020204"/>
                <a:ea typeface="Open Sans" panose="020B0606030504020204"/>
                <a:cs typeface="Open Sans" panose="020B0606030504020204"/>
                <a:sym typeface="Open Sans" panose="020B0606030504020204"/>
              </a:rPr>
              <a:t>The highest profits are also </a:t>
            </a:r>
            <a:r>
              <a:rPr lang="en-GB" sz="1500">
                <a:solidFill>
                  <a:schemeClr val="dk1"/>
                </a:solidFill>
                <a:latin typeface="Open Sans" panose="020B0606030504020204"/>
                <a:ea typeface="Open Sans" panose="020B0606030504020204"/>
                <a:cs typeface="Open Sans" panose="020B0606030504020204"/>
                <a:sym typeface="Open Sans" panose="020B0606030504020204"/>
              </a:rPr>
              <a:t>Financial Services, Manufacturing, and Health as seen in the second chart. </a:t>
            </a:r>
            <a:endParaRPr sz="1500">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pic>
        <p:nvPicPr>
          <p:cNvPr id="133" name="Google Shape;133;p29"/>
          <p:cNvPicPr preferRelativeResize="0"/>
          <p:nvPr/>
        </p:nvPicPr>
        <p:blipFill rotWithShape="1">
          <a:blip r:embed="rId1"/>
          <a:srcRect/>
          <a:stretch>
            <a:fill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2"/>
          <a:srcRect/>
          <a:stretch>
            <a:fill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a:solidFill>
                  <a:srgbClr val="FFFFFF"/>
                </a:solidFill>
              </a:rPr>
              <a:t>Data Exploration : Number of cars owned</a:t>
            </a:r>
            <a:endParaRPr lang="en-GB" sz="2000" b="1">
              <a:solidFill>
                <a:srgbClr val="FFFFFF"/>
              </a:solidFill>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Out of three states, New South Wales, could be potential market opportunities for the company.</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0" algn="l" rtl="0">
              <a:lnSpc>
                <a:spcPct val="115000"/>
              </a:lnSpc>
              <a:spcBef>
                <a:spcPts val="0"/>
              </a:spcBef>
              <a:spcAft>
                <a:spcPts val="0"/>
              </a:spcAft>
              <a:buNone/>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323850" algn="l" rtl="0">
              <a:lnSpc>
                <a:spcPct val="115000"/>
              </a:lnSpc>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457200" marR="0" lvl="0" indent="-323850" algn="l" rtl="0">
              <a:lnSpc>
                <a:spcPct val="115000"/>
              </a:lnSpc>
              <a:spcBef>
                <a:spcPts val="0"/>
              </a:spcBef>
              <a:spcAft>
                <a:spcPts val="0"/>
              </a:spcAft>
              <a:buClr>
                <a:srgbClr val="000000"/>
              </a:buClr>
              <a:buSzPts val="1500"/>
              <a:buFont typeface="Open Sans" panose="020B0606030504020204"/>
              <a:buChar char="❏"/>
            </a:pPr>
            <a:r>
              <a:rPr lang="en-GB" sz="1500" i="0" u="none" strike="noStrike" cap="none">
                <a:solidFill>
                  <a:srgbClr val="000000"/>
                </a:solidFill>
                <a:latin typeface="Open Sans" panose="020B0606030504020204"/>
                <a:ea typeface="Open Sans" panose="020B0606030504020204"/>
                <a:cs typeface="Open Sans" panose="020B0606030504020204"/>
                <a:sym typeface="Open Sans" panose="020B0606030504020204"/>
              </a:rPr>
              <a:t>VIC and QLD has more customers that own car that who don’t but we can try to have something so that those owns car will buy bikes.</a:t>
            </a:r>
            <a:endParaRPr sz="1500">
              <a:latin typeface="Open Sans" panose="020B0606030504020204"/>
              <a:ea typeface="Open Sans" panose="020B0606030504020204"/>
              <a:cs typeface="Open Sans" panose="020B0606030504020204"/>
              <a:sym typeface="Open Sans" panose="020B0606030504020204"/>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pic>
        <p:nvPicPr>
          <p:cNvPr id="142" name="Google Shape;142;p30" descr="A picture containing screenshot&#10;&#10;Description automatically generated"/>
          <p:cNvPicPr preferRelativeResize="0"/>
          <p:nvPr/>
        </p:nvPicPr>
        <p:blipFill rotWithShape="1">
          <a:blip r:embed="rId1"/>
          <a:srcRect/>
          <a:stretch>
            <a:fill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Model Development </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panose="020B0606030504020204"/>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panose="020B0606030504020204"/>
              <a:buNone/>
            </a:pPr>
            <a:r>
              <a:rPr lang="en-GB" sz="2200" b="1" i="0" u="none" strike="noStrike" cap="none">
                <a:solidFill>
                  <a:srgbClr val="073763"/>
                </a:solidFill>
                <a:latin typeface="Lora"/>
                <a:ea typeface="Lora"/>
                <a:cs typeface="Lora"/>
                <a:sym typeface="Lora"/>
              </a:rPr>
              <a:t>C</a:t>
            </a:r>
            <a:r>
              <a:rPr lang="en-GB" sz="2200" b="1">
                <a:solidFill>
                  <a:srgbClr val="073763"/>
                </a:solidFill>
                <a:latin typeface="Lora"/>
                <a:ea typeface="Lora"/>
                <a:cs typeface="Lora"/>
                <a:sym typeface="Lora"/>
              </a:rPr>
              <a:t>USTOMER CLASSIFICATION</a:t>
            </a:r>
            <a:r>
              <a:rPr lang="en-GB" sz="2200" b="1" i="0" u="none" strike="noStrike" cap="none">
                <a:solidFill>
                  <a:srgbClr val="073763"/>
                </a:solidFill>
                <a:latin typeface="Lora"/>
                <a:ea typeface="Lora"/>
                <a:cs typeface="Lora"/>
                <a:sym typeface="Lora"/>
              </a:rPr>
              <a:t> – </a:t>
            </a:r>
            <a:r>
              <a:rPr lang="en-GB"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2000" b="1">
                <a:solidFill>
                  <a:srgbClr val="073763"/>
                </a:solidFill>
                <a:latin typeface="Open Sans" panose="020B0606030504020204"/>
                <a:ea typeface="Open Sans" panose="020B0606030504020204"/>
                <a:cs typeface="Open Sans" panose="020B0606030504020204"/>
                <a:sym typeface="Open Sans" panose="020B0606030504020204"/>
              </a:rPr>
              <a:t>The following are the high-value clients to target from the new list :</a:t>
            </a:r>
            <a:endParaRPr sz="2000">
              <a:solidFill>
                <a:srgbClr val="073763"/>
              </a:solidFill>
              <a:latin typeface="Open Sans" panose="020B0606030504020204"/>
              <a:ea typeface="Open Sans" panose="020B0606030504020204"/>
              <a:cs typeface="Open Sans" panose="020B0606030504020204"/>
              <a:sym typeface="Open Sans" panose="020B0606030504020204"/>
            </a:endParaRPr>
          </a:p>
          <a:p>
            <a:pPr marL="139700" lvl="0" indent="0" algn="l" rtl="0">
              <a:lnSpc>
                <a:spcPct val="115000"/>
              </a:lnSpc>
              <a:spcBef>
                <a:spcPts val="0"/>
              </a:spcBef>
              <a:spcAft>
                <a:spcPts val="0"/>
              </a:spcAft>
              <a:buSzPts val="1400"/>
              <a:buNone/>
            </a:pPr>
            <a:endParaRPr sz="1500" b="1" u="sng">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lnSpc>
                <a:spcPct val="115000"/>
              </a:lnSpc>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Aged between 40 – 50.</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0" indent="0" algn="l" rtl="0">
              <a:lnSpc>
                <a:spcPct val="115000"/>
              </a:lnSpc>
              <a:spcBef>
                <a:spcPts val="0"/>
              </a:spcBef>
              <a:spcAft>
                <a:spcPts val="0"/>
              </a:spcAft>
              <a:buNone/>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Most of the high value customers are female compared to male</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0" indent="0" algn="l" rtl="0">
              <a:spcBef>
                <a:spcPts val="0"/>
              </a:spcBef>
              <a:spcAft>
                <a:spcPts val="0"/>
              </a:spcAft>
              <a:buNone/>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lnSpc>
                <a:spcPct val="115000"/>
              </a:lnSpc>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Working in Financial Service, Manufacturing and Health.</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0" indent="0" algn="l" rtl="0">
              <a:lnSpc>
                <a:spcPct val="115000"/>
              </a:lnSpc>
              <a:spcBef>
                <a:spcPts val="0"/>
              </a:spcBef>
              <a:spcAft>
                <a:spcPts val="0"/>
              </a:spcAft>
              <a:buNone/>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Who are currently living in New South Wales and Victoria.</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965200" lvl="0" indent="0" algn="l" rtl="0">
              <a:lnSpc>
                <a:spcPct val="115000"/>
              </a:lnSpc>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Interpretation</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panose="020B0606030504020204"/>
              <a:buNone/>
            </a:pPr>
            <a:r>
              <a:rPr lang="en-GB" sz="2000" b="1">
                <a:solidFill>
                  <a:srgbClr val="073763"/>
                </a:solidFill>
                <a:latin typeface="Open Sans" panose="020B0606030504020204"/>
                <a:ea typeface="Open Sans" panose="020B0606030504020204"/>
                <a:cs typeface="Open Sans" panose="020B0606030504020204"/>
                <a:sym typeface="Open Sans" panose="020B0606030504020204"/>
              </a:rPr>
              <a:t>HIGH-VALUE CUSTOMER SUMMARY TABLE</a:t>
            </a:r>
            <a:endParaRPr sz="2000" b="1" i="0" u="none" strike="noStrike" cap="none">
              <a:solidFill>
                <a:srgbClr val="073763"/>
              </a:solidFill>
              <a:latin typeface="Open Sans" panose="020B0606030504020204"/>
              <a:ea typeface="Open Sans" panose="020B0606030504020204"/>
              <a:cs typeface="Open Sans" panose="020B0606030504020204"/>
              <a:sym typeface="Open Sans" panose="020B0606030504020204"/>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gridCol w="1536100"/>
                <a:gridCol w="587175"/>
                <a:gridCol w="1796100"/>
                <a:gridCol w="1429525"/>
                <a:gridCol w="980825"/>
                <a:gridCol w="1561050"/>
              </a:tblGrid>
              <a:tr h="753850">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568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panose="020B0604020202020204"/>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568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panose="020B0604020202020204"/>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panose="020B0906030804020204"/>
              <a:buNone/>
            </a:pPr>
            <a:r>
              <a:rPr lang="en-GB" sz="3500" b="0"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rPr>
              <a:t>THANK YOU</a:t>
            </a:r>
            <a:endParaRPr sz="3500" b="0"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2161</Words>
  <Application>WPS Presentation</Application>
  <PresentationFormat/>
  <Paragraphs>166</Paragraphs>
  <Slides>9</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9</vt:i4>
      </vt:variant>
    </vt:vector>
  </HeadingPairs>
  <TitlesOfParts>
    <vt:vector size="25" baseType="lpstr">
      <vt:lpstr>Arial</vt:lpstr>
      <vt:lpstr>SimSun</vt:lpstr>
      <vt:lpstr>Wingdings</vt:lpstr>
      <vt:lpstr>Arial</vt:lpstr>
      <vt:lpstr>Open Sans ExtraBold</vt:lpstr>
      <vt:lpstr>Open Sans Light</vt:lpstr>
      <vt:lpstr>Lora</vt:lpstr>
      <vt:lpstr>Open Sans</vt:lpstr>
      <vt:lpstr>Noto Sans Symbols</vt:lpstr>
      <vt:lpstr>Segoe Print</vt:lpstr>
      <vt:lpstr>Comic Sans MS</vt:lpstr>
      <vt:lpstr>Calibri</vt:lpstr>
      <vt:lpstr>Microsoft YaHei</vt:lpstr>
      <vt:lpstr>Arial Unicode MS</vt:lpstr>
      <vt:lpstr>Simple Light</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mohda</cp:lastModifiedBy>
  <cp:revision>1</cp:revision>
  <dcterms:created xsi:type="dcterms:W3CDTF">2023-04-16T09:27:36Z</dcterms:created>
  <dcterms:modified xsi:type="dcterms:W3CDTF">2023-04-16T09:27:36Z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0A047913123F401188BEF7694F9A78F7</vt:lpwstr>
  </property>
  <property fmtid="{D5CDD505-2E9C-101B-9397-08002B2CF9AE}" pid="3" name="KSOProductBuildVer">
    <vt:lpwstr>1033-11.2.0.11516</vt:lpwstr>
  </property>
</Properties>
</file>