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2" r:id="rId2"/>
    <p:sldId id="498" r:id="rId3"/>
    <p:sldId id="499" r:id="rId4"/>
    <p:sldId id="501" r:id="rId5"/>
    <p:sldId id="50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C237C-5059-4841-9564-EA20EC912B11}" v="1" dt="2023-10-30T17:51:1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e Iansitov" userId="298cc7bf2e4c6c62" providerId="LiveId" clId="{3A5C237C-5059-4841-9564-EA20EC912B11}"/>
    <pc:docChg chg="undo custSel addSld modSld">
      <pc:chgData name="Konstantine Iansitov" userId="298cc7bf2e4c6c62" providerId="LiveId" clId="{3A5C237C-5059-4841-9564-EA20EC912B11}" dt="2023-10-30T17:51:58.045" v="41" actId="1076"/>
      <pc:docMkLst>
        <pc:docMk/>
      </pc:docMkLst>
      <pc:sldChg chg="modSp add mod">
        <pc:chgData name="Konstantine Iansitov" userId="298cc7bf2e4c6c62" providerId="LiveId" clId="{3A5C237C-5059-4841-9564-EA20EC912B11}" dt="2023-10-30T17:51:58.045" v="41" actId="1076"/>
        <pc:sldMkLst>
          <pc:docMk/>
          <pc:sldMk cId="4185143985" sldId="362"/>
        </pc:sldMkLst>
        <pc:spChg chg="mod">
          <ac:chgData name="Konstantine Iansitov" userId="298cc7bf2e4c6c62" providerId="LiveId" clId="{3A5C237C-5059-4841-9564-EA20EC912B11}" dt="2023-10-30T17:51:58.045" v="41" actId="1076"/>
          <ac:spMkLst>
            <pc:docMk/>
            <pc:sldMk cId="4185143985" sldId="362"/>
            <ac:spMk id="4" creationId="{00000000-0000-0000-0000-000000000000}"/>
          </ac:spMkLst>
        </pc:spChg>
        <pc:spChg chg="mod">
          <ac:chgData name="Konstantine Iansitov" userId="298cc7bf2e4c6c62" providerId="LiveId" clId="{3A5C237C-5059-4841-9564-EA20EC912B11}" dt="2023-10-30T17:51:54.813" v="40" actId="114"/>
          <ac:spMkLst>
            <pc:docMk/>
            <pc:sldMk cId="4185143985" sldId="362"/>
            <ac:spMk id="10" creationId="{A00921C6-E300-486A-9338-986D61628C61}"/>
          </ac:spMkLst>
        </pc:spChg>
      </pc:sldChg>
      <pc:sldChg chg="add">
        <pc:chgData name="Konstantine Iansitov" userId="298cc7bf2e4c6c62" providerId="LiveId" clId="{3A5C237C-5059-4841-9564-EA20EC912B11}" dt="2023-10-30T17:51:11.350" v="0"/>
        <pc:sldMkLst>
          <pc:docMk/>
          <pc:sldMk cId="734154107" sldId="498"/>
        </pc:sldMkLst>
      </pc:sldChg>
      <pc:sldChg chg="add">
        <pc:chgData name="Konstantine Iansitov" userId="298cc7bf2e4c6c62" providerId="LiveId" clId="{3A5C237C-5059-4841-9564-EA20EC912B11}" dt="2023-10-30T17:51:11.350" v="0"/>
        <pc:sldMkLst>
          <pc:docMk/>
          <pc:sldMk cId="3546878314" sldId="499"/>
        </pc:sldMkLst>
      </pc:sldChg>
      <pc:sldChg chg="add">
        <pc:chgData name="Konstantine Iansitov" userId="298cc7bf2e4c6c62" providerId="LiveId" clId="{3A5C237C-5059-4841-9564-EA20EC912B11}" dt="2023-10-30T17:51:11.350" v="0"/>
        <pc:sldMkLst>
          <pc:docMk/>
          <pc:sldMk cId="4134052468" sldId="500"/>
        </pc:sldMkLst>
      </pc:sldChg>
      <pc:sldChg chg="add">
        <pc:chgData name="Konstantine Iansitov" userId="298cc7bf2e4c6c62" providerId="LiveId" clId="{3A5C237C-5059-4841-9564-EA20EC912B11}" dt="2023-10-30T17:51:11.350" v="0"/>
        <pc:sldMkLst>
          <pc:docMk/>
          <pc:sldMk cId="4231731443" sldId="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5EAA-151D-4175-A57E-404D02F68475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9715C-DC47-4035-BC17-CD8A277F7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9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3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3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F54CC-2388-B5EB-0CF1-BBAAE809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93640-4C35-7487-1AA8-9CE31EFC0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6002E-8AA0-033D-5777-75D0E6B4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FCB5E-FC46-208A-612B-C909076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B798C-ADF4-A6AD-EF49-5ED3C030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02EB8-6A96-EE2F-D14C-9DC7DC96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A48698-7A17-0190-EEF1-30DE7614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54AE1-EF66-D978-D1BC-33523BE6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15D64-33F9-9A3F-5836-8C903028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81BEE2-1638-FE84-385A-7CF566DB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01642-2BD9-FC17-E535-02EE14E1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44872C-E035-D16D-5556-D9F2FD2B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47742-63B7-A7E2-93AF-C22AFDAF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96871-7F11-1ECC-F305-11CFD15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80722C-5D94-B274-A7B8-E9BCDB98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3983C-E18A-19E9-8B09-B40803E4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F66E6-237E-BFF1-7512-C623124F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D0CC2-1AC4-DC8E-1094-F595829B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1464E-24D4-F5EF-42B4-38EB53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C660D-0E36-AD01-94C7-3A17A91A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51103-E2F6-FA95-66C8-011297C2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0C7B4-D3B2-3FAF-11E9-A7F59F5B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0BCD6-1890-782F-DD77-3FD74D6E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79DA7-2879-F22E-602F-8D40500C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42731-799D-8CCC-2747-B0A06456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B7D66-FC2B-D26F-4EA7-125CAB60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A8303-7953-A7A0-6BFD-B5821AAB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A1C16-B0A7-CC5F-0E6A-E10BAC7B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016F1-B4BE-EF95-0585-9648E92A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805DA-6BA7-8E38-8D68-95C23F15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6FDDE5-8D4C-8AED-644B-886CB24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D1D33-C649-6763-7605-8DFCAFA0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CA1082-E15C-79F1-CB74-CD62D226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67CA2-EFAC-08CC-4F0E-AE734D2F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58FD5B-8FCC-2DC5-E4FB-34316E4CB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A1E49B-CCF4-3EB9-5AE9-7644E2B58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C63D21-5F6D-8F5A-2AE1-5D6A636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555C79-F3C5-878E-D100-FA5D295C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1511F1-BA69-B365-918C-2B585C5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5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02815-6ADA-779C-D436-362E65F6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030E14-FBF0-7285-9437-7DEFA2F1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3589-DC0F-9F16-27ED-4E84BD2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3E773-EACF-4A30-3774-D1C708D0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4399CA-6173-3EBF-9C06-52C656A8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1DDDA1-1177-EAAB-94AB-5CD6E3D5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B3D5E-CFB1-9856-2BE0-4DB4884F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6907C-2FC0-6B03-99C8-436D83A7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1B08-6631-4E2F-1F9C-1A344CAE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5376BF-D703-8806-4EC1-9F80898DF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44BFA-D2C9-155E-E53F-9BC155CB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9C93A-1D63-7473-304B-9881D6CC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DB228-23CC-EF41-A9B4-8B152B9E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7B91-10EC-8DAC-BA08-01ACF812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2E3CB9-DAC7-129E-3F62-324406BEC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1E8CB-2936-B933-7A71-F9C2CF72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FD8DA-31C8-C9FD-213E-19ED3B04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8A981-2CE8-1861-6682-37BD36B8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16EB8-DCA7-B0A4-5029-522878E0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38958-B6F2-073F-770D-34027A8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7B4A2-17B3-5A06-21FF-97700C89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A4D62-72E3-DF14-4448-52461F7D4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5FA2-D6E4-4B18-9D65-65AC67F2C2B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90AFC-C89E-A6DB-07BB-7EA0CC22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0DB7-292A-63C2-1466-C6D423D30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AEBD-CD54-40CD-B7B9-7D6BCC7ED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0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300" dirty="0"/>
              <a:t>Домашнее задание</a:t>
            </a:r>
            <a:endParaRPr lang="en-US" sz="7300" dirty="0"/>
          </a:p>
          <a:p>
            <a:r>
              <a:rPr lang="ru-RU" i="1" dirty="0"/>
              <a:t>Работа 5: Система связи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4" y="1492966"/>
            <a:ext cx="11579097" cy="48163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Задание: </a:t>
            </a:r>
            <a:endParaRPr lang="en-US" dirty="0"/>
          </a:p>
          <a:p>
            <a:pPr marL="514350" indent="-514350">
              <a:buAutoNum type="arabicParenR"/>
            </a:pPr>
            <a:r>
              <a:rPr lang="ru-RU" dirty="0"/>
              <a:t>Написать функцию </a:t>
            </a:r>
            <a:r>
              <a:rPr lang="en-US" dirty="0"/>
              <a:t>mapping()</a:t>
            </a:r>
            <a:r>
              <a:rPr lang="ru-RU" dirty="0"/>
              <a:t>, которая принимает на вход битовый вектор и отображает его на созвездие (</a:t>
            </a:r>
            <a:r>
              <a:rPr lang="en-US" dirty="0"/>
              <a:t>BPSK, QPSK, 8PSK, 16-QAM</a:t>
            </a:r>
            <a:r>
              <a:rPr lang="ru-RU" dirty="0"/>
              <a:t>). Не забыв про нормировку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скрипт для иллюстрации работы созвездий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функцию </a:t>
            </a:r>
            <a:r>
              <a:rPr lang="en-US" dirty="0" err="1"/>
              <a:t>demapping</a:t>
            </a:r>
            <a:r>
              <a:rPr lang="ru-RU" dirty="0"/>
              <a:t>(), которая принимает на вход </a:t>
            </a:r>
            <a:r>
              <a:rPr lang="en-US" dirty="0"/>
              <a:t>IQ </a:t>
            </a:r>
            <a:r>
              <a:rPr lang="ru-RU" dirty="0"/>
              <a:t>точки в комплексном представлении, а возвращает вектор из бит. Реализовывать необходимо в соответствии с «вариант 2» из лекции.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функцию </a:t>
            </a:r>
            <a:r>
              <a:rPr lang="en-US" dirty="0" err="1"/>
              <a:t>Error_check</a:t>
            </a:r>
            <a:r>
              <a:rPr lang="en-US" dirty="0"/>
              <a:t>()</a:t>
            </a:r>
            <a:r>
              <a:rPr lang="ru-RU" dirty="0"/>
              <a:t>, которая принимает на вход 2 битовых вектора и производит подсчёт количества ошибок в потоке и вероятность ошибки</a:t>
            </a:r>
          </a:p>
          <a:p>
            <a:pPr marL="514350" indent="-514350">
              <a:buAutoNum type="arabicParenR"/>
            </a:pPr>
            <a:r>
              <a:rPr lang="ru-RU" dirty="0"/>
              <a:t>Составить скрипт </a:t>
            </a:r>
            <a:r>
              <a:rPr lang="en-US" dirty="0"/>
              <a:t>Bit-generator -&gt; Mapping() -&gt; Noise() -&gt; </a:t>
            </a:r>
            <a:r>
              <a:rPr lang="en-US" dirty="0" err="1"/>
              <a:t>Demapping</a:t>
            </a:r>
            <a:r>
              <a:rPr lang="en-US" dirty="0"/>
              <a:t>() -&gt; </a:t>
            </a:r>
            <a:r>
              <a:rPr lang="en-US" dirty="0" err="1"/>
              <a:t>Error_check</a:t>
            </a:r>
            <a:r>
              <a:rPr lang="en-US" dirty="0"/>
              <a:t>() -&gt; MER()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Сравнить теоретические зависимости </a:t>
            </a:r>
            <a:r>
              <a:rPr lang="en-US" dirty="0"/>
              <a:t>BER(Eb/N0) </a:t>
            </a:r>
            <a:r>
              <a:rPr lang="ru-RU" dirty="0"/>
              <a:t>от экспериментальных данных. Сделать выводы</a:t>
            </a:r>
          </a:p>
          <a:p>
            <a:pPr marL="514350" indent="-514350">
              <a:buAutoNum type="arabicParenR"/>
            </a:pPr>
            <a:r>
              <a:rPr lang="ru-RU" dirty="0"/>
              <a:t>Провести исследование</a:t>
            </a:r>
            <a:r>
              <a:rPr lang="en-US" dirty="0"/>
              <a:t> </a:t>
            </a:r>
            <a:r>
              <a:rPr lang="ru-RU" dirty="0"/>
              <a:t>зависимости битовой ошибки от величины </a:t>
            </a:r>
            <a:r>
              <a:rPr lang="en-US" dirty="0"/>
              <a:t>SNR</a:t>
            </a:r>
            <a:r>
              <a:rPr lang="ru-RU" dirty="0"/>
              <a:t>. Построить и интерпретировать 2 графика </a:t>
            </a:r>
            <a:r>
              <a:rPr lang="en-US" dirty="0"/>
              <a:t>BER(SNR)</a:t>
            </a:r>
            <a:r>
              <a:rPr lang="ru-RU" dirty="0"/>
              <a:t> и </a:t>
            </a:r>
            <a:r>
              <a:rPr lang="en-US" dirty="0"/>
              <a:t>BER(Eb/N0) </a:t>
            </a:r>
            <a:r>
              <a:rPr lang="ru-RU" dirty="0"/>
              <a:t>для всех описанных созвездий</a:t>
            </a:r>
          </a:p>
          <a:p>
            <a:pPr marL="514350" indent="-514350">
              <a:buAutoNum type="arabicParenR"/>
            </a:pPr>
            <a:r>
              <a:rPr lang="ru-RU" dirty="0"/>
              <a:t>Дополнительное задание: Написать функцию </a:t>
            </a:r>
            <a:r>
              <a:rPr lang="en-US" dirty="0"/>
              <a:t>MER</a:t>
            </a:r>
            <a:r>
              <a:rPr lang="ru-RU" dirty="0"/>
              <a:t>, которая оценивает мощность шума по априорно неизвестному сигналу, но известному созвездию. Исследовать зависимость ошибки оценки </a:t>
            </a:r>
            <a:r>
              <a:rPr lang="en-US" dirty="0"/>
              <a:t>MER </a:t>
            </a:r>
            <a:r>
              <a:rPr lang="ru-RU" dirty="0"/>
              <a:t>от шума в канале по </a:t>
            </a:r>
            <a:r>
              <a:rPr lang="en-US" dirty="0"/>
              <a:t>SNR</a:t>
            </a:r>
            <a:r>
              <a:rPr lang="ru-RU" dirty="0"/>
              <a:t> для различных созвездий.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4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upload.wikimedia.org/wikipedia/commons/thumb/4/41/BPSK_Gray_Coded.svg/1024px-BPSK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42" y="2497310"/>
            <a:ext cx="3482516" cy="3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526CD-C1C3-4F18-88D0-CA397BA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1E18-0569-4B15-9615-FCDB3015C1D7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3B906-4692-4FA6-B0CE-551FB81EB5CE}"/>
              </a:ext>
            </a:extLst>
          </p:cNvPr>
          <p:cNvSpPr txBox="1"/>
          <p:nvPr/>
        </p:nvSpPr>
        <p:spPr>
          <a:xfrm>
            <a:off x="838200" y="1501845"/>
            <a:ext cx="5257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Двоичная фазовая манипуляция</a:t>
            </a:r>
            <a:endParaRPr lang="en-US" sz="2800" i="1" dirty="0"/>
          </a:p>
          <a:p>
            <a:pPr algn="ctr"/>
            <a:r>
              <a:rPr lang="en-US" sz="2800" i="1" dirty="0"/>
              <a:t>BPSK — binary phase-shift keying </a:t>
            </a:r>
            <a:endParaRPr lang="ru-RU" sz="2800" i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7645751-6E6C-457D-920A-42DCC288E4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Цифровая передача информации</a:t>
            </a:r>
            <a:br>
              <a:rPr lang="en-US" altLang="ru-RU" sz="4800" dirty="0"/>
            </a:br>
            <a:r>
              <a:rPr lang="ru-RU" altLang="ru-RU" sz="2800" dirty="0"/>
              <a:t>Сигнальные созвездия</a:t>
            </a:r>
          </a:p>
        </p:txBody>
      </p:sp>
      <p:graphicFrame>
        <p:nvGraphicFramePr>
          <p:cNvPr id="12" name="Таблица 14">
            <a:extLst>
              <a:ext uri="{FF2B5EF4-FFF2-40B4-BE49-F238E27FC236}">
                <a16:creationId xmlns:a16="http://schemas.microsoft.com/office/drawing/2014/main" id="{FB1FF91E-547F-45D9-A754-C1BBBD6B9AA3}"/>
              </a:ext>
            </a:extLst>
          </p:cNvPr>
          <p:cNvGraphicFramePr>
            <a:graphicFrameLocks noGrp="1"/>
          </p:cNvGraphicFramePr>
          <p:nvPr/>
        </p:nvGraphicFramePr>
        <p:xfrm>
          <a:off x="7290260" y="3147219"/>
          <a:ext cx="406354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888">
                  <a:extLst>
                    <a:ext uri="{9D8B030D-6E8A-4147-A177-3AD203B41FA5}">
                      <a16:colId xmlns:a16="http://schemas.microsoft.com/office/drawing/2014/main" val="295102213"/>
                    </a:ext>
                  </a:extLst>
                </a:gridCol>
                <a:gridCol w="1794652">
                  <a:extLst>
                    <a:ext uri="{9D8B030D-6E8A-4147-A177-3AD203B41FA5}">
                      <a16:colId xmlns:a16="http://schemas.microsoft.com/office/drawing/2014/main" val="30319983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Координаты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02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Последовательность бит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Координаты в </a:t>
                      </a:r>
                      <a:r>
                        <a:rPr lang="en-US" dirty="0"/>
                        <a:t>IQ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8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(-1; 0)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( 1; 0)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4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526CD-C1C3-4F18-88D0-CA397BA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1E18-0569-4B15-9615-FCDB3015C1D7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7645751-6E6C-457D-920A-42DCC288E4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Цифровая передача информации</a:t>
            </a:r>
            <a:br>
              <a:rPr lang="en-US" altLang="ru-RU" sz="4800" dirty="0"/>
            </a:br>
            <a:r>
              <a:rPr lang="ru-RU" altLang="ru-RU" sz="2800" dirty="0"/>
              <a:t>Сигнальные созвездия</a:t>
            </a:r>
          </a:p>
        </p:txBody>
      </p:sp>
      <p:pic>
        <p:nvPicPr>
          <p:cNvPr id="8" name="Picture 10" descr="https://upload.wikimedia.org/wikipedia/commons/thumb/8/8f/QPSK_Gray_Coded.svg/1024px-QPSK_Gray_Coded.svg.png">
            <a:extLst>
              <a:ext uri="{FF2B5EF4-FFF2-40B4-BE49-F238E27FC236}">
                <a16:creationId xmlns:a16="http://schemas.microsoft.com/office/drawing/2014/main" id="{844BD230-4376-4DAA-A52B-541FCAA0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2" y="2677020"/>
            <a:ext cx="3310052" cy="34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14">
            <a:extLst>
              <a:ext uri="{FF2B5EF4-FFF2-40B4-BE49-F238E27FC236}">
                <a16:creationId xmlns:a16="http://schemas.microsoft.com/office/drawing/2014/main" id="{056050A9-9EA7-4525-A4C1-B67A4E8C60E1}"/>
              </a:ext>
            </a:extLst>
          </p:cNvPr>
          <p:cNvGraphicFramePr>
            <a:graphicFrameLocks noGrp="1"/>
          </p:cNvGraphicFramePr>
          <p:nvPr/>
        </p:nvGraphicFramePr>
        <p:xfrm>
          <a:off x="7290260" y="2776379"/>
          <a:ext cx="406354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888">
                  <a:extLst>
                    <a:ext uri="{9D8B030D-6E8A-4147-A177-3AD203B41FA5}">
                      <a16:colId xmlns:a16="http://schemas.microsoft.com/office/drawing/2014/main" val="295102213"/>
                    </a:ext>
                  </a:extLst>
                </a:gridCol>
                <a:gridCol w="1794652">
                  <a:extLst>
                    <a:ext uri="{9D8B030D-6E8A-4147-A177-3AD203B41FA5}">
                      <a16:colId xmlns:a16="http://schemas.microsoft.com/office/drawing/2014/main" val="30319983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Координаты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02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Последовательность бит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Координаты в </a:t>
                      </a:r>
                      <a:r>
                        <a:rPr lang="en-US" dirty="0"/>
                        <a:t>IQ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8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(-1; -1)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(-1;  1)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4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( 1; -1)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60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( 1;  1)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936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F7C11-AE18-4027-BBCC-E18724A39177}"/>
              </a:ext>
            </a:extLst>
          </p:cNvPr>
          <p:cNvSpPr txBox="1"/>
          <p:nvPr/>
        </p:nvSpPr>
        <p:spPr>
          <a:xfrm>
            <a:off x="838200" y="1822272"/>
            <a:ext cx="6124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Квадратурная фазовая манипуляция</a:t>
            </a:r>
            <a:endParaRPr lang="en-US" sz="2800" i="1" dirty="0"/>
          </a:p>
          <a:p>
            <a:pPr algn="ctr"/>
            <a:r>
              <a:rPr lang="en-US" sz="2800" i="1" dirty="0"/>
              <a:t>QPSK</a:t>
            </a:r>
            <a:r>
              <a:rPr lang="ru-RU" sz="2800" i="1" dirty="0"/>
              <a:t> -</a:t>
            </a:r>
            <a:r>
              <a:rPr lang="en-US" sz="2800" i="1" dirty="0"/>
              <a:t> quadrature phase-shift keying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5468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526CD-C1C3-4F18-88D0-CA397BA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1E18-0569-4B15-9615-FCDB3015C1D7}" type="slidenum">
              <a:rPr lang="ru-RU" smtClean="0"/>
              <a:t>4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7645751-6E6C-457D-920A-42DCC288E4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43625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ru-RU" sz="3200" dirty="0"/>
              <a:t>Цифровая передача информации</a:t>
            </a:r>
            <a:br>
              <a:rPr lang="en-US" altLang="ru-RU" sz="4800" dirty="0"/>
            </a:br>
            <a:r>
              <a:rPr lang="ru-RU" altLang="ru-RU" sz="2000" dirty="0"/>
              <a:t>Сигнальные созвездия</a:t>
            </a:r>
            <a:endParaRPr lang="ru-RU" alt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BFA3A-E9B4-45E5-9A97-95ECC6782A2B}"/>
              </a:ext>
            </a:extLst>
          </p:cNvPr>
          <p:cNvSpPr txBox="1"/>
          <p:nvPr/>
        </p:nvSpPr>
        <p:spPr>
          <a:xfrm>
            <a:off x="838200" y="1820233"/>
            <a:ext cx="5886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8PSK – 8 phase shift keying</a:t>
            </a:r>
            <a:endParaRPr lang="ru-RU" sz="20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33B0A-2576-04DF-8FB3-D6B35F8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24" y="2449902"/>
            <a:ext cx="3686157" cy="38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5F957-BF61-A088-6721-3F85772D5134}"/>
              </a:ext>
            </a:extLst>
          </p:cNvPr>
          <p:cNvSpPr txBox="1"/>
          <p:nvPr/>
        </p:nvSpPr>
        <p:spPr>
          <a:xfrm>
            <a:off x="6096000" y="2639683"/>
            <a:ext cx="559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Координаты требуется оценить самостоятельно, зная, что все точки равномерно распределены по окружности единичного радиуса. Всего точек на окружности 8</a:t>
            </a:r>
          </a:p>
        </p:txBody>
      </p:sp>
    </p:spTree>
    <p:extLst>
      <p:ext uri="{BB962C8B-B14F-4D97-AF65-F5344CB8AC3E}">
        <p14:creationId xmlns:p14="http://schemas.microsoft.com/office/powerpoint/2010/main" val="42317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526CD-C1C3-4F18-88D0-CA397BA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1E18-0569-4B15-9615-FCDB3015C1D7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7645751-6E6C-457D-920A-42DCC288E4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43625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altLang="ru-RU" sz="3200" dirty="0"/>
              <a:t>Цифровая передача информации</a:t>
            </a:r>
            <a:br>
              <a:rPr lang="en-US" altLang="ru-RU" sz="4800" dirty="0"/>
            </a:br>
            <a:r>
              <a:rPr lang="ru-RU" altLang="ru-RU" sz="2000" dirty="0"/>
              <a:t>Сигнальные созвездия</a:t>
            </a:r>
            <a:endParaRPr lang="ru-RU" altLang="ru-RU" sz="2800" dirty="0"/>
          </a:p>
        </p:txBody>
      </p:sp>
      <p:pic>
        <p:nvPicPr>
          <p:cNvPr id="9" name="Picture 8" descr="https://upload.wikimedia.org/wikipedia/commons/thumb/1/1e/16QAM_Gray_Coded.svg/1024px-16QAM_Gray_Coded.svg.png">
            <a:extLst>
              <a:ext uri="{FF2B5EF4-FFF2-40B4-BE49-F238E27FC236}">
                <a16:creationId xmlns:a16="http://schemas.microsoft.com/office/drawing/2014/main" id="{25C41C07-56C5-4009-9A9F-306746B5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8" y="2528951"/>
            <a:ext cx="3513101" cy="37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BFA3A-E9B4-45E5-9A97-95ECC6782A2B}"/>
              </a:ext>
            </a:extLst>
          </p:cNvPr>
          <p:cNvSpPr txBox="1"/>
          <p:nvPr/>
        </p:nvSpPr>
        <p:spPr>
          <a:xfrm>
            <a:off x="838200" y="1894713"/>
            <a:ext cx="5886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Квадратурная модуляция</a:t>
            </a:r>
            <a:endParaRPr lang="en-US" sz="2000" i="1" dirty="0"/>
          </a:p>
          <a:p>
            <a:pPr algn="ctr"/>
            <a:r>
              <a:rPr lang="ru-RU" sz="2000" i="1"/>
              <a:t>16 </a:t>
            </a:r>
            <a:r>
              <a:rPr lang="en-US" sz="2000" i="1"/>
              <a:t>QAM </a:t>
            </a:r>
            <a:r>
              <a:rPr lang="en-US" sz="2000" i="1" dirty="0"/>
              <a:t>- Quadrature Amplitude Modulation</a:t>
            </a:r>
            <a:endParaRPr lang="ru-RU" sz="2000" i="1" dirty="0"/>
          </a:p>
        </p:txBody>
      </p:sp>
      <p:graphicFrame>
        <p:nvGraphicFramePr>
          <p:cNvPr id="10" name="Таблица 14">
            <a:extLst>
              <a:ext uri="{FF2B5EF4-FFF2-40B4-BE49-F238E27FC236}">
                <a16:creationId xmlns:a16="http://schemas.microsoft.com/office/drawing/2014/main" id="{10D81ED3-BEE0-4BE9-A12E-EFF27C95ED13}"/>
              </a:ext>
            </a:extLst>
          </p:cNvPr>
          <p:cNvGraphicFramePr>
            <a:graphicFrameLocks noGrp="1"/>
          </p:cNvGraphicFramePr>
          <p:nvPr/>
        </p:nvGraphicFramePr>
        <p:xfrm>
          <a:off x="6981825" y="75869"/>
          <a:ext cx="4286250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239">
                  <a:extLst>
                    <a:ext uri="{9D8B030D-6E8A-4147-A177-3AD203B41FA5}">
                      <a16:colId xmlns:a16="http://schemas.microsoft.com/office/drawing/2014/main" val="295102213"/>
                    </a:ext>
                  </a:extLst>
                </a:gridCol>
                <a:gridCol w="1893011">
                  <a:extLst>
                    <a:ext uri="{9D8B030D-6E8A-4147-A177-3AD203B41FA5}">
                      <a16:colId xmlns:a16="http://schemas.microsoft.com/office/drawing/2014/main" val="3031998337"/>
                    </a:ext>
                  </a:extLst>
                </a:gridCol>
              </a:tblGrid>
              <a:tr h="314325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Координаты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02107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Последовательность бит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Координаты в </a:t>
                      </a:r>
                      <a:r>
                        <a:rPr lang="en-US" sz="1600" dirty="0"/>
                        <a:t>IQ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892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(-3;  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777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(-3;  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416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(-3; -3)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6004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(-3; -1)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936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(-1;  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6002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(-1;  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777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(-1; -3)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2654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(-1; -1)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57783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( 3;  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520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( 3;  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1265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( 3; -3)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43193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( 3; -1)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48765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( 1;  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552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( 1;  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10653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1110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( 1; -3)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2881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1111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( 1; -1)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61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052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444</Words>
  <Application>Microsoft Office PowerPoint</Application>
  <PresentationFormat>Широкоэкранный</PresentationFormat>
  <Paragraphs>85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Konstantine Iansitov</dc:creator>
  <cp:lastModifiedBy>Konstantine Iansitov</cp:lastModifiedBy>
  <cp:revision>1</cp:revision>
  <dcterms:created xsi:type="dcterms:W3CDTF">2023-10-30T17:50:58Z</dcterms:created>
  <dcterms:modified xsi:type="dcterms:W3CDTF">2023-10-30T17:53:27Z</dcterms:modified>
</cp:coreProperties>
</file>