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63" r:id="rId4"/>
    <p:sldId id="264" r:id="rId5"/>
    <p:sldId id="265" r:id="rId6"/>
    <p:sldId id="267" r:id="rId7"/>
    <p:sldId id="268" r:id="rId8"/>
    <p:sldId id="27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929C4-B687-4E80-AF6E-8F13F03FFBF7}"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AEF6D-37E1-469C-BA7E-AB8ED07E99C8}" type="slidenum">
              <a:rPr lang="en-US" smtClean="0"/>
              <a:t>‹#›</a:t>
            </a:fld>
            <a:endParaRPr lang="en-US"/>
          </a:p>
        </p:txBody>
      </p:sp>
    </p:spTree>
    <p:extLst>
      <p:ext uri="{BB962C8B-B14F-4D97-AF65-F5344CB8AC3E}">
        <p14:creationId xmlns:p14="http://schemas.microsoft.com/office/powerpoint/2010/main" val="42133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77AEF6D-37E1-469C-BA7E-AB8ED07E99C8}" type="slidenum">
              <a:rPr lang="en-US" smtClean="0"/>
              <a:t>5</a:t>
            </a:fld>
            <a:endParaRPr lang="en-US"/>
          </a:p>
        </p:txBody>
      </p:sp>
    </p:spTree>
    <p:extLst>
      <p:ext uri="{BB962C8B-B14F-4D97-AF65-F5344CB8AC3E}">
        <p14:creationId xmlns:p14="http://schemas.microsoft.com/office/powerpoint/2010/main" val="402838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2B97-C081-A427-FB17-F68315108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6F079B-BF57-97F4-5DB7-0E68D101F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B81DED-47DC-7553-83F4-5BDE133BA50A}"/>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4B9C8996-76A9-DDF1-9B64-DC2B60A7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25544-CAD6-C707-75BE-30AB19B95722}"/>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224898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E168-C8E3-B5DC-53F3-D6F408E126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07D1B-2A39-AD63-01C0-15291A5A3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7C9DD-C10A-59C7-43B5-B58A6E070997}"/>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F880FC67-55FB-5817-DD4B-8B57C8FD7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AE376-53C9-7629-D6AE-D91558615089}"/>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29093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14946-6C97-96BC-1CAC-FA0EC8A33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94CBF-00B7-AD7C-8086-09B93327A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E3F3-AE67-0845-85DC-2326477E9B31}"/>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769BB285-C1FB-860D-2F0E-64361B0FC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D79BC-571F-953D-891D-6C5D9E02E202}"/>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286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D01A-DB22-F995-FB8A-F77069EAE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B020D-644E-7FB9-FA5C-E3C12FA44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58D24-8439-80C9-64F6-BC0F49376F81}"/>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3559F273-F658-EC86-5F60-02EFEAE2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C4DCB-E286-FE61-F8E5-AD46869A988A}"/>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417684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70F7-829B-70B2-D673-2872342C4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E61F8-7301-F5A0-E290-AD4B3D13B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040A3-2FE5-B76B-9724-29663105596B}"/>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C21B6151-8C6F-0142-9A9C-2D086ED6D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48C04-2E36-D77A-1A0B-F3E91E1D00A1}"/>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30708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3430-F0D8-4ABF-8FB3-DAFB89C4E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A6E77-8A55-6E63-6314-50B689DD6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04A5B5-D7A4-B967-EE1E-1459B45F6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8B0BA-1C3B-BAF4-CF27-D6DD13D16FF0}"/>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6" name="Footer Placeholder 5">
            <a:extLst>
              <a:ext uri="{FF2B5EF4-FFF2-40B4-BE49-F238E27FC236}">
                <a16:creationId xmlns:a16="http://schemas.microsoft.com/office/drawing/2014/main" id="{E8E13872-7C4B-4F94-936A-9AAB4E84F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AAEA2-5DD6-F8E0-0ACB-AFE8DFCB24F1}"/>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40801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5AB3-6BAC-ADED-FE43-167C529B59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FADED-3FAD-06F1-0B36-A1DB6F04D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DC5EC-9DD2-2DBA-354A-88D703A29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05A14-6DB0-89D8-32DF-28903160A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2ACAF-55DE-54BB-E5CC-406362FB3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26A29-6607-A027-92DC-01DAD9A1BD4E}"/>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8" name="Footer Placeholder 7">
            <a:extLst>
              <a:ext uri="{FF2B5EF4-FFF2-40B4-BE49-F238E27FC236}">
                <a16:creationId xmlns:a16="http://schemas.microsoft.com/office/drawing/2014/main" id="{87E483FE-484B-AEA5-B143-F7A330F4A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2396B-5ACB-0BD1-86DA-13FC8956317C}"/>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56468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CF38-1646-5958-D68D-230EAE616E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03F94-A610-3D1B-A34D-ECB6D49C832C}"/>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4" name="Footer Placeholder 3">
            <a:extLst>
              <a:ext uri="{FF2B5EF4-FFF2-40B4-BE49-F238E27FC236}">
                <a16:creationId xmlns:a16="http://schemas.microsoft.com/office/drawing/2014/main" id="{9C35305F-B3A3-F5C9-B892-4DEC5F419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36118-AAB4-A4CB-D929-B999EA5EA49A}"/>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75943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60FDD-51CE-4816-FCF4-099067094608}"/>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3" name="Footer Placeholder 2">
            <a:extLst>
              <a:ext uri="{FF2B5EF4-FFF2-40B4-BE49-F238E27FC236}">
                <a16:creationId xmlns:a16="http://schemas.microsoft.com/office/drawing/2014/main" id="{41362426-B379-F0BA-F5F0-BBAF3A4F9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BE903-042F-BFA5-2A08-C2DA6F4BF3AC}"/>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95991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709A-5A3E-434E-A507-8DBF04F46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B801EC-F1AA-1977-E5BA-ED338E6D1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24CA14-BDED-76EA-10E4-6205648DF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7EDE1-7CFE-C962-911C-8FECA77755FF}"/>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6" name="Footer Placeholder 5">
            <a:extLst>
              <a:ext uri="{FF2B5EF4-FFF2-40B4-BE49-F238E27FC236}">
                <a16:creationId xmlns:a16="http://schemas.microsoft.com/office/drawing/2014/main" id="{4395FC75-0DDD-FC1D-F9C9-B316E0BEB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AC485-68C5-79E8-7B67-A3797D0474B0}"/>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1497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06F5-5F9C-922D-A70B-17075A967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184A65-409E-D1AA-1377-06E8A7481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6D0DE-1C6D-AA6F-B515-A0A64B274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D2134-9BA5-9529-80D9-1E3E20747754}"/>
              </a:ext>
            </a:extLst>
          </p:cNvPr>
          <p:cNvSpPr>
            <a:spLocks noGrp="1"/>
          </p:cNvSpPr>
          <p:nvPr>
            <p:ph type="dt" sz="half" idx="10"/>
          </p:nvPr>
        </p:nvSpPr>
        <p:spPr/>
        <p:txBody>
          <a:bodyPr/>
          <a:lstStyle/>
          <a:p>
            <a:fld id="{C01EC519-A4ED-4FB3-8EFA-49B19A6A2E18}" type="datetimeFigureOut">
              <a:rPr lang="en-US" smtClean="0"/>
              <a:t>11/27/2023</a:t>
            </a:fld>
            <a:endParaRPr lang="en-US"/>
          </a:p>
        </p:txBody>
      </p:sp>
      <p:sp>
        <p:nvSpPr>
          <p:cNvPr id="6" name="Footer Placeholder 5">
            <a:extLst>
              <a:ext uri="{FF2B5EF4-FFF2-40B4-BE49-F238E27FC236}">
                <a16:creationId xmlns:a16="http://schemas.microsoft.com/office/drawing/2014/main" id="{13122BFD-BACD-6B60-AA9B-32AF58283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866DA-C968-E2C3-636D-2C98C4A8C1E0}"/>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207606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650E4-B542-F257-332B-035F03643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79EC6-11BC-48E3-999D-923D81E6C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9F813-DF55-9D24-C317-38E2A148A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EC519-A4ED-4FB3-8EFA-49B19A6A2E18}" type="datetimeFigureOut">
              <a:rPr lang="en-US" smtClean="0"/>
              <a:t>11/27/2023</a:t>
            </a:fld>
            <a:endParaRPr lang="en-US"/>
          </a:p>
        </p:txBody>
      </p:sp>
      <p:sp>
        <p:nvSpPr>
          <p:cNvPr id="5" name="Footer Placeholder 4">
            <a:extLst>
              <a:ext uri="{FF2B5EF4-FFF2-40B4-BE49-F238E27FC236}">
                <a16:creationId xmlns:a16="http://schemas.microsoft.com/office/drawing/2014/main" id="{2B600DF1-B550-8CDF-D8D2-798EB73B4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5362B-1F01-ADDC-5724-AED97A8EA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7F58C-B51A-4833-802F-AC132D81E1C9}" type="slidenum">
              <a:rPr lang="en-US" smtClean="0"/>
              <a:t>‹#›</a:t>
            </a:fld>
            <a:endParaRPr lang="en-US"/>
          </a:p>
        </p:txBody>
      </p:sp>
    </p:spTree>
    <p:extLst>
      <p:ext uri="{BB962C8B-B14F-4D97-AF65-F5344CB8AC3E}">
        <p14:creationId xmlns:p14="http://schemas.microsoft.com/office/powerpoint/2010/main" val="4070497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lla.eu/en-de/search/a50bd50eflolh0ilk0m1.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dbcargo.com/resource/blob/9916364/fa3ea49b53069565bcfd0ba4dcc6f376/Standard-Rates-and-other-Provisions-of-DB-Cargo-AG-2023_EN-data.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dbcargo.com/resource/blob/9916364/fa3ea49b53069565bcfd0ba4dcc6f376/Standard-Rates-and-other-Provisions-of-DB-Cargo-AG-2023_EN-data.pdf" TargetMode="External"/><Relationship Id="rId2" Type="http://schemas.openxmlformats.org/officeDocument/2006/relationships/hyperlink" Target="https://della.eu/en-de/search/a50bd50eflolh0ilk0m1.html"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D28-7B41-D0F8-B3A4-43571AB60D32}"/>
              </a:ext>
            </a:extLst>
          </p:cNvPr>
          <p:cNvSpPr>
            <a:spLocks noGrp="1"/>
          </p:cNvSpPr>
          <p:nvPr>
            <p:ph type="ctrTitle"/>
          </p:nvPr>
        </p:nvSpPr>
        <p:spPr>
          <a:xfrm>
            <a:off x="1524000" y="483713"/>
            <a:ext cx="9144000" cy="2387600"/>
          </a:xfrm>
        </p:spPr>
        <p:txBody>
          <a:bodyPr>
            <a:normAutofit/>
          </a:bodyPr>
          <a:lstStyle/>
          <a:p>
            <a:r>
              <a:rPr lang="en-US" sz="3600" dirty="0" smtClean="0"/>
              <a:t> </a:t>
            </a:r>
            <a:endParaRPr lang="en-US" sz="3600" dirty="0"/>
          </a:p>
        </p:txBody>
      </p:sp>
      <p:sp>
        <p:nvSpPr>
          <p:cNvPr id="3" name="Subtitle 2">
            <a:extLst>
              <a:ext uri="{FF2B5EF4-FFF2-40B4-BE49-F238E27FC236}">
                <a16:creationId xmlns:a16="http://schemas.microsoft.com/office/drawing/2014/main" id="{8FF34AFE-FEBE-2BDB-322D-A061A1432C38}"/>
              </a:ext>
            </a:extLst>
          </p:cNvPr>
          <p:cNvSpPr>
            <a:spLocks noGrp="1"/>
          </p:cNvSpPr>
          <p:nvPr>
            <p:ph type="subTitle" idx="1"/>
          </p:nvPr>
        </p:nvSpPr>
        <p:spPr>
          <a:xfrm>
            <a:off x="1524000" y="3006668"/>
            <a:ext cx="9144000" cy="1655762"/>
          </a:xfrm>
        </p:spPr>
        <p:txBody>
          <a:bodyPr>
            <a:normAutofit/>
          </a:bodyPr>
          <a:lstStyle/>
          <a:p>
            <a:r>
              <a:rPr lang="en-US" sz="3600" b="1" dirty="0" smtClean="0"/>
              <a:t>Distribution network optimization</a:t>
            </a:r>
            <a:endParaRPr lang="en-US" sz="3600" b="1" dirty="0"/>
          </a:p>
        </p:txBody>
      </p:sp>
      <p:sp>
        <p:nvSpPr>
          <p:cNvPr id="7" name="Rectangle 6">
            <a:extLst>
              <a:ext uri="{FF2B5EF4-FFF2-40B4-BE49-F238E27FC236}">
                <a16:creationId xmlns:a16="http://schemas.microsoft.com/office/drawing/2014/main" id="{FE1E22FF-93C6-CC63-6030-0D0F544BBA61}"/>
              </a:ext>
            </a:extLst>
          </p:cNvPr>
          <p:cNvSpPr/>
          <p:nvPr/>
        </p:nvSpPr>
        <p:spPr>
          <a:xfrm>
            <a:off x="0" y="6137797"/>
            <a:ext cx="12192000" cy="720203"/>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B258D19-B0A1-7B11-0592-E0465CCE84E4}"/>
              </a:ext>
            </a:extLst>
          </p:cNvPr>
          <p:cNvSpPr txBox="1"/>
          <p:nvPr/>
        </p:nvSpPr>
        <p:spPr>
          <a:xfrm>
            <a:off x="2013734" y="5928932"/>
            <a:ext cx="5921337" cy="768287"/>
          </a:xfrm>
          <a:prstGeom prst="rect">
            <a:avLst/>
          </a:prstGeom>
          <a:noFill/>
        </p:spPr>
        <p:txBody>
          <a:bodyPr wrap="square">
            <a:spAutoFit/>
          </a:bodyPr>
          <a:lstStyle/>
          <a:p>
            <a:pPr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Arial Narrow" panose="020B0606020202030204" pitchFamily="34" charset="0"/>
              <a:ea typeface="Calibri" panose="020F0502020204030204" pitchFamily="34" charset="0"/>
              <a:cs typeface="Times New Roman" panose="02020603050405020304" pitchFamily="18" charset="0"/>
            </a:endParaRPr>
          </a:p>
          <a:p>
            <a:r>
              <a:rPr lang="en-US"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                                                        </a:t>
            </a:r>
            <a:endParaRPr lang="en-US" dirty="0">
              <a:solidFill>
                <a:schemeClr val="bg1"/>
              </a:solidFill>
            </a:endParaRPr>
          </a:p>
        </p:txBody>
      </p:sp>
    </p:spTree>
    <p:extLst>
      <p:ext uri="{BB962C8B-B14F-4D97-AF65-F5344CB8AC3E}">
        <p14:creationId xmlns:p14="http://schemas.microsoft.com/office/powerpoint/2010/main" val="223255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Number of transactions  74374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Client ID 1 has the most orders - 4334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1,08% of data is null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Transportations by Train  45170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Transportations by Truck 29204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100 unique </a:t>
            </a:r>
            <a:r>
              <a:rPr lang="en-US" dirty="0" smtClean="0">
                <a:latin typeface="Arial" panose="020B0604020202020204" pitchFamily="34" charset="0"/>
                <a:cs typeface="Arial" panose="020B0604020202020204" pitchFamily="34" charset="0"/>
              </a:rPr>
              <a:t>customers</a:t>
            </a:r>
            <a:endParaRPr lang="en-US" dirty="0">
              <a:latin typeface="Arial" panose="020B0604020202020204" pitchFamily="34" charset="0"/>
              <a:cs typeface="Arial" panose="020B0604020202020204" pitchFamily="34" charset="0"/>
            </a:endParaRPr>
          </a:p>
          <a:p>
            <a:pPr algn="ct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570216" y="818546"/>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Arial" panose="020B0604020202020204" pitchFamily="34" charset="0"/>
                <a:cs typeface="Arial" panose="020B0604020202020204" pitchFamily="34" charset="0"/>
              </a:rPr>
              <a:t>General</a:t>
            </a:r>
            <a:endParaRPr lang="cs-CZ" dirty="0" smtClean="0">
              <a:solidFill>
                <a:schemeClr val="bg1"/>
              </a:solidFill>
              <a:latin typeface="Arial" panose="020B0604020202020204" pitchFamily="34" charset="0"/>
              <a:cs typeface="Arial" panose="020B0604020202020204" pitchFamily="34" charset="0"/>
            </a:endParaRPr>
          </a:p>
          <a:p>
            <a:pPr algn="ctr"/>
            <a:r>
              <a:rPr lang="en-US" dirty="0" smtClean="0">
                <a:solidFill>
                  <a:schemeClr val="bg1"/>
                </a:solidFill>
                <a:latin typeface="Arial Black" panose="020B0A04020102020204" pitchFamily="34" charset="0"/>
              </a:rPr>
              <a:t> </a:t>
            </a:r>
            <a:r>
              <a:rPr lang="en-US" dirty="0">
                <a:solidFill>
                  <a:schemeClr val="bg1"/>
                </a:solidFill>
                <a:latin typeface="Arial" panose="020B0604020202020204" pitchFamily="34" charset="0"/>
                <a:cs typeface="Arial" panose="020B0604020202020204" pitchFamily="34" charset="0"/>
              </a:rPr>
              <a:t>Statistics</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111" y="818546"/>
            <a:ext cx="4062691" cy="2029968"/>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568" y="3160308"/>
            <a:ext cx="5829600" cy="3372023"/>
          </a:xfrm>
          <a:prstGeom prst="rect">
            <a:avLst/>
          </a:prstGeom>
        </p:spPr>
      </p:pic>
      <p:sp>
        <p:nvSpPr>
          <p:cNvPr id="7" name="TextBox 6"/>
          <p:cNvSpPr txBox="1"/>
          <p:nvPr/>
        </p:nvSpPr>
        <p:spPr>
          <a:xfrm>
            <a:off x="8348472" y="6329377"/>
            <a:ext cx="1857496" cy="369332"/>
          </a:xfrm>
          <a:prstGeom prst="rect">
            <a:avLst/>
          </a:prstGeom>
          <a:noFill/>
        </p:spPr>
        <p:txBody>
          <a:bodyPr wrap="none" rtlCol="0">
            <a:spAutoFit/>
          </a:bodyPr>
          <a:lstStyle/>
          <a:p>
            <a:r>
              <a:rPr lang="en-US" dirty="0" smtClean="0"/>
              <a:t>Number of orders</a:t>
            </a:r>
            <a:endParaRPr lang="en-US" dirty="0"/>
          </a:p>
        </p:txBody>
      </p:sp>
    </p:spTree>
    <p:extLst>
      <p:ext uri="{BB962C8B-B14F-4D97-AF65-F5344CB8AC3E}">
        <p14:creationId xmlns:p14="http://schemas.microsoft.com/office/powerpoint/2010/main" val="278446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20306" y="-1"/>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109 </a:t>
            </a:r>
            <a:r>
              <a:rPr lang="en-US" dirty="0" smtClean="0">
                <a:latin typeface="Arial" panose="020B0604020202020204" pitchFamily="34" charset="0"/>
                <a:cs typeface="Arial" panose="020B0604020202020204" pitchFamily="34" charset="0"/>
              </a:rPr>
              <a:t>records </a:t>
            </a:r>
            <a:r>
              <a:rPr lang="en-US" dirty="0">
                <a:latin typeface="Arial" panose="020B0604020202020204" pitchFamily="34" charset="0"/>
                <a:cs typeface="Arial" panose="020B0604020202020204" pitchFamily="34" charset="0"/>
              </a:rPr>
              <a:t>of SITE is missing</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810 records </a:t>
            </a:r>
            <a:r>
              <a:rPr lang="en-US" dirty="0">
                <a:latin typeface="Arial" panose="020B0604020202020204" pitchFamily="34" charset="0"/>
                <a:cs typeface="Arial" panose="020B0604020202020204" pitchFamily="34" charset="0"/>
              </a:rPr>
              <a:t>of Weight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Z1 – 64 Distance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Z2 – 67 Distance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Z1 – 83 Distance is missing</a:t>
            </a:r>
          </a:p>
          <a:p>
            <a:pPr algn="ct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420756" y="1139997"/>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panose="020B0604020202020204" pitchFamily="34" charset="0"/>
                <a:cs typeface="Arial" panose="020B0604020202020204" pitchFamily="34" charset="0"/>
              </a:rPr>
              <a:t>DATA EXPLORATION</a:t>
            </a:r>
            <a:endParaRPr lang="en-US" dirty="0">
              <a:solidFill>
                <a:schemeClr val="bg1"/>
              </a:solidFill>
              <a:latin typeface="+mn-lt"/>
            </a:endParaRPr>
          </a:p>
        </p:txBody>
      </p:sp>
      <p:graphicFrame>
        <p:nvGraphicFramePr>
          <p:cNvPr id="3" name="Объект 2"/>
          <p:cNvGraphicFramePr>
            <a:graphicFrameLocks noGrp="1"/>
          </p:cNvGraphicFramePr>
          <p:nvPr>
            <p:ph idx="1"/>
            <p:extLst>
              <p:ext uri="{D42A27DB-BD31-4B8C-83A1-F6EECF244321}">
                <p14:modId xmlns:p14="http://schemas.microsoft.com/office/powerpoint/2010/main" val="2531187658"/>
              </p:ext>
            </p:extLst>
          </p:nvPr>
        </p:nvGraphicFramePr>
        <p:xfrm>
          <a:off x="4584980" y="1802778"/>
          <a:ext cx="6957795" cy="1112520"/>
        </p:xfrm>
        <a:graphic>
          <a:graphicData uri="http://schemas.openxmlformats.org/drawingml/2006/table">
            <a:tbl>
              <a:tblPr firstRow="1" firstCol="1" bandRow="1">
                <a:tableStyleId>{7DF18680-E054-41AD-8BC1-D1AEF772440D}</a:tableStyleId>
              </a:tblPr>
              <a:tblGrid>
                <a:gridCol w="2319265">
                  <a:extLst>
                    <a:ext uri="{9D8B030D-6E8A-4147-A177-3AD203B41FA5}">
                      <a16:colId xmlns:a16="http://schemas.microsoft.com/office/drawing/2014/main" val="300296456"/>
                    </a:ext>
                  </a:extLst>
                </a:gridCol>
                <a:gridCol w="2319265">
                  <a:extLst>
                    <a:ext uri="{9D8B030D-6E8A-4147-A177-3AD203B41FA5}">
                      <a16:colId xmlns:a16="http://schemas.microsoft.com/office/drawing/2014/main" val="1267353490"/>
                    </a:ext>
                  </a:extLst>
                </a:gridCol>
                <a:gridCol w="2319265">
                  <a:extLst>
                    <a:ext uri="{9D8B030D-6E8A-4147-A177-3AD203B41FA5}">
                      <a16:colId xmlns:a16="http://schemas.microsoft.com/office/drawing/2014/main" val="1891495000"/>
                    </a:ext>
                  </a:extLst>
                </a:gridCol>
              </a:tblGrid>
              <a:tr h="370840">
                <a:tc>
                  <a:txBody>
                    <a:bodyPr/>
                    <a:lstStyle/>
                    <a:p>
                      <a:pPr algn="ctr" fontAlgn="b"/>
                      <a:r>
                        <a:rPr lang="en-US" sz="1800" u="none" strike="noStrike" dirty="0">
                          <a:effectLst/>
                        </a:rPr>
                        <a:t>Value</a:t>
                      </a:r>
                      <a:endParaRPr lang="en-US"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a:effectLst/>
                        </a:rPr>
                        <a:t>Num Of Missing</a:t>
                      </a:r>
                      <a:endParaRPr lang="en-US" sz="18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Method</a:t>
                      </a:r>
                      <a:endParaRPr lang="en-US"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844108"/>
                  </a:ext>
                </a:extLst>
              </a:tr>
              <a:tr h="370840">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109</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Discard</a:t>
                      </a:r>
                      <a:endParaRPr lang="en-US" sz="18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3083020115"/>
                  </a:ext>
                </a:extLst>
              </a:tr>
              <a:tr h="370840">
                <a:tc>
                  <a:txBody>
                    <a:bodyPr/>
                    <a:lstStyle/>
                    <a:p>
                      <a:pPr algn="ctr" fontAlgn="b"/>
                      <a:r>
                        <a:rPr lang="en-US" sz="1800" u="none" strike="noStrike" dirty="0">
                          <a:effectLst/>
                        </a:rPr>
                        <a:t>Weight</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810</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Discard</a:t>
                      </a:r>
                      <a:endParaRPr lang="en-US" sz="18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2781178214"/>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692629714"/>
              </p:ext>
            </p:extLst>
          </p:nvPr>
        </p:nvGraphicFramePr>
        <p:xfrm>
          <a:off x="4584980" y="3739896"/>
          <a:ext cx="7000468" cy="1444074"/>
        </p:xfrm>
        <a:graphic>
          <a:graphicData uri="http://schemas.openxmlformats.org/drawingml/2006/table">
            <a:tbl>
              <a:tblPr firstRow="1" firstCol="1" bandRow="1">
                <a:tableStyleId>{7DF18680-E054-41AD-8BC1-D1AEF772440D}</a:tableStyleId>
              </a:tblPr>
              <a:tblGrid>
                <a:gridCol w="1750117">
                  <a:extLst>
                    <a:ext uri="{9D8B030D-6E8A-4147-A177-3AD203B41FA5}">
                      <a16:colId xmlns:a16="http://schemas.microsoft.com/office/drawing/2014/main" val="3341395637"/>
                    </a:ext>
                  </a:extLst>
                </a:gridCol>
                <a:gridCol w="1750117">
                  <a:extLst>
                    <a:ext uri="{9D8B030D-6E8A-4147-A177-3AD203B41FA5}">
                      <a16:colId xmlns:a16="http://schemas.microsoft.com/office/drawing/2014/main" val="1033026485"/>
                    </a:ext>
                  </a:extLst>
                </a:gridCol>
                <a:gridCol w="1750117">
                  <a:extLst>
                    <a:ext uri="{9D8B030D-6E8A-4147-A177-3AD203B41FA5}">
                      <a16:colId xmlns:a16="http://schemas.microsoft.com/office/drawing/2014/main" val="3158973823"/>
                    </a:ext>
                  </a:extLst>
                </a:gridCol>
                <a:gridCol w="1750117">
                  <a:extLst>
                    <a:ext uri="{9D8B030D-6E8A-4147-A177-3AD203B41FA5}">
                      <a16:colId xmlns:a16="http://schemas.microsoft.com/office/drawing/2014/main" val="2324545376"/>
                    </a:ext>
                  </a:extLst>
                </a:gridCol>
              </a:tblGrid>
              <a:tr h="331554">
                <a:tc>
                  <a:txBody>
                    <a:bodyPr/>
                    <a:lstStyle/>
                    <a:p>
                      <a:pPr algn="ctr" fontAlgn="b"/>
                      <a:r>
                        <a:rPr lang="en-US" sz="1600" u="none" strike="noStrike" dirty="0">
                          <a:effectLst/>
                        </a:rPr>
                        <a:t>Customer</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Site</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Distance</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smtClean="0">
                          <a:effectLst/>
                        </a:rPr>
                        <a:t>Method</a:t>
                      </a:r>
                      <a:endParaRPr lang="en-US" sz="1600" b="1"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19480527"/>
                  </a:ext>
                </a:extLst>
              </a:tr>
              <a:tr h="370840">
                <a:tc>
                  <a:txBody>
                    <a:bodyPr/>
                    <a:lstStyle/>
                    <a:p>
                      <a:pPr algn="ctr" fontAlgn="b"/>
                      <a:r>
                        <a:rPr lang="en-US" sz="1600" u="none" strike="noStrike">
                          <a:effectLst/>
                        </a:rPr>
                        <a:t>64</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Z1</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1935076609"/>
                  </a:ext>
                </a:extLst>
              </a:tr>
              <a:tr h="370840">
                <a:tc>
                  <a:txBody>
                    <a:bodyPr/>
                    <a:lstStyle/>
                    <a:p>
                      <a:pPr algn="ctr" fontAlgn="b"/>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Z2</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805532400"/>
                  </a:ext>
                </a:extLst>
              </a:tr>
              <a:tr h="370840">
                <a:tc>
                  <a:txBody>
                    <a:bodyPr/>
                    <a:lstStyle/>
                    <a:p>
                      <a:pPr algn="ctr" fontAlgn="b"/>
                      <a:r>
                        <a:rPr lang="en-US" sz="1600" u="none" strike="noStrike">
                          <a:effectLst/>
                        </a:rPr>
                        <a:t>83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Z3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4036805939"/>
                  </a:ext>
                </a:extLst>
              </a:tr>
            </a:tbl>
          </a:graphicData>
        </a:graphic>
      </p:graphicFrame>
      <p:sp>
        <p:nvSpPr>
          <p:cNvPr id="6" name="TextBox 5"/>
          <p:cNvSpPr txBox="1"/>
          <p:nvPr/>
        </p:nvSpPr>
        <p:spPr>
          <a:xfrm>
            <a:off x="7199089" y="1433446"/>
            <a:ext cx="1729576" cy="369332"/>
          </a:xfrm>
          <a:prstGeom prst="rect">
            <a:avLst/>
          </a:prstGeom>
          <a:noFill/>
        </p:spPr>
        <p:txBody>
          <a:bodyPr wrap="none" rtlCol="0">
            <a:spAutoFit/>
          </a:bodyPr>
          <a:lstStyle/>
          <a:p>
            <a:r>
              <a:rPr lang="en-US" dirty="0" smtClean="0"/>
              <a:t>Expedition Table</a:t>
            </a:r>
            <a:endParaRPr lang="en-US" dirty="0"/>
          </a:p>
        </p:txBody>
      </p:sp>
      <p:sp>
        <p:nvSpPr>
          <p:cNvPr id="9" name="TextBox 8"/>
          <p:cNvSpPr txBox="1"/>
          <p:nvPr/>
        </p:nvSpPr>
        <p:spPr>
          <a:xfrm>
            <a:off x="6983726" y="3393413"/>
            <a:ext cx="2202975" cy="369332"/>
          </a:xfrm>
          <a:prstGeom prst="rect">
            <a:avLst/>
          </a:prstGeom>
          <a:noFill/>
        </p:spPr>
        <p:txBody>
          <a:bodyPr wrap="none" rtlCol="0">
            <a:spAutoFit/>
          </a:bodyPr>
          <a:lstStyle/>
          <a:p>
            <a:r>
              <a:rPr lang="en-US" dirty="0" smtClean="0"/>
              <a:t>Distance Matrix Table</a:t>
            </a:r>
            <a:endParaRPr lang="en-US" dirty="0"/>
          </a:p>
        </p:txBody>
      </p:sp>
    </p:spTree>
    <p:extLst>
      <p:ext uri="{BB962C8B-B14F-4D97-AF65-F5344CB8AC3E}">
        <p14:creationId xmlns:p14="http://schemas.microsoft.com/office/powerpoint/2010/main" val="330432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17131" y="-1"/>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Z1 and Z3 have a lot of unused space which leads to ineffective allocation of resources.</a:t>
            </a:r>
          </a:p>
          <a:p>
            <a:pPr marL="285750" indent="-285750">
              <a:buFont typeface="Arial" panose="020B0604020202020204" pitchFamily="34" charset="0"/>
              <a:buChar char="•"/>
            </a:pPr>
            <a:r>
              <a:rPr lang="en-US" dirty="0" smtClean="0"/>
              <a:t>Z2’s capacity is almost full.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Z1 transports materials only by train</a:t>
            </a:r>
          </a:p>
          <a:p>
            <a:pPr marL="285750" indent="-285750">
              <a:buFont typeface="Arial" panose="020B0604020202020204" pitchFamily="34" charset="0"/>
              <a:buChar char="•"/>
            </a:pPr>
            <a:r>
              <a:rPr lang="en-US" dirty="0" smtClean="0"/>
              <a:t>Z3 transports materials mostly by trucks</a:t>
            </a: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97275" y="674975"/>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Arial" panose="020B0604020202020204" pitchFamily="34" charset="0"/>
                <a:cs typeface="Arial" panose="020B0604020202020204" pitchFamily="34" charset="0"/>
              </a:rPr>
              <a:t>Major issues</a:t>
            </a:r>
            <a:endParaRPr lang="en-US" dirty="0">
              <a:solidFill>
                <a:schemeClr val="bg1"/>
              </a:solidFill>
              <a:latin typeface="+mn-lt"/>
            </a:endParaRPr>
          </a:p>
        </p:txBody>
      </p:sp>
      <p:pic>
        <p:nvPicPr>
          <p:cNvPr id="8"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290" y="219329"/>
            <a:ext cx="3255262" cy="4681855"/>
          </a:xfrm>
        </p:spPr>
      </p:pic>
      <p:pic>
        <p:nvPicPr>
          <p:cNvPr id="9" name="Объект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343" y="2377440"/>
            <a:ext cx="3342101" cy="4325111"/>
          </a:xfrm>
          <a:prstGeom prst="rect">
            <a:avLst/>
          </a:prstGeom>
        </p:spPr>
      </p:pic>
    </p:spTree>
    <p:extLst>
      <p:ext uri="{BB962C8B-B14F-4D97-AF65-F5344CB8AC3E}">
        <p14:creationId xmlns:p14="http://schemas.microsoft.com/office/powerpoint/2010/main" val="8964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The most important issue</a:t>
            </a:r>
            <a:r>
              <a:rPr lang="en-US" dirty="0" smtClean="0"/>
              <a:t>: </a:t>
            </a:r>
          </a:p>
          <a:p>
            <a:pPr algn="ctr"/>
            <a:r>
              <a:rPr lang="en-US" dirty="0" smtClean="0"/>
              <a:t>Production Sites located too far from clients</a:t>
            </a:r>
            <a:r>
              <a:rPr lang="cs-CZ" dirty="0" smtClean="0"/>
              <a:t>.</a:t>
            </a:r>
          </a:p>
          <a:p>
            <a:pPr algn="ctr"/>
            <a:r>
              <a:rPr lang="cs-CZ" dirty="0" smtClean="0"/>
              <a:t>By redistributing sites to nearby customers, we can reduce transportation costs</a:t>
            </a:r>
            <a:r>
              <a:rPr lang="en-US" dirty="0" smtClean="0"/>
              <a:t> and reduce traveled distance</a:t>
            </a:r>
            <a:r>
              <a:rPr lang="cs-CZ" dirty="0" smtClean="0"/>
              <a:t>.</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110201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Distance</a:t>
            </a:r>
            <a:r>
              <a:rPr lang="cs-CZ" dirty="0" smtClean="0">
                <a:solidFill>
                  <a:schemeClr val="bg1"/>
                </a:solidFill>
                <a:latin typeface="+mn-lt"/>
              </a:rPr>
              <a:t> Difference</a:t>
            </a:r>
            <a:endParaRPr lang="en-US" dirty="0">
              <a:solidFill>
                <a:schemeClr val="bg1"/>
              </a:solidFill>
              <a:latin typeface="+mn-lt"/>
            </a:endParaRPr>
          </a:p>
        </p:txBody>
      </p:sp>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811" y="978648"/>
            <a:ext cx="5429529" cy="5467631"/>
          </a:xfrm>
          <a:prstGeom prst="rect">
            <a:avLst/>
          </a:prstGeom>
        </p:spPr>
      </p:pic>
    </p:spTree>
    <p:extLst>
      <p:ext uri="{BB962C8B-B14F-4D97-AF65-F5344CB8AC3E}">
        <p14:creationId xmlns:p14="http://schemas.microsoft.com/office/powerpoint/2010/main" val="205478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t>Total Distance: 18.3 mil. km</a:t>
            </a:r>
          </a:p>
          <a:p>
            <a:pPr marL="285750" indent="-285750" algn="ctr">
              <a:buFont typeface="Arial" panose="020B0604020202020204" pitchFamily="34" charset="0"/>
              <a:buChar char="•"/>
            </a:pPr>
            <a:r>
              <a:rPr lang="cs-CZ" dirty="0" smtClean="0"/>
              <a:t>Cost estimation for </a:t>
            </a:r>
            <a:r>
              <a:rPr lang="en-US" dirty="0" smtClean="0"/>
              <a:t>2017: 112.09 mil. EUR</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Cost Estimation</a:t>
            </a:r>
            <a:endParaRPr lang="en-US" dirty="0">
              <a:solidFill>
                <a:schemeClr val="bg1"/>
              </a:solidFill>
              <a:latin typeface="+mn-lt"/>
            </a:endParaRPr>
          </a:p>
        </p:txBody>
      </p:sp>
      <p:pic>
        <p:nvPicPr>
          <p:cNvPr id="6"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5298" y="859535"/>
            <a:ext cx="4457929" cy="2883048"/>
          </a:xfrm>
        </p:spPr>
      </p:pic>
      <p:sp>
        <p:nvSpPr>
          <p:cNvPr id="2" name="TextBox 1"/>
          <p:cNvSpPr txBox="1"/>
          <p:nvPr/>
        </p:nvSpPr>
        <p:spPr>
          <a:xfrm>
            <a:off x="6940296" y="643024"/>
            <a:ext cx="2375779" cy="369332"/>
          </a:xfrm>
          <a:prstGeom prst="rect">
            <a:avLst/>
          </a:prstGeom>
          <a:noFill/>
        </p:spPr>
        <p:txBody>
          <a:bodyPr wrap="none" rtlCol="0">
            <a:spAutoFit/>
          </a:bodyPr>
          <a:lstStyle/>
          <a:p>
            <a:r>
              <a:rPr lang="en-US" dirty="0" smtClean="0"/>
              <a:t>Distance traveled in km</a:t>
            </a:r>
            <a:endParaRPr lang="en-US" dirty="0"/>
          </a:p>
        </p:txBody>
      </p:sp>
      <p:sp>
        <p:nvSpPr>
          <p:cNvPr id="3" name="TextBox 2"/>
          <p:cNvSpPr txBox="1"/>
          <p:nvPr/>
        </p:nvSpPr>
        <p:spPr>
          <a:xfrm>
            <a:off x="5684280" y="6174688"/>
            <a:ext cx="5524269" cy="492443"/>
          </a:xfrm>
          <a:prstGeom prst="rect">
            <a:avLst/>
          </a:prstGeom>
          <a:noFill/>
        </p:spPr>
        <p:txBody>
          <a:bodyPr wrap="none" rtlCol="0">
            <a:spAutoFit/>
          </a:bodyPr>
          <a:lstStyle/>
          <a:p>
            <a:r>
              <a:rPr lang="cs-CZ" sz="800" dirty="0">
                <a:hlinkClick r:id="rId3"/>
              </a:rPr>
              <a:t>Source</a:t>
            </a:r>
            <a:r>
              <a:rPr lang="en-US" sz="800" dirty="0">
                <a:hlinkClick r:id="rId3"/>
              </a:rPr>
              <a:t>:</a:t>
            </a:r>
            <a:r>
              <a:rPr lang="cs-CZ" sz="800" dirty="0">
                <a:hlinkClick r:id="rId3"/>
              </a:rPr>
              <a:t> </a:t>
            </a:r>
            <a:r>
              <a:rPr lang="en-US" sz="800" dirty="0">
                <a:hlinkClick r:id="rId3"/>
              </a:rPr>
              <a:t>DELLA™ Loads and Trucks (direct customers, loads search, backway loads, search load, available and backway transport)</a:t>
            </a:r>
            <a:endParaRPr lang="en-US" sz="800" dirty="0"/>
          </a:p>
          <a:p>
            <a:r>
              <a:rPr lang="en-US" sz="800" dirty="0">
                <a:hlinkClick r:id="rId4"/>
              </a:rPr>
              <a:t>Source: DB_Cargo_Preisliste_SuwB_ENG_2023.indd (dbcargo.com)</a:t>
            </a:r>
            <a:endParaRPr lang="en-US" sz="800" dirty="0"/>
          </a:p>
          <a:p>
            <a:endParaRPr lang="en-US" sz="1000" dirty="0"/>
          </a:p>
        </p:txBody>
      </p:sp>
      <p:graphicFrame>
        <p:nvGraphicFramePr>
          <p:cNvPr id="8" name="Таблица 7"/>
          <p:cNvGraphicFramePr>
            <a:graphicFrameLocks noGrp="1"/>
          </p:cNvGraphicFramePr>
          <p:nvPr>
            <p:extLst>
              <p:ext uri="{D42A27DB-BD31-4B8C-83A1-F6EECF244321}">
                <p14:modId xmlns:p14="http://schemas.microsoft.com/office/powerpoint/2010/main" val="332652281"/>
              </p:ext>
            </p:extLst>
          </p:nvPr>
        </p:nvGraphicFramePr>
        <p:xfrm>
          <a:off x="4677002" y="3959094"/>
          <a:ext cx="7404060" cy="1483360"/>
        </p:xfrm>
        <a:graphic>
          <a:graphicData uri="http://schemas.openxmlformats.org/drawingml/2006/table">
            <a:tbl>
              <a:tblPr firstRow="1" firstCol="1" bandRow="1">
                <a:tableStyleId>{5C22544A-7EE6-4342-B048-85BDC9FD1C3A}</a:tableStyleId>
              </a:tblPr>
              <a:tblGrid>
                <a:gridCol w="1480812">
                  <a:extLst>
                    <a:ext uri="{9D8B030D-6E8A-4147-A177-3AD203B41FA5}">
                      <a16:colId xmlns:a16="http://schemas.microsoft.com/office/drawing/2014/main" val="19251474"/>
                    </a:ext>
                  </a:extLst>
                </a:gridCol>
                <a:gridCol w="1480812">
                  <a:extLst>
                    <a:ext uri="{9D8B030D-6E8A-4147-A177-3AD203B41FA5}">
                      <a16:colId xmlns:a16="http://schemas.microsoft.com/office/drawing/2014/main" val="1662560724"/>
                    </a:ext>
                  </a:extLst>
                </a:gridCol>
                <a:gridCol w="1480812">
                  <a:extLst>
                    <a:ext uri="{9D8B030D-6E8A-4147-A177-3AD203B41FA5}">
                      <a16:colId xmlns:a16="http://schemas.microsoft.com/office/drawing/2014/main" val="1936978481"/>
                    </a:ext>
                  </a:extLst>
                </a:gridCol>
                <a:gridCol w="1480812">
                  <a:extLst>
                    <a:ext uri="{9D8B030D-6E8A-4147-A177-3AD203B41FA5}">
                      <a16:colId xmlns:a16="http://schemas.microsoft.com/office/drawing/2014/main" val="1637265855"/>
                    </a:ext>
                  </a:extLst>
                </a:gridCol>
                <a:gridCol w="1480812">
                  <a:extLst>
                    <a:ext uri="{9D8B030D-6E8A-4147-A177-3AD203B41FA5}">
                      <a16:colId xmlns:a16="http://schemas.microsoft.com/office/drawing/2014/main" val="4154754351"/>
                    </a:ext>
                  </a:extLst>
                </a:gridCol>
              </a:tblGrid>
              <a:tr h="370840">
                <a:tc>
                  <a:txBody>
                    <a:bodyPr/>
                    <a:lstStyle/>
                    <a:p>
                      <a:pPr algn="ctr" fontAlgn="b"/>
                      <a:r>
                        <a:rPr lang="cs-CZ" sz="1600" b="1" i="0" u="none" strike="noStrike" dirty="0" smtClean="0">
                          <a:solidFill>
                            <a:schemeClr val="lt1"/>
                          </a:solidFill>
                          <a:effectLst/>
                          <a:latin typeface="+mn-lt"/>
                        </a:rPr>
                        <a:t>Cost</a:t>
                      </a:r>
                      <a:r>
                        <a:rPr lang="cs-CZ" sz="1600" b="1" i="0" u="none" strike="noStrike" baseline="0" dirty="0" smtClean="0">
                          <a:solidFill>
                            <a:schemeClr val="lt1"/>
                          </a:solidFill>
                          <a:effectLst/>
                          <a:latin typeface="+mn-lt"/>
                        </a:rPr>
                        <a:t> Estimation</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Distance(km)</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Weight(t)</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solidFill>
                            <a:schemeClr val="bg1"/>
                          </a:solidFill>
                          <a:effectLst/>
                        </a:rPr>
                        <a:t>Price per KM</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Price estimate</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3733472"/>
                  </a:ext>
                </a:extLst>
              </a:tr>
              <a:tr h="370840">
                <a:tc>
                  <a:txBody>
                    <a:bodyPr/>
                    <a:lstStyle/>
                    <a:p>
                      <a:pPr algn="ctr" fontAlgn="b"/>
                      <a:r>
                        <a:rPr lang="en-US" sz="1600" u="none" strike="noStrike" dirty="0">
                          <a:effectLst/>
                        </a:rPr>
                        <a:t>Train</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11832300</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12333868</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8.38 </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99,154,674.00 </a:t>
                      </a:r>
                      <a:endParaRPr lang="en-US"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6542799"/>
                  </a:ext>
                </a:extLst>
              </a:tr>
              <a:tr h="370840">
                <a:tc>
                  <a:txBody>
                    <a:bodyPr/>
                    <a:lstStyle/>
                    <a:p>
                      <a:pPr algn="ctr" fontAlgn="b"/>
                      <a:r>
                        <a:rPr lang="en-US" sz="1600" u="none" strike="noStrike" dirty="0">
                          <a:effectLst/>
                        </a:rPr>
                        <a:t>Truck</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6470418</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7395460</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                  2.00 </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12,940,836.00 </a:t>
                      </a:r>
                      <a:endParaRPr lang="en-US"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0855302"/>
                  </a:ext>
                </a:extLst>
              </a:tr>
              <a:tr h="370840">
                <a:tc>
                  <a:txBody>
                    <a:bodyPr/>
                    <a:lstStyle/>
                    <a:p>
                      <a:pPr algn="ctr" fontAlgn="b"/>
                      <a:r>
                        <a:rPr lang="en-US" sz="1600" u="none" strike="noStrike" dirty="0">
                          <a:effectLst/>
                        </a:rPr>
                        <a:t>Total</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18302718</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19729328</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a:t>
                      </a:r>
                      <a:r>
                        <a:rPr lang="en-US" sz="1400" b="1" u="none" strike="noStrike" dirty="0">
                          <a:effectLst/>
                        </a:rPr>
                        <a:t>€  112,095,510.00 </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4266748706"/>
                  </a:ext>
                </a:extLst>
              </a:tr>
            </a:tbl>
          </a:graphicData>
        </a:graphic>
      </p:graphicFrame>
    </p:spTree>
    <p:extLst>
      <p:ext uri="{BB962C8B-B14F-4D97-AF65-F5344CB8AC3E}">
        <p14:creationId xmlns:p14="http://schemas.microsoft.com/office/powerpoint/2010/main" val="306675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r>
            <a:br>
              <a:rPr lang="en-US" dirty="0"/>
            </a:br>
            <a:r>
              <a:rPr lang="en-US" dirty="0"/>
              <a:t>If we consider the ideal scenario, where we will be able to provide each customer with the nearest production site, we will save more than 65 million EUR.</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Ideal Scenario</a:t>
            </a:r>
            <a:endParaRPr lang="en-US" dirty="0">
              <a:solidFill>
                <a:schemeClr val="bg1"/>
              </a:solidFill>
              <a:latin typeface="+mn-lt"/>
            </a:endParaRPr>
          </a:p>
        </p:txBody>
      </p:sp>
      <p:sp>
        <p:nvSpPr>
          <p:cNvPr id="2" name="TextBox 1"/>
          <p:cNvSpPr txBox="1"/>
          <p:nvPr/>
        </p:nvSpPr>
        <p:spPr>
          <a:xfrm>
            <a:off x="4589063" y="535635"/>
            <a:ext cx="2375779" cy="369332"/>
          </a:xfrm>
          <a:prstGeom prst="rect">
            <a:avLst/>
          </a:prstGeom>
          <a:noFill/>
        </p:spPr>
        <p:txBody>
          <a:bodyPr wrap="none" rtlCol="0">
            <a:spAutoFit/>
          </a:bodyPr>
          <a:lstStyle/>
          <a:p>
            <a:r>
              <a:rPr lang="en-US" dirty="0" smtClean="0"/>
              <a:t>Distance traveled in km</a:t>
            </a:r>
            <a:endParaRPr lang="en-US" dirty="0"/>
          </a:p>
        </p:txBody>
      </p:sp>
      <p:sp>
        <p:nvSpPr>
          <p:cNvPr id="3" name="TextBox 2"/>
          <p:cNvSpPr txBox="1"/>
          <p:nvPr/>
        </p:nvSpPr>
        <p:spPr>
          <a:xfrm>
            <a:off x="5894592" y="6365557"/>
            <a:ext cx="6586968" cy="492443"/>
          </a:xfrm>
          <a:prstGeom prst="rect">
            <a:avLst/>
          </a:prstGeom>
          <a:noFill/>
        </p:spPr>
        <p:txBody>
          <a:bodyPr wrap="square" rtlCol="0">
            <a:spAutoFit/>
          </a:bodyPr>
          <a:lstStyle/>
          <a:p>
            <a:r>
              <a:rPr lang="cs-CZ" sz="800" dirty="0" smtClean="0">
                <a:hlinkClick r:id="rId2"/>
              </a:rPr>
              <a:t>Source</a:t>
            </a:r>
            <a:r>
              <a:rPr lang="en-US" sz="800" dirty="0">
                <a:hlinkClick r:id="rId2"/>
              </a:rPr>
              <a:t>:</a:t>
            </a:r>
            <a:r>
              <a:rPr lang="cs-CZ" sz="800" dirty="0" smtClean="0">
                <a:hlinkClick r:id="rId2"/>
              </a:rPr>
              <a:t> </a:t>
            </a:r>
            <a:r>
              <a:rPr lang="en-US" sz="800" dirty="0" smtClean="0">
                <a:hlinkClick r:id="rId2"/>
              </a:rPr>
              <a:t>DELLA</a:t>
            </a:r>
            <a:r>
              <a:rPr lang="en-US" sz="800" dirty="0">
                <a:hlinkClick r:id="rId2"/>
              </a:rPr>
              <a:t>™ Loads and Trucks (direct customers, loads search, backway loads, search load, available and backway transport)</a:t>
            </a:r>
            <a:endParaRPr lang="en-US" sz="800" dirty="0"/>
          </a:p>
          <a:p>
            <a:r>
              <a:rPr lang="en-US" sz="800" dirty="0">
                <a:hlinkClick r:id="rId3"/>
              </a:rPr>
              <a:t>Source: DB_Cargo_Preisliste_SuwB_ENG_2023.indd (dbcargo.com)</a:t>
            </a:r>
            <a:endParaRPr lang="en-US" sz="800" dirty="0"/>
          </a:p>
          <a:p>
            <a:endParaRPr lang="en-US" sz="1000" dirty="0"/>
          </a:p>
        </p:txBody>
      </p:sp>
      <p:pic>
        <p:nvPicPr>
          <p:cNvPr id="13" name="Объект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89063" y="0"/>
            <a:ext cx="3584839" cy="2827975"/>
          </a:xfr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003" y="2843346"/>
            <a:ext cx="7491997" cy="1584963"/>
          </a:xfrm>
          <a:prstGeom prst="rect">
            <a:avLst/>
          </a:prstGeom>
        </p:spPr>
      </p:pic>
      <p:graphicFrame>
        <p:nvGraphicFramePr>
          <p:cNvPr id="7" name="Таблица 6"/>
          <p:cNvGraphicFramePr>
            <a:graphicFrameLocks noGrp="1"/>
          </p:cNvGraphicFramePr>
          <p:nvPr>
            <p:extLst>
              <p:ext uri="{D42A27DB-BD31-4B8C-83A1-F6EECF244321}">
                <p14:modId xmlns:p14="http://schemas.microsoft.com/office/powerpoint/2010/main" val="888413996"/>
              </p:ext>
            </p:extLst>
          </p:nvPr>
        </p:nvGraphicFramePr>
        <p:xfrm>
          <a:off x="5085578" y="4653888"/>
          <a:ext cx="6995484" cy="1486089"/>
        </p:xfrm>
        <a:graphic>
          <a:graphicData uri="http://schemas.openxmlformats.org/drawingml/2006/table">
            <a:tbl>
              <a:tblPr firstRow="1" firstCol="1" bandRow="1">
                <a:tableStyleId>{5C22544A-7EE6-4342-B048-85BDC9FD1C3A}</a:tableStyleId>
              </a:tblPr>
              <a:tblGrid>
                <a:gridCol w="1748871">
                  <a:extLst>
                    <a:ext uri="{9D8B030D-6E8A-4147-A177-3AD203B41FA5}">
                      <a16:colId xmlns:a16="http://schemas.microsoft.com/office/drawing/2014/main" val="3469765239"/>
                    </a:ext>
                  </a:extLst>
                </a:gridCol>
                <a:gridCol w="1748871">
                  <a:extLst>
                    <a:ext uri="{9D8B030D-6E8A-4147-A177-3AD203B41FA5}">
                      <a16:colId xmlns:a16="http://schemas.microsoft.com/office/drawing/2014/main" val="1445523771"/>
                    </a:ext>
                  </a:extLst>
                </a:gridCol>
                <a:gridCol w="1748871">
                  <a:extLst>
                    <a:ext uri="{9D8B030D-6E8A-4147-A177-3AD203B41FA5}">
                      <a16:colId xmlns:a16="http://schemas.microsoft.com/office/drawing/2014/main" val="2277689353"/>
                    </a:ext>
                  </a:extLst>
                </a:gridCol>
                <a:gridCol w="1748871">
                  <a:extLst>
                    <a:ext uri="{9D8B030D-6E8A-4147-A177-3AD203B41FA5}">
                      <a16:colId xmlns:a16="http://schemas.microsoft.com/office/drawing/2014/main" val="671535468"/>
                    </a:ext>
                  </a:extLst>
                </a:gridCol>
              </a:tblGrid>
              <a:tr h="271149">
                <a:tc>
                  <a:txBody>
                    <a:bodyPr/>
                    <a:lstStyle/>
                    <a:p>
                      <a:pPr algn="ctr" fontAlgn="b"/>
                      <a:r>
                        <a:rPr lang="en-US" sz="1600" b="1" i="0" u="none" strike="noStrike" dirty="0" err="1">
                          <a:solidFill>
                            <a:schemeClr val="bg1"/>
                          </a:solidFill>
                          <a:effectLst/>
                          <a:latin typeface="Calibri" panose="020F0502020204030204" pitchFamily="34" charset="0"/>
                        </a:rPr>
                        <a:t>MinDistEst</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Distance(km)</a:t>
                      </a: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Price per KM</a:t>
                      </a: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Price Estimate</a:t>
                      </a:r>
                    </a:p>
                  </a:txBody>
                  <a:tcPr marL="6350" marR="6350" marT="6350" marB="0" anchor="b"/>
                </a:tc>
                <a:extLst>
                  <a:ext uri="{0D108BD9-81ED-4DB2-BD59-A6C34878D82A}">
                    <a16:rowId xmlns:a16="http://schemas.microsoft.com/office/drawing/2014/main" val="924793335"/>
                  </a:ext>
                </a:extLst>
              </a:tr>
              <a:tr h="404980">
                <a:tc>
                  <a:txBody>
                    <a:bodyPr/>
                    <a:lstStyle/>
                    <a:p>
                      <a:pPr algn="ctr" fontAlgn="b"/>
                      <a:r>
                        <a:rPr lang="en-US" sz="1600" b="1" i="0" u="none" strike="noStrike" dirty="0">
                          <a:solidFill>
                            <a:schemeClr val="bg1"/>
                          </a:solidFill>
                          <a:effectLst/>
                          <a:latin typeface="Calibri" panose="020F0502020204030204" pitchFamily="34" charset="0"/>
                        </a:rPr>
                        <a:t>Train</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4782976</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8.38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40,081,338.88 </a:t>
                      </a:r>
                    </a:p>
                  </a:txBody>
                  <a:tcPr marL="6350" marR="6350" marT="6350" marB="0" anchor="b"/>
                </a:tc>
                <a:extLst>
                  <a:ext uri="{0D108BD9-81ED-4DB2-BD59-A6C34878D82A}">
                    <a16:rowId xmlns:a16="http://schemas.microsoft.com/office/drawing/2014/main" val="1940916526"/>
                  </a:ext>
                </a:extLst>
              </a:tr>
              <a:tr h="404980">
                <a:tc>
                  <a:txBody>
                    <a:bodyPr/>
                    <a:lstStyle/>
                    <a:p>
                      <a:pPr algn="ctr" fontAlgn="b"/>
                      <a:r>
                        <a:rPr lang="en-US" sz="1600" b="1" i="0" u="none" strike="noStrike" dirty="0">
                          <a:solidFill>
                            <a:schemeClr val="bg1"/>
                          </a:solidFill>
                          <a:effectLst/>
                          <a:latin typeface="Calibri" panose="020F0502020204030204" pitchFamily="34" charset="0"/>
                        </a:rPr>
                        <a:t>Truck</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3027317</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2.00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6,054,634.00 </a:t>
                      </a:r>
                    </a:p>
                  </a:txBody>
                  <a:tcPr marL="6350" marR="6350" marT="6350" marB="0" anchor="b"/>
                </a:tc>
                <a:extLst>
                  <a:ext uri="{0D108BD9-81ED-4DB2-BD59-A6C34878D82A}">
                    <a16:rowId xmlns:a16="http://schemas.microsoft.com/office/drawing/2014/main" val="641603736"/>
                  </a:ext>
                </a:extLst>
              </a:tr>
              <a:tr h="404980">
                <a:tc>
                  <a:txBody>
                    <a:bodyPr/>
                    <a:lstStyle/>
                    <a:p>
                      <a:pPr algn="ctr" fontAlgn="b"/>
                      <a:r>
                        <a:rPr lang="en-US" sz="1600" b="1" i="0" u="none" strike="noStrike" dirty="0">
                          <a:solidFill>
                            <a:schemeClr val="bg1"/>
                          </a:solidFill>
                          <a:effectLst/>
                          <a:latin typeface="Calibri" panose="020F0502020204030204" pitchFamily="34" charset="0"/>
                        </a:rPr>
                        <a:t>Total</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7810293</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a:t>
                      </a:r>
                      <a:r>
                        <a:rPr lang="en-US" sz="1600" b="1" i="0" u="none" strike="noStrike" dirty="0">
                          <a:solidFill>
                            <a:srgbClr val="000000"/>
                          </a:solidFill>
                          <a:effectLst/>
                          <a:latin typeface="Calibri" panose="020F0502020204030204" pitchFamily="34" charset="0"/>
                        </a:rPr>
                        <a:t>46,135,972.88 </a:t>
                      </a:r>
                    </a:p>
                  </a:txBody>
                  <a:tcPr marL="6350" marR="6350" marT="6350" marB="0" anchor="b">
                    <a:solidFill>
                      <a:srgbClr val="00B050"/>
                    </a:solidFill>
                  </a:tcPr>
                </a:tc>
                <a:extLst>
                  <a:ext uri="{0D108BD9-81ED-4DB2-BD59-A6C34878D82A}">
                    <a16:rowId xmlns:a16="http://schemas.microsoft.com/office/drawing/2014/main" val="535805881"/>
                  </a:ext>
                </a:extLst>
              </a:tr>
            </a:tbl>
          </a:graphicData>
        </a:graphic>
      </p:graphicFrame>
    </p:spTree>
    <p:extLst>
      <p:ext uri="{BB962C8B-B14F-4D97-AF65-F5344CB8AC3E}">
        <p14:creationId xmlns:p14="http://schemas.microsoft.com/office/powerpoint/2010/main" val="2770431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cs-CZ" dirty="0" smtClean="0"/>
              <a:t>Total weight capacity </a:t>
            </a:r>
            <a:r>
              <a:rPr lang="en-US" dirty="0" smtClean="0"/>
              <a:t>26,9 mil. T.</a:t>
            </a:r>
          </a:p>
          <a:p>
            <a:pPr marL="285750" indent="-285750" algn="ctr">
              <a:buFont typeface="Arial" panose="020B0604020202020204" pitchFamily="34" charset="0"/>
              <a:buChar char="•"/>
            </a:pPr>
            <a:r>
              <a:rPr lang="en-US" dirty="0"/>
              <a:t>Total </a:t>
            </a:r>
            <a:r>
              <a:rPr lang="en-US" dirty="0" smtClean="0"/>
              <a:t>weight transported</a:t>
            </a:r>
            <a:r>
              <a:rPr lang="en-US" dirty="0"/>
              <a:t>: 19.7 mil. T.</a:t>
            </a:r>
            <a:endParaRPr lang="ru-RU" dirty="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r>
              <a:rPr lang="en-US" dirty="0"/>
              <a:t>To be able to provide each customer with the nearest production site, we have to increase capacities of Z1 by at least 25% and Z3 by at least 23%</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Solution</a:t>
            </a:r>
            <a:endParaRPr lang="en-US" dirty="0">
              <a:solidFill>
                <a:schemeClr val="bg1"/>
              </a:solidFill>
              <a:latin typeface="+mn-lt"/>
            </a:endParaRPr>
          </a:p>
        </p:txBody>
      </p:sp>
      <p:sp>
        <p:nvSpPr>
          <p:cNvPr id="2" name="TextBox 1"/>
          <p:cNvSpPr txBox="1"/>
          <p:nvPr/>
        </p:nvSpPr>
        <p:spPr>
          <a:xfrm>
            <a:off x="5042738" y="753371"/>
            <a:ext cx="2772939" cy="369332"/>
          </a:xfrm>
          <a:prstGeom prst="rect">
            <a:avLst/>
          </a:prstGeom>
          <a:noFill/>
        </p:spPr>
        <p:txBody>
          <a:bodyPr wrap="none" rtlCol="0">
            <a:spAutoFit/>
          </a:bodyPr>
          <a:lstStyle/>
          <a:p>
            <a:r>
              <a:rPr lang="en-US" dirty="0" smtClean="0"/>
              <a:t>Weight capacity of Sites in t</a:t>
            </a:r>
            <a:endParaRPr lang="en-US" dirty="0"/>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0256" y="1280767"/>
            <a:ext cx="3180160" cy="5206111"/>
          </a:xfrm>
        </p:spPr>
      </p:pic>
      <p:graphicFrame>
        <p:nvGraphicFramePr>
          <p:cNvPr id="9" name="Таблица 8"/>
          <p:cNvGraphicFramePr>
            <a:graphicFrameLocks noGrp="1"/>
          </p:cNvGraphicFramePr>
          <p:nvPr>
            <p:extLst>
              <p:ext uri="{D42A27DB-BD31-4B8C-83A1-F6EECF244321}">
                <p14:modId xmlns:p14="http://schemas.microsoft.com/office/powerpoint/2010/main" val="489176611"/>
              </p:ext>
            </p:extLst>
          </p:nvPr>
        </p:nvGraphicFramePr>
        <p:xfrm>
          <a:off x="8018078" y="4676998"/>
          <a:ext cx="4062984" cy="1722472"/>
        </p:xfrm>
        <a:graphic>
          <a:graphicData uri="http://schemas.openxmlformats.org/drawingml/2006/table">
            <a:tbl>
              <a:tblPr firstRow="1" firstCol="1" bandRow="1">
                <a:tableStyleId>{93296810-A885-4BE3-A3E7-6D5BEEA58F35}</a:tableStyleId>
              </a:tblPr>
              <a:tblGrid>
                <a:gridCol w="1015746">
                  <a:extLst>
                    <a:ext uri="{9D8B030D-6E8A-4147-A177-3AD203B41FA5}">
                      <a16:colId xmlns:a16="http://schemas.microsoft.com/office/drawing/2014/main" val="1490657845"/>
                    </a:ext>
                  </a:extLst>
                </a:gridCol>
                <a:gridCol w="1015746">
                  <a:extLst>
                    <a:ext uri="{9D8B030D-6E8A-4147-A177-3AD203B41FA5}">
                      <a16:colId xmlns:a16="http://schemas.microsoft.com/office/drawing/2014/main" val="3047574291"/>
                    </a:ext>
                  </a:extLst>
                </a:gridCol>
                <a:gridCol w="1015746">
                  <a:extLst>
                    <a:ext uri="{9D8B030D-6E8A-4147-A177-3AD203B41FA5}">
                      <a16:colId xmlns:a16="http://schemas.microsoft.com/office/drawing/2014/main" val="89663795"/>
                    </a:ext>
                  </a:extLst>
                </a:gridCol>
                <a:gridCol w="1015746">
                  <a:extLst>
                    <a:ext uri="{9D8B030D-6E8A-4147-A177-3AD203B41FA5}">
                      <a16:colId xmlns:a16="http://schemas.microsoft.com/office/drawing/2014/main" val="2730266712"/>
                    </a:ext>
                  </a:extLst>
                </a:gridCol>
              </a:tblGrid>
              <a:tr h="649522">
                <a:tc>
                  <a:txBody>
                    <a:bodyPr/>
                    <a:lstStyle/>
                    <a:p>
                      <a:pPr algn="ctr" fontAlgn="b"/>
                      <a:r>
                        <a:rPr lang="en-US" sz="1400" u="none" strike="noStrike" dirty="0">
                          <a:effectLst/>
                        </a:rPr>
                        <a:t>Site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 </a:t>
                      </a:r>
                      <a:r>
                        <a:rPr lang="en-US" sz="1400" u="none" strike="noStrike" dirty="0">
                          <a:effectLst/>
                        </a:rPr>
                        <a:t>Capacity (t / year)</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SUM(WEIGHT)</a:t>
                      </a:r>
                      <a:endParaRPr lang="en-US" sz="14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Capacity </a:t>
                      </a:r>
                      <a:r>
                        <a:rPr lang="en-US" sz="1400" u="none" strike="noStrike" dirty="0">
                          <a:effectLst/>
                        </a:rPr>
                        <a:t>Increase</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7952360"/>
                  </a:ext>
                </a:extLst>
              </a:tr>
              <a:tr h="319940">
                <a:tc>
                  <a:txBody>
                    <a:bodyPr/>
                    <a:lstStyle/>
                    <a:p>
                      <a:pPr algn="ctr" fontAlgn="b"/>
                      <a:r>
                        <a:rPr lang="en-US" sz="1400" u="none" strike="noStrike">
                          <a:effectLst/>
                        </a:rPr>
                        <a:t>Z1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5774700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7187507</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FF5050"/>
                    </a:solidFill>
                  </a:tcPr>
                </a:tc>
                <a:tc>
                  <a:txBody>
                    <a:bodyPr/>
                    <a:lstStyle/>
                    <a:p>
                      <a:pPr algn="ctr" fontAlgn="b"/>
                      <a:r>
                        <a:rPr lang="en-US" sz="1400" b="1" u="none" strike="noStrike" dirty="0">
                          <a:effectLst/>
                        </a:rPr>
                        <a:t>24.47%</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4573543"/>
                  </a:ext>
                </a:extLst>
              </a:tr>
              <a:tr h="319940">
                <a:tc>
                  <a:txBody>
                    <a:bodyPr/>
                    <a:lstStyle/>
                    <a:p>
                      <a:pPr algn="ctr" fontAlgn="b"/>
                      <a:r>
                        <a:rPr lang="en-US" sz="1400" u="none" strike="noStrike">
                          <a:effectLst/>
                        </a:rPr>
                        <a:t>Z2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15478400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5526160</a:t>
                      </a:r>
                      <a:endParaRPr lang="en-US" sz="1400" b="1"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ctr" fontAlgn="b"/>
                      <a:r>
                        <a:rPr lang="en-US" sz="1400" b="1" i="0" u="none" strike="noStrike" dirty="0" smtClean="0">
                          <a:solidFill>
                            <a:srgbClr val="000000"/>
                          </a:solidFill>
                          <a:effectLst/>
                          <a:latin typeface="Calibri" panose="020F0502020204030204" pitchFamily="34" charset="0"/>
                        </a:rPr>
                        <a:t>No</a:t>
                      </a:r>
                      <a:r>
                        <a:rPr lang="en-US" sz="1400" b="1" i="0" u="none" strike="noStrike" baseline="0" dirty="0" smtClean="0">
                          <a:solidFill>
                            <a:srgbClr val="000000"/>
                          </a:solidFill>
                          <a:effectLst/>
                          <a:latin typeface="Calibri" panose="020F0502020204030204" pitchFamily="34" charset="0"/>
                        </a:rPr>
                        <a:t> increase required</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7122475"/>
                  </a:ext>
                </a:extLst>
              </a:tr>
              <a:tr h="319940">
                <a:tc>
                  <a:txBody>
                    <a:bodyPr/>
                    <a:lstStyle/>
                    <a:p>
                      <a:pPr algn="ctr" fontAlgn="b"/>
                      <a:r>
                        <a:rPr lang="en-US" sz="1400" u="none" strike="noStrike">
                          <a:effectLst/>
                        </a:rPr>
                        <a:t>Z3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5734900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7015661</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FF5050"/>
                    </a:solidFill>
                  </a:tcPr>
                </a:tc>
                <a:tc>
                  <a:txBody>
                    <a:bodyPr/>
                    <a:lstStyle/>
                    <a:p>
                      <a:pPr algn="ctr" fontAlgn="b"/>
                      <a:r>
                        <a:rPr lang="en-US" sz="1400" b="1" u="none" strike="noStrike" dirty="0">
                          <a:effectLst/>
                        </a:rPr>
                        <a:t>22.33%</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5895426"/>
                  </a:ext>
                </a:extLst>
              </a:tr>
            </a:tbl>
          </a:graphicData>
        </a:graphic>
      </p:graphicFrame>
      <p:sp>
        <p:nvSpPr>
          <p:cNvPr id="3" name="TextBox 2"/>
          <p:cNvSpPr txBox="1"/>
          <p:nvPr/>
        </p:nvSpPr>
        <p:spPr>
          <a:xfrm>
            <a:off x="8823914" y="4307666"/>
            <a:ext cx="2451312" cy="369332"/>
          </a:xfrm>
          <a:prstGeom prst="rect">
            <a:avLst/>
          </a:prstGeom>
          <a:noFill/>
        </p:spPr>
        <p:txBody>
          <a:bodyPr wrap="none" rtlCol="0">
            <a:spAutoFit/>
          </a:bodyPr>
          <a:lstStyle/>
          <a:p>
            <a:r>
              <a:rPr lang="en-US" dirty="0" smtClean="0"/>
              <a:t>In Case of ideal scenario</a:t>
            </a:r>
            <a:endParaRPr lang="en-US" dirty="0"/>
          </a:p>
        </p:txBody>
      </p:sp>
    </p:spTree>
    <p:extLst>
      <p:ext uri="{BB962C8B-B14F-4D97-AF65-F5344CB8AC3E}">
        <p14:creationId xmlns:p14="http://schemas.microsoft.com/office/powerpoint/2010/main" val="388603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D28-7B41-D0F8-B3A4-43571AB60D32}"/>
              </a:ext>
            </a:extLst>
          </p:cNvPr>
          <p:cNvSpPr>
            <a:spLocks noGrp="1"/>
          </p:cNvSpPr>
          <p:nvPr>
            <p:ph type="ctrTitle"/>
          </p:nvPr>
        </p:nvSpPr>
        <p:spPr>
          <a:xfrm>
            <a:off x="4184904" y="1280767"/>
            <a:ext cx="9144000" cy="2387600"/>
          </a:xfrm>
        </p:spPr>
        <p:txBody>
          <a:bodyPr>
            <a:normAutofit/>
          </a:bodyPr>
          <a:lstStyle/>
          <a:p>
            <a:r>
              <a:rPr lang="en-US" sz="3600" dirty="0" smtClean="0"/>
              <a:t> </a:t>
            </a:r>
            <a:endParaRPr lang="en-US" sz="3600" dirty="0"/>
          </a:p>
        </p:txBody>
      </p:sp>
      <p:sp>
        <p:nvSpPr>
          <p:cNvPr id="3" name="Subtitle 2">
            <a:extLst>
              <a:ext uri="{FF2B5EF4-FFF2-40B4-BE49-F238E27FC236}">
                <a16:creationId xmlns:a16="http://schemas.microsoft.com/office/drawing/2014/main" id="{8FF34AFE-FEBE-2BDB-322D-A061A1432C38}"/>
              </a:ext>
            </a:extLst>
          </p:cNvPr>
          <p:cNvSpPr>
            <a:spLocks noGrp="1"/>
          </p:cNvSpPr>
          <p:nvPr>
            <p:ph type="subTitle" idx="1"/>
          </p:nvPr>
        </p:nvSpPr>
        <p:spPr>
          <a:xfrm>
            <a:off x="-38607" y="21751"/>
            <a:ext cx="9144000" cy="1655762"/>
          </a:xfrm>
        </p:spPr>
        <p:txBody>
          <a:bodyPr>
            <a:normAutofit/>
          </a:bodyPr>
          <a:lstStyle/>
          <a:p>
            <a:endParaRPr lang="en-US" sz="3600" b="1" dirty="0" smtClean="0"/>
          </a:p>
          <a:p>
            <a:r>
              <a:rPr lang="en-US" sz="3600" b="1" dirty="0" smtClean="0"/>
              <a:t>Recommendations</a:t>
            </a:r>
            <a:endParaRPr lang="en-US" sz="3600" b="1" dirty="0"/>
          </a:p>
        </p:txBody>
      </p:sp>
      <p:sp>
        <p:nvSpPr>
          <p:cNvPr id="7" name="Rectangle 6">
            <a:extLst>
              <a:ext uri="{FF2B5EF4-FFF2-40B4-BE49-F238E27FC236}">
                <a16:creationId xmlns:a16="http://schemas.microsoft.com/office/drawing/2014/main" id="{FE1E22FF-93C6-CC63-6030-0D0F544BBA61}"/>
              </a:ext>
            </a:extLst>
          </p:cNvPr>
          <p:cNvSpPr/>
          <p:nvPr/>
        </p:nvSpPr>
        <p:spPr>
          <a:xfrm>
            <a:off x="0" y="6137797"/>
            <a:ext cx="12192000" cy="720203"/>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B258D19-B0A1-7B11-0592-E0465CCE84E4}"/>
              </a:ext>
            </a:extLst>
          </p:cNvPr>
          <p:cNvSpPr txBox="1"/>
          <p:nvPr/>
        </p:nvSpPr>
        <p:spPr>
          <a:xfrm>
            <a:off x="2013734" y="5928932"/>
            <a:ext cx="5921337" cy="768287"/>
          </a:xfrm>
          <a:prstGeom prst="rect">
            <a:avLst/>
          </a:prstGeom>
          <a:noFill/>
        </p:spPr>
        <p:txBody>
          <a:bodyPr wrap="square">
            <a:spAutoFit/>
          </a:bodyPr>
          <a:lstStyle/>
          <a:p>
            <a:pPr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Arial Narrow" panose="020B0606020202030204" pitchFamily="34" charset="0"/>
              <a:ea typeface="Calibri" panose="020F0502020204030204" pitchFamily="34" charset="0"/>
              <a:cs typeface="Times New Roman" panose="02020603050405020304" pitchFamily="18" charset="0"/>
            </a:endParaRPr>
          </a:p>
          <a:p>
            <a:r>
              <a:rPr lang="en-US"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                                                         </a:t>
            </a:r>
            <a:r>
              <a:rPr lang="en-US" b="1" dirty="0">
                <a:solidFill>
                  <a:schemeClr val="bg1"/>
                </a:solidFill>
                <a:effectLst/>
                <a:latin typeface="Times New Roman" panose="02020603050405020304" pitchFamily="18" charset="0"/>
                <a:ea typeface="Calibri" panose="020F0502020204030204" pitchFamily="34" charset="0"/>
              </a:rPr>
              <a:t>© 2023 </a:t>
            </a:r>
            <a:r>
              <a:rPr lang="en-US" b="1" dirty="0" err="1" smtClean="0">
                <a:solidFill>
                  <a:schemeClr val="bg1"/>
                </a:solidFill>
                <a:latin typeface="Times New Roman" panose="02020603050405020304" pitchFamily="18" charset="0"/>
                <a:ea typeface="Calibri" panose="020F0502020204030204" pitchFamily="34" charset="0"/>
              </a:rPr>
              <a:t>Actum</a:t>
            </a:r>
            <a:r>
              <a:rPr lang="en-US" b="1" dirty="0" smtClean="0">
                <a:solidFill>
                  <a:schemeClr val="bg1"/>
                </a:solidFill>
                <a:latin typeface="Times New Roman" panose="02020603050405020304" pitchFamily="18" charset="0"/>
                <a:ea typeface="Calibri" panose="020F0502020204030204" pitchFamily="34" charset="0"/>
              </a:rPr>
              <a:t> Digital</a:t>
            </a:r>
            <a:r>
              <a:rPr lang="en-US" b="1" dirty="0" smtClean="0">
                <a:solidFill>
                  <a:schemeClr val="bg1"/>
                </a:solidFill>
                <a:effectLst/>
                <a:latin typeface="Times New Roman" panose="02020603050405020304" pitchFamily="18" charset="0"/>
                <a:ea typeface="Calibri" panose="020F0502020204030204" pitchFamily="34" charset="0"/>
              </a:rPr>
              <a:t> </a:t>
            </a:r>
            <a:endParaRPr lang="en-US" dirty="0">
              <a:solidFill>
                <a:schemeClr val="bg1"/>
              </a:solidFill>
            </a:endParaRPr>
          </a:p>
        </p:txBody>
      </p:sp>
      <p:sp>
        <p:nvSpPr>
          <p:cNvPr id="4" name="TextBox 3"/>
          <p:cNvSpPr txBox="1"/>
          <p:nvPr/>
        </p:nvSpPr>
        <p:spPr>
          <a:xfrm>
            <a:off x="6336792" y="5120640"/>
            <a:ext cx="184731" cy="369332"/>
          </a:xfrm>
          <a:prstGeom prst="rect">
            <a:avLst/>
          </a:prstGeom>
          <a:noFill/>
        </p:spPr>
        <p:txBody>
          <a:bodyPr wrap="none" rtlCol="0">
            <a:spAutoFit/>
          </a:bodyPr>
          <a:lstStyle/>
          <a:p>
            <a:endParaRPr lang="en-US" dirty="0"/>
          </a:p>
        </p:txBody>
      </p:sp>
      <p:sp>
        <p:nvSpPr>
          <p:cNvPr id="6" name="TextBox 5"/>
          <p:cNvSpPr txBox="1"/>
          <p:nvPr/>
        </p:nvSpPr>
        <p:spPr>
          <a:xfrm>
            <a:off x="573024" y="1320714"/>
            <a:ext cx="4703064" cy="3693319"/>
          </a:xfrm>
          <a:prstGeom prst="rect">
            <a:avLst/>
          </a:prstGeom>
          <a:noFill/>
        </p:spPr>
        <p:txBody>
          <a:bodyPr wrap="square" rtlCol="0">
            <a:spAutoFit/>
          </a:bodyPr>
          <a:lstStyle/>
          <a:p>
            <a:r>
              <a:rPr lang="en-US" b="1" dirty="0"/>
              <a:t>Optimize Space Utilization:</a:t>
            </a:r>
            <a:r>
              <a:rPr lang="en-US" dirty="0"/>
              <a:t> To </a:t>
            </a:r>
            <a:r>
              <a:rPr lang="en-US" dirty="0" smtClean="0"/>
              <a:t>improve </a:t>
            </a:r>
            <a:r>
              <a:rPr lang="en-US" dirty="0"/>
              <a:t>operational efficiency, it is recommended to explore strategies for i</a:t>
            </a:r>
            <a:r>
              <a:rPr lang="en-US" dirty="0" smtClean="0"/>
              <a:t>ncrease space </a:t>
            </a:r>
            <a:r>
              <a:rPr lang="en-US" dirty="0"/>
              <a:t>at Z1 and </a:t>
            </a:r>
            <a:r>
              <a:rPr lang="en-US" dirty="0" smtClean="0"/>
              <a:t>Z3 to be able to provide to each customer with the nearest production site</a:t>
            </a:r>
          </a:p>
          <a:p>
            <a:endParaRPr lang="en-US" dirty="0" smtClean="0"/>
          </a:p>
          <a:p>
            <a:r>
              <a:rPr lang="en-US" b="1" dirty="0"/>
              <a:t>Diversify Transportation Methods:</a:t>
            </a:r>
            <a:r>
              <a:rPr lang="en-US" dirty="0"/>
              <a:t> To optimize transportation costs and logistics, consider diversifying the transportation methods used at each production site. For instance, exploring alternative transportation modes for Z1 beyond trains and for Z3 beyond trucks could lead to cost savings and increased efficiency.</a:t>
            </a:r>
            <a:endParaRPr lang="en-US" dirty="0" smtClean="0"/>
          </a:p>
        </p:txBody>
      </p:sp>
      <p:sp>
        <p:nvSpPr>
          <p:cNvPr id="12" name="TextBox 11"/>
          <p:cNvSpPr txBox="1"/>
          <p:nvPr/>
        </p:nvSpPr>
        <p:spPr>
          <a:xfrm>
            <a:off x="573024" y="5425316"/>
            <a:ext cx="3157403" cy="369332"/>
          </a:xfrm>
          <a:prstGeom prst="rect">
            <a:avLst/>
          </a:prstGeom>
          <a:noFill/>
        </p:spPr>
        <p:txBody>
          <a:bodyPr wrap="none" rtlCol="0">
            <a:spAutoFit/>
          </a:bodyPr>
          <a:lstStyle/>
          <a:p>
            <a:r>
              <a:rPr lang="en-US" b="1" dirty="0" smtClean="0"/>
              <a:t>Keep data clean and structured</a:t>
            </a:r>
            <a:endParaRPr lang="en-US" b="1" dirty="0"/>
          </a:p>
        </p:txBody>
      </p:sp>
    </p:spTree>
    <p:extLst>
      <p:ext uri="{BB962C8B-B14F-4D97-AF65-F5344CB8AC3E}">
        <p14:creationId xmlns:p14="http://schemas.microsoft.com/office/powerpoint/2010/main" val="3815863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506</Words>
  <Application>Microsoft Office PowerPoint</Application>
  <PresentationFormat>Широкоэкранный</PresentationFormat>
  <Paragraphs>136</Paragraphs>
  <Slides>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Arial Black</vt:lpstr>
      <vt:lpstr>Arial Narrow</vt:lpstr>
      <vt:lpstr>Calibri</vt:lpstr>
      <vt:lpstr>Calibri Light</vt:lpstr>
      <vt:lpstr>Times New Roman</vt:lpstr>
      <vt:lpstr>Office Theme</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Thesis</dc:title>
  <dc:creator>Azamat Sholanov</dc:creator>
  <cp:lastModifiedBy>Гульзира Мамырбаева</cp:lastModifiedBy>
  <cp:revision>40</cp:revision>
  <dcterms:created xsi:type="dcterms:W3CDTF">2023-05-11T11:07:20Z</dcterms:created>
  <dcterms:modified xsi:type="dcterms:W3CDTF">2023-11-27T11:34:13Z</dcterms:modified>
</cp:coreProperties>
</file>