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9" r:id="rId4"/>
    <p:sldId id="257" r:id="rId5"/>
    <p:sldId id="260"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258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53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63924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555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20794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02431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67138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21018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545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174808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80721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332295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1E5C0CB-367F-4816-AA54-A6F527CE4E77}" type="datetimeFigureOut">
              <a:rPr lang="ru-RU" smtClean="0"/>
              <a:t>22.09.2020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75701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84912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869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27157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E5C0CB-367F-4816-AA54-A6F527CE4E77}" type="datetimeFigureOut">
              <a:rPr lang="ru-RU" smtClean="0"/>
              <a:t>22.09.2020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2512E9-2D1C-4A9D-8DE5-5C7A4934C128}" type="slidenum">
              <a:rPr lang="ru-RU" smtClean="0"/>
              <a:t>‹#›</a:t>
            </a:fld>
            <a:endParaRPr lang="ru-RU"/>
          </a:p>
        </p:txBody>
      </p:sp>
    </p:spTree>
    <p:extLst>
      <p:ext uri="{BB962C8B-B14F-4D97-AF65-F5344CB8AC3E}">
        <p14:creationId xmlns:p14="http://schemas.microsoft.com/office/powerpoint/2010/main" val="238325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E5C0CB-367F-4816-AA54-A6F527CE4E77}" type="datetimeFigureOut">
              <a:rPr lang="ru-RU" smtClean="0"/>
              <a:t>22.09.2020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2512E9-2D1C-4A9D-8DE5-5C7A4934C128}" type="slidenum">
              <a:rPr lang="ru-RU" smtClean="0"/>
              <a:t>‹#›</a:t>
            </a:fld>
            <a:endParaRPr lang="ru-RU"/>
          </a:p>
        </p:txBody>
      </p:sp>
    </p:spTree>
    <p:extLst>
      <p:ext uri="{BB962C8B-B14F-4D97-AF65-F5344CB8AC3E}">
        <p14:creationId xmlns:p14="http://schemas.microsoft.com/office/powerpoint/2010/main" val="2411573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A70D3-4D2F-4ECF-BB83-8ED1F2A90400}"/>
              </a:ext>
            </a:extLst>
          </p:cNvPr>
          <p:cNvSpPr>
            <a:spLocks noGrp="1"/>
          </p:cNvSpPr>
          <p:nvPr>
            <p:ph type="ctrTitle"/>
          </p:nvPr>
        </p:nvSpPr>
        <p:spPr>
          <a:xfrm>
            <a:off x="1523999" y="2629877"/>
            <a:ext cx="9144000" cy="1202861"/>
          </a:xfrm>
        </p:spPr>
        <p:txBody>
          <a:bodyPr/>
          <a:lstStyle/>
          <a:p>
            <a:r>
              <a:rPr lang="en-US" dirty="0"/>
              <a:t>Food recognition</a:t>
            </a:r>
            <a:endParaRPr lang="ru-RU" dirty="0"/>
          </a:p>
        </p:txBody>
      </p:sp>
      <p:sp>
        <p:nvSpPr>
          <p:cNvPr id="3" name="Подзаголовок 2">
            <a:extLst>
              <a:ext uri="{FF2B5EF4-FFF2-40B4-BE49-F238E27FC236}">
                <a16:creationId xmlns:a16="http://schemas.microsoft.com/office/drawing/2014/main" id="{527F3C67-4A67-452A-B85E-6AD43F3209F6}"/>
              </a:ext>
            </a:extLst>
          </p:cNvPr>
          <p:cNvSpPr>
            <a:spLocks noGrp="1"/>
          </p:cNvSpPr>
          <p:nvPr>
            <p:ph type="subTitle" idx="1"/>
          </p:nvPr>
        </p:nvSpPr>
        <p:spPr>
          <a:xfrm>
            <a:off x="1683170" y="4791447"/>
            <a:ext cx="8825658" cy="861420"/>
          </a:xfrm>
        </p:spPr>
        <p:txBody>
          <a:bodyPr/>
          <a:lstStyle/>
          <a:p>
            <a:r>
              <a:rPr lang="en-US" dirty="0"/>
              <a:t>A smart app that uses deep learning to track nutrition from food images</a:t>
            </a:r>
            <a:endParaRPr lang="ru-RU" dirty="0"/>
          </a:p>
        </p:txBody>
      </p:sp>
      <p:pic>
        <p:nvPicPr>
          <p:cNvPr id="5" name="Рисунок 4">
            <a:extLst>
              <a:ext uri="{FF2B5EF4-FFF2-40B4-BE49-F238E27FC236}">
                <a16:creationId xmlns:a16="http://schemas.microsoft.com/office/drawing/2014/main" id="{D4F3523A-213C-4E5B-A337-560D57098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14862"/>
            <a:ext cx="2143125" cy="2143125"/>
          </a:xfrm>
          <a:prstGeom prst="rect">
            <a:avLst/>
          </a:prstGeom>
        </p:spPr>
      </p:pic>
      <p:sp>
        <p:nvSpPr>
          <p:cNvPr id="6" name="TextBox 5">
            <a:extLst>
              <a:ext uri="{FF2B5EF4-FFF2-40B4-BE49-F238E27FC236}">
                <a16:creationId xmlns:a16="http://schemas.microsoft.com/office/drawing/2014/main" id="{B40C2235-8422-4A75-9842-2885482E5627}"/>
              </a:ext>
            </a:extLst>
          </p:cNvPr>
          <p:cNvSpPr txBox="1"/>
          <p:nvPr/>
        </p:nvSpPr>
        <p:spPr>
          <a:xfrm>
            <a:off x="3236740" y="5650522"/>
            <a:ext cx="7431259" cy="369332"/>
          </a:xfrm>
          <a:prstGeom prst="rect">
            <a:avLst/>
          </a:prstGeom>
          <a:noFill/>
        </p:spPr>
        <p:txBody>
          <a:bodyPr wrap="square">
            <a:spAutoFit/>
          </a:bodyPr>
          <a:lstStyle/>
          <a:p>
            <a:pPr algn="r"/>
            <a:r>
              <a:rPr lang="en-US" dirty="0"/>
              <a:t>Done by: </a:t>
            </a:r>
            <a:r>
              <a:rPr lang="en-US" b="0" i="0" dirty="0">
                <a:effectLst/>
                <a:latin typeface="Calibri" panose="020F0502020204030204" pitchFamily="34" charset="0"/>
              </a:rPr>
              <a:t>Jubandyqov Azamat, </a:t>
            </a:r>
            <a:r>
              <a:rPr lang="en-US" b="0" i="0" dirty="0" err="1">
                <a:effectLst/>
                <a:latin typeface="Calibri" panose="020F0502020204030204" pitchFamily="34" charset="0"/>
              </a:rPr>
              <a:t>Nurseit</a:t>
            </a:r>
            <a:r>
              <a:rPr lang="en-US" b="0" i="0" dirty="0">
                <a:effectLst/>
                <a:latin typeface="Calibri" panose="020F0502020204030204" pitchFamily="34" charset="0"/>
              </a:rPr>
              <a:t> </a:t>
            </a:r>
            <a:r>
              <a:rPr lang="en-US" b="0" i="0" dirty="0" err="1">
                <a:effectLst/>
                <a:latin typeface="Calibri" panose="020F0502020204030204" pitchFamily="34" charset="0"/>
              </a:rPr>
              <a:t>Abdiraimov</a:t>
            </a:r>
            <a:r>
              <a:rPr lang="en-US" b="0" i="0" dirty="0">
                <a:effectLst/>
                <a:latin typeface="Calibri" panose="020F0502020204030204" pitchFamily="34" charset="0"/>
              </a:rPr>
              <a:t>, Daniyar </a:t>
            </a:r>
            <a:r>
              <a:rPr lang="en-US" b="0" i="0" dirty="0" err="1">
                <a:effectLst/>
                <a:latin typeface="Calibri" panose="020F0502020204030204" pitchFamily="34" charset="0"/>
              </a:rPr>
              <a:t>Kyzyrov</a:t>
            </a:r>
            <a:endParaRPr lang="en-US" dirty="0"/>
          </a:p>
        </p:txBody>
      </p:sp>
    </p:spTree>
    <p:extLst>
      <p:ext uri="{BB962C8B-B14F-4D97-AF65-F5344CB8AC3E}">
        <p14:creationId xmlns:p14="http://schemas.microsoft.com/office/powerpoint/2010/main" val="21949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9BD39C-55CF-4D94-916F-48482A1868CC}"/>
              </a:ext>
            </a:extLst>
          </p:cNvPr>
          <p:cNvSpPr>
            <a:spLocks noGrp="1"/>
          </p:cNvSpPr>
          <p:nvPr>
            <p:ph type="title"/>
          </p:nvPr>
        </p:nvSpPr>
        <p:spPr>
          <a:xfrm>
            <a:off x="875319" y="677801"/>
            <a:ext cx="9404723" cy="1400530"/>
          </a:xfrm>
        </p:spPr>
        <p:txBody>
          <a:bodyPr/>
          <a:lstStyle/>
          <a:p>
            <a:r>
              <a:rPr lang="en-US" sz="2400" dirty="0"/>
              <a:t>Over the past five years, 865,400 articles have been published, and for all the time more than 4.19 million papers.</a:t>
            </a:r>
            <a:endParaRPr lang="ru-RU" sz="2400" dirty="0"/>
          </a:p>
        </p:txBody>
      </p:sp>
      <p:pic>
        <p:nvPicPr>
          <p:cNvPr id="5" name="Объект 4" descr="Изображение выглядит как снимок экрана, рисунок&#10;&#10;Автоматически созданное описание">
            <a:extLst>
              <a:ext uri="{FF2B5EF4-FFF2-40B4-BE49-F238E27FC236}">
                <a16:creationId xmlns:a16="http://schemas.microsoft.com/office/drawing/2014/main" id="{E7AB4B26-C3B0-4863-A3B2-3420FE9F5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772" y="1984436"/>
            <a:ext cx="7606456" cy="4195763"/>
          </a:xfrm>
        </p:spPr>
      </p:pic>
    </p:spTree>
    <p:extLst>
      <p:ext uri="{BB962C8B-B14F-4D97-AF65-F5344CB8AC3E}">
        <p14:creationId xmlns:p14="http://schemas.microsoft.com/office/powerpoint/2010/main" val="360529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CD414A-0B5E-4BBA-A77E-B7F0783F6B73}"/>
              </a:ext>
            </a:extLst>
          </p:cNvPr>
          <p:cNvSpPr>
            <a:spLocks noGrp="1"/>
          </p:cNvSpPr>
          <p:nvPr>
            <p:ph type="title"/>
          </p:nvPr>
        </p:nvSpPr>
        <p:spPr/>
        <p:txBody>
          <a:bodyPr/>
          <a:lstStyle/>
          <a:p>
            <a:r>
              <a:rPr lang="en-US" dirty="0"/>
              <a:t>Overview</a:t>
            </a:r>
            <a:endParaRPr lang="ru-RU" dirty="0"/>
          </a:p>
        </p:txBody>
      </p:sp>
      <p:sp>
        <p:nvSpPr>
          <p:cNvPr id="3" name="Объект 2">
            <a:extLst>
              <a:ext uri="{FF2B5EF4-FFF2-40B4-BE49-F238E27FC236}">
                <a16:creationId xmlns:a16="http://schemas.microsoft.com/office/drawing/2014/main" id="{F0F37CF8-37C2-4693-BB35-7CF6F092E86F}"/>
              </a:ext>
            </a:extLst>
          </p:cNvPr>
          <p:cNvSpPr>
            <a:spLocks noGrp="1"/>
          </p:cNvSpPr>
          <p:nvPr>
            <p:ph idx="1"/>
          </p:nvPr>
        </p:nvSpPr>
        <p:spPr/>
        <p:txBody>
          <a:bodyPr/>
          <a:lstStyle/>
          <a:p>
            <a:r>
              <a:rPr lang="en-US" b="0" i="0" dirty="0">
                <a:effectLst/>
                <a:latin typeface="inter-ui"/>
              </a:rPr>
              <a:t>Recognizing food from images is an extremely useful tool for a variety of use cases. </a:t>
            </a:r>
            <a:r>
              <a:rPr lang="en-US" dirty="0">
                <a:latin typeface="inter-ui"/>
              </a:rPr>
              <a:t>I</a:t>
            </a:r>
            <a:r>
              <a:rPr lang="en-US" b="0" i="0" dirty="0">
                <a:effectLst/>
                <a:latin typeface="inter-ui"/>
              </a:rPr>
              <a:t>t would allow people to track their food intake by simply taking a picture of what they consume. Food tracking can be of personal interest and can often be of medical relevance as well. Medical studies have for some time been interested in the food intake of study participants but had to rely on food frequency questionnaires that are known to be imprecise.</a:t>
            </a:r>
            <a:endParaRPr lang="ru-RU" dirty="0"/>
          </a:p>
        </p:txBody>
      </p:sp>
    </p:spTree>
    <p:extLst>
      <p:ext uri="{BB962C8B-B14F-4D97-AF65-F5344CB8AC3E}">
        <p14:creationId xmlns:p14="http://schemas.microsoft.com/office/powerpoint/2010/main" val="17510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3A735-08F1-4851-9244-313DAEAF8BD5}"/>
              </a:ext>
            </a:extLst>
          </p:cNvPr>
          <p:cNvSpPr>
            <a:spLocks noGrp="1"/>
          </p:cNvSpPr>
          <p:nvPr>
            <p:ph type="title"/>
          </p:nvPr>
        </p:nvSpPr>
        <p:spPr>
          <a:xfrm>
            <a:off x="587117" y="567397"/>
            <a:ext cx="9404723" cy="1400530"/>
          </a:xfrm>
        </p:spPr>
        <p:txBody>
          <a:bodyPr/>
          <a:lstStyle/>
          <a:p>
            <a:r>
              <a:rPr lang="en-US" dirty="0"/>
              <a:t>Datasets</a:t>
            </a:r>
            <a:endParaRPr lang="ru-RU" dirty="0"/>
          </a:p>
        </p:txBody>
      </p:sp>
      <p:sp>
        <p:nvSpPr>
          <p:cNvPr id="15" name="Объект 14">
            <a:extLst>
              <a:ext uri="{FF2B5EF4-FFF2-40B4-BE49-F238E27FC236}">
                <a16:creationId xmlns:a16="http://schemas.microsoft.com/office/drawing/2014/main" id="{77A1257B-2753-44E7-817D-7292E6EA096D}"/>
              </a:ext>
            </a:extLst>
          </p:cNvPr>
          <p:cNvSpPr>
            <a:spLocks noGrp="1"/>
          </p:cNvSpPr>
          <p:nvPr>
            <p:ph idx="1"/>
          </p:nvPr>
        </p:nvSpPr>
        <p:spPr/>
        <p:txBody>
          <a:bodyPr/>
          <a:lstStyle/>
          <a:p>
            <a:r>
              <a:rPr lang="en-US" b="0" i="0" dirty="0">
                <a:effectLst/>
                <a:latin typeface="Nunito"/>
              </a:rPr>
              <a:t>ISIA Food-500</a:t>
            </a:r>
          </a:p>
          <a:p>
            <a:r>
              <a:rPr lang="en-US" b="1" i="0" dirty="0">
                <a:effectLst/>
                <a:latin typeface="zeitung"/>
              </a:rPr>
              <a:t>Food Recognition Challenge on Kaggle</a:t>
            </a:r>
          </a:p>
          <a:p>
            <a:r>
              <a:rPr lang="en-US" b="1" i="0" dirty="0">
                <a:effectLst/>
                <a:latin typeface="zeitung"/>
              </a:rPr>
              <a:t>Food Recognition Challenge </a:t>
            </a:r>
            <a:r>
              <a:rPr lang="en-US" b="1" dirty="0">
                <a:latin typeface="zeitung"/>
              </a:rPr>
              <a:t>on </a:t>
            </a:r>
            <a:r>
              <a:rPr lang="en-US" b="1" dirty="0" err="1">
                <a:latin typeface="zeitung"/>
              </a:rPr>
              <a:t>AIcrowd</a:t>
            </a:r>
            <a:endParaRPr lang="en-US" b="1" dirty="0">
              <a:latin typeface="zeitung"/>
            </a:endParaRPr>
          </a:p>
          <a:p>
            <a:r>
              <a:rPr lang="en-US" b="1" i="0" dirty="0">
                <a:effectLst/>
                <a:latin typeface="-apple-system"/>
              </a:rPr>
              <a:t>The Food and Food Categories (</a:t>
            </a:r>
            <a:r>
              <a:rPr lang="en-US" b="1" i="0" dirty="0" err="1">
                <a:effectLst/>
                <a:latin typeface="-apple-system"/>
              </a:rPr>
              <a:t>FFoCat</a:t>
            </a:r>
            <a:r>
              <a:rPr lang="en-US" b="1" i="0" dirty="0">
                <a:effectLst/>
                <a:latin typeface="-apple-system"/>
              </a:rPr>
              <a:t>) Dataset</a:t>
            </a:r>
          </a:p>
          <a:p>
            <a:endParaRPr lang="en-US" b="1" i="0" dirty="0">
              <a:solidFill>
                <a:srgbClr val="FFFFFF"/>
              </a:solidFill>
              <a:effectLst/>
              <a:latin typeface="zeitung"/>
            </a:endParaRPr>
          </a:p>
          <a:p>
            <a:endParaRPr lang="ru-RU" dirty="0"/>
          </a:p>
        </p:txBody>
      </p:sp>
    </p:spTree>
    <p:extLst>
      <p:ext uri="{BB962C8B-B14F-4D97-AF65-F5344CB8AC3E}">
        <p14:creationId xmlns:p14="http://schemas.microsoft.com/office/powerpoint/2010/main" val="23760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5413C-6948-4558-A4FF-DFDEFE4A68B4}"/>
              </a:ext>
            </a:extLst>
          </p:cNvPr>
          <p:cNvSpPr>
            <a:spLocks noGrp="1"/>
          </p:cNvSpPr>
          <p:nvPr>
            <p:ph type="title"/>
          </p:nvPr>
        </p:nvSpPr>
        <p:spPr/>
        <p:txBody>
          <a:bodyPr/>
          <a:lstStyle/>
          <a:p>
            <a:r>
              <a:rPr lang="en-US" i="0" dirty="0">
                <a:effectLst/>
                <a:latin typeface="zeitung"/>
              </a:rPr>
              <a:t>Food Recognition Challenge </a:t>
            </a:r>
            <a:r>
              <a:rPr lang="en-US" dirty="0">
                <a:latin typeface="zeitung"/>
              </a:rPr>
              <a:t>on </a:t>
            </a:r>
            <a:r>
              <a:rPr lang="en-US" dirty="0" err="1">
                <a:latin typeface="zeitung"/>
              </a:rPr>
              <a:t>AIcrowd</a:t>
            </a:r>
            <a:endParaRPr lang="en-US" dirty="0">
              <a:latin typeface="zeitung"/>
            </a:endParaRPr>
          </a:p>
        </p:txBody>
      </p:sp>
      <p:sp>
        <p:nvSpPr>
          <p:cNvPr id="3" name="Объект 2">
            <a:extLst>
              <a:ext uri="{FF2B5EF4-FFF2-40B4-BE49-F238E27FC236}">
                <a16:creationId xmlns:a16="http://schemas.microsoft.com/office/drawing/2014/main" id="{AEB44B40-98D5-4132-92B6-09183C2DF6D8}"/>
              </a:ext>
            </a:extLst>
          </p:cNvPr>
          <p:cNvSpPr>
            <a:spLocks noGrp="1"/>
          </p:cNvSpPr>
          <p:nvPr>
            <p:ph idx="1"/>
          </p:nvPr>
        </p:nvSpPr>
        <p:spPr>
          <a:xfrm>
            <a:off x="1103312" y="1853248"/>
            <a:ext cx="4992688" cy="4195481"/>
          </a:xfrm>
        </p:spPr>
        <p:txBody>
          <a:bodyPr>
            <a:normAutofit fontScale="92500"/>
          </a:bodyPr>
          <a:lstStyle/>
          <a:p>
            <a:pPr algn="l"/>
            <a:r>
              <a:rPr lang="en-US" b="0" i="0" dirty="0">
                <a:effectLst/>
                <a:latin typeface="inter-ui"/>
              </a:rPr>
              <a:t>The goal of this challenge is to train models which can look at images of food items and detect the individual food items present in them. Finding annotated food images is difficult. There are some databases with some annotations, but they tend to be limited in important ways. To put it bluntly: most food images on the internet are a lie. Search for any dish, and you’ll find beautiful stock photography of that particular dish. Same on social media: we share photos of dishes with our friends when the image is exceptionally beautiful. But algorithms need to work on real world images. </a:t>
            </a:r>
            <a:endParaRPr lang="ru-RU" dirty="0"/>
          </a:p>
        </p:txBody>
      </p:sp>
      <p:pic>
        <p:nvPicPr>
          <p:cNvPr id="5" name="Рисунок 4" descr="Изображение выглядит как снимок экрана&#10;&#10;Автоматически созданное описание">
            <a:extLst>
              <a:ext uri="{FF2B5EF4-FFF2-40B4-BE49-F238E27FC236}">
                <a16:creationId xmlns:a16="http://schemas.microsoft.com/office/drawing/2014/main" id="{85AC2AD1-959F-47C8-A4C8-BD254AFCF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202" y="1853248"/>
            <a:ext cx="5552049" cy="4195482"/>
          </a:xfrm>
          <a:prstGeom prst="rect">
            <a:avLst/>
          </a:prstGeom>
        </p:spPr>
      </p:pic>
    </p:spTree>
    <p:extLst>
      <p:ext uri="{BB962C8B-B14F-4D97-AF65-F5344CB8AC3E}">
        <p14:creationId xmlns:p14="http://schemas.microsoft.com/office/powerpoint/2010/main" val="2377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7978E-EB66-40AB-8BFD-FF2FE0356C15}"/>
              </a:ext>
            </a:extLst>
          </p:cNvPr>
          <p:cNvSpPr>
            <a:spLocks noGrp="1"/>
          </p:cNvSpPr>
          <p:nvPr>
            <p:ph type="title"/>
          </p:nvPr>
        </p:nvSpPr>
        <p:spPr/>
        <p:txBody>
          <a:bodyPr/>
          <a:lstStyle/>
          <a:p>
            <a:r>
              <a:rPr lang="en-US" dirty="0"/>
              <a:t>What we expect?</a:t>
            </a:r>
            <a:endParaRPr lang="ru-RU" dirty="0"/>
          </a:p>
        </p:txBody>
      </p:sp>
      <p:pic>
        <p:nvPicPr>
          <p:cNvPr id="5" name="Объект 4" descr="Изображение выглядит как еда, стол, поднос, сидит&#10;&#10;Автоматически созданное описание">
            <a:extLst>
              <a:ext uri="{FF2B5EF4-FFF2-40B4-BE49-F238E27FC236}">
                <a16:creationId xmlns:a16="http://schemas.microsoft.com/office/drawing/2014/main" id="{B8EC1E60-ADF4-45F0-A2D4-B6C7C095D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8" y="1853248"/>
            <a:ext cx="3723920" cy="4195762"/>
          </a:xfrm>
        </p:spPr>
      </p:pic>
      <p:pic>
        <p:nvPicPr>
          <p:cNvPr id="9" name="Рисунок 8">
            <a:extLst>
              <a:ext uri="{FF2B5EF4-FFF2-40B4-BE49-F238E27FC236}">
                <a16:creationId xmlns:a16="http://schemas.microsoft.com/office/drawing/2014/main" id="{FC2E2265-CAE8-401A-B54A-F1288A2A3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356" y="1853248"/>
            <a:ext cx="5548533" cy="4195762"/>
          </a:xfrm>
          <a:prstGeom prst="rect">
            <a:avLst/>
          </a:prstGeom>
        </p:spPr>
      </p:pic>
    </p:spTree>
    <p:extLst>
      <p:ext uri="{BB962C8B-B14F-4D97-AF65-F5344CB8AC3E}">
        <p14:creationId xmlns:p14="http://schemas.microsoft.com/office/powerpoint/2010/main" val="1850440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276</Words>
  <Application>Microsoft Office PowerPoint</Application>
  <PresentationFormat>Широкоэкранный</PresentationFormat>
  <Paragraphs>14</Paragraphs>
  <Slides>6</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vt:i4>
      </vt:variant>
    </vt:vector>
  </HeadingPairs>
  <TitlesOfParts>
    <vt:vector size="15" baseType="lpstr">
      <vt:lpstr>-apple-system</vt:lpstr>
      <vt:lpstr>Arial</vt:lpstr>
      <vt:lpstr>Calibri</vt:lpstr>
      <vt:lpstr>Century Gothic</vt:lpstr>
      <vt:lpstr>inter-ui</vt:lpstr>
      <vt:lpstr>Nunito</vt:lpstr>
      <vt:lpstr>Wingdings 3</vt:lpstr>
      <vt:lpstr>zeitung</vt:lpstr>
      <vt:lpstr>Ион</vt:lpstr>
      <vt:lpstr>Food recognition</vt:lpstr>
      <vt:lpstr>Over the past five years, 865,400 articles have been published, and for all the time more than 4.19 million papers.</vt:lpstr>
      <vt:lpstr>Overview</vt:lpstr>
      <vt:lpstr>Datasets</vt:lpstr>
      <vt:lpstr>Food Recognition Challenge on AIcrowd</vt:lpstr>
      <vt:lpstr>What we expect?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recognition</dc:title>
  <dc:creator>Azamat Jubandyqov</dc:creator>
  <cp:lastModifiedBy>Azamat Jubandyqov</cp:lastModifiedBy>
  <cp:revision>10</cp:revision>
  <dcterms:created xsi:type="dcterms:W3CDTF">2020-09-22T11:49:17Z</dcterms:created>
  <dcterms:modified xsi:type="dcterms:W3CDTF">2020-09-22T13:29:28Z</dcterms:modified>
</cp:coreProperties>
</file>