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5" r:id="rId5"/>
    <p:sldId id="266" r:id="rId6"/>
    <p:sldId id="267" r:id="rId7"/>
    <p:sldId id="272" r:id="rId8"/>
    <p:sldId id="269" r:id="rId9"/>
    <p:sldId id="259" r:id="rId10"/>
    <p:sldId id="260" r:id="rId11"/>
    <p:sldId id="268" r:id="rId12"/>
    <p:sldId id="271" r:id="rId13"/>
    <p:sldId id="26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62"/>
  </p:normalViewPr>
  <p:slideViewPr>
    <p:cSldViewPr snapToGrid="0">
      <p:cViewPr varScale="1">
        <p:scale>
          <a:sx n="153" d="100"/>
          <a:sy n="15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3704722-ED71-574B-B319-6BADD8218649}" type="datetimeFigureOut">
              <a:rPr lang="en-KZ" smtClean="0"/>
              <a:t>13.04.2023</a:t>
            </a:fld>
            <a:endParaRPr lang="en-KZ"/>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KZ"/>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ACD353-7474-2641-86F0-AD330EA2B313}" type="slidenum">
              <a:rPr lang="en-KZ" smtClean="0"/>
              <a:t>‹#›</a:t>
            </a:fld>
            <a:endParaRPr lang="en-KZ"/>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46471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4722-ED71-574B-B319-6BADD8218649}" type="datetimeFigureOut">
              <a:rPr lang="en-KZ" smtClean="0"/>
              <a:t>13.04.2023</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129363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4722-ED71-574B-B319-6BADD8218649}" type="datetimeFigureOut">
              <a:rPr lang="en-KZ" smtClean="0"/>
              <a:t>13.04.2023</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1972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4722-ED71-574B-B319-6BADD8218649}" type="datetimeFigureOut">
              <a:rPr lang="en-KZ" smtClean="0"/>
              <a:t>13.04.2023</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29481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3704722-ED71-574B-B319-6BADD8218649}" type="datetimeFigureOut">
              <a:rPr lang="en-KZ" smtClean="0"/>
              <a:t>13.04.2023</a:t>
            </a:fld>
            <a:endParaRPr lang="en-KZ"/>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KZ"/>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ACD353-7474-2641-86F0-AD330EA2B313}" type="slidenum">
              <a:rPr lang="en-KZ" smtClean="0"/>
              <a:t>‹#›</a:t>
            </a:fld>
            <a:endParaRPr lang="en-KZ"/>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066250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04722-ED71-574B-B319-6BADD8218649}" type="datetimeFigureOut">
              <a:rPr lang="en-KZ" smtClean="0"/>
              <a:t>13.04.2023</a:t>
            </a:fld>
            <a:endParaRPr lang="en-KZ"/>
          </a:p>
        </p:txBody>
      </p:sp>
      <p:sp>
        <p:nvSpPr>
          <p:cNvPr id="6" name="Footer Placeholder 5"/>
          <p:cNvSpPr>
            <a:spLocks noGrp="1"/>
          </p:cNvSpPr>
          <p:nvPr>
            <p:ph type="ftr" sz="quarter" idx="11"/>
          </p:nvPr>
        </p:nvSpPr>
        <p:spPr/>
        <p:txBody>
          <a:bodyPr/>
          <a:lstStyle/>
          <a:p>
            <a:endParaRPr lang="en-KZ"/>
          </a:p>
        </p:txBody>
      </p:sp>
      <p:sp>
        <p:nvSpPr>
          <p:cNvPr id="7" name="Slide Number Placeholder 6"/>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198159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04722-ED71-574B-B319-6BADD8218649}" type="datetimeFigureOut">
              <a:rPr lang="en-KZ" smtClean="0"/>
              <a:t>13.04.2023</a:t>
            </a:fld>
            <a:endParaRPr lang="en-KZ"/>
          </a:p>
        </p:txBody>
      </p:sp>
      <p:sp>
        <p:nvSpPr>
          <p:cNvPr id="8" name="Footer Placeholder 7"/>
          <p:cNvSpPr>
            <a:spLocks noGrp="1"/>
          </p:cNvSpPr>
          <p:nvPr>
            <p:ph type="ftr" sz="quarter" idx="11"/>
          </p:nvPr>
        </p:nvSpPr>
        <p:spPr/>
        <p:txBody>
          <a:bodyPr/>
          <a:lstStyle/>
          <a:p>
            <a:endParaRPr lang="en-KZ"/>
          </a:p>
        </p:txBody>
      </p:sp>
      <p:sp>
        <p:nvSpPr>
          <p:cNvPr id="9" name="Slide Number Placeholder 8"/>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295272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04722-ED71-574B-B319-6BADD8218649}" type="datetimeFigureOut">
              <a:rPr lang="en-KZ" smtClean="0"/>
              <a:t>13.04.2023</a:t>
            </a:fld>
            <a:endParaRPr lang="en-KZ"/>
          </a:p>
        </p:txBody>
      </p:sp>
      <p:sp>
        <p:nvSpPr>
          <p:cNvPr id="4" name="Footer Placeholder 3"/>
          <p:cNvSpPr>
            <a:spLocks noGrp="1"/>
          </p:cNvSpPr>
          <p:nvPr>
            <p:ph type="ftr" sz="quarter" idx="11"/>
          </p:nvPr>
        </p:nvSpPr>
        <p:spPr/>
        <p:txBody>
          <a:bodyPr/>
          <a:lstStyle/>
          <a:p>
            <a:endParaRPr lang="en-KZ"/>
          </a:p>
        </p:txBody>
      </p:sp>
      <p:sp>
        <p:nvSpPr>
          <p:cNvPr id="5" name="Slide Number Placeholder 4"/>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301990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04722-ED71-574B-B319-6BADD8218649}" type="datetimeFigureOut">
              <a:rPr lang="en-KZ" smtClean="0"/>
              <a:t>13.04.2023</a:t>
            </a:fld>
            <a:endParaRPr lang="en-KZ"/>
          </a:p>
        </p:txBody>
      </p:sp>
      <p:sp>
        <p:nvSpPr>
          <p:cNvPr id="3" name="Footer Placeholder 2"/>
          <p:cNvSpPr>
            <a:spLocks noGrp="1"/>
          </p:cNvSpPr>
          <p:nvPr>
            <p:ph type="ftr" sz="quarter" idx="11"/>
          </p:nvPr>
        </p:nvSpPr>
        <p:spPr/>
        <p:txBody>
          <a:bodyPr/>
          <a:lstStyle/>
          <a:p>
            <a:endParaRPr lang="en-KZ"/>
          </a:p>
        </p:txBody>
      </p:sp>
      <p:sp>
        <p:nvSpPr>
          <p:cNvPr id="4" name="Slide Number Placeholder 3"/>
          <p:cNvSpPr>
            <a:spLocks noGrp="1"/>
          </p:cNvSpPr>
          <p:nvPr>
            <p:ph type="sldNum" sz="quarter" idx="12"/>
          </p:nvPr>
        </p:nvSpPr>
        <p:spPr/>
        <p:txBody>
          <a:bodyPr/>
          <a:lstStyle/>
          <a:p>
            <a:fld id="{A9ACD353-7474-2641-86F0-AD330EA2B313}" type="slidenum">
              <a:rPr lang="en-KZ" smtClean="0"/>
              <a:t>‹#›</a:t>
            </a:fld>
            <a:endParaRPr lang="en-KZ"/>
          </a:p>
        </p:txBody>
      </p:sp>
    </p:spTree>
    <p:extLst>
      <p:ext uri="{BB962C8B-B14F-4D97-AF65-F5344CB8AC3E}">
        <p14:creationId xmlns:p14="http://schemas.microsoft.com/office/powerpoint/2010/main" val="34081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704722-ED71-574B-B319-6BADD8218649}" type="datetimeFigureOut">
              <a:rPr lang="en-KZ" smtClean="0"/>
              <a:t>13.04.2023</a:t>
            </a:fld>
            <a:endParaRPr lang="en-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ACD353-7474-2641-86F0-AD330EA2B313}" type="slidenum">
              <a:rPr lang="en-KZ" smtClean="0"/>
              <a:t>‹#›</a:t>
            </a:fld>
            <a:endParaRPr lang="en-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983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704722-ED71-574B-B319-6BADD8218649}" type="datetimeFigureOut">
              <a:rPr lang="en-KZ" smtClean="0"/>
              <a:t>13.04.2023</a:t>
            </a:fld>
            <a:endParaRPr lang="en-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ACD353-7474-2641-86F0-AD330EA2B313}" type="slidenum">
              <a:rPr lang="en-KZ" smtClean="0"/>
              <a:t>‹#›</a:t>
            </a:fld>
            <a:endParaRPr lang="en-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320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3704722-ED71-574B-B319-6BADD8218649}" type="datetimeFigureOut">
              <a:rPr lang="en-KZ" smtClean="0"/>
              <a:t>13.04.2023</a:t>
            </a:fld>
            <a:endParaRPr lang="en-KZ"/>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KZ"/>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ACD353-7474-2641-86F0-AD330EA2B313}" type="slidenum">
              <a:rPr lang="en-KZ" smtClean="0"/>
              <a:t>‹#›</a:t>
            </a:fld>
            <a:endParaRPr lang="en-KZ"/>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630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6BE8-2F27-6DE6-6E9A-C24CD718622B}"/>
              </a:ext>
            </a:extLst>
          </p:cNvPr>
          <p:cNvSpPr>
            <a:spLocks noGrp="1"/>
          </p:cNvSpPr>
          <p:nvPr>
            <p:ph type="ctrTitle"/>
          </p:nvPr>
        </p:nvSpPr>
        <p:spPr/>
        <p:txBody>
          <a:bodyPr anchor="ctr"/>
          <a:lstStyle/>
          <a:p>
            <a:r>
              <a:rPr lang="en-US" sz="4400" b="0" i="0" dirty="0">
                <a:solidFill>
                  <a:srgbClr val="333333"/>
                </a:solidFill>
                <a:effectLst/>
              </a:rPr>
              <a:t>A Language Modeling Approach for Temporal Information Needs</a:t>
            </a:r>
            <a:endParaRPr lang="en-KZ" sz="4400" dirty="0"/>
          </a:p>
        </p:txBody>
      </p:sp>
      <p:sp>
        <p:nvSpPr>
          <p:cNvPr id="3" name="Subtitle 2">
            <a:extLst>
              <a:ext uri="{FF2B5EF4-FFF2-40B4-BE49-F238E27FC236}">
                <a16:creationId xmlns:a16="http://schemas.microsoft.com/office/drawing/2014/main" id="{E6395EB0-0E5F-2037-891E-F13BAFF680B4}"/>
              </a:ext>
            </a:extLst>
          </p:cNvPr>
          <p:cNvSpPr>
            <a:spLocks noGrp="1"/>
          </p:cNvSpPr>
          <p:nvPr>
            <p:ph type="subTitle" idx="1"/>
          </p:nvPr>
        </p:nvSpPr>
        <p:spPr/>
        <p:txBody>
          <a:bodyPr/>
          <a:lstStyle/>
          <a:p>
            <a:r>
              <a:rPr lang="en-KZ" dirty="0"/>
              <a:t>Azamat Shora</a:t>
            </a:r>
          </a:p>
        </p:txBody>
      </p:sp>
    </p:spTree>
    <p:extLst>
      <p:ext uri="{BB962C8B-B14F-4D97-AF65-F5344CB8AC3E}">
        <p14:creationId xmlns:p14="http://schemas.microsoft.com/office/powerpoint/2010/main" val="135296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5AD7-B9C8-3955-D51A-6D888AB1FFDF}"/>
              </a:ext>
            </a:extLst>
          </p:cNvPr>
          <p:cNvSpPr>
            <a:spLocks noGrp="1"/>
          </p:cNvSpPr>
          <p:nvPr>
            <p:ph type="title"/>
          </p:nvPr>
        </p:nvSpPr>
        <p:spPr>
          <a:xfrm>
            <a:off x="1371600" y="685800"/>
            <a:ext cx="9601200" cy="1223211"/>
          </a:xfrm>
        </p:spPr>
        <p:txBody>
          <a:bodyPr/>
          <a:lstStyle/>
          <a:p>
            <a:r>
              <a:rPr lang="en-KZ" dirty="0"/>
              <a:t>Methods</a:t>
            </a:r>
          </a:p>
        </p:txBody>
      </p:sp>
      <p:graphicFrame>
        <p:nvGraphicFramePr>
          <p:cNvPr id="4" name="Table 4">
            <a:extLst>
              <a:ext uri="{FF2B5EF4-FFF2-40B4-BE49-F238E27FC236}">
                <a16:creationId xmlns:a16="http://schemas.microsoft.com/office/drawing/2014/main" id="{75DC4E7E-B1A1-7C21-5025-8112EB0CFA45}"/>
              </a:ext>
            </a:extLst>
          </p:cNvPr>
          <p:cNvGraphicFramePr>
            <a:graphicFrameLocks noGrp="1"/>
          </p:cNvGraphicFramePr>
          <p:nvPr>
            <p:extLst>
              <p:ext uri="{D42A27DB-BD31-4B8C-83A1-F6EECF244321}">
                <p14:modId xmlns:p14="http://schemas.microsoft.com/office/powerpoint/2010/main" val="3906589216"/>
              </p:ext>
            </p:extLst>
          </p:nvPr>
        </p:nvGraphicFramePr>
        <p:xfrm>
          <a:off x="1774305" y="1478280"/>
          <a:ext cx="9356436" cy="3901440"/>
        </p:xfrm>
        <a:graphic>
          <a:graphicData uri="http://schemas.openxmlformats.org/drawingml/2006/table">
            <a:tbl>
              <a:tblPr firstRow="1" bandRow="1">
                <a:tableStyleId>{5C22544A-7EE6-4342-B048-85BDC9FD1C3A}</a:tableStyleId>
              </a:tblPr>
              <a:tblGrid>
                <a:gridCol w="4678218">
                  <a:extLst>
                    <a:ext uri="{9D8B030D-6E8A-4147-A177-3AD203B41FA5}">
                      <a16:colId xmlns:a16="http://schemas.microsoft.com/office/drawing/2014/main" val="4070114672"/>
                    </a:ext>
                  </a:extLst>
                </a:gridCol>
                <a:gridCol w="4678218">
                  <a:extLst>
                    <a:ext uri="{9D8B030D-6E8A-4147-A177-3AD203B41FA5}">
                      <a16:colId xmlns:a16="http://schemas.microsoft.com/office/drawing/2014/main" val="1350294469"/>
                    </a:ext>
                  </a:extLst>
                </a:gridCol>
              </a:tblGrid>
              <a:tr h="334139">
                <a:tc>
                  <a:txBody>
                    <a:bodyPr/>
                    <a:lstStyle/>
                    <a:p>
                      <a:pPr algn="ctr"/>
                      <a:r>
                        <a:rPr lang="en-KZ" sz="2000" dirty="0"/>
                        <a:t>Method</a:t>
                      </a:r>
                    </a:p>
                  </a:txBody>
                  <a:tcPr/>
                </a:tc>
                <a:tc>
                  <a:txBody>
                    <a:bodyPr/>
                    <a:lstStyle/>
                    <a:p>
                      <a:pPr algn="ctr"/>
                      <a:r>
                        <a:rPr lang="en-KZ" sz="2000" dirty="0"/>
                        <a:t>Description</a:t>
                      </a:r>
                    </a:p>
                  </a:txBody>
                  <a:tcPr/>
                </a:tc>
                <a:extLst>
                  <a:ext uri="{0D108BD9-81ED-4DB2-BD59-A6C34878D82A}">
                    <a16:rowId xmlns:a16="http://schemas.microsoft.com/office/drawing/2014/main" val="1198708970"/>
                  </a:ext>
                </a:extLst>
              </a:tr>
              <a:tr h="591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err="1">
                          <a:solidFill>
                            <a:schemeClr val="dk1"/>
                          </a:solidFill>
                          <a:effectLst/>
                          <a:latin typeface="+mn-lt"/>
                          <a:ea typeface="+mn-ea"/>
                          <a:cs typeface="+mn-cs"/>
                        </a:rPr>
                        <a:t>Lm</a:t>
                      </a:r>
                      <a:r>
                        <a:rPr lang="en-US" sz="2000" kern="1200" dirty="0">
                          <a:solidFill>
                            <a:schemeClr val="dk1"/>
                          </a:solidFill>
                          <a:effectLst/>
                          <a:latin typeface="+mn-lt"/>
                          <a:ea typeface="+mn-ea"/>
                          <a:cs typeface="+mn-cs"/>
                        </a:rPr>
                        <a:t>(</a:t>
                      </a:r>
                      <a:r>
                        <a:rPr lang="el-GR" sz="2000" kern="1200" dirty="0">
                          <a:solidFill>
                            <a:schemeClr val="dk1"/>
                          </a:solidFill>
                          <a:effectLst/>
                          <a:latin typeface="+mn-lt"/>
                          <a:ea typeface="+mn-ea"/>
                          <a:cs typeface="+mn-cs"/>
                        </a:rPr>
                        <a:t>γ)</a:t>
                      </a:r>
                      <a:endParaRPr lang="el-GR"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Unigram language model with Jelinek-Mercer smoothing</a:t>
                      </a:r>
                      <a:endParaRPr lang="en-US" sz="2000" dirty="0"/>
                    </a:p>
                  </a:txBody>
                  <a:tcPr/>
                </a:tc>
                <a:extLst>
                  <a:ext uri="{0D108BD9-81ED-4DB2-BD59-A6C34878D82A}">
                    <a16:rowId xmlns:a16="http://schemas.microsoft.com/office/drawing/2014/main" val="1812882237"/>
                  </a:ext>
                </a:extLst>
              </a:tr>
              <a:tr h="591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err="1">
                          <a:solidFill>
                            <a:schemeClr val="dk1"/>
                          </a:solidFill>
                          <a:effectLst/>
                          <a:latin typeface="+mn-lt"/>
                          <a:ea typeface="+mn-ea"/>
                          <a:cs typeface="+mn-cs"/>
                        </a:rPr>
                        <a:t>LmT</a:t>
                      </a:r>
                      <a:r>
                        <a:rPr lang="en-US" sz="2000" kern="1200" dirty="0">
                          <a:solidFill>
                            <a:schemeClr val="dk1"/>
                          </a:solidFill>
                          <a:effectLst/>
                          <a:latin typeface="+mn-lt"/>
                          <a:ea typeface="+mn-ea"/>
                          <a:cs typeface="+mn-cs"/>
                        </a:rPr>
                        <a:t>-IN(</a:t>
                      </a:r>
                      <a:r>
                        <a:rPr lang="el-GR" sz="2000" kern="1200" dirty="0">
                          <a:solidFill>
                            <a:schemeClr val="dk1"/>
                          </a:solidFill>
                          <a:effectLst/>
                          <a:latin typeface="+mn-lt"/>
                          <a:ea typeface="+mn-ea"/>
                          <a:cs typeface="+mn-cs"/>
                        </a:rPr>
                        <a:t>γ, λ) </a:t>
                      </a:r>
                      <a:endParaRPr lang="el-GR"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Uncertainty-ignorant method using inclusive mode</a:t>
                      </a:r>
                      <a:endParaRPr lang="en-US" sz="2000" dirty="0"/>
                    </a:p>
                  </a:txBody>
                  <a:tcPr/>
                </a:tc>
                <a:extLst>
                  <a:ext uri="{0D108BD9-81ED-4DB2-BD59-A6C34878D82A}">
                    <a16:rowId xmlns:a16="http://schemas.microsoft.com/office/drawing/2014/main" val="4231204727"/>
                  </a:ext>
                </a:extLst>
              </a:tr>
              <a:tr h="591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err="1">
                          <a:solidFill>
                            <a:schemeClr val="dk1"/>
                          </a:solidFill>
                          <a:effectLst/>
                          <a:latin typeface="+mn-lt"/>
                          <a:ea typeface="+mn-ea"/>
                          <a:cs typeface="+mn-cs"/>
                        </a:rPr>
                        <a:t>LmT</a:t>
                      </a:r>
                      <a:r>
                        <a:rPr lang="en-US" sz="2000" kern="1200" dirty="0">
                          <a:solidFill>
                            <a:schemeClr val="dk1"/>
                          </a:solidFill>
                          <a:effectLst/>
                          <a:latin typeface="+mn-lt"/>
                          <a:ea typeface="+mn-ea"/>
                          <a:cs typeface="+mn-cs"/>
                        </a:rPr>
                        <a:t>-EX(</a:t>
                      </a:r>
                      <a:r>
                        <a:rPr lang="el-GR" sz="2000" kern="1200" dirty="0">
                          <a:solidFill>
                            <a:schemeClr val="dk1"/>
                          </a:solidFill>
                          <a:effectLst/>
                          <a:latin typeface="+mn-lt"/>
                          <a:ea typeface="+mn-ea"/>
                          <a:cs typeface="+mn-cs"/>
                        </a:rPr>
                        <a:t>γ, λ)</a:t>
                      </a:r>
                      <a:endParaRPr lang="el-GR"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Uncertainty-ignorant method using exclusive mode</a:t>
                      </a:r>
                      <a:endParaRPr lang="en-US" sz="2000" dirty="0"/>
                    </a:p>
                  </a:txBody>
                  <a:tcPr/>
                </a:tc>
                <a:extLst>
                  <a:ext uri="{0D108BD9-81ED-4DB2-BD59-A6C34878D82A}">
                    <a16:rowId xmlns:a16="http://schemas.microsoft.com/office/drawing/2014/main" val="3113765499"/>
                  </a:ext>
                </a:extLst>
              </a:tr>
              <a:tr h="591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err="1">
                          <a:solidFill>
                            <a:schemeClr val="dk1"/>
                          </a:solidFill>
                          <a:effectLst/>
                          <a:latin typeface="+mn-lt"/>
                          <a:ea typeface="+mn-ea"/>
                          <a:cs typeface="+mn-cs"/>
                        </a:rPr>
                        <a:t>LmtU</a:t>
                      </a:r>
                      <a:r>
                        <a:rPr lang="en-US" sz="2000" kern="1200" dirty="0">
                          <a:solidFill>
                            <a:schemeClr val="dk1"/>
                          </a:solidFill>
                          <a:effectLst/>
                          <a:latin typeface="+mn-lt"/>
                          <a:ea typeface="+mn-ea"/>
                          <a:cs typeface="+mn-cs"/>
                        </a:rPr>
                        <a:t>-IN(</a:t>
                      </a:r>
                      <a:r>
                        <a:rPr lang="el-GR" sz="2000" kern="1200" dirty="0">
                          <a:solidFill>
                            <a:schemeClr val="dk1"/>
                          </a:solidFill>
                          <a:effectLst/>
                          <a:latin typeface="+mn-lt"/>
                          <a:ea typeface="+mn-ea"/>
                          <a:cs typeface="+mn-cs"/>
                        </a:rPr>
                        <a:t>γ, λ)</a:t>
                      </a:r>
                      <a:endParaRPr lang="el-GR"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Uncertainty-aware method using inclusive mode</a:t>
                      </a:r>
                      <a:endParaRPr lang="en-US" sz="2000" dirty="0"/>
                    </a:p>
                  </a:txBody>
                  <a:tcPr/>
                </a:tc>
                <a:extLst>
                  <a:ext uri="{0D108BD9-81ED-4DB2-BD59-A6C34878D82A}">
                    <a16:rowId xmlns:a16="http://schemas.microsoft.com/office/drawing/2014/main" val="478539376"/>
                  </a:ext>
                </a:extLst>
              </a:tr>
              <a:tr h="591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err="1">
                          <a:solidFill>
                            <a:schemeClr val="dk1"/>
                          </a:solidFill>
                          <a:effectLst/>
                          <a:latin typeface="+mn-lt"/>
                          <a:ea typeface="+mn-ea"/>
                          <a:cs typeface="+mn-cs"/>
                        </a:rPr>
                        <a:t>LmtU</a:t>
                      </a:r>
                      <a:r>
                        <a:rPr lang="en-US" sz="2000" kern="1200" dirty="0">
                          <a:solidFill>
                            <a:schemeClr val="dk1"/>
                          </a:solidFill>
                          <a:effectLst/>
                          <a:latin typeface="+mn-lt"/>
                          <a:ea typeface="+mn-ea"/>
                          <a:cs typeface="+mn-cs"/>
                        </a:rPr>
                        <a:t>-EX(</a:t>
                      </a:r>
                      <a:r>
                        <a:rPr lang="el-GR" sz="2000" kern="1200" dirty="0">
                          <a:solidFill>
                            <a:schemeClr val="dk1"/>
                          </a:solidFill>
                          <a:effectLst/>
                          <a:latin typeface="+mn-lt"/>
                          <a:ea typeface="+mn-ea"/>
                          <a:cs typeface="+mn-cs"/>
                        </a:rPr>
                        <a:t>γ, λ) </a:t>
                      </a:r>
                      <a:endParaRPr lang="el-GR"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Uncertainty-aware method using exclusive mode</a:t>
                      </a:r>
                      <a:endParaRPr lang="en-US" sz="2000" dirty="0"/>
                    </a:p>
                  </a:txBody>
                  <a:tcPr/>
                </a:tc>
                <a:extLst>
                  <a:ext uri="{0D108BD9-81ED-4DB2-BD59-A6C34878D82A}">
                    <a16:rowId xmlns:a16="http://schemas.microsoft.com/office/drawing/2014/main" val="3728257502"/>
                  </a:ext>
                </a:extLst>
              </a:tr>
            </a:tbl>
          </a:graphicData>
        </a:graphic>
      </p:graphicFrame>
      <p:sp>
        <p:nvSpPr>
          <p:cNvPr id="5" name="TextBox 4">
            <a:extLst>
              <a:ext uri="{FF2B5EF4-FFF2-40B4-BE49-F238E27FC236}">
                <a16:creationId xmlns:a16="http://schemas.microsoft.com/office/drawing/2014/main" id="{6D6FD677-A9CA-36B4-A0D5-6E5D0BABF688}"/>
              </a:ext>
            </a:extLst>
          </p:cNvPr>
          <p:cNvSpPr txBox="1"/>
          <p:nvPr/>
        </p:nvSpPr>
        <p:spPr>
          <a:xfrm>
            <a:off x="4108334" y="5710535"/>
            <a:ext cx="4688378" cy="461665"/>
          </a:xfrm>
          <a:prstGeom prst="rect">
            <a:avLst/>
          </a:prstGeom>
          <a:solidFill>
            <a:schemeClr val="accent3">
              <a:lumMod val="40000"/>
              <a:lumOff val="60000"/>
            </a:schemeClr>
          </a:solidFill>
        </p:spPr>
        <p:txBody>
          <a:bodyPr wrap="square" rtlCol="0">
            <a:spAutoFit/>
          </a:bodyPr>
          <a:lstStyle/>
          <a:p>
            <a:pPr algn="ctr"/>
            <a:r>
              <a:rPr lang="el-GR" sz="2400" dirty="0">
                <a:effectLst/>
              </a:rPr>
              <a:t>γ </a:t>
            </a:r>
            <a:r>
              <a:rPr lang="en-US" sz="2400" dirty="0">
                <a:effectLst/>
              </a:rPr>
              <a:t>and </a:t>
            </a:r>
            <a:r>
              <a:rPr lang="el-GR" sz="2400" dirty="0">
                <a:effectLst/>
              </a:rPr>
              <a:t>λ </a:t>
            </a:r>
            <a:r>
              <a:rPr lang="en-US" sz="2400" dirty="0">
                <a:effectLst/>
              </a:rPr>
              <a:t> - </a:t>
            </a:r>
            <a:r>
              <a:rPr lang="en-KZ" sz="2400" dirty="0">
                <a:effectLst/>
              </a:rPr>
              <a:t>{0.25, 0.5, 0.75} </a:t>
            </a:r>
            <a:endParaRPr lang="en-KZ" sz="2400" dirty="0"/>
          </a:p>
        </p:txBody>
      </p:sp>
    </p:spTree>
    <p:extLst>
      <p:ext uri="{BB962C8B-B14F-4D97-AF65-F5344CB8AC3E}">
        <p14:creationId xmlns:p14="http://schemas.microsoft.com/office/powerpoint/2010/main" val="73264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F697-07CF-71D0-BDB1-CE1EDEA7E0FE}"/>
              </a:ext>
            </a:extLst>
          </p:cNvPr>
          <p:cNvSpPr>
            <a:spLocks noGrp="1"/>
          </p:cNvSpPr>
          <p:nvPr>
            <p:ph type="title"/>
          </p:nvPr>
        </p:nvSpPr>
        <p:spPr/>
        <p:txBody>
          <a:bodyPr/>
          <a:lstStyle/>
          <a:p>
            <a:r>
              <a:rPr lang="en-KZ" dirty="0"/>
              <a:t>Experimental Results</a:t>
            </a:r>
          </a:p>
        </p:txBody>
      </p:sp>
      <p:pic>
        <p:nvPicPr>
          <p:cNvPr id="11" name="Picture 10">
            <a:extLst>
              <a:ext uri="{FF2B5EF4-FFF2-40B4-BE49-F238E27FC236}">
                <a16:creationId xmlns:a16="http://schemas.microsoft.com/office/drawing/2014/main" id="{0F1373CB-1510-4722-FDB5-78AFDED1356E}"/>
              </a:ext>
            </a:extLst>
          </p:cNvPr>
          <p:cNvPicPr>
            <a:picLocks noChangeAspect="1"/>
          </p:cNvPicPr>
          <p:nvPr/>
        </p:nvPicPr>
        <p:blipFill>
          <a:blip r:embed="rId2"/>
          <a:stretch>
            <a:fillRect/>
          </a:stretch>
        </p:blipFill>
        <p:spPr>
          <a:xfrm>
            <a:off x="2594216" y="1418243"/>
            <a:ext cx="7003567" cy="4021513"/>
          </a:xfrm>
          <a:prstGeom prst="rect">
            <a:avLst/>
          </a:prstGeom>
        </p:spPr>
      </p:pic>
      <p:sp>
        <p:nvSpPr>
          <p:cNvPr id="12" name="TextBox 11">
            <a:extLst>
              <a:ext uri="{FF2B5EF4-FFF2-40B4-BE49-F238E27FC236}">
                <a16:creationId xmlns:a16="http://schemas.microsoft.com/office/drawing/2014/main" id="{04602915-AEF4-02B7-98DB-921ABF122B89}"/>
              </a:ext>
            </a:extLst>
          </p:cNvPr>
          <p:cNvSpPr txBox="1"/>
          <p:nvPr/>
        </p:nvSpPr>
        <p:spPr>
          <a:xfrm>
            <a:off x="1055715" y="5439756"/>
            <a:ext cx="9476509" cy="1200329"/>
          </a:xfrm>
          <a:prstGeom prst="rect">
            <a:avLst/>
          </a:prstGeom>
          <a:solidFill>
            <a:schemeClr val="accent3">
              <a:lumMod val="40000"/>
              <a:lumOff val="60000"/>
            </a:schemeClr>
          </a:solidFill>
        </p:spPr>
        <p:txBody>
          <a:bodyPr wrap="square" rtlCol="0">
            <a:spAutoFit/>
          </a:bodyPr>
          <a:lstStyle/>
          <a:p>
            <a:pPr marL="400050" indent="-400050">
              <a:buAutoNum type="romanLcParenBoth"/>
            </a:pPr>
            <a:r>
              <a:rPr lang="en-US" dirty="0">
                <a:latin typeface="CMR10"/>
              </a:rPr>
              <a:t>T</a:t>
            </a:r>
            <a:r>
              <a:rPr lang="en-US" sz="1800" dirty="0">
                <a:effectLst/>
                <a:latin typeface="CMR10"/>
              </a:rPr>
              <a:t>he exclusive mode outperforms the inclusive mode for both </a:t>
            </a:r>
            <a:r>
              <a:rPr lang="en-US" sz="1800" dirty="0" err="1">
                <a:effectLst/>
                <a:latin typeface="CMCSC10"/>
              </a:rPr>
              <a:t>LmT</a:t>
            </a:r>
            <a:r>
              <a:rPr lang="en-US" sz="1800" dirty="0">
                <a:effectLst/>
                <a:latin typeface="CMCSC10"/>
              </a:rPr>
              <a:t> </a:t>
            </a:r>
            <a:r>
              <a:rPr lang="en-US" sz="1800" dirty="0">
                <a:effectLst/>
                <a:latin typeface="CMR10"/>
              </a:rPr>
              <a:t>and </a:t>
            </a:r>
            <a:r>
              <a:rPr lang="en-US" sz="1800" dirty="0" err="1">
                <a:effectLst/>
                <a:latin typeface="CMCSC10"/>
              </a:rPr>
              <a:t>LmtU</a:t>
            </a:r>
            <a:r>
              <a:rPr lang="en-US" sz="1800" dirty="0">
                <a:effectLst/>
                <a:latin typeface="CMR10"/>
              </a:rPr>
              <a:t>, </a:t>
            </a:r>
          </a:p>
          <a:p>
            <a:pPr marL="400050" indent="-400050">
              <a:buAutoNum type="romanLcParenBoth"/>
            </a:pPr>
            <a:r>
              <a:rPr lang="en-US" sz="1800" dirty="0" err="1">
                <a:effectLst/>
                <a:latin typeface="CMCSC10"/>
              </a:rPr>
              <a:t>LmT</a:t>
            </a:r>
            <a:r>
              <a:rPr lang="en-US" sz="1800" dirty="0">
                <a:effectLst/>
                <a:latin typeface="CMCSC10"/>
              </a:rPr>
              <a:t> </a:t>
            </a:r>
            <a:r>
              <a:rPr lang="en-US" sz="1800" dirty="0">
                <a:effectLst/>
                <a:latin typeface="CMR10"/>
              </a:rPr>
              <a:t>does not yield improvements over the baseline </a:t>
            </a:r>
            <a:r>
              <a:rPr lang="en-US" sz="1800" dirty="0" err="1">
                <a:effectLst/>
                <a:latin typeface="CMCSC10"/>
              </a:rPr>
              <a:t>Lm</a:t>
            </a:r>
            <a:r>
              <a:rPr lang="en-US" sz="1800" dirty="0">
                <a:effectLst/>
                <a:latin typeface="CMR10"/>
              </a:rPr>
              <a:t>, but </a:t>
            </a:r>
          </a:p>
          <a:p>
            <a:pPr marL="400050" indent="-400050">
              <a:buAutoNum type="romanLcParenBoth"/>
            </a:pPr>
            <a:r>
              <a:rPr lang="en-US" sz="1800" dirty="0" err="1">
                <a:effectLst/>
                <a:latin typeface="CMCSC10"/>
              </a:rPr>
              <a:t>LmtU</a:t>
            </a:r>
            <a:r>
              <a:rPr lang="en-US" sz="1800" dirty="0">
                <a:effectLst/>
                <a:latin typeface="CMCSC10"/>
              </a:rPr>
              <a:t> </a:t>
            </a:r>
            <a:r>
              <a:rPr lang="en-US" sz="1800" dirty="0">
                <a:effectLst/>
                <a:latin typeface="CMR10"/>
              </a:rPr>
              <a:t>is at par with the baseline </a:t>
            </a:r>
            <a:r>
              <a:rPr lang="en-US" sz="1800" dirty="0" err="1">
                <a:effectLst/>
                <a:latin typeface="CMCSC10"/>
              </a:rPr>
              <a:t>Lm</a:t>
            </a:r>
            <a:r>
              <a:rPr lang="en-US" sz="1800" dirty="0">
                <a:effectLst/>
                <a:latin typeface="CMCSC10"/>
              </a:rPr>
              <a:t> </a:t>
            </a:r>
            <a:r>
              <a:rPr lang="en-US" sz="1800" dirty="0">
                <a:effectLst/>
                <a:latin typeface="CMR10"/>
              </a:rPr>
              <a:t>when the inclusive mode is used and outperforms it significantly when used with the exclusive mode. </a:t>
            </a:r>
            <a:endParaRPr lang="en-US" dirty="0"/>
          </a:p>
        </p:txBody>
      </p:sp>
    </p:spTree>
    <p:extLst>
      <p:ext uri="{BB962C8B-B14F-4D97-AF65-F5344CB8AC3E}">
        <p14:creationId xmlns:p14="http://schemas.microsoft.com/office/powerpoint/2010/main" val="147483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F697-07CF-71D0-BDB1-CE1EDEA7E0FE}"/>
              </a:ext>
            </a:extLst>
          </p:cNvPr>
          <p:cNvSpPr>
            <a:spLocks noGrp="1"/>
          </p:cNvSpPr>
          <p:nvPr>
            <p:ph type="title"/>
          </p:nvPr>
        </p:nvSpPr>
        <p:spPr/>
        <p:txBody>
          <a:bodyPr/>
          <a:lstStyle/>
          <a:p>
            <a:r>
              <a:rPr lang="en-KZ" dirty="0"/>
              <a:t>Experimental Results</a:t>
            </a:r>
          </a:p>
        </p:txBody>
      </p:sp>
      <p:pic>
        <p:nvPicPr>
          <p:cNvPr id="5" name="Content Placeholder 4">
            <a:extLst>
              <a:ext uri="{FF2B5EF4-FFF2-40B4-BE49-F238E27FC236}">
                <a16:creationId xmlns:a16="http://schemas.microsoft.com/office/drawing/2014/main" id="{24AE34A4-B341-E2B6-D694-478EEE82EA17}"/>
              </a:ext>
            </a:extLst>
          </p:cNvPr>
          <p:cNvPicPr>
            <a:picLocks noGrp="1" noChangeAspect="1"/>
          </p:cNvPicPr>
          <p:nvPr>
            <p:ph idx="1"/>
          </p:nvPr>
        </p:nvPicPr>
        <p:blipFill>
          <a:blip r:embed="rId2"/>
          <a:stretch>
            <a:fillRect/>
          </a:stretch>
        </p:blipFill>
        <p:spPr>
          <a:xfrm>
            <a:off x="1749424" y="1383254"/>
            <a:ext cx="8845552" cy="2818147"/>
          </a:xfrm>
        </p:spPr>
      </p:pic>
      <p:pic>
        <p:nvPicPr>
          <p:cNvPr id="7" name="Picture 6">
            <a:extLst>
              <a:ext uri="{FF2B5EF4-FFF2-40B4-BE49-F238E27FC236}">
                <a16:creationId xmlns:a16="http://schemas.microsoft.com/office/drawing/2014/main" id="{0F85BA4D-F658-74A8-3E32-AD6705261D6E}"/>
              </a:ext>
            </a:extLst>
          </p:cNvPr>
          <p:cNvPicPr>
            <a:picLocks noChangeAspect="1"/>
          </p:cNvPicPr>
          <p:nvPr/>
        </p:nvPicPr>
        <p:blipFill>
          <a:blip r:embed="rId3"/>
          <a:stretch>
            <a:fillRect/>
          </a:stretch>
        </p:blipFill>
        <p:spPr>
          <a:xfrm>
            <a:off x="1749424" y="4395537"/>
            <a:ext cx="8845552" cy="2432385"/>
          </a:xfrm>
          <a:prstGeom prst="rect">
            <a:avLst/>
          </a:prstGeom>
        </p:spPr>
      </p:pic>
    </p:spTree>
    <p:extLst>
      <p:ext uri="{BB962C8B-B14F-4D97-AF65-F5344CB8AC3E}">
        <p14:creationId xmlns:p14="http://schemas.microsoft.com/office/powerpoint/2010/main" val="286116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F510-51C2-29E5-3917-C028B69E227F}"/>
              </a:ext>
            </a:extLst>
          </p:cNvPr>
          <p:cNvSpPr>
            <a:spLocks noGrp="1"/>
          </p:cNvSpPr>
          <p:nvPr>
            <p:ph type="title"/>
          </p:nvPr>
        </p:nvSpPr>
        <p:spPr/>
        <p:txBody>
          <a:bodyPr/>
          <a:lstStyle/>
          <a:p>
            <a:r>
              <a:rPr lang="en-KZ" dirty="0"/>
              <a:t>Evaluation</a:t>
            </a:r>
          </a:p>
        </p:txBody>
      </p:sp>
      <p:sp>
        <p:nvSpPr>
          <p:cNvPr id="3" name="Content Placeholder 2">
            <a:extLst>
              <a:ext uri="{FF2B5EF4-FFF2-40B4-BE49-F238E27FC236}">
                <a16:creationId xmlns:a16="http://schemas.microsoft.com/office/drawing/2014/main" id="{59B8CFEA-8C0F-BA16-A46F-6EB8088035BC}"/>
              </a:ext>
            </a:extLst>
          </p:cNvPr>
          <p:cNvSpPr>
            <a:spLocks noGrp="1"/>
          </p:cNvSpPr>
          <p:nvPr>
            <p:ph idx="1"/>
          </p:nvPr>
        </p:nvSpPr>
        <p:spPr/>
        <p:txBody>
          <a:bodyPr>
            <a:noAutofit/>
          </a:bodyPr>
          <a:lstStyle/>
          <a:p>
            <a:r>
              <a:rPr lang="en-US" sz="2400" dirty="0" err="1">
                <a:effectLst/>
              </a:rPr>
              <a:t>LmtU</a:t>
            </a:r>
            <a:r>
              <a:rPr lang="en-US" sz="2400" dirty="0">
                <a:effectLst/>
              </a:rPr>
              <a:t>-EX consistently achieves the best retrieval performance </a:t>
            </a:r>
            <a:endParaRPr lang="en-KZ" sz="2400" dirty="0">
              <a:effectLst/>
            </a:endParaRPr>
          </a:p>
          <a:p>
            <a:pPr lvl="1"/>
            <a:r>
              <a:rPr lang="en-US" sz="2400" dirty="0">
                <a:effectLst/>
              </a:rPr>
              <a:t>considering the uncertainty inherent to temporal expressions is essential</a:t>
            </a:r>
          </a:p>
          <a:p>
            <a:pPr lvl="1"/>
            <a:r>
              <a:rPr lang="en-US" sz="2400" dirty="0">
                <a:effectLst/>
              </a:rPr>
              <a:t>excluding terms that constitute a temporal expression from the textual part of the query is beneficial</a:t>
            </a:r>
          </a:p>
          <a:p>
            <a:r>
              <a:rPr lang="en-US" sz="2400" dirty="0">
                <a:effectLst/>
              </a:rPr>
              <a:t>These findings are confirmed by a second experiment on a snapshot of the English Wikipedia</a:t>
            </a:r>
            <a:endParaRPr lang="en-US" sz="2400" dirty="0"/>
          </a:p>
        </p:txBody>
      </p:sp>
    </p:spTree>
    <p:extLst>
      <p:ext uri="{BB962C8B-B14F-4D97-AF65-F5344CB8AC3E}">
        <p14:creationId xmlns:p14="http://schemas.microsoft.com/office/powerpoint/2010/main" val="396022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17EF-E215-4674-5274-CEE4200C653A}"/>
              </a:ext>
            </a:extLst>
          </p:cNvPr>
          <p:cNvSpPr>
            <a:spLocks noGrp="1"/>
          </p:cNvSpPr>
          <p:nvPr>
            <p:ph type="title"/>
          </p:nvPr>
        </p:nvSpPr>
        <p:spPr/>
        <p:txBody>
          <a:bodyPr>
            <a:noAutofit/>
          </a:bodyPr>
          <a:lstStyle/>
          <a:p>
            <a:r>
              <a:rPr lang="en-US" dirty="0">
                <a:effectLst/>
              </a:rPr>
              <a:t>Comparison with other approaches/methods</a:t>
            </a:r>
            <a:br>
              <a:rPr lang="en-US" dirty="0">
                <a:effectLst/>
              </a:rPr>
            </a:br>
            <a:endParaRPr lang="en-KZ" dirty="0"/>
          </a:p>
        </p:txBody>
      </p:sp>
      <p:graphicFrame>
        <p:nvGraphicFramePr>
          <p:cNvPr id="5" name="Table 5">
            <a:extLst>
              <a:ext uri="{FF2B5EF4-FFF2-40B4-BE49-F238E27FC236}">
                <a16:creationId xmlns:a16="http://schemas.microsoft.com/office/drawing/2014/main" id="{97990BEF-F583-A05C-3E17-5744A31C62CE}"/>
              </a:ext>
            </a:extLst>
          </p:cNvPr>
          <p:cNvGraphicFramePr>
            <a:graphicFrameLocks noGrp="1"/>
          </p:cNvGraphicFramePr>
          <p:nvPr>
            <p:extLst>
              <p:ext uri="{D42A27DB-BD31-4B8C-83A1-F6EECF244321}">
                <p14:modId xmlns:p14="http://schemas.microsoft.com/office/powerpoint/2010/main" val="1273838783"/>
              </p:ext>
            </p:extLst>
          </p:nvPr>
        </p:nvGraphicFramePr>
        <p:xfrm>
          <a:off x="1763222" y="2026920"/>
          <a:ext cx="9057178" cy="4145280"/>
        </p:xfrm>
        <a:graphic>
          <a:graphicData uri="http://schemas.openxmlformats.org/drawingml/2006/table">
            <a:tbl>
              <a:tblPr firstRow="1" bandRow="1">
                <a:tableStyleId>{5C22544A-7EE6-4342-B048-85BDC9FD1C3A}</a:tableStyleId>
              </a:tblPr>
              <a:tblGrid>
                <a:gridCol w="4528589">
                  <a:extLst>
                    <a:ext uri="{9D8B030D-6E8A-4147-A177-3AD203B41FA5}">
                      <a16:colId xmlns:a16="http://schemas.microsoft.com/office/drawing/2014/main" val="1811239126"/>
                    </a:ext>
                  </a:extLst>
                </a:gridCol>
                <a:gridCol w="4528589">
                  <a:extLst>
                    <a:ext uri="{9D8B030D-6E8A-4147-A177-3AD203B41FA5}">
                      <a16:colId xmlns:a16="http://schemas.microsoft.com/office/drawing/2014/main" val="3433909132"/>
                    </a:ext>
                  </a:extLst>
                </a:gridCol>
              </a:tblGrid>
              <a:tr h="52524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dirty="0">
                          <a:effectLst/>
                        </a:rPr>
                        <a:t>Author(s)</a:t>
                      </a:r>
                      <a:r>
                        <a:rPr lang="ru-RU" sz="2000" b="1" dirty="0">
                          <a:effectLst/>
                        </a:rPr>
                        <a:t> - </a:t>
                      </a:r>
                      <a:r>
                        <a:rPr lang="en-US" sz="2000" dirty="0">
                          <a:effectLst/>
                        </a:rPr>
                        <a:t>[Proposed] </a:t>
                      </a:r>
                      <a:r>
                        <a:rPr lang="en-US" sz="2000" dirty="0" err="1">
                          <a:effectLst/>
                        </a:rPr>
                        <a:t>LmT</a:t>
                      </a:r>
                      <a:r>
                        <a:rPr lang="en-US" sz="2000" dirty="0">
                          <a:effectLst/>
                        </a:rPr>
                        <a:t> Model</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dirty="0">
                          <a:effectLst/>
                        </a:rPr>
                        <a:t>Approach/Method - </a:t>
                      </a:r>
                      <a:r>
                        <a:rPr lang="en-US" sz="2000" dirty="0">
                          <a:effectLst/>
                        </a:rPr>
                        <a:t>Language Model with Temporal information</a:t>
                      </a:r>
                    </a:p>
                  </a:txBody>
                  <a:tcPr anchor="ctr"/>
                </a:tc>
                <a:extLst>
                  <a:ext uri="{0D108BD9-81ED-4DB2-BD59-A6C34878D82A}">
                    <a16:rowId xmlns:a16="http://schemas.microsoft.com/office/drawing/2014/main" val="3571782063"/>
                  </a:ext>
                </a:extLst>
              </a:tr>
              <a:tr h="370840">
                <a:tc>
                  <a:txBody>
                    <a:bodyPr/>
                    <a:lstStyle/>
                    <a:p>
                      <a:pPr algn="ctr" fontAlgn="base"/>
                      <a:r>
                        <a:rPr lang="en-US" sz="2000" dirty="0">
                          <a:effectLst/>
                        </a:rPr>
                        <a:t>Li and Croft (2003)</a:t>
                      </a:r>
                    </a:p>
                  </a:txBody>
                  <a:tcPr anchor="ctr"/>
                </a:tc>
                <a:tc>
                  <a:txBody>
                    <a:bodyPr/>
                    <a:lstStyle/>
                    <a:p>
                      <a:pPr algn="ctr" fontAlgn="base"/>
                      <a:r>
                        <a:rPr lang="en-US" sz="2000" dirty="0">
                          <a:effectLst/>
                        </a:rPr>
                        <a:t>Time-based document priors</a:t>
                      </a:r>
                    </a:p>
                  </a:txBody>
                  <a:tcPr anchor="ctr"/>
                </a:tc>
                <a:extLst>
                  <a:ext uri="{0D108BD9-81ED-4DB2-BD59-A6C34878D82A}">
                    <a16:rowId xmlns:a16="http://schemas.microsoft.com/office/drawing/2014/main" val="1697983017"/>
                  </a:ext>
                </a:extLst>
              </a:tr>
              <a:tr h="370840">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Jones and Diaz </a:t>
                      </a:r>
                      <a:r>
                        <a:rPr lang="en-US" sz="2000" dirty="0">
                          <a:effectLst/>
                        </a:rPr>
                        <a:t>(2007)</a:t>
                      </a:r>
                    </a:p>
                  </a:txBody>
                  <a:tcPr anchor="ctr"/>
                </a:tc>
                <a:tc>
                  <a:txBody>
                    <a:bodyPr/>
                    <a:lstStyle/>
                    <a:p>
                      <a:r>
                        <a:rPr lang="en-US" sz="1800" kern="1200" dirty="0">
                          <a:solidFill>
                            <a:schemeClr val="dk1"/>
                          </a:solidFill>
                          <a:effectLst/>
                          <a:latin typeface="+mn-lt"/>
                          <a:ea typeface="+mn-ea"/>
                          <a:cs typeface="+mn-cs"/>
                        </a:rPr>
                        <a:t>Temporal profiles based on the publication times of relevant documents </a:t>
                      </a:r>
                      <a:endParaRPr lang="en-US" sz="2000" dirty="0"/>
                    </a:p>
                  </a:txBody>
                  <a:tcPr anchor="ctr"/>
                </a:tc>
                <a:extLst>
                  <a:ext uri="{0D108BD9-81ED-4DB2-BD59-A6C34878D82A}">
                    <a16:rowId xmlns:a16="http://schemas.microsoft.com/office/drawing/2014/main" val="2415691226"/>
                  </a:ext>
                </a:extLst>
              </a:tr>
              <a:tr h="370840">
                <a:tc>
                  <a:txBody>
                    <a:bodyPr/>
                    <a:lstStyle/>
                    <a:p>
                      <a:pPr algn="ctr" fontAlgn="base"/>
                      <a:r>
                        <a:rPr lang="en-US" sz="2000" dirty="0">
                          <a:effectLst/>
                        </a:rPr>
                        <a:t>Alonso et al. (2007)</a:t>
                      </a:r>
                    </a:p>
                  </a:txBody>
                  <a:tcPr anchor="ctr"/>
                </a:tc>
                <a:tc>
                  <a:txBody>
                    <a:bodyPr/>
                    <a:lstStyle/>
                    <a:p>
                      <a:pPr algn="ctr" fontAlgn="base"/>
                      <a:r>
                        <a:rPr lang="en-US" sz="2000" dirty="0">
                          <a:effectLst/>
                        </a:rPr>
                        <a:t>Modeling temporal expressions using temporal probabilistic models</a:t>
                      </a:r>
                    </a:p>
                  </a:txBody>
                  <a:tcPr anchor="ctr"/>
                </a:tc>
                <a:extLst>
                  <a:ext uri="{0D108BD9-81ED-4DB2-BD59-A6C34878D82A}">
                    <a16:rowId xmlns:a16="http://schemas.microsoft.com/office/drawing/2014/main" val="3761746034"/>
                  </a:ext>
                </a:extLst>
              </a:tr>
              <a:tr h="370840">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Metzler et al. (2009) </a:t>
                      </a:r>
                      <a:endParaRPr lang="en-US" sz="2000" dirty="0"/>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Implicitly temporal queries - bias ranking functions in favor of documents matching the user’s implicit temporal intent </a:t>
                      </a:r>
                      <a:endParaRPr lang="en-US" sz="2000" dirty="0"/>
                    </a:p>
                  </a:txBody>
                  <a:tcPr anchor="ctr"/>
                </a:tc>
                <a:extLst>
                  <a:ext uri="{0D108BD9-81ED-4DB2-BD59-A6C34878D82A}">
                    <a16:rowId xmlns:a16="http://schemas.microsoft.com/office/drawing/2014/main" val="3161249461"/>
                  </a:ext>
                </a:extLst>
              </a:tr>
              <a:tr h="370840">
                <a:tc>
                  <a:txBody>
                    <a:bodyPr/>
                    <a:lstStyle/>
                    <a:p>
                      <a:pPr algn="ctr" fontAlgn="base"/>
                      <a:r>
                        <a:rPr lang="en-US" sz="2000" dirty="0" err="1">
                          <a:effectLst/>
                        </a:rPr>
                        <a:t>Dakka</a:t>
                      </a:r>
                      <a:r>
                        <a:rPr lang="en-US" sz="2000" dirty="0">
                          <a:effectLst/>
                        </a:rPr>
                        <a:t> et al. (2008)</a:t>
                      </a:r>
                    </a:p>
                  </a:txBody>
                  <a:tcPr anchor="ctr"/>
                </a:tc>
                <a:tc>
                  <a:txBody>
                    <a:bodyPr/>
                    <a:lstStyle/>
                    <a:p>
                      <a:pPr algn="ctr" fontAlgn="base"/>
                      <a:r>
                        <a:rPr lang="en-US" sz="2000" dirty="0">
                          <a:effectLst/>
                        </a:rPr>
                        <a:t>Time-sensitive query auto-completion</a:t>
                      </a:r>
                    </a:p>
                  </a:txBody>
                  <a:tcPr anchor="ctr"/>
                </a:tc>
                <a:extLst>
                  <a:ext uri="{0D108BD9-81ED-4DB2-BD59-A6C34878D82A}">
                    <a16:rowId xmlns:a16="http://schemas.microsoft.com/office/drawing/2014/main" val="2958388865"/>
                  </a:ext>
                </a:extLst>
              </a:tr>
              <a:tr h="370840">
                <a:tc>
                  <a:txBody>
                    <a:bodyPr/>
                    <a:lstStyle/>
                    <a:p>
                      <a:pPr algn="ctr" fontAlgn="base"/>
                      <a:r>
                        <a:rPr lang="en-US" sz="2000" dirty="0" err="1">
                          <a:effectLst/>
                        </a:rPr>
                        <a:t>Berberich</a:t>
                      </a:r>
                      <a:r>
                        <a:rPr lang="en-US" sz="2000" dirty="0">
                          <a:effectLst/>
                        </a:rPr>
                        <a:t> et al. (2010)</a:t>
                      </a:r>
                    </a:p>
                  </a:txBody>
                  <a:tcPr anchor="ctr"/>
                </a:tc>
                <a:tc>
                  <a:txBody>
                    <a:bodyPr/>
                    <a:lstStyle/>
                    <a:p>
                      <a:pPr algn="ctr" fontAlgn="base"/>
                      <a:r>
                        <a:rPr lang="en-US" sz="2000" dirty="0">
                          <a:effectLst/>
                        </a:rPr>
                        <a:t>Temporally-aware text classification</a:t>
                      </a:r>
                    </a:p>
                  </a:txBody>
                  <a:tcPr anchor="ctr"/>
                </a:tc>
                <a:extLst>
                  <a:ext uri="{0D108BD9-81ED-4DB2-BD59-A6C34878D82A}">
                    <a16:rowId xmlns:a16="http://schemas.microsoft.com/office/drawing/2014/main" val="34637331"/>
                  </a:ext>
                </a:extLst>
              </a:tr>
            </a:tbl>
          </a:graphicData>
        </a:graphic>
      </p:graphicFrame>
    </p:spTree>
    <p:extLst>
      <p:ext uri="{BB962C8B-B14F-4D97-AF65-F5344CB8AC3E}">
        <p14:creationId xmlns:p14="http://schemas.microsoft.com/office/powerpoint/2010/main" val="393925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6ED8-16B5-4F48-424F-E7DD66FA94EB}"/>
              </a:ext>
            </a:extLst>
          </p:cNvPr>
          <p:cNvSpPr>
            <a:spLocks noGrp="1"/>
          </p:cNvSpPr>
          <p:nvPr>
            <p:ph type="title"/>
          </p:nvPr>
        </p:nvSpPr>
        <p:spPr/>
        <p:txBody>
          <a:bodyPr/>
          <a:lstStyle/>
          <a:p>
            <a:r>
              <a:rPr lang="en-KZ" dirty="0"/>
              <a:t>Conclusion</a:t>
            </a:r>
          </a:p>
        </p:txBody>
      </p:sp>
      <p:sp>
        <p:nvSpPr>
          <p:cNvPr id="3" name="Content Placeholder 2">
            <a:extLst>
              <a:ext uri="{FF2B5EF4-FFF2-40B4-BE49-F238E27FC236}">
                <a16:creationId xmlns:a16="http://schemas.microsoft.com/office/drawing/2014/main" id="{AE0A5F6D-0B1D-98D8-BBDE-16834D2CB18B}"/>
              </a:ext>
            </a:extLst>
          </p:cNvPr>
          <p:cNvSpPr>
            <a:spLocks noGrp="1"/>
          </p:cNvSpPr>
          <p:nvPr>
            <p:ph idx="1"/>
          </p:nvPr>
        </p:nvSpPr>
        <p:spPr>
          <a:xfrm>
            <a:off x="1371600" y="1656576"/>
            <a:ext cx="9368444" cy="1733960"/>
          </a:xfrm>
        </p:spPr>
        <p:txBody>
          <a:bodyPr>
            <a:normAutofit/>
          </a:bodyPr>
          <a:lstStyle/>
          <a:p>
            <a:r>
              <a:rPr lang="en-US" sz="2400" dirty="0"/>
              <a:t>A</a:t>
            </a:r>
            <a:r>
              <a:rPr lang="en-US" sz="2400" dirty="0">
                <a:effectLst/>
              </a:rPr>
              <a:t>pproach substantially improves retrieval effectiveness for temporal information needs </a:t>
            </a:r>
          </a:p>
          <a:p>
            <a:r>
              <a:rPr lang="en-US" sz="2400" dirty="0">
                <a:effectLst/>
              </a:rPr>
              <a:t>Ongoing and Future Work</a:t>
            </a:r>
          </a:p>
          <a:p>
            <a:pPr lvl="1"/>
            <a:r>
              <a:rPr lang="en-US" sz="2400" dirty="0">
                <a:effectLst/>
              </a:rPr>
              <a:t>implicit temporal expression </a:t>
            </a:r>
            <a:endParaRPr lang="en-US" sz="2400" dirty="0"/>
          </a:p>
        </p:txBody>
      </p:sp>
      <p:sp>
        <p:nvSpPr>
          <p:cNvPr id="5" name="TextBox 4">
            <a:extLst>
              <a:ext uri="{FF2B5EF4-FFF2-40B4-BE49-F238E27FC236}">
                <a16:creationId xmlns:a16="http://schemas.microsoft.com/office/drawing/2014/main" id="{6BCAB3DD-08EA-774F-88A4-2E87E1EEC911}"/>
              </a:ext>
            </a:extLst>
          </p:cNvPr>
          <p:cNvSpPr txBox="1"/>
          <p:nvPr/>
        </p:nvSpPr>
        <p:spPr>
          <a:xfrm>
            <a:off x="4032196" y="3660702"/>
            <a:ext cx="4283477" cy="461665"/>
          </a:xfrm>
          <a:prstGeom prst="rect">
            <a:avLst/>
          </a:prstGeom>
          <a:solidFill>
            <a:schemeClr val="accent3">
              <a:lumMod val="40000"/>
              <a:lumOff val="60000"/>
            </a:schemeClr>
          </a:solidFill>
        </p:spPr>
        <p:txBody>
          <a:bodyPr wrap="square">
            <a:spAutoFit/>
          </a:bodyPr>
          <a:lstStyle/>
          <a:p>
            <a:pPr lvl="2"/>
            <a:r>
              <a:rPr lang="en-US" sz="2400" dirty="0"/>
              <a:t>B</a:t>
            </a:r>
            <a:r>
              <a:rPr lang="en-US" sz="2400" dirty="0">
                <a:effectLst/>
              </a:rPr>
              <a:t>ill </a:t>
            </a:r>
            <a:r>
              <a:rPr lang="en-US" sz="2400" dirty="0"/>
              <a:t>C</a:t>
            </a:r>
            <a:r>
              <a:rPr lang="en-US" sz="2400" dirty="0">
                <a:effectLst/>
              </a:rPr>
              <a:t>linton </a:t>
            </a:r>
            <a:r>
              <a:rPr lang="en-US" sz="2400" dirty="0"/>
              <a:t>A</a:t>
            </a:r>
            <a:r>
              <a:rPr lang="en-US" sz="2400" dirty="0">
                <a:effectLst/>
              </a:rPr>
              <a:t>rkansas</a:t>
            </a:r>
            <a:endParaRPr lang="en-US" sz="2400" dirty="0"/>
          </a:p>
        </p:txBody>
      </p:sp>
      <p:sp>
        <p:nvSpPr>
          <p:cNvPr id="6" name="TextBox 5">
            <a:extLst>
              <a:ext uri="{FF2B5EF4-FFF2-40B4-BE49-F238E27FC236}">
                <a16:creationId xmlns:a16="http://schemas.microsoft.com/office/drawing/2014/main" id="{C1EF7C8E-EAC8-1C46-84B9-1531CF62CE30}"/>
              </a:ext>
            </a:extLst>
          </p:cNvPr>
          <p:cNvSpPr txBox="1"/>
          <p:nvPr/>
        </p:nvSpPr>
        <p:spPr>
          <a:xfrm>
            <a:off x="3192087" y="5565647"/>
            <a:ext cx="5960225" cy="830997"/>
          </a:xfrm>
          <a:prstGeom prst="rect">
            <a:avLst/>
          </a:prstGeom>
          <a:solidFill>
            <a:schemeClr val="accent3">
              <a:lumMod val="40000"/>
              <a:lumOff val="60000"/>
            </a:schemeClr>
          </a:solidFill>
        </p:spPr>
        <p:txBody>
          <a:bodyPr wrap="square">
            <a:spAutoFit/>
          </a:bodyPr>
          <a:lstStyle/>
          <a:p>
            <a:pPr lvl="2"/>
            <a:r>
              <a:rPr lang="en-US" sz="2400" dirty="0">
                <a:effectLst/>
                <a:latin typeface="CMR10"/>
              </a:rPr>
              <a:t>Bill Clinton’s time as Governor of Arkansas between 1971 and 1981 </a:t>
            </a:r>
            <a:endParaRPr lang="en-US" sz="2400" dirty="0"/>
          </a:p>
        </p:txBody>
      </p:sp>
      <p:sp>
        <p:nvSpPr>
          <p:cNvPr id="7" name="Down Arrow 6">
            <a:extLst>
              <a:ext uri="{FF2B5EF4-FFF2-40B4-BE49-F238E27FC236}">
                <a16:creationId xmlns:a16="http://schemas.microsoft.com/office/drawing/2014/main" id="{600EF825-FFFE-DAF0-1CF5-5C3E1996AEAB}"/>
              </a:ext>
            </a:extLst>
          </p:cNvPr>
          <p:cNvSpPr/>
          <p:nvPr/>
        </p:nvSpPr>
        <p:spPr>
          <a:xfrm>
            <a:off x="5864629" y="4262146"/>
            <a:ext cx="615142" cy="1079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Z"/>
          </a:p>
        </p:txBody>
      </p:sp>
    </p:spTree>
    <p:extLst>
      <p:ext uri="{BB962C8B-B14F-4D97-AF65-F5344CB8AC3E}">
        <p14:creationId xmlns:p14="http://schemas.microsoft.com/office/powerpoint/2010/main" val="425652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909-CA28-748E-E4DB-082560E61A95}"/>
              </a:ext>
            </a:extLst>
          </p:cNvPr>
          <p:cNvSpPr>
            <a:spLocks noGrp="1"/>
          </p:cNvSpPr>
          <p:nvPr>
            <p:ph type="title"/>
          </p:nvPr>
        </p:nvSpPr>
        <p:spPr/>
        <p:txBody>
          <a:bodyPr/>
          <a:lstStyle/>
          <a:p>
            <a:r>
              <a:rPr lang="en-KZ" dirty="0"/>
              <a:t>References</a:t>
            </a:r>
          </a:p>
        </p:txBody>
      </p:sp>
      <p:sp>
        <p:nvSpPr>
          <p:cNvPr id="3" name="Content Placeholder 2">
            <a:extLst>
              <a:ext uri="{FF2B5EF4-FFF2-40B4-BE49-F238E27FC236}">
                <a16:creationId xmlns:a16="http://schemas.microsoft.com/office/drawing/2014/main" id="{2D3D36B0-9CB9-FC9B-834F-A70E83117035}"/>
              </a:ext>
            </a:extLst>
          </p:cNvPr>
          <p:cNvSpPr>
            <a:spLocks noGrp="1"/>
          </p:cNvSpPr>
          <p:nvPr>
            <p:ph idx="1"/>
          </p:nvPr>
        </p:nvSpPr>
        <p:spPr/>
        <p:txBody>
          <a:bodyPr>
            <a:normAutofit/>
          </a:bodyPr>
          <a:lstStyle/>
          <a:p>
            <a:r>
              <a:rPr lang="en-US" b="0" i="0" dirty="0" err="1">
                <a:solidFill>
                  <a:srgbClr val="222222"/>
                </a:solidFill>
                <a:effectLst/>
              </a:rPr>
              <a:t>Berberich</a:t>
            </a:r>
            <a:r>
              <a:rPr lang="en-US" b="0" i="0" dirty="0">
                <a:solidFill>
                  <a:srgbClr val="222222"/>
                </a:solidFill>
                <a:effectLst/>
              </a:rPr>
              <a:t>, Klaus, </a:t>
            </a:r>
            <a:r>
              <a:rPr lang="en-US" b="0" i="0" dirty="0" err="1">
                <a:solidFill>
                  <a:srgbClr val="222222"/>
                </a:solidFill>
                <a:effectLst/>
              </a:rPr>
              <a:t>Srikanta</a:t>
            </a:r>
            <a:r>
              <a:rPr lang="en-US" b="0" i="0" dirty="0">
                <a:solidFill>
                  <a:srgbClr val="222222"/>
                </a:solidFill>
                <a:effectLst/>
              </a:rPr>
              <a:t> </a:t>
            </a:r>
            <a:r>
              <a:rPr lang="en-US" b="0" i="0" dirty="0" err="1">
                <a:solidFill>
                  <a:srgbClr val="222222"/>
                </a:solidFill>
                <a:effectLst/>
              </a:rPr>
              <a:t>Bedathur</a:t>
            </a:r>
            <a:r>
              <a:rPr lang="en-US" b="0" i="0" dirty="0">
                <a:solidFill>
                  <a:srgbClr val="222222"/>
                </a:solidFill>
                <a:effectLst/>
              </a:rPr>
              <a:t>, Omar Alonso, and Gerhard </a:t>
            </a:r>
            <a:r>
              <a:rPr lang="en-US" b="0" i="0" dirty="0" err="1">
                <a:solidFill>
                  <a:srgbClr val="222222"/>
                </a:solidFill>
                <a:effectLst/>
              </a:rPr>
              <a:t>Weikum</a:t>
            </a:r>
            <a:r>
              <a:rPr lang="en-US" b="0" i="0" dirty="0">
                <a:solidFill>
                  <a:srgbClr val="222222"/>
                </a:solidFill>
                <a:effectLst/>
              </a:rPr>
              <a:t>. "A language modeling approach for temporal information needs." In </a:t>
            </a:r>
            <a:r>
              <a:rPr lang="en-US" b="0" i="1" dirty="0">
                <a:solidFill>
                  <a:srgbClr val="222222"/>
                </a:solidFill>
                <a:effectLst/>
              </a:rPr>
              <a:t>Advances in Information Retrieval: 32nd European Conference on IR Research, ECIR 2010, Milton Keynes, UK, March 28-31, 2010. Proceedings 32</a:t>
            </a:r>
            <a:r>
              <a:rPr lang="en-US" b="0" i="0" dirty="0">
                <a:solidFill>
                  <a:srgbClr val="222222"/>
                </a:solidFill>
                <a:effectLst/>
              </a:rPr>
              <a:t>, pp. 13-25. Springer Berlin Heidelberg, 2010.</a:t>
            </a:r>
          </a:p>
          <a:p>
            <a:r>
              <a:rPr lang="en-US" dirty="0">
                <a:effectLst/>
              </a:rPr>
              <a:t>Li, X., Croft, W.B.: Time-based language models. In: CIKM (2003) </a:t>
            </a:r>
          </a:p>
          <a:p>
            <a:r>
              <a:rPr lang="en-US" dirty="0">
                <a:effectLst/>
              </a:rPr>
              <a:t>Alonso, O., et al.: On the value of temporal information in information retrieval. SIGIR Forum (2007) </a:t>
            </a:r>
          </a:p>
          <a:p>
            <a:r>
              <a:rPr lang="en-US" dirty="0" err="1">
                <a:effectLst/>
              </a:rPr>
              <a:t>Dakka</a:t>
            </a:r>
            <a:r>
              <a:rPr lang="en-US" dirty="0">
                <a:effectLst/>
              </a:rPr>
              <a:t>, W., et al.: Answering general time sensitive queries. In: CIKM (2008) </a:t>
            </a:r>
          </a:p>
        </p:txBody>
      </p:sp>
    </p:spTree>
    <p:extLst>
      <p:ext uri="{BB962C8B-B14F-4D97-AF65-F5344CB8AC3E}">
        <p14:creationId xmlns:p14="http://schemas.microsoft.com/office/powerpoint/2010/main" val="60119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9A00-ABB5-33CA-9AD9-172D3DD3464A}"/>
              </a:ext>
            </a:extLst>
          </p:cNvPr>
          <p:cNvSpPr>
            <a:spLocks noGrp="1"/>
          </p:cNvSpPr>
          <p:nvPr>
            <p:ph type="title"/>
          </p:nvPr>
        </p:nvSpPr>
        <p:spPr/>
        <p:txBody>
          <a:bodyPr/>
          <a:lstStyle/>
          <a:p>
            <a:r>
              <a:rPr lang="en-KZ" dirty="0"/>
              <a:t>Main Idea of the paper</a:t>
            </a:r>
          </a:p>
        </p:txBody>
      </p:sp>
      <p:sp>
        <p:nvSpPr>
          <p:cNvPr id="3" name="Content Placeholder 2">
            <a:extLst>
              <a:ext uri="{FF2B5EF4-FFF2-40B4-BE49-F238E27FC236}">
                <a16:creationId xmlns:a16="http://schemas.microsoft.com/office/drawing/2014/main" id="{152AEC96-F047-707D-A749-CDDEC23A7943}"/>
              </a:ext>
            </a:extLst>
          </p:cNvPr>
          <p:cNvSpPr>
            <a:spLocks noGrp="1"/>
          </p:cNvSpPr>
          <p:nvPr>
            <p:ph idx="1"/>
          </p:nvPr>
        </p:nvSpPr>
        <p:spPr>
          <a:xfrm>
            <a:off x="1295400" y="4362450"/>
            <a:ext cx="9601200" cy="2438400"/>
          </a:xfrm>
        </p:spPr>
        <p:txBody>
          <a:bodyPr>
            <a:normAutofit/>
          </a:bodyPr>
          <a:lstStyle/>
          <a:p>
            <a:pPr marL="0" indent="0">
              <a:buNone/>
            </a:pPr>
            <a:r>
              <a:rPr lang="en-US" sz="2400" dirty="0"/>
              <a:t>A</a:t>
            </a:r>
            <a:r>
              <a:rPr lang="en-US" sz="2400" dirty="0">
                <a:effectLst/>
              </a:rPr>
              <a:t> significant percentage of queries has temporal information needs behind them</a:t>
            </a:r>
            <a:endParaRPr lang="en-KZ" sz="2400" dirty="0"/>
          </a:p>
          <a:p>
            <a:r>
              <a:rPr lang="en-KZ" sz="2400" dirty="0"/>
              <a:t>1)</a:t>
            </a:r>
            <a:r>
              <a:rPr lang="en-US" sz="2400" dirty="0">
                <a:effectLst/>
              </a:rPr>
              <a:t> about 1.5% of web queries were found to contain an explicit temporal expression </a:t>
            </a:r>
            <a:endParaRPr lang="en-KZ" sz="2400" dirty="0"/>
          </a:p>
          <a:p>
            <a:r>
              <a:rPr lang="en-KZ" sz="2400" dirty="0"/>
              <a:t>2)</a:t>
            </a:r>
            <a:r>
              <a:rPr lang="en-US" sz="2400" dirty="0">
                <a:effectLst/>
              </a:rPr>
              <a:t> about 7% of web queries have an implicit temporal intent </a:t>
            </a:r>
            <a:endParaRPr lang="en-US" sz="2400" dirty="0"/>
          </a:p>
          <a:p>
            <a:endParaRPr lang="en-KZ" sz="2400" dirty="0"/>
          </a:p>
          <a:p>
            <a:endParaRPr lang="en-KZ" sz="2400" dirty="0"/>
          </a:p>
        </p:txBody>
      </p:sp>
      <p:sp>
        <p:nvSpPr>
          <p:cNvPr id="4" name="TextBox 3">
            <a:extLst>
              <a:ext uri="{FF2B5EF4-FFF2-40B4-BE49-F238E27FC236}">
                <a16:creationId xmlns:a16="http://schemas.microsoft.com/office/drawing/2014/main" id="{17056E10-04DF-2922-7E3A-425C61952B3B}"/>
              </a:ext>
            </a:extLst>
          </p:cNvPr>
          <p:cNvSpPr txBox="1"/>
          <p:nvPr/>
        </p:nvSpPr>
        <p:spPr>
          <a:xfrm>
            <a:off x="1295400" y="2743504"/>
            <a:ext cx="9677400" cy="1508105"/>
          </a:xfrm>
          <a:prstGeom prst="rect">
            <a:avLst/>
          </a:prstGeom>
          <a:solidFill>
            <a:schemeClr val="accent3">
              <a:lumMod val="40000"/>
              <a:lumOff val="60000"/>
            </a:schemeClr>
          </a:solidFill>
        </p:spPr>
        <p:txBody>
          <a:bodyPr wrap="square" rtlCol="0">
            <a:spAutoFit/>
          </a:bodyPr>
          <a:lstStyle/>
          <a:p>
            <a:pPr algn="ctr"/>
            <a:endParaRPr lang="en-US" sz="3200" dirty="0">
              <a:effectLst/>
            </a:endParaRPr>
          </a:p>
          <a:p>
            <a:pPr algn="ctr"/>
            <a:r>
              <a:rPr lang="en-US" sz="2800" dirty="0" err="1">
                <a:effectLst/>
              </a:rPr>
              <a:t>fifa</a:t>
            </a:r>
            <a:r>
              <a:rPr lang="en-US" sz="2800" dirty="0">
                <a:effectLst/>
              </a:rPr>
              <a:t> world cup 1990s != France won the FIFA World Cup in 1998</a:t>
            </a:r>
            <a:endParaRPr lang="en-US" sz="2800" dirty="0"/>
          </a:p>
          <a:p>
            <a:pPr algn="ctr"/>
            <a:endParaRPr lang="en-US" sz="3200" dirty="0">
              <a:effectLst/>
            </a:endParaRPr>
          </a:p>
        </p:txBody>
      </p:sp>
      <p:sp>
        <p:nvSpPr>
          <p:cNvPr id="6" name="TextBox 5">
            <a:extLst>
              <a:ext uri="{FF2B5EF4-FFF2-40B4-BE49-F238E27FC236}">
                <a16:creationId xmlns:a16="http://schemas.microsoft.com/office/drawing/2014/main" id="{EEB507E7-E166-9D12-9935-5008E37B35CB}"/>
              </a:ext>
            </a:extLst>
          </p:cNvPr>
          <p:cNvSpPr txBox="1"/>
          <p:nvPr/>
        </p:nvSpPr>
        <p:spPr>
          <a:xfrm>
            <a:off x="1295400" y="1946269"/>
            <a:ext cx="9677400" cy="584775"/>
          </a:xfrm>
          <a:prstGeom prst="rect">
            <a:avLst/>
          </a:prstGeom>
          <a:solidFill>
            <a:schemeClr val="accent3">
              <a:lumMod val="40000"/>
              <a:lumOff val="60000"/>
            </a:schemeClr>
          </a:solidFill>
        </p:spPr>
        <p:txBody>
          <a:bodyPr wrap="square">
            <a:spAutoFit/>
          </a:bodyPr>
          <a:lstStyle/>
          <a:p>
            <a:r>
              <a:rPr lang="en-US" sz="3200" b="0" i="0" u="none" strike="noStrike" dirty="0">
                <a:solidFill>
                  <a:srgbClr val="191B0E"/>
                </a:solidFill>
                <a:effectLst/>
              </a:rPr>
              <a:t>Temporal information: dates and time expressions</a:t>
            </a:r>
            <a:endParaRPr lang="en-KZ" sz="3200" dirty="0"/>
          </a:p>
        </p:txBody>
      </p:sp>
    </p:spTree>
    <p:extLst>
      <p:ext uri="{BB962C8B-B14F-4D97-AF65-F5344CB8AC3E}">
        <p14:creationId xmlns:p14="http://schemas.microsoft.com/office/powerpoint/2010/main" val="310151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4830-C2B0-F3D7-D7AD-B8AEFB67AD35}"/>
              </a:ext>
            </a:extLst>
          </p:cNvPr>
          <p:cNvSpPr>
            <a:spLocks noGrp="1"/>
          </p:cNvSpPr>
          <p:nvPr>
            <p:ph type="title"/>
          </p:nvPr>
        </p:nvSpPr>
        <p:spPr/>
        <p:txBody>
          <a:bodyPr/>
          <a:lstStyle/>
          <a:p>
            <a:r>
              <a:rPr lang="en-KZ" dirty="0"/>
              <a:t>Tasks</a:t>
            </a:r>
          </a:p>
        </p:txBody>
      </p:sp>
      <p:sp>
        <p:nvSpPr>
          <p:cNvPr id="3" name="Content Placeholder 2">
            <a:extLst>
              <a:ext uri="{FF2B5EF4-FFF2-40B4-BE49-F238E27FC236}">
                <a16:creationId xmlns:a16="http://schemas.microsoft.com/office/drawing/2014/main" id="{1DAC815B-A347-F53F-195F-687CB354F7BD}"/>
              </a:ext>
            </a:extLst>
          </p:cNvPr>
          <p:cNvSpPr>
            <a:spLocks noGrp="1"/>
          </p:cNvSpPr>
          <p:nvPr>
            <p:ph idx="1"/>
          </p:nvPr>
        </p:nvSpPr>
        <p:spPr>
          <a:xfrm>
            <a:off x="1371600" y="1795549"/>
            <a:ext cx="9601200" cy="4630189"/>
          </a:xfrm>
        </p:spPr>
        <p:txBody>
          <a:bodyPr>
            <a:normAutofit/>
          </a:bodyPr>
          <a:lstStyle/>
          <a:p>
            <a:r>
              <a:rPr lang="en-US" sz="2800" b="0" i="0" dirty="0">
                <a:solidFill>
                  <a:schemeClr val="tx1"/>
                </a:solidFill>
                <a:effectLst/>
                <a:cs typeface="Times New Roman" panose="02020603050405020304" pitchFamily="18" charset="0"/>
              </a:rPr>
              <a:t>Need to improve search results for time-sensitive queries</a:t>
            </a:r>
          </a:p>
          <a:p>
            <a:r>
              <a:rPr lang="en-US" sz="2800" b="0" i="0" dirty="0">
                <a:solidFill>
                  <a:schemeClr val="tx1"/>
                </a:solidFill>
                <a:effectLst/>
                <a:cs typeface="Times New Roman" panose="02020603050405020304" pitchFamily="18" charset="0"/>
              </a:rPr>
              <a:t>The goal is to develop a model that can identify and rank documents based on their relevance to a specific time or time range</a:t>
            </a:r>
          </a:p>
          <a:p>
            <a:r>
              <a:rPr lang="en-US" sz="2800" dirty="0">
                <a:cs typeface="Times New Roman" panose="02020603050405020304" pitchFamily="18" charset="0"/>
              </a:rPr>
              <a:t>A</a:t>
            </a:r>
            <a:r>
              <a:rPr lang="en-US" sz="2800" dirty="0">
                <a:effectLst/>
                <a:cs typeface="Times New Roman" panose="02020603050405020304" pitchFamily="18" charset="0"/>
              </a:rPr>
              <a:t> novel approach that integrates temporal expressions into a language model retrieval framework </a:t>
            </a:r>
          </a:p>
          <a:p>
            <a:r>
              <a:rPr lang="en-US" sz="2800" dirty="0">
                <a:cs typeface="Times New Roman" panose="02020603050405020304" pitchFamily="18" charset="0"/>
              </a:rPr>
              <a:t>A</a:t>
            </a:r>
            <a:r>
              <a:rPr lang="en-US" sz="2800" dirty="0">
                <a:effectLst/>
                <a:cs typeface="Times New Roman" panose="02020603050405020304" pitchFamily="18" charset="0"/>
              </a:rPr>
              <a:t> comprehensive experimental evaluation on the New York Times Annotated Corpus, as a real-world dataset</a:t>
            </a:r>
            <a:endParaRPr lang="en-US" sz="2800" dirty="0">
              <a:cs typeface="Times New Roman" panose="02020603050405020304" pitchFamily="18" charset="0"/>
            </a:endParaRPr>
          </a:p>
        </p:txBody>
      </p:sp>
    </p:spTree>
    <p:extLst>
      <p:ext uri="{BB962C8B-B14F-4D97-AF65-F5344CB8AC3E}">
        <p14:creationId xmlns:p14="http://schemas.microsoft.com/office/powerpoint/2010/main" val="55719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91C8-EE8A-47C7-F903-AD073A46D405}"/>
              </a:ext>
            </a:extLst>
          </p:cNvPr>
          <p:cNvSpPr>
            <a:spLocks noGrp="1"/>
          </p:cNvSpPr>
          <p:nvPr>
            <p:ph type="title"/>
          </p:nvPr>
        </p:nvSpPr>
        <p:spPr/>
        <p:txBody>
          <a:bodyPr/>
          <a:lstStyle/>
          <a:p>
            <a:r>
              <a:rPr lang="en-KZ" dirty="0"/>
              <a:t>Model</a:t>
            </a:r>
          </a:p>
        </p:txBody>
      </p:sp>
      <p:pic>
        <p:nvPicPr>
          <p:cNvPr id="5" name="Content Placeholder 4">
            <a:extLst>
              <a:ext uri="{FF2B5EF4-FFF2-40B4-BE49-F238E27FC236}">
                <a16:creationId xmlns:a16="http://schemas.microsoft.com/office/drawing/2014/main" id="{446F7D68-FC1F-4559-0D19-AD866FCCF07B}"/>
              </a:ext>
            </a:extLst>
          </p:cNvPr>
          <p:cNvPicPr>
            <a:picLocks noGrp="1" noChangeAspect="1"/>
          </p:cNvPicPr>
          <p:nvPr>
            <p:ph idx="1"/>
          </p:nvPr>
        </p:nvPicPr>
        <p:blipFill>
          <a:blip r:embed="rId2"/>
          <a:stretch>
            <a:fillRect/>
          </a:stretch>
        </p:blipFill>
        <p:spPr>
          <a:xfrm>
            <a:off x="697832" y="1237289"/>
            <a:ext cx="5113932" cy="1154029"/>
          </a:xfrm>
        </p:spPr>
      </p:pic>
      <p:sp>
        <p:nvSpPr>
          <p:cNvPr id="6" name="TextBox 5">
            <a:extLst>
              <a:ext uri="{FF2B5EF4-FFF2-40B4-BE49-F238E27FC236}">
                <a16:creationId xmlns:a16="http://schemas.microsoft.com/office/drawing/2014/main" id="{125AE093-FA35-CC02-B578-2A34F6AD9334}"/>
              </a:ext>
            </a:extLst>
          </p:cNvPr>
          <p:cNvSpPr txBox="1"/>
          <p:nvPr/>
        </p:nvSpPr>
        <p:spPr>
          <a:xfrm>
            <a:off x="5858868" y="107782"/>
            <a:ext cx="6333132" cy="2677656"/>
          </a:xfrm>
          <a:prstGeom prst="rect">
            <a:avLst/>
          </a:prstGeom>
          <a:solidFill>
            <a:schemeClr val="accent3">
              <a:lumMod val="40000"/>
              <a:lumOff val="60000"/>
            </a:schemeClr>
          </a:solidFill>
        </p:spPr>
        <p:txBody>
          <a:bodyPr wrap="square" rtlCol="0">
            <a:spAutoFit/>
          </a:bodyPr>
          <a:lstStyle/>
          <a:p>
            <a:pPr marL="342900" indent="-342900">
              <a:buFont typeface="Arial" panose="020B0604020202020204" pitchFamily="34" charset="0"/>
              <a:buChar char="•"/>
            </a:pPr>
            <a:r>
              <a:rPr lang="en-US" sz="2800" dirty="0"/>
              <a:t>t</a:t>
            </a:r>
            <a:r>
              <a:rPr lang="en-KZ" sz="2800" dirty="0"/>
              <a:t>b</a:t>
            </a:r>
            <a:r>
              <a:rPr lang="en-KZ" sz="2800" baseline="-25000" dirty="0"/>
              <a:t>l</a:t>
            </a:r>
            <a:r>
              <a:rPr lang="en-KZ" sz="2800" dirty="0"/>
              <a:t> and </a:t>
            </a:r>
            <a:r>
              <a:rPr lang="en-US" sz="2800" dirty="0"/>
              <a:t>t</a:t>
            </a:r>
            <a:r>
              <a:rPr lang="en-KZ" sz="2800" dirty="0"/>
              <a:t>b</a:t>
            </a:r>
            <a:r>
              <a:rPr lang="en-KZ" sz="2800" baseline="-25000" dirty="0"/>
              <a:t>u </a:t>
            </a:r>
            <a:r>
              <a:rPr lang="en-KZ" sz="2800" dirty="0"/>
              <a:t> - </a:t>
            </a:r>
            <a:r>
              <a:rPr lang="en-US" sz="2800" dirty="0">
                <a:effectLst/>
              </a:rPr>
              <a:t>a lower bound and upper bound for the begin boundary of the time interval </a:t>
            </a:r>
            <a:endParaRPr lang="en-US" sz="2800" dirty="0"/>
          </a:p>
          <a:p>
            <a:pPr marL="342900" indent="-342900">
              <a:buFont typeface="Arial" panose="020B0604020202020204" pitchFamily="34" charset="0"/>
              <a:buChar char="•"/>
            </a:pPr>
            <a:r>
              <a:rPr lang="en-US" sz="2800" dirty="0"/>
              <a:t>t</a:t>
            </a:r>
            <a:r>
              <a:rPr lang="en-KZ" sz="2800" dirty="0"/>
              <a:t>e</a:t>
            </a:r>
            <a:r>
              <a:rPr lang="en-KZ" sz="2800" baseline="-25000" dirty="0"/>
              <a:t>l</a:t>
            </a:r>
            <a:r>
              <a:rPr lang="en-KZ" sz="2800" dirty="0"/>
              <a:t> and </a:t>
            </a:r>
            <a:r>
              <a:rPr lang="en-US" sz="2800" dirty="0"/>
              <a:t>t</a:t>
            </a:r>
            <a:r>
              <a:rPr lang="en-KZ" sz="2800" dirty="0"/>
              <a:t>e</a:t>
            </a:r>
            <a:r>
              <a:rPr lang="en-KZ" sz="2800" baseline="-25000" dirty="0"/>
              <a:t>u </a:t>
            </a:r>
            <a:r>
              <a:rPr lang="en-KZ" sz="2800" dirty="0"/>
              <a:t> - </a:t>
            </a:r>
            <a:r>
              <a:rPr lang="en-US" sz="2800" dirty="0">
                <a:effectLst/>
              </a:rPr>
              <a:t>a lower bound and upper bound for the end boundary of the time interval </a:t>
            </a:r>
            <a:endParaRPr lang="en-KZ" sz="2800" dirty="0">
              <a:effectLst/>
            </a:endParaRPr>
          </a:p>
        </p:txBody>
      </p:sp>
      <p:sp>
        <p:nvSpPr>
          <p:cNvPr id="8" name="TextBox 7">
            <a:extLst>
              <a:ext uri="{FF2B5EF4-FFF2-40B4-BE49-F238E27FC236}">
                <a16:creationId xmlns:a16="http://schemas.microsoft.com/office/drawing/2014/main" id="{CDF1A759-610B-3C49-5A79-D28C2DD7CB0B}"/>
              </a:ext>
            </a:extLst>
          </p:cNvPr>
          <p:cNvSpPr txBox="1"/>
          <p:nvPr/>
        </p:nvSpPr>
        <p:spPr>
          <a:xfrm>
            <a:off x="876301" y="2738448"/>
            <a:ext cx="3180346" cy="584775"/>
          </a:xfrm>
          <a:prstGeom prst="rect">
            <a:avLst/>
          </a:prstGeom>
          <a:solidFill>
            <a:schemeClr val="accent3">
              <a:lumMod val="40000"/>
              <a:lumOff val="60000"/>
            </a:schemeClr>
          </a:solidFill>
        </p:spPr>
        <p:txBody>
          <a:bodyPr wrap="square">
            <a:spAutoFit/>
          </a:bodyPr>
          <a:lstStyle/>
          <a:p>
            <a:pPr algn="ctr"/>
            <a:r>
              <a:rPr lang="en-US" sz="3200" dirty="0">
                <a:effectLst/>
              </a:rPr>
              <a:t>“in 1998” </a:t>
            </a:r>
            <a:endParaRPr lang="en-US" sz="3200" dirty="0"/>
          </a:p>
        </p:txBody>
      </p:sp>
      <p:sp>
        <p:nvSpPr>
          <p:cNvPr id="10" name="TextBox 9">
            <a:extLst>
              <a:ext uri="{FF2B5EF4-FFF2-40B4-BE49-F238E27FC236}">
                <a16:creationId xmlns:a16="http://schemas.microsoft.com/office/drawing/2014/main" id="{5D503086-0CFB-A6F4-533E-3C1582C51997}"/>
              </a:ext>
            </a:extLst>
          </p:cNvPr>
          <p:cNvSpPr txBox="1"/>
          <p:nvPr/>
        </p:nvSpPr>
        <p:spPr>
          <a:xfrm>
            <a:off x="915823" y="3865423"/>
            <a:ext cx="10554281" cy="584775"/>
          </a:xfrm>
          <a:prstGeom prst="rect">
            <a:avLst/>
          </a:prstGeom>
          <a:solidFill>
            <a:schemeClr val="accent3">
              <a:lumMod val="40000"/>
              <a:lumOff val="60000"/>
            </a:schemeClr>
          </a:solidFill>
        </p:spPr>
        <p:txBody>
          <a:bodyPr wrap="square">
            <a:spAutoFit/>
          </a:bodyPr>
          <a:lstStyle/>
          <a:p>
            <a:pPr algn="ctr"/>
            <a:r>
              <a:rPr lang="en-KZ" sz="3200" dirty="0">
                <a:effectLst/>
              </a:rPr>
              <a:t>( 1998/01/01, 1998/12/31, 1998/01/01, 1998/12/31 ) </a:t>
            </a:r>
            <a:endParaRPr lang="en-KZ" sz="3200" dirty="0"/>
          </a:p>
        </p:txBody>
      </p:sp>
      <p:sp>
        <p:nvSpPr>
          <p:cNvPr id="12" name="TextBox 11">
            <a:extLst>
              <a:ext uri="{FF2B5EF4-FFF2-40B4-BE49-F238E27FC236}">
                <a16:creationId xmlns:a16="http://schemas.microsoft.com/office/drawing/2014/main" id="{F25BFAB6-D00C-33A0-D8C8-44DB6F0F49F4}"/>
              </a:ext>
            </a:extLst>
          </p:cNvPr>
          <p:cNvSpPr txBox="1"/>
          <p:nvPr/>
        </p:nvSpPr>
        <p:spPr>
          <a:xfrm>
            <a:off x="2466474" y="4701955"/>
            <a:ext cx="7046494" cy="1569660"/>
          </a:xfrm>
          <a:prstGeom prst="rect">
            <a:avLst/>
          </a:prstGeom>
          <a:solidFill>
            <a:schemeClr val="accent3">
              <a:lumMod val="40000"/>
              <a:lumOff val="60000"/>
            </a:schemeClr>
          </a:solidFill>
        </p:spPr>
        <p:txBody>
          <a:bodyPr wrap="square">
            <a:spAutoFit/>
          </a:bodyPr>
          <a:lstStyle/>
          <a:p>
            <a:pPr marL="457200" indent="-457200">
              <a:buFont typeface="Arial" panose="020B0604020202020204" pitchFamily="34" charset="0"/>
              <a:buChar char="•"/>
            </a:pPr>
            <a:r>
              <a:rPr lang="en-US" sz="3200" dirty="0">
                <a:effectLst/>
              </a:rPr>
              <a:t>T can refer to any time interval [b, e] </a:t>
            </a:r>
          </a:p>
          <a:p>
            <a:pPr marL="457200" indent="-457200">
              <a:buFont typeface="Arial" panose="020B0604020202020204" pitchFamily="34" charset="0"/>
              <a:buChar char="•"/>
            </a:pPr>
            <a:r>
              <a:rPr lang="en-US" sz="3200" dirty="0">
                <a:effectLst/>
              </a:rPr>
              <a:t>b ∈ [</a:t>
            </a:r>
            <a:r>
              <a:rPr lang="en-US" sz="3200" dirty="0" err="1">
                <a:effectLst/>
              </a:rPr>
              <a:t>tb</a:t>
            </a:r>
            <a:r>
              <a:rPr lang="en-US" sz="3200" baseline="-25000" dirty="0" err="1">
                <a:effectLst/>
              </a:rPr>
              <a:t>l</a:t>
            </a:r>
            <a:r>
              <a:rPr lang="en-US" sz="3200" dirty="0">
                <a:effectLst/>
              </a:rPr>
              <a:t>, </a:t>
            </a:r>
            <a:r>
              <a:rPr lang="en-US" sz="3200" dirty="0" err="1">
                <a:effectLst/>
              </a:rPr>
              <a:t>tb</a:t>
            </a:r>
            <a:r>
              <a:rPr lang="en-US" sz="3200" baseline="-25000" dirty="0" err="1"/>
              <a:t>u</a:t>
            </a:r>
            <a:r>
              <a:rPr lang="en-US" sz="3200" dirty="0">
                <a:effectLst/>
              </a:rPr>
              <a:t> ] </a:t>
            </a:r>
            <a:endParaRPr lang="en-US" sz="3200" dirty="0"/>
          </a:p>
          <a:p>
            <a:pPr marL="457200" indent="-457200">
              <a:buFont typeface="Arial" panose="020B0604020202020204" pitchFamily="34" charset="0"/>
              <a:buChar char="•"/>
            </a:pPr>
            <a:r>
              <a:rPr lang="en-US" sz="3200" dirty="0">
                <a:effectLst/>
              </a:rPr>
              <a:t>e ∈ [</a:t>
            </a:r>
            <a:r>
              <a:rPr lang="en-US" sz="3200" dirty="0" err="1">
                <a:effectLst/>
              </a:rPr>
              <a:t>te</a:t>
            </a:r>
            <a:r>
              <a:rPr lang="en-US" sz="3200" baseline="-25000" dirty="0" err="1">
                <a:effectLst/>
              </a:rPr>
              <a:t>l</a:t>
            </a:r>
            <a:r>
              <a:rPr lang="en-US" sz="3200" dirty="0">
                <a:effectLst/>
              </a:rPr>
              <a:t>, </a:t>
            </a:r>
            <a:r>
              <a:rPr lang="en-US" sz="3200" dirty="0" err="1">
                <a:effectLst/>
              </a:rPr>
              <a:t>te</a:t>
            </a:r>
            <a:r>
              <a:rPr lang="en-US" sz="3200" baseline="-25000" dirty="0" err="1"/>
              <a:t>u</a:t>
            </a:r>
            <a:r>
              <a:rPr lang="en-US" sz="3200" dirty="0">
                <a:effectLst/>
              </a:rPr>
              <a:t> ] </a:t>
            </a:r>
            <a:endParaRPr lang="en-US" sz="3200" dirty="0"/>
          </a:p>
        </p:txBody>
      </p:sp>
    </p:spTree>
    <p:extLst>
      <p:ext uri="{BB962C8B-B14F-4D97-AF65-F5344CB8AC3E}">
        <p14:creationId xmlns:p14="http://schemas.microsoft.com/office/powerpoint/2010/main" val="368700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9688-9CB9-968A-0B0A-F1EE22E0ABC3}"/>
              </a:ext>
            </a:extLst>
          </p:cNvPr>
          <p:cNvSpPr>
            <a:spLocks noGrp="1"/>
          </p:cNvSpPr>
          <p:nvPr>
            <p:ph type="title"/>
          </p:nvPr>
        </p:nvSpPr>
        <p:spPr/>
        <p:txBody>
          <a:bodyPr/>
          <a:lstStyle/>
          <a:p>
            <a:r>
              <a:rPr lang="en-KZ" dirty="0"/>
              <a:t>Model</a:t>
            </a:r>
          </a:p>
        </p:txBody>
      </p:sp>
      <p:sp>
        <p:nvSpPr>
          <p:cNvPr id="3" name="Content Placeholder 2">
            <a:extLst>
              <a:ext uri="{FF2B5EF4-FFF2-40B4-BE49-F238E27FC236}">
                <a16:creationId xmlns:a16="http://schemas.microsoft.com/office/drawing/2014/main" id="{E34BA1D2-8E64-0304-C392-2B48821B7C29}"/>
              </a:ext>
            </a:extLst>
          </p:cNvPr>
          <p:cNvSpPr>
            <a:spLocks noGrp="1"/>
          </p:cNvSpPr>
          <p:nvPr>
            <p:ph idx="1"/>
          </p:nvPr>
        </p:nvSpPr>
        <p:spPr>
          <a:xfrm>
            <a:off x="1371600" y="1733550"/>
            <a:ext cx="9601200" cy="2133418"/>
          </a:xfrm>
        </p:spPr>
        <p:txBody>
          <a:bodyPr>
            <a:noAutofit/>
          </a:bodyPr>
          <a:lstStyle/>
          <a:p>
            <a:r>
              <a:rPr lang="en-US" sz="2800" dirty="0">
                <a:effectLst/>
              </a:rPr>
              <a:t>For notational convenience we use the format YYYY/MM/DD</a:t>
            </a:r>
          </a:p>
          <a:p>
            <a:r>
              <a:rPr lang="en-US" sz="2800" dirty="0">
                <a:effectLst/>
              </a:rPr>
              <a:t>textual part </a:t>
            </a:r>
            <a:r>
              <a:rPr lang="en-US" sz="2800" dirty="0" err="1">
                <a:effectLst/>
              </a:rPr>
              <a:t>d</a:t>
            </a:r>
            <a:r>
              <a:rPr lang="en-US" sz="2800" baseline="-25000" dirty="0" err="1">
                <a:effectLst/>
              </a:rPr>
              <a:t>text</a:t>
            </a:r>
            <a:r>
              <a:rPr lang="en-US" sz="2800" dirty="0">
                <a:effectLst/>
              </a:rPr>
              <a:t> and its temporal part </a:t>
            </a:r>
            <a:r>
              <a:rPr lang="en-US" sz="2800" dirty="0" err="1">
                <a:effectLst/>
              </a:rPr>
              <a:t>d</a:t>
            </a:r>
            <a:r>
              <a:rPr lang="en-US" sz="2800" baseline="-25000" dirty="0" err="1">
                <a:effectLst/>
              </a:rPr>
              <a:t>time</a:t>
            </a:r>
            <a:r>
              <a:rPr lang="en-US" sz="2800" dirty="0">
                <a:effectLst/>
              </a:rPr>
              <a:t> </a:t>
            </a:r>
          </a:p>
          <a:p>
            <a:r>
              <a:rPr lang="en-US" sz="2800" dirty="0">
                <a:effectLst/>
              </a:rPr>
              <a:t>inclusive mode - a temporal expression are still included </a:t>
            </a:r>
            <a:endParaRPr lang="en-US" sz="2800" dirty="0"/>
          </a:p>
          <a:p>
            <a:r>
              <a:rPr lang="en-US" sz="2800" dirty="0">
                <a:effectLst/>
              </a:rPr>
              <a:t>exclusive mode - no longer included in the textual part</a:t>
            </a:r>
            <a:endParaRPr lang="en-KZ" sz="2800" dirty="0"/>
          </a:p>
        </p:txBody>
      </p:sp>
      <p:sp>
        <p:nvSpPr>
          <p:cNvPr id="5" name="TextBox 4">
            <a:extLst>
              <a:ext uri="{FF2B5EF4-FFF2-40B4-BE49-F238E27FC236}">
                <a16:creationId xmlns:a16="http://schemas.microsoft.com/office/drawing/2014/main" id="{C659BA3C-BF73-D53C-5532-3F2B82E9F2AC}"/>
              </a:ext>
            </a:extLst>
          </p:cNvPr>
          <p:cNvSpPr txBox="1"/>
          <p:nvPr/>
        </p:nvSpPr>
        <p:spPr>
          <a:xfrm>
            <a:off x="4058652" y="3866968"/>
            <a:ext cx="4074695" cy="584775"/>
          </a:xfrm>
          <a:prstGeom prst="rect">
            <a:avLst/>
          </a:prstGeom>
          <a:solidFill>
            <a:schemeClr val="accent3">
              <a:lumMod val="40000"/>
              <a:lumOff val="60000"/>
            </a:schemeClr>
          </a:solidFill>
        </p:spPr>
        <p:txBody>
          <a:bodyPr wrap="square">
            <a:spAutoFit/>
          </a:bodyPr>
          <a:lstStyle/>
          <a:p>
            <a:r>
              <a:rPr lang="en-US" sz="3200" dirty="0" err="1">
                <a:effectLst/>
              </a:rPr>
              <a:t>boston</a:t>
            </a:r>
            <a:r>
              <a:rPr lang="en-US" sz="3200" dirty="0">
                <a:effectLst/>
              </a:rPr>
              <a:t> </a:t>
            </a:r>
            <a:r>
              <a:rPr lang="en-US" sz="3200" dirty="0" err="1">
                <a:effectLst/>
              </a:rPr>
              <a:t>july</a:t>
            </a:r>
            <a:r>
              <a:rPr lang="en-US" sz="3200" dirty="0">
                <a:effectLst/>
              </a:rPr>
              <a:t> 4 2002, </a:t>
            </a:r>
            <a:endParaRPr lang="en-US" sz="3200" dirty="0"/>
          </a:p>
        </p:txBody>
      </p:sp>
      <p:sp>
        <p:nvSpPr>
          <p:cNvPr id="7" name="TextBox 6">
            <a:extLst>
              <a:ext uri="{FF2B5EF4-FFF2-40B4-BE49-F238E27FC236}">
                <a16:creationId xmlns:a16="http://schemas.microsoft.com/office/drawing/2014/main" id="{8945F7EA-08FD-0195-A6CF-F889B0413142}"/>
              </a:ext>
            </a:extLst>
          </p:cNvPr>
          <p:cNvSpPr txBox="1"/>
          <p:nvPr/>
        </p:nvSpPr>
        <p:spPr>
          <a:xfrm>
            <a:off x="1138989" y="4914719"/>
            <a:ext cx="4780547" cy="954107"/>
          </a:xfrm>
          <a:prstGeom prst="rect">
            <a:avLst/>
          </a:prstGeom>
          <a:solidFill>
            <a:schemeClr val="accent3">
              <a:lumMod val="40000"/>
              <a:lumOff val="60000"/>
            </a:schemeClr>
          </a:solidFill>
        </p:spPr>
        <p:txBody>
          <a:bodyPr wrap="square">
            <a:spAutoFit/>
          </a:bodyPr>
          <a:lstStyle/>
          <a:p>
            <a:pPr algn="ctr"/>
            <a:r>
              <a:rPr lang="en-US" sz="2800" dirty="0">
                <a:effectLst/>
              </a:rPr>
              <a:t>Inclusive mode</a:t>
            </a:r>
          </a:p>
          <a:p>
            <a:pPr algn="ctr"/>
            <a:r>
              <a:rPr lang="en-US" sz="2800" dirty="0" err="1">
                <a:effectLst/>
              </a:rPr>
              <a:t>q</a:t>
            </a:r>
            <a:r>
              <a:rPr lang="en-US" sz="2800" baseline="-25000" dirty="0" err="1">
                <a:effectLst/>
              </a:rPr>
              <a:t>text</a:t>
            </a:r>
            <a:r>
              <a:rPr lang="en-US" sz="2800" dirty="0">
                <a:effectLst/>
              </a:rPr>
              <a:t> = {</a:t>
            </a:r>
            <a:r>
              <a:rPr lang="en-US" sz="2800" dirty="0" err="1">
                <a:effectLst/>
              </a:rPr>
              <a:t>boston</a:t>
            </a:r>
            <a:r>
              <a:rPr lang="en-US" sz="2800" dirty="0">
                <a:effectLst/>
              </a:rPr>
              <a:t>, </a:t>
            </a:r>
            <a:r>
              <a:rPr lang="en-US" sz="2800" dirty="0" err="1">
                <a:effectLst/>
              </a:rPr>
              <a:t>july</a:t>
            </a:r>
            <a:r>
              <a:rPr lang="en-US" sz="2800" dirty="0">
                <a:effectLst/>
              </a:rPr>
              <a:t>, 4, 2002} </a:t>
            </a:r>
            <a:endParaRPr lang="en-US" sz="2800" dirty="0"/>
          </a:p>
        </p:txBody>
      </p:sp>
      <p:sp>
        <p:nvSpPr>
          <p:cNvPr id="10" name="TextBox 9">
            <a:extLst>
              <a:ext uri="{FF2B5EF4-FFF2-40B4-BE49-F238E27FC236}">
                <a16:creationId xmlns:a16="http://schemas.microsoft.com/office/drawing/2014/main" id="{EF0B64F7-4F6A-A9F2-51E6-227D0EEDE227}"/>
              </a:ext>
            </a:extLst>
          </p:cNvPr>
          <p:cNvSpPr txBox="1"/>
          <p:nvPr/>
        </p:nvSpPr>
        <p:spPr>
          <a:xfrm>
            <a:off x="6272466" y="4914718"/>
            <a:ext cx="4780547" cy="954107"/>
          </a:xfrm>
          <a:prstGeom prst="rect">
            <a:avLst/>
          </a:prstGeom>
          <a:solidFill>
            <a:schemeClr val="accent3">
              <a:lumMod val="40000"/>
              <a:lumOff val="60000"/>
            </a:schemeClr>
          </a:solidFill>
        </p:spPr>
        <p:txBody>
          <a:bodyPr wrap="square">
            <a:spAutoFit/>
          </a:bodyPr>
          <a:lstStyle/>
          <a:p>
            <a:pPr algn="ctr"/>
            <a:r>
              <a:rPr lang="en-US" sz="2800" dirty="0">
                <a:effectLst/>
              </a:rPr>
              <a:t>Exclusive mode</a:t>
            </a:r>
          </a:p>
          <a:p>
            <a:pPr algn="ctr"/>
            <a:r>
              <a:rPr lang="en-US" sz="2800" dirty="0" err="1">
                <a:effectLst/>
              </a:rPr>
              <a:t>q</a:t>
            </a:r>
            <a:r>
              <a:rPr lang="en-US" sz="2800" baseline="-25000" dirty="0" err="1">
                <a:effectLst/>
              </a:rPr>
              <a:t>text</a:t>
            </a:r>
            <a:r>
              <a:rPr lang="en-US" sz="2800" dirty="0">
                <a:effectLst/>
              </a:rPr>
              <a:t> = {</a:t>
            </a:r>
            <a:r>
              <a:rPr lang="en-US" sz="2800" dirty="0" err="1">
                <a:effectLst/>
              </a:rPr>
              <a:t>boston</a:t>
            </a:r>
            <a:r>
              <a:rPr lang="en-US" sz="2800" dirty="0">
                <a:effectLst/>
              </a:rPr>
              <a:t>} </a:t>
            </a:r>
            <a:endParaRPr lang="en-US" sz="2800" dirty="0"/>
          </a:p>
        </p:txBody>
      </p:sp>
    </p:spTree>
    <p:extLst>
      <p:ext uri="{BB962C8B-B14F-4D97-AF65-F5344CB8AC3E}">
        <p14:creationId xmlns:p14="http://schemas.microsoft.com/office/powerpoint/2010/main" val="414214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6EEE-3625-5CE4-360A-D694C8C61B09}"/>
              </a:ext>
            </a:extLst>
          </p:cNvPr>
          <p:cNvSpPr>
            <a:spLocks noGrp="1"/>
          </p:cNvSpPr>
          <p:nvPr>
            <p:ph type="title"/>
          </p:nvPr>
        </p:nvSpPr>
        <p:spPr/>
        <p:txBody>
          <a:bodyPr/>
          <a:lstStyle/>
          <a:p>
            <a:r>
              <a:rPr lang="en-KZ" dirty="0"/>
              <a:t>Model</a:t>
            </a:r>
          </a:p>
        </p:txBody>
      </p:sp>
      <p:sp>
        <p:nvSpPr>
          <p:cNvPr id="3" name="Content Placeholder 2">
            <a:extLst>
              <a:ext uri="{FF2B5EF4-FFF2-40B4-BE49-F238E27FC236}">
                <a16:creationId xmlns:a16="http://schemas.microsoft.com/office/drawing/2014/main" id="{CE5E7710-0D5D-E215-6534-BBF77334B4E4}"/>
              </a:ext>
            </a:extLst>
          </p:cNvPr>
          <p:cNvSpPr>
            <a:spLocks noGrp="1"/>
          </p:cNvSpPr>
          <p:nvPr>
            <p:ph idx="1"/>
          </p:nvPr>
        </p:nvSpPr>
        <p:spPr>
          <a:xfrm>
            <a:off x="1371600" y="1379622"/>
            <a:ext cx="4332871" cy="3946358"/>
          </a:xfrm>
        </p:spPr>
        <p:txBody>
          <a:bodyPr>
            <a:noAutofit/>
          </a:bodyPr>
          <a:lstStyle/>
          <a:p>
            <a:r>
              <a:rPr lang="en-US" sz="2700" dirty="0">
                <a:effectLst/>
              </a:rPr>
              <a:t>query-likelihood approach:</a:t>
            </a:r>
          </a:p>
          <a:p>
            <a:r>
              <a:rPr lang="en-US" sz="2700" dirty="0">
                <a:effectLst/>
              </a:rPr>
              <a:t>P ( </a:t>
            </a:r>
            <a:r>
              <a:rPr lang="en-US" sz="2700" dirty="0" err="1">
                <a:effectLst/>
              </a:rPr>
              <a:t>q</a:t>
            </a:r>
            <a:r>
              <a:rPr lang="en-US" sz="2700" baseline="-25000" dirty="0" err="1">
                <a:effectLst/>
              </a:rPr>
              <a:t>text</a:t>
            </a:r>
            <a:r>
              <a:rPr lang="en-US" sz="2700" dirty="0">
                <a:effectLst/>
              </a:rPr>
              <a:t> | </a:t>
            </a:r>
            <a:r>
              <a:rPr lang="en-US" sz="2700" dirty="0" err="1">
                <a:effectLst/>
              </a:rPr>
              <a:t>d</a:t>
            </a:r>
            <a:r>
              <a:rPr lang="en-US" sz="2700" baseline="-25000" dirty="0" err="1">
                <a:effectLst/>
              </a:rPr>
              <a:t>text</a:t>
            </a:r>
            <a:r>
              <a:rPr lang="en-US" sz="2700" dirty="0">
                <a:effectLst/>
              </a:rPr>
              <a:t> )  -  Ponte and Croft model (existing text-based query-likelihood approach)</a:t>
            </a:r>
          </a:p>
          <a:p>
            <a:r>
              <a:rPr lang="en-US" sz="2700" dirty="0">
                <a:effectLst/>
              </a:rPr>
              <a:t>model is prone to the zero-probability problem: Jelinek-Mercer smoothing</a:t>
            </a:r>
            <a:endParaRPr lang="en-US" sz="2700" dirty="0"/>
          </a:p>
        </p:txBody>
      </p:sp>
      <p:pic>
        <p:nvPicPr>
          <p:cNvPr id="5" name="Picture 4">
            <a:extLst>
              <a:ext uri="{FF2B5EF4-FFF2-40B4-BE49-F238E27FC236}">
                <a16:creationId xmlns:a16="http://schemas.microsoft.com/office/drawing/2014/main" id="{711218E0-0A7A-DB32-19C3-6EAD1CDFBC68}"/>
              </a:ext>
            </a:extLst>
          </p:cNvPr>
          <p:cNvPicPr>
            <a:picLocks noChangeAspect="1"/>
          </p:cNvPicPr>
          <p:nvPr/>
        </p:nvPicPr>
        <p:blipFill>
          <a:blip r:embed="rId2"/>
          <a:stretch>
            <a:fillRect/>
          </a:stretch>
        </p:blipFill>
        <p:spPr>
          <a:xfrm>
            <a:off x="5072982" y="685800"/>
            <a:ext cx="6794500" cy="571500"/>
          </a:xfrm>
          <a:prstGeom prst="rect">
            <a:avLst/>
          </a:prstGeom>
        </p:spPr>
      </p:pic>
      <p:pic>
        <p:nvPicPr>
          <p:cNvPr id="7" name="Picture 6">
            <a:extLst>
              <a:ext uri="{FF2B5EF4-FFF2-40B4-BE49-F238E27FC236}">
                <a16:creationId xmlns:a16="http://schemas.microsoft.com/office/drawing/2014/main" id="{15E7C3A0-F609-8DC1-7F39-BBEF00A4BA48}"/>
              </a:ext>
            </a:extLst>
          </p:cNvPr>
          <p:cNvPicPr>
            <a:picLocks noChangeAspect="1"/>
          </p:cNvPicPr>
          <p:nvPr/>
        </p:nvPicPr>
        <p:blipFill>
          <a:blip r:embed="rId3"/>
          <a:stretch>
            <a:fillRect/>
          </a:stretch>
        </p:blipFill>
        <p:spPr>
          <a:xfrm>
            <a:off x="5704473" y="1406692"/>
            <a:ext cx="5531518" cy="1008893"/>
          </a:xfrm>
          <a:prstGeom prst="rect">
            <a:avLst/>
          </a:prstGeom>
        </p:spPr>
      </p:pic>
      <p:pic>
        <p:nvPicPr>
          <p:cNvPr id="9" name="Picture 8">
            <a:extLst>
              <a:ext uri="{FF2B5EF4-FFF2-40B4-BE49-F238E27FC236}">
                <a16:creationId xmlns:a16="http://schemas.microsoft.com/office/drawing/2014/main" id="{1907E8EB-B542-FF02-8040-13ED0C376885}"/>
              </a:ext>
            </a:extLst>
          </p:cNvPr>
          <p:cNvPicPr>
            <a:picLocks noChangeAspect="1"/>
          </p:cNvPicPr>
          <p:nvPr/>
        </p:nvPicPr>
        <p:blipFill>
          <a:blip r:embed="rId4"/>
          <a:stretch>
            <a:fillRect/>
          </a:stretch>
        </p:blipFill>
        <p:spPr>
          <a:xfrm>
            <a:off x="5704471" y="2799347"/>
            <a:ext cx="5531519" cy="974028"/>
          </a:xfrm>
          <a:prstGeom prst="rect">
            <a:avLst/>
          </a:prstGeom>
        </p:spPr>
      </p:pic>
      <p:pic>
        <p:nvPicPr>
          <p:cNvPr id="11" name="Picture 10">
            <a:extLst>
              <a:ext uri="{FF2B5EF4-FFF2-40B4-BE49-F238E27FC236}">
                <a16:creationId xmlns:a16="http://schemas.microsoft.com/office/drawing/2014/main" id="{C4C9FC6D-3240-8788-C8E7-B7FB60FA6346}"/>
              </a:ext>
            </a:extLst>
          </p:cNvPr>
          <p:cNvPicPr>
            <a:picLocks noChangeAspect="1"/>
          </p:cNvPicPr>
          <p:nvPr/>
        </p:nvPicPr>
        <p:blipFill>
          <a:blip r:embed="rId5"/>
          <a:stretch>
            <a:fillRect/>
          </a:stretch>
        </p:blipFill>
        <p:spPr>
          <a:xfrm>
            <a:off x="1354693" y="5451309"/>
            <a:ext cx="10115411" cy="1041468"/>
          </a:xfrm>
          <a:prstGeom prst="rect">
            <a:avLst/>
          </a:prstGeom>
        </p:spPr>
      </p:pic>
    </p:spTree>
    <p:extLst>
      <p:ext uri="{BB962C8B-B14F-4D97-AF65-F5344CB8AC3E}">
        <p14:creationId xmlns:p14="http://schemas.microsoft.com/office/powerpoint/2010/main" val="349268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63FC-8320-73B9-4FF7-5E705FE3745B}"/>
              </a:ext>
            </a:extLst>
          </p:cNvPr>
          <p:cNvSpPr>
            <a:spLocks noGrp="1"/>
          </p:cNvSpPr>
          <p:nvPr>
            <p:ph type="title"/>
          </p:nvPr>
        </p:nvSpPr>
        <p:spPr/>
        <p:txBody>
          <a:bodyPr/>
          <a:lstStyle/>
          <a:p>
            <a:r>
              <a:rPr lang="en-KZ" dirty="0"/>
              <a:t>Differences between methods</a:t>
            </a:r>
          </a:p>
        </p:txBody>
      </p:sp>
      <p:graphicFrame>
        <p:nvGraphicFramePr>
          <p:cNvPr id="4" name="Table 4">
            <a:extLst>
              <a:ext uri="{FF2B5EF4-FFF2-40B4-BE49-F238E27FC236}">
                <a16:creationId xmlns:a16="http://schemas.microsoft.com/office/drawing/2014/main" id="{E94B4254-1D9A-678B-69B1-E1EC7AB8D867}"/>
              </a:ext>
            </a:extLst>
          </p:cNvPr>
          <p:cNvGraphicFramePr>
            <a:graphicFrameLocks noGrp="1"/>
          </p:cNvGraphicFramePr>
          <p:nvPr>
            <p:extLst>
              <p:ext uri="{D42A27DB-BD31-4B8C-83A1-F6EECF244321}">
                <p14:modId xmlns:p14="http://schemas.microsoft.com/office/powerpoint/2010/main" val="2967616618"/>
              </p:ext>
            </p:extLst>
          </p:nvPr>
        </p:nvGraphicFramePr>
        <p:xfrm>
          <a:off x="914861" y="1687483"/>
          <a:ext cx="10362277" cy="4896198"/>
        </p:xfrm>
        <a:graphic>
          <a:graphicData uri="http://schemas.openxmlformats.org/drawingml/2006/table">
            <a:tbl>
              <a:tblPr firstRow="1" bandRow="1">
                <a:tableStyleId>{5C22544A-7EE6-4342-B048-85BDC9FD1C3A}</a:tableStyleId>
              </a:tblPr>
              <a:tblGrid>
                <a:gridCol w="3014638">
                  <a:extLst>
                    <a:ext uri="{9D8B030D-6E8A-4147-A177-3AD203B41FA5}">
                      <a16:colId xmlns:a16="http://schemas.microsoft.com/office/drawing/2014/main" val="4159604520"/>
                    </a:ext>
                  </a:extLst>
                </a:gridCol>
                <a:gridCol w="3014638">
                  <a:extLst>
                    <a:ext uri="{9D8B030D-6E8A-4147-A177-3AD203B41FA5}">
                      <a16:colId xmlns:a16="http://schemas.microsoft.com/office/drawing/2014/main" val="225605434"/>
                    </a:ext>
                  </a:extLst>
                </a:gridCol>
                <a:gridCol w="4333001">
                  <a:extLst>
                    <a:ext uri="{9D8B030D-6E8A-4147-A177-3AD203B41FA5}">
                      <a16:colId xmlns:a16="http://schemas.microsoft.com/office/drawing/2014/main" val="552273428"/>
                    </a:ext>
                  </a:extLst>
                </a:gridCol>
              </a:tblGrid>
              <a:tr h="407325">
                <a:tc>
                  <a:txBody>
                    <a:bodyPr/>
                    <a:lstStyle/>
                    <a:p>
                      <a:pPr fontAlgn="b"/>
                      <a:r>
                        <a:rPr lang="en-US" sz="1600" b="1">
                          <a:effectLst/>
                        </a:rPr>
                        <a:t>Model</a:t>
                      </a:r>
                    </a:p>
                  </a:txBody>
                  <a:tcPr anchor="b"/>
                </a:tc>
                <a:tc>
                  <a:txBody>
                    <a:bodyPr/>
                    <a:lstStyle/>
                    <a:p>
                      <a:pPr fontAlgn="b"/>
                      <a:r>
                        <a:rPr lang="en-US" sz="1600" b="1" dirty="0">
                          <a:effectLst/>
                        </a:rPr>
                        <a:t>Focus</a:t>
                      </a:r>
                    </a:p>
                  </a:txBody>
                  <a:tcPr anchor="b"/>
                </a:tc>
                <a:tc>
                  <a:txBody>
                    <a:bodyPr/>
                    <a:lstStyle/>
                    <a:p>
                      <a:pPr fontAlgn="b"/>
                      <a:r>
                        <a:rPr lang="en-US" sz="1600" b="1">
                          <a:effectLst/>
                        </a:rPr>
                        <a:t>Description</a:t>
                      </a:r>
                    </a:p>
                  </a:txBody>
                  <a:tcPr anchor="b"/>
                </a:tc>
                <a:extLst>
                  <a:ext uri="{0D108BD9-81ED-4DB2-BD59-A6C34878D82A}">
                    <a16:rowId xmlns:a16="http://schemas.microsoft.com/office/drawing/2014/main" val="3580410849"/>
                  </a:ext>
                </a:extLst>
              </a:tr>
              <a:tr h="1463040">
                <a:tc>
                  <a:txBody>
                    <a:bodyPr/>
                    <a:lstStyle/>
                    <a:p>
                      <a:pPr fontAlgn="base"/>
                      <a:r>
                        <a:rPr lang="en-US" sz="1600" dirty="0">
                          <a:effectLst/>
                        </a:rPr>
                        <a:t>Uncertainty-Aware Language Model</a:t>
                      </a:r>
                    </a:p>
                  </a:txBody>
                  <a:tcPr anchor="ctr"/>
                </a:tc>
                <a:tc>
                  <a:txBody>
                    <a:bodyPr/>
                    <a:lstStyle/>
                    <a:p>
                      <a:pPr fontAlgn="base"/>
                      <a:r>
                        <a:rPr lang="en-US" sz="1600" dirty="0">
                          <a:effectLst/>
                        </a:rPr>
                        <a:t>Uncertainty in Language</a:t>
                      </a:r>
                    </a:p>
                  </a:txBody>
                  <a:tcPr anchor="ctr"/>
                </a:tc>
                <a:tc>
                  <a:txBody>
                    <a:bodyPr/>
                    <a:lstStyle/>
                    <a:p>
                      <a:pPr fontAlgn="base"/>
                      <a:r>
                        <a:rPr lang="en-US" sz="1600" dirty="0">
                          <a:effectLst/>
                        </a:rPr>
                        <a:t>Captures and incorporates the inherent uncertainty and variability in word usage within documents and queries. Aims to improve retrieval performance by better understanding the natural ambiguity in language.</a:t>
                      </a:r>
                    </a:p>
                  </a:txBody>
                  <a:tcPr anchor="ctr"/>
                </a:tc>
                <a:extLst>
                  <a:ext uri="{0D108BD9-81ED-4DB2-BD59-A6C34878D82A}">
                    <a16:rowId xmlns:a16="http://schemas.microsoft.com/office/drawing/2014/main" val="4150316857"/>
                  </a:ext>
                </a:extLst>
              </a:tr>
              <a:tr h="1278770">
                <a:tc>
                  <a:txBody>
                    <a:bodyPr/>
                    <a:lstStyle/>
                    <a:p>
                      <a:pPr fontAlgn="base"/>
                      <a:r>
                        <a:rPr lang="en-US" sz="1600" dirty="0">
                          <a:effectLst/>
                        </a:rPr>
                        <a:t>Uncertainty-Ignorant Language Model</a:t>
                      </a:r>
                    </a:p>
                  </a:txBody>
                  <a:tcPr anchor="ctr"/>
                </a:tc>
                <a:tc>
                  <a:txBody>
                    <a:bodyPr/>
                    <a:lstStyle/>
                    <a:p>
                      <a:pPr fontAlgn="base"/>
                      <a:r>
                        <a:rPr lang="en-US" sz="1600" dirty="0">
                          <a:effectLst/>
                        </a:rPr>
                        <a:t>Traditional Language Modeling</a:t>
                      </a:r>
                    </a:p>
                  </a:txBody>
                  <a:tcPr anchor="ctr"/>
                </a:tc>
                <a:tc>
                  <a:txBody>
                    <a:bodyPr/>
                    <a:lstStyle/>
                    <a:p>
                      <a:pPr fontAlgn="base"/>
                      <a:r>
                        <a:rPr lang="en-US" sz="1600">
                          <a:effectLst/>
                        </a:rPr>
                        <a:t>Standard language model that does not consider uncertainty or ambiguity in word usage. It focuses solely on the relevance of documents to the query based on content, ignoring the uncertainty aspect of language.</a:t>
                      </a:r>
                    </a:p>
                  </a:txBody>
                  <a:tcPr anchor="ctr"/>
                </a:tc>
                <a:extLst>
                  <a:ext uri="{0D108BD9-81ED-4DB2-BD59-A6C34878D82A}">
                    <a16:rowId xmlns:a16="http://schemas.microsoft.com/office/drawing/2014/main" val="1977934352"/>
                  </a:ext>
                </a:extLst>
              </a:tr>
              <a:tr h="1715193">
                <a:tc>
                  <a:txBody>
                    <a:bodyPr/>
                    <a:lstStyle/>
                    <a:p>
                      <a:pPr fontAlgn="base"/>
                      <a:r>
                        <a:rPr lang="en-US" sz="1600" dirty="0" err="1">
                          <a:effectLst/>
                        </a:rPr>
                        <a:t>LmT</a:t>
                      </a:r>
                      <a:r>
                        <a:rPr lang="en-US" sz="1600" dirty="0">
                          <a:effectLst/>
                        </a:rPr>
                        <a:t> (Language Model with Temporal information)</a:t>
                      </a:r>
                    </a:p>
                  </a:txBody>
                  <a:tcPr anchor="ctr"/>
                </a:tc>
                <a:tc>
                  <a:txBody>
                    <a:bodyPr/>
                    <a:lstStyle/>
                    <a:p>
                      <a:pPr fontAlgn="base"/>
                      <a:r>
                        <a:rPr lang="en-US" sz="1600">
                          <a:effectLst/>
                        </a:rPr>
                        <a:t>Temporal Information</a:t>
                      </a:r>
                    </a:p>
                  </a:txBody>
                  <a:tcPr anchor="ctr"/>
                </a:tc>
                <a:tc>
                  <a:txBody>
                    <a:bodyPr/>
                    <a:lstStyle/>
                    <a:p>
                      <a:pPr fontAlgn="base"/>
                      <a:r>
                        <a:rPr lang="en-US" sz="1600" dirty="0">
                          <a:effectLst/>
                        </a:rPr>
                        <a:t>Focuses on incorporating temporal information to better handle time-sensitive queries. Estimates document relevance based on both content and temporal factors, aiming to improve retrieval performance for queries with temporal aspects.</a:t>
                      </a:r>
                    </a:p>
                  </a:txBody>
                  <a:tcPr anchor="ctr"/>
                </a:tc>
                <a:extLst>
                  <a:ext uri="{0D108BD9-81ED-4DB2-BD59-A6C34878D82A}">
                    <a16:rowId xmlns:a16="http://schemas.microsoft.com/office/drawing/2014/main" val="1839564511"/>
                  </a:ext>
                </a:extLst>
              </a:tr>
            </a:tbl>
          </a:graphicData>
        </a:graphic>
      </p:graphicFrame>
    </p:spTree>
    <p:extLst>
      <p:ext uri="{BB962C8B-B14F-4D97-AF65-F5344CB8AC3E}">
        <p14:creationId xmlns:p14="http://schemas.microsoft.com/office/powerpoint/2010/main" val="42064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65BF-A11E-0AA8-DB6E-DB459D70FC35}"/>
              </a:ext>
            </a:extLst>
          </p:cNvPr>
          <p:cNvSpPr>
            <a:spLocks noGrp="1"/>
          </p:cNvSpPr>
          <p:nvPr>
            <p:ph type="title"/>
          </p:nvPr>
        </p:nvSpPr>
        <p:spPr/>
        <p:txBody>
          <a:bodyPr/>
          <a:lstStyle/>
          <a:p>
            <a:r>
              <a:rPr lang="en-US" sz="4400" dirty="0">
                <a:effectLst/>
                <a:latin typeface="CMBX10"/>
              </a:rPr>
              <a:t>Uncertainty-Aware Language Model </a:t>
            </a:r>
            <a:br>
              <a:rPr lang="en-US" dirty="0"/>
            </a:br>
            <a:endParaRPr lang="en-KZ" dirty="0"/>
          </a:p>
        </p:txBody>
      </p:sp>
      <p:pic>
        <p:nvPicPr>
          <p:cNvPr id="5" name="Content Placeholder 4">
            <a:extLst>
              <a:ext uri="{FF2B5EF4-FFF2-40B4-BE49-F238E27FC236}">
                <a16:creationId xmlns:a16="http://schemas.microsoft.com/office/drawing/2014/main" id="{D4840F8F-E4C7-4A66-F0C9-76E22720C874}"/>
              </a:ext>
            </a:extLst>
          </p:cNvPr>
          <p:cNvPicPr>
            <a:picLocks noGrp="1" noChangeAspect="1"/>
          </p:cNvPicPr>
          <p:nvPr>
            <p:ph idx="1"/>
          </p:nvPr>
        </p:nvPicPr>
        <p:blipFill>
          <a:blip r:embed="rId2"/>
          <a:stretch>
            <a:fillRect/>
          </a:stretch>
        </p:blipFill>
        <p:spPr>
          <a:xfrm>
            <a:off x="1371600" y="1601239"/>
            <a:ext cx="4305300" cy="889000"/>
          </a:xfrm>
        </p:spPr>
      </p:pic>
      <p:pic>
        <p:nvPicPr>
          <p:cNvPr id="7" name="Picture 6">
            <a:extLst>
              <a:ext uri="{FF2B5EF4-FFF2-40B4-BE49-F238E27FC236}">
                <a16:creationId xmlns:a16="http://schemas.microsoft.com/office/drawing/2014/main" id="{93826D06-F139-9DDD-04D5-CB3B1CFA713B}"/>
              </a:ext>
            </a:extLst>
          </p:cNvPr>
          <p:cNvPicPr>
            <a:picLocks noChangeAspect="1"/>
          </p:cNvPicPr>
          <p:nvPr/>
        </p:nvPicPr>
        <p:blipFill>
          <a:blip r:embed="rId3"/>
          <a:stretch>
            <a:fillRect/>
          </a:stretch>
        </p:blipFill>
        <p:spPr>
          <a:xfrm>
            <a:off x="6532938" y="1628253"/>
            <a:ext cx="4964717" cy="838199"/>
          </a:xfrm>
          <a:prstGeom prst="rect">
            <a:avLst/>
          </a:prstGeom>
        </p:spPr>
      </p:pic>
      <p:pic>
        <p:nvPicPr>
          <p:cNvPr id="9" name="Picture 8">
            <a:extLst>
              <a:ext uri="{FF2B5EF4-FFF2-40B4-BE49-F238E27FC236}">
                <a16:creationId xmlns:a16="http://schemas.microsoft.com/office/drawing/2014/main" id="{82488732-D0CA-2642-E55A-0CB1A3EFC2BB}"/>
              </a:ext>
            </a:extLst>
          </p:cNvPr>
          <p:cNvPicPr>
            <a:picLocks noChangeAspect="1"/>
          </p:cNvPicPr>
          <p:nvPr/>
        </p:nvPicPr>
        <p:blipFill>
          <a:blip r:embed="rId4"/>
          <a:stretch>
            <a:fillRect/>
          </a:stretch>
        </p:blipFill>
        <p:spPr>
          <a:xfrm>
            <a:off x="1371600" y="3468717"/>
            <a:ext cx="4762500" cy="838200"/>
          </a:xfrm>
          <a:prstGeom prst="rect">
            <a:avLst/>
          </a:prstGeom>
        </p:spPr>
      </p:pic>
      <p:pic>
        <p:nvPicPr>
          <p:cNvPr id="11" name="Picture 10">
            <a:extLst>
              <a:ext uri="{FF2B5EF4-FFF2-40B4-BE49-F238E27FC236}">
                <a16:creationId xmlns:a16="http://schemas.microsoft.com/office/drawing/2014/main" id="{05D71279-99AB-A038-C818-D5796C38AC6B}"/>
              </a:ext>
            </a:extLst>
          </p:cNvPr>
          <p:cNvPicPr>
            <a:picLocks noChangeAspect="1"/>
          </p:cNvPicPr>
          <p:nvPr/>
        </p:nvPicPr>
        <p:blipFill>
          <a:blip r:embed="rId5"/>
          <a:stretch>
            <a:fillRect/>
          </a:stretch>
        </p:blipFill>
        <p:spPr>
          <a:xfrm>
            <a:off x="8184801" y="3468717"/>
            <a:ext cx="2787999" cy="836400"/>
          </a:xfrm>
          <a:prstGeom prst="rect">
            <a:avLst/>
          </a:prstGeom>
        </p:spPr>
      </p:pic>
      <p:sp>
        <p:nvSpPr>
          <p:cNvPr id="14" name="Down Arrow 13">
            <a:extLst>
              <a:ext uri="{FF2B5EF4-FFF2-40B4-BE49-F238E27FC236}">
                <a16:creationId xmlns:a16="http://schemas.microsoft.com/office/drawing/2014/main" id="{0D5BF3EC-997D-408F-A4FF-10A9C4504AB6}"/>
              </a:ext>
            </a:extLst>
          </p:cNvPr>
          <p:cNvSpPr/>
          <p:nvPr/>
        </p:nvSpPr>
        <p:spPr>
          <a:xfrm>
            <a:off x="3142211" y="249030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Z"/>
          </a:p>
        </p:txBody>
      </p:sp>
      <p:sp>
        <p:nvSpPr>
          <p:cNvPr id="15" name="Down Arrow 14">
            <a:extLst>
              <a:ext uri="{FF2B5EF4-FFF2-40B4-BE49-F238E27FC236}">
                <a16:creationId xmlns:a16="http://schemas.microsoft.com/office/drawing/2014/main" id="{48940CB3-5E18-51BC-7EAD-4C5D4CEE2D8D}"/>
              </a:ext>
            </a:extLst>
          </p:cNvPr>
          <p:cNvSpPr/>
          <p:nvPr/>
        </p:nvSpPr>
        <p:spPr>
          <a:xfrm rot="2859672">
            <a:off x="5770032" y="2340032"/>
            <a:ext cx="531801" cy="1244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Z"/>
          </a:p>
        </p:txBody>
      </p:sp>
      <p:sp>
        <p:nvSpPr>
          <p:cNvPr id="16" name="Down Arrow 15">
            <a:extLst>
              <a:ext uri="{FF2B5EF4-FFF2-40B4-BE49-F238E27FC236}">
                <a16:creationId xmlns:a16="http://schemas.microsoft.com/office/drawing/2014/main" id="{4FC5BF38-2602-57E7-2952-66943B1857AD}"/>
              </a:ext>
            </a:extLst>
          </p:cNvPr>
          <p:cNvSpPr/>
          <p:nvPr/>
        </p:nvSpPr>
        <p:spPr>
          <a:xfrm rot="16200000">
            <a:off x="6895939" y="3214514"/>
            <a:ext cx="551719" cy="1277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Z"/>
          </a:p>
        </p:txBody>
      </p:sp>
      <p:pic>
        <p:nvPicPr>
          <p:cNvPr id="18" name="Picture 17">
            <a:extLst>
              <a:ext uri="{FF2B5EF4-FFF2-40B4-BE49-F238E27FC236}">
                <a16:creationId xmlns:a16="http://schemas.microsoft.com/office/drawing/2014/main" id="{DD9CAD98-28B5-50BC-9FAA-0C397F70C192}"/>
              </a:ext>
            </a:extLst>
          </p:cNvPr>
          <p:cNvPicPr>
            <a:picLocks noChangeAspect="1"/>
          </p:cNvPicPr>
          <p:nvPr/>
        </p:nvPicPr>
        <p:blipFill>
          <a:blip r:embed="rId6"/>
          <a:stretch>
            <a:fillRect/>
          </a:stretch>
        </p:blipFill>
        <p:spPr>
          <a:xfrm>
            <a:off x="2438400" y="4796728"/>
            <a:ext cx="7467600" cy="1663700"/>
          </a:xfrm>
          <a:prstGeom prst="rect">
            <a:avLst/>
          </a:prstGeom>
        </p:spPr>
      </p:pic>
    </p:spTree>
    <p:extLst>
      <p:ext uri="{BB962C8B-B14F-4D97-AF65-F5344CB8AC3E}">
        <p14:creationId xmlns:p14="http://schemas.microsoft.com/office/powerpoint/2010/main" val="367414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BDC8-0FE4-D0BC-CC19-0A0A2E84EF4B}"/>
              </a:ext>
            </a:extLst>
          </p:cNvPr>
          <p:cNvSpPr>
            <a:spLocks noGrp="1"/>
          </p:cNvSpPr>
          <p:nvPr>
            <p:ph type="title"/>
          </p:nvPr>
        </p:nvSpPr>
        <p:spPr/>
        <p:txBody>
          <a:bodyPr/>
          <a:lstStyle/>
          <a:p>
            <a:r>
              <a:rPr lang="en-KZ" dirty="0"/>
              <a:t>Data</a:t>
            </a:r>
          </a:p>
        </p:txBody>
      </p:sp>
      <p:sp>
        <p:nvSpPr>
          <p:cNvPr id="3" name="Content Placeholder 2">
            <a:extLst>
              <a:ext uri="{FF2B5EF4-FFF2-40B4-BE49-F238E27FC236}">
                <a16:creationId xmlns:a16="http://schemas.microsoft.com/office/drawing/2014/main" id="{67E1A73E-4399-439D-587C-B6315D8B57A1}"/>
              </a:ext>
            </a:extLst>
          </p:cNvPr>
          <p:cNvSpPr>
            <a:spLocks noGrp="1"/>
          </p:cNvSpPr>
          <p:nvPr>
            <p:ph idx="1"/>
          </p:nvPr>
        </p:nvSpPr>
        <p:spPr>
          <a:xfrm>
            <a:off x="1371600" y="1638300"/>
            <a:ext cx="9601200" cy="2404311"/>
          </a:xfrm>
        </p:spPr>
        <p:txBody>
          <a:bodyPr>
            <a:normAutofit/>
          </a:bodyPr>
          <a:lstStyle/>
          <a:p>
            <a:r>
              <a:rPr lang="en-US" sz="2400" dirty="0">
                <a:effectLst/>
              </a:rPr>
              <a:t>As a dataset for our experimental evaluation we use the publicly-available New York Times Annotated Corpus that contains about 1.8 million articles published in New York Times (NYT) between 1987 and 2007 </a:t>
            </a:r>
            <a:endParaRPr lang="en-US" sz="2400" dirty="0"/>
          </a:p>
          <a:p>
            <a:pPr marL="0" indent="0">
              <a:buNone/>
            </a:pPr>
            <a:endParaRPr lang="en-KZ" sz="2400" dirty="0"/>
          </a:p>
        </p:txBody>
      </p:sp>
      <p:pic>
        <p:nvPicPr>
          <p:cNvPr id="1026" name="Picture 2" descr="Remembering Black Monday's Panic and Alarm - The New York Times">
            <a:extLst>
              <a:ext uri="{FF2B5EF4-FFF2-40B4-BE49-F238E27FC236}">
                <a16:creationId xmlns:a16="http://schemas.microsoft.com/office/drawing/2014/main" id="{9A71D27F-7E43-D26B-9592-AD2AFCC3C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40" y="3124200"/>
            <a:ext cx="5697955" cy="2360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ABD6A6-9C50-5434-2A64-BFC7E34AC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930" y="3124200"/>
            <a:ext cx="5274628" cy="360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8314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{BA28E690-3008-7E44-9A8E-6CDD695A6893}tf10001072</Template>
  <TotalTime>794</TotalTime>
  <Words>913</Words>
  <Application>Microsoft Macintosh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CMBX10</vt:lpstr>
      <vt:lpstr>CMCSC10</vt:lpstr>
      <vt:lpstr>CMR10</vt:lpstr>
      <vt:lpstr>Franklin Gothic Book</vt:lpstr>
      <vt:lpstr>Crop</vt:lpstr>
      <vt:lpstr>A Language Modeling Approach for Temporal Information Needs</vt:lpstr>
      <vt:lpstr>Main Idea of the paper</vt:lpstr>
      <vt:lpstr>Tasks</vt:lpstr>
      <vt:lpstr>Model</vt:lpstr>
      <vt:lpstr>Model</vt:lpstr>
      <vt:lpstr>Model</vt:lpstr>
      <vt:lpstr>Differences between methods</vt:lpstr>
      <vt:lpstr>Uncertainty-Aware Language Model  </vt:lpstr>
      <vt:lpstr>Data</vt:lpstr>
      <vt:lpstr>Methods</vt:lpstr>
      <vt:lpstr>Experimental Results</vt:lpstr>
      <vt:lpstr>Experimental Results</vt:lpstr>
      <vt:lpstr>Evaluation</vt:lpstr>
      <vt:lpstr>Comparison with other approaches/methods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Language Modeling Approach for Temporal Information Needs</dc:title>
  <dc:creator>Microsoft Office User</dc:creator>
  <cp:lastModifiedBy>Microsoft Office User</cp:lastModifiedBy>
  <cp:revision>4</cp:revision>
  <dcterms:created xsi:type="dcterms:W3CDTF">2023-04-13T17:09:29Z</dcterms:created>
  <dcterms:modified xsi:type="dcterms:W3CDTF">2023-04-14T06:24:18Z</dcterms:modified>
</cp:coreProperties>
</file>