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handoutMasterIdLst>
    <p:handoutMasterId r:id="rId15"/>
  </p:handoutMasterIdLst>
  <p:sldIdLst>
    <p:sldId id="436" r:id="rId5"/>
    <p:sldId id="437" r:id="rId6"/>
    <p:sldId id="440" r:id="rId7"/>
    <p:sldId id="441" r:id="rId8"/>
    <p:sldId id="442" r:id="rId9"/>
    <p:sldId id="443" r:id="rId10"/>
    <p:sldId id="445" r:id="rId11"/>
    <p:sldId id="446" r:id="rId12"/>
    <p:sldId id="4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8" d="100"/>
          <a:sy n="78" d="100"/>
        </p:scale>
        <p:origin x="878" y="7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10/17/2024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48165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1417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a:t>Click icon to add table</a:t>
            </a:r>
            <a:endParaRPr lang="en-US" dirty="0"/>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643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8" r:id="rId14"/>
    <p:sldLayoutId id="2147483729" r:id="rId15"/>
    <p:sldLayoutId id="2147483730" r:id="rId16"/>
    <p:sldLayoutId id="2147483731" r:id="rId17"/>
    <p:sldLayoutId id="2147483733" r:id="rId18"/>
    <p:sldLayoutId id="2147483734" r:id="rId19"/>
    <p:sldLayoutId id="2147483735" r:id="rId20"/>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994876" y="29355"/>
            <a:ext cx="10202248" cy="5094496"/>
          </a:xfrm>
        </p:spPr>
        <p:txBody>
          <a:bodyPr/>
          <a:lstStyle/>
          <a:p>
            <a:r>
              <a:rPr lang="en-US" dirty="0"/>
              <a:t>Mental Health in a Remote World: A Data-Driven Analysis</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4" name="TextBox 3">
            <a:extLst>
              <a:ext uri="{FF2B5EF4-FFF2-40B4-BE49-F238E27FC236}">
                <a16:creationId xmlns:a16="http://schemas.microsoft.com/office/drawing/2014/main" id="{9A452C9C-4997-1456-84A1-0E9F23C15E27}"/>
              </a:ext>
            </a:extLst>
          </p:cNvPr>
          <p:cNvSpPr txBox="1"/>
          <p:nvPr/>
        </p:nvSpPr>
        <p:spPr>
          <a:xfrm>
            <a:off x="4817805" y="4076150"/>
            <a:ext cx="6885059" cy="1477328"/>
          </a:xfrm>
          <a:prstGeom prst="rect">
            <a:avLst/>
          </a:prstGeom>
          <a:noFill/>
        </p:spPr>
        <p:txBody>
          <a:bodyPr wrap="square" rtlCol="0">
            <a:spAutoFit/>
          </a:bodyPr>
          <a:lstStyle/>
          <a:p>
            <a:r>
              <a:rPr lang="en-US" b="1" dirty="0">
                <a:solidFill>
                  <a:schemeClr val="bg1"/>
                </a:solidFill>
              </a:rPr>
              <a:t>Our focus will be on understanding how various factors, such as job role, work location, and stress levels, influence employees' mental well-being. Through data cleaning, analysis, and visualization, we derived insights that can help organizations better support their remote workforce.</a:t>
            </a:r>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1460090" y="1439068"/>
            <a:ext cx="3457924" cy="1020560"/>
          </a:xfrm>
        </p:spPr>
        <p:txBody>
          <a:bodyPr>
            <a:normAutofit/>
          </a:bodyPr>
          <a:lstStyle/>
          <a:p>
            <a:pPr algn="ctr"/>
            <a:r>
              <a:rPr lang="en-US" dirty="0"/>
              <a:t>Objective:</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918014" y="2695602"/>
            <a:ext cx="6477573" cy="1314398"/>
          </a:xfrm>
        </p:spPr>
        <p:txBody>
          <a:bodyPr>
            <a:normAutofit fontScale="85000" lnSpcReduction="10000"/>
          </a:bodyPr>
          <a:lstStyle/>
          <a:p>
            <a:pPr algn="just"/>
            <a:r>
              <a:rPr lang="en-US" dirty="0"/>
              <a:t>Identify trends in mental health conditions across different job roles.</a:t>
            </a:r>
          </a:p>
          <a:p>
            <a:pPr algn="just"/>
            <a:r>
              <a:rPr lang="en-US" dirty="0"/>
              <a:t>Examine the relationship between work-life balance and work location.</a:t>
            </a:r>
          </a:p>
          <a:p>
            <a:pPr algn="just"/>
            <a:r>
              <a:rPr lang="en-US" dirty="0"/>
              <a:t>Analyze how stress levels affect productivity changes among employees.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t>Data Description &amp; Key Variables</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2374490" y="1957791"/>
            <a:ext cx="3161071" cy="3310690"/>
          </a:xfrm>
        </p:spPr>
        <p:txBody>
          <a:bodyPr>
            <a:normAutofit fontScale="85000" lnSpcReduction="10000"/>
          </a:bodyPr>
          <a:lstStyle/>
          <a:p>
            <a:r>
              <a:rPr lang="en-US" b="1" dirty="0"/>
              <a:t>Employee ID</a:t>
            </a:r>
          </a:p>
          <a:p>
            <a:r>
              <a:rPr lang="en-US" b="1" dirty="0"/>
              <a:t>Gender</a:t>
            </a:r>
          </a:p>
          <a:p>
            <a:r>
              <a:rPr lang="en-US" b="1" dirty="0"/>
              <a:t>Age</a:t>
            </a:r>
          </a:p>
          <a:p>
            <a:r>
              <a:rPr lang="en-US" b="1" dirty="0"/>
              <a:t>Job Role</a:t>
            </a:r>
          </a:p>
          <a:p>
            <a:r>
              <a:rPr lang="en-US" b="1" dirty="0"/>
              <a:t>Industry</a:t>
            </a:r>
          </a:p>
          <a:p>
            <a:r>
              <a:rPr lang="en-US" b="1" dirty="0"/>
              <a:t>Years of Experience</a:t>
            </a:r>
          </a:p>
          <a:p>
            <a:r>
              <a:rPr lang="en-US" b="1" dirty="0"/>
              <a:t>Work Location</a:t>
            </a:r>
          </a:p>
          <a:p>
            <a:r>
              <a:rPr lang="en-US" b="1" dirty="0"/>
              <a:t>Hours Worked per Week</a:t>
            </a:r>
          </a:p>
          <a:p>
            <a:r>
              <a:rPr lang="en-US" b="1" dirty="0"/>
              <a:t>Number of Virtual Meetings</a:t>
            </a:r>
          </a:p>
          <a:p>
            <a:r>
              <a:rPr lang="en-US" b="1" dirty="0"/>
              <a:t>Work/Life Balance Rating</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3</a:t>
            </a:fld>
            <a:endParaRPr lang="en-US" dirty="0"/>
          </a:p>
        </p:txBody>
      </p:sp>
      <p:sp>
        <p:nvSpPr>
          <p:cNvPr id="5" name="TextBox 4">
            <a:extLst>
              <a:ext uri="{FF2B5EF4-FFF2-40B4-BE49-F238E27FC236}">
                <a16:creationId xmlns:a16="http://schemas.microsoft.com/office/drawing/2014/main" id="{9A629674-7FF8-4612-564B-5C99CB4F4C03}"/>
              </a:ext>
            </a:extLst>
          </p:cNvPr>
          <p:cNvSpPr txBox="1"/>
          <p:nvPr/>
        </p:nvSpPr>
        <p:spPr>
          <a:xfrm>
            <a:off x="6096000" y="1859469"/>
            <a:ext cx="3559277" cy="3908762"/>
          </a:xfrm>
          <a:prstGeom prst="rect">
            <a:avLst/>
          </a:prstGeom>
          <a:noFill/>
        </p:spPr>
        <p:txBody>
          <a:bodyPr wrap="square" rtlCol="0">
            <a:spAutoFit/>
          </a:bodyPr>
          <a:lstStyle/>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Stress Level</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Mental Health Condition</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Access to Mental Health Resources</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Productivity Range</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Social Isolation Rating</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Satisfaction with Remote Work</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Company Support for Remote Work</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Physical Activity</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Sleep Quality</a:t>
            </a:r>
          </a:p>
          <a:p>
            <a:pPr marL="228600" marR="0" lvl="0" indent="-228600" algn="l" defTabSz="914400" rtl="0" eaLnBrk="1" fontAlgn="auto"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sz="1500" b="1" i="0" u="none" strike="noStrike" kern="1200" cap="none" spc="0" normalizeH="0" baseline="0" noProof="0" dirty="0">
                <a:ln>
                  <a:noFill/>
                </a:ln>
                <a:solidFill>
                  <a:srgbClr val="09283F"/>
                </a:solidFill>
                <a:effectLst/>
                <a:uLnTx/>
                <a:uFillTx/>
                <a:ea typeface="+mn-ea"/>
                <a:cs typeface="+mn-cs"/>
              </a:rPr>
              <a:t>Region</a:t>
            </a:r>
          </a:p>
          <a:p>
            <a:endParaRPr lang="en-US" dirty="0"/>
          </a:p>
        </p:txBody>
      </p:sp>
    </p:spTree>
    <p:extLst>
      <p:ext uri="{BB962C8B-B14F-4D97-AF65-F5344CB8AC3E}">
        <p14:creationId xmlns:p14="http://schemas.microsoft.com/office/powerpoint/2010/main" val="3457628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p:txBody>
          <a:bodyPr/>
          <a:lstStyle/>
          <a:p>
            <a:r>
              <a:rPr lang="en-US" dirty="0"/>
              <a:t>Product benefits</a:t>
            </a:r>
          </a:p>
        </p:txBody>
      </p:sp>
      <p:sp>
        <p:nvSpPr>
          <p:cNvPr id="4" name="Content Placeholder 3">
            <a:extLst>
              <a:ext uri="{FF2B5EF4-FFF2-40B4-BE49-F238E27FC236}">
                <a16:creationId xmlns:a16="http://schemas.microsoft.com/office/drawing/2014/main" id="{B9D6390D-BFD6-DF07-2067-06D2785D587D}"/>
              </a:ext>
            </a:extLst>
          </p:cNvPr>
          <p:cNvSpPr>
            <a:spLocks noGrp="1"/>
          </p:cNvSpPr>
          <p:nvPr>
            <p:ph sz="quarter" idx="10"/>
          </p:nvPr>
        </p:nvSpPr>
        <p:spPr/>
        <p:txBody>
          <a:bodyPr/>
          <a:lstStyle/>
          <a:p>
            <a:r>
              <a:rPr lang="en-US" noProof="1"/>
              <a:t>Online store and market swap</a:t>
            </a:r>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Mental Health Condition by Job Role</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407306" y="1910240"/>
            <a:ext cx="5466320" cy="3298630"/>
          </a:xfrm>
        </p:spPr>
        <p:txBody>
          <a:bodyPr/>
          <a:lstStyle/>
          <a:p>
            <a:pPr marL="0" indent="0" algn="just">
              <a:buNone/>
            </a:pPr>
            <a:r>
              <a:rPr lang="en-US" noProof="1"/>
              <a:t>This visualization displays the distribution of mental health conditions (e.g., anxiety, depression) across various job roles. Users can select specific roles from a dropdown menu to focus on the mental health challenges faced by employees in those positions.</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5</a:t>
            </a:fld>
            <a:endParaRPr lang="en-US" dirty="0"/>
          </a:p>
        </p:txBody>
      </p:sp>
      <p:sp>
        <p:nvSpPr>
          <p:cNvPr id="7" name="Content Placeholder 6">
            <a:extLst>
              <a:ext uri="{FF2B5EF4-FFF2-40B4-BE49-F238E27FC236}">
                <a16:creationId xmlns:a16="http://schemas.microsoft.com/office/drawing/2014/main" id="{B9DB81EE-ED28-1553-C440-ED482EFDCE58}"/>
              </a:ext>
            </a:extLst>
          </p:cNvPr>
          <p:cNvSpPr>
            <a:spLocks noGrp="1"/>
          </p:cNvSpPr>
          <p:nvPr>
            <p:ph sz="quarter" idx="11"/>
          </p:nvPr>
        </p:nvSpPr>
        <p:spPr/>
        <p:txBody>
          <a:bodyPr/>
          <a:lstStyle/>
          <a:p>
            <a:endParaRPr lang="en-US" dirty="0"/>
          </a:p>
        </p:txBody>
      </p:sp>
    </p:spTree>
    <p:extLst>
      <p:ext uri="{BB962C8B-B14F-4D97-AF65-F5344CB8AC3E}">
        <p14:creationId xmlns:p14="http://schemas.microsoft.com/office/powerpoint/2010/main" val="342186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Work-Life Balance vs. Work Location</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993059" y="2080976"/>
            <a:ext cx="4509248" cy="3436653"/>
          </a:xfrm>
        </p:spPr>
        <p:txBody>
          <a:bodyPr/>
          <a:lstStyle/>
          <a:p>
            <a:pPr marL="0" indent="0" algn="just">
              <a:buNone/>
            </a:pPr>
            <a:r>
              <a:rPr lang="en-US" b="0" dirty="0"/>
              <a:t>This box plot illustrates the work-life balance ratings across different work locations (remote, hybrid, onsite). By allowing users to filter by location, we can identify trends and disparities in work-life balance perceptions.</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5584030" y="2274032"/>
            <a:ext cx="6036544" cy="3436653"/>
          </a:xfrm>
        </p:spPr>
        <p:txBody>
          <a:bodyPr/>
          <a:lstStyle/>
          <a:p>
            <a:endParaRPr lang="en-US" dirty="0"/>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8613F-2883-10AE-89EE-754728CFC72D}"/>
              </a:ext>
            </a:extLst>
          </p:cNvPr>
          <p:cNvSpPr>
            <a:spLocks noGrp="1"/>
          </p:cNvSpPr>
          <p:nvPr>
            <p:ph type="title"/>
          </p:nvPr>
        </p:nvSpPr>
        <p:spPr/>
        <p:txBody>
          <a:bodyPr/>
          <a:lstStyle/>
          <a:p>
            <a:r>
              <a:rPr lang="en-US" dirty="0"/>
              <a:t>Stress Levels and Productivity Change</a:t>
            </a:r>
          </a:p>
        </p:txBody>
      </p:sp>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827285" y="2024411"/>
            <a:ext cx="5081901" cy="3651250"/>
          </a:xfrm>
        </p:spPr>
        <p:txBody>
          <a:bodyPr>
            <a:normAutofit/>
          </a:bodyPr>
          <a:lstStyle/>
          <a:p>
            <a:pPr marL="0" indent="0" algn="just">
              <a:buNone/>
            </a:pPr>
            <a:r>
              <a:rPr lang="en-US" b="0" dirty="0"/>
              <a:t>This scatter plot showcases the correlation between stress levels and changes in productivity. Users will be able to filter the data by age group or gender to uncover insights about how these demographics experience stress and its impact on their work performance.</a:t>
            </a:r>
            <a:endParaRPr lang="en-US" b="0" noProof="1"/>
          </a:p>
        </p:txBody>
      </p:sp>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7</a:t>
            </a:fld>
            <a:endParaRPr lang="en-US" dirty="0"/>
          </a:p>
        </p:txBody>
      </p:sp>
      <p:pic>
        <p:nvPicPr>
          <p:cNvPr id="8" name="Picture 7">
            <a:extLst>
              <a:ext uri="{FF2B5EF4-FFF2-40B4-BE49-F238E27FC236}">
                <a16:creationId xmlns:a16="http://schemas.microsoft.com/office/drawing/2014/main" id="{958897EA-F54D-FD57-F3E9-BD909CF6AD63}"/>
              </a:ext>
            </a:extLst>
          </p:cNvPr>
          <p:cNvPicPr>
            <a:picLocks noChangeAspect="1"/>
          </p:cNvPicPr>
          <p:nvPr/>
        </p:nvPicPr>
        <p:blipFill>
          <a:blip r:embed="rId3"/>
          <a:stretch>
            <a:fillRect/>
          </a:stretch>
        </p:blipFill>
        <p:spPr>
          <a:xfrm>
            <a:off x="5241314" y="2024411"/>
            <a:ext cx="6035563" cy="3438442"/>
          </a:xfrm>
          <a:prstGeom prst="rect">
            <a:avLst/>
          </a:prstGeom>
        </p:spPr>
      </p:pic>
    </p:spTree>
    <p:extLst>
      <p:ext uri="{BB962C8B-B14F-4D97-AF65-F5344CB8AC3E}">
        <p14:creationId xmlns:p14="http://schemas.microsoft.com/office/powerpoint/2010/main" val="174882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D9321D-79AC-AC52-77EE-48647BFA150F}"/>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p:txBody>
          <a:bodyPr/>
          <a:lstStyle/>
          <a:p>
            <a:r>
              <a:rPr lang="en-US" dirty="0"/>
              <a:t>Our product makes consumer lives easier, and no other product on the market offers the same features</a:t>
            </a:r>
          </a:p>
          <a:p>
            <a:r>
              <a:rPr lang="en-US" dirty="0"/>
              <a:t>Gen Z (18-25 years old)</a:t>
            </a:r>
          </a:p>
          <a:p>
            <a:r>
              <a:rPr lang="en-US" dirty="0"/>
              <a:t>Reduce expenses for replacement products </a:t>
            </a:r>
          </a:p>
          <a:p>
            <a:r>
              <a:rPr lang="en-US" dirty="0"/>
              <a:t>Simple design that gives customers the targeted information they need</a:t>
            </a:r>
          </a:p>
        </p:txBody>
      </p:sp>
      <p:sp>
        <p:nvSpPr>
          <p:cNvPr id="4" name="Content Placeholder 3">
            <a:extLst>
              <a:ext uri="{FF2B5EF4-FFF2-40B4-BE49-F238E27FC236}">
                <a16:creationId xmlns:a16="http://schemas.microsoft.com/office/drawing/2014/main" id="{5DC2EDD3-76F0-EC11-1B2B-26FD766ADAE2}"/>
              </a:ext>
            </a:extLst>
          </p:cNvPr>
          <p:cNvSpPr>
            <a:spLocks noGrp="1"/>
          </p:cNvSpPr>
          <p:nvPr>
            <p:ph sz="quarter" idx="10"/>
          </p:nvPr>
        </p:nvSpPr>
        <p:spPr/>
        <p:txBody>
          <a:bodyPr/>
          <a:lstStyle/>
          <a:p>
            <a:r>
              <a:rPr lang="en-US" dirty="0"/>
              <a:t>Close the gap</a:t>
            </a:r>
          </a:p>
          <a:p>
            <a:r>
              <a:rPr lang="en-US" dirty="0"/>
              <a:t>Target audience </a:t>
            </a:r>
          </a:p>
          <a:p>
            <a:r>
              <a:rPr lang="en-US" dirty="0"/>
              <a:t>Cost savings</a:t>
            </a:r>
          </a:p>
          <a:p>
            <a:r>
              <a:rPr lang="en-US" dirty="0"/>
              <a:t>Easy to use</a:t>
            </a:r>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51706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C8120-03A6-79A1-60C1-65C1DD28096D}"/>
              </a:ext>
            </a:extLst>
          </p:cNvPr>
          <p:cNvSpPr>
            <a:spLocks noGrp="1"/>
          </p:cNvSpPr>
          <p:nvPr>
            <p:ph type="title"/>
          </p:nvPr>
        </p:nvSpPr>
        <p:spPr/>
        <p:txBody>
          <a:bodyPr/>
          <a:lstStyle/>
          <a:p>
            <a:r>
              <a:rPr lang="en-US" dirty="0"/>
              <a:t>Contributors</a:t>
            </a:r>
          </a:p>
        </p:txBody>
      </p:sp>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9</a:t>
            </a:fld>
            <a:endParaRPr lang="en-US" dirty="0"/>
          </a:p>
        </p:txBody>
      </p:sp>
      <p:pic>
        <p:nvPicPr>
          <p:cNvPr id="2" name="Content Placeholder 4">
            <a:extLst>
              <a:ext uri="{FF2B5EF4-FFF2-40B4-BE49-F238E27FC236}">
                <a16:creationId xmlns:a16="http://schemas.microsoft.com/office/drawing/2014/main" id="{9008D80C-D419-38A9-34B1-496B75289D67}"/>
              </a:ext>
            </a:extLst>
          </p:cNvPr>
          <p:cNvPicPr>
            <a:picLocks noChangeAspect="1"/>
          </p:cNvPicPr>
          <p:nvPr/>
        </p:nvPicPr>
        <p:blipFill>
          <a:blip r:embed="rId3"/>
          <a:stretch>
            <a:fillRect/>
          </a:stretch>
        </p:blipFill>
        <p:spPr>
          <a:xfrm>
            <a:off x="644056" y="2773982"/>
            <a:ext cx="1989387" cy="2194863"/>
          </a:xfrm>
          <a:prstGeom prst="rect">
            <a:avLst/>
          </a:prstGeom>
        </p:spPr>
      </p:pic>
      <p:pic>
        <p:nvPicPr>
          <p:cNvPr id="6" name="Picture 5">
            <a:extLst>
              <a:ext uri="{FF2B5EF4-FFF2-40B4-BE49-F238E27FC236}">
                <a16:creationId xmlns:a16="http://schemas.microsoft.com/office/drawing/2014/main" id="{B0CE7EAA-9E2A-9EC2-38B0-35121796C758}"/>
              </a:ext>
            </a:extLst>
          </p:cNvPr>
          <p:cNvPicPr>
            <a:picLocks noChangeAspect="1"/>
          </p:cNvPicPr>
          <p:nvPr/>
        </p:nvPicPr>
        <p:blipFill>
          <a:blip r:embed="rId4"/>
          <a:stretch>
            <a:fillRect/>
          </a:stretch>
        </p:blipFill>
        <p:spPr>
          <a:xfrm>
            <a:off x="2879287" y="2773982"/>
            <a:ext cx="1989387" cy="2194863"/>
          </a:xfrm>
          <a:prstGeom prst="rect">
            <a:avLst/>
          </a:prstGeom>
        </p:spPr>
      </p:pic>
      <p:pic>
        <p:nvPicPr>
          <p:cNvPr id="7" name="Picture 6">
            <a:extLst>
              <a:ext uri="{FF2B5EF4-FFF2-40B4-BE49-F238E27FC236}">
                <a16:creationId xmlns:a16="http://schemas.microsoft.com/office/drawing/2014/main" id="{06C6007E-D084-583A-E884-CA35CAC01766}"/>
              </a:ext>
            </a:extLst>
          </p:cNvPr>
          <p:cNvPicPr>
            <a:picLocks noChangeAspect="1"/>
          </p:cNvPicPr>
          <p:nvPr/>
        </p:nvPicPr>
        <p:blipFill>
          <a:blip r:embed="rId5"/>
          <a:stretch>
            <a:fillRect/>
          </a:stretch>
        </p:blipFill>
        <p:spPr>
          <a:xfrm>
            <a:off x="5112037" y="2846509"/>
            <a:ext cx="1989387" cy="2122337"/>
          </a:xfrm>
          <a:prstGeom prst="rect">
            <a:avLst/>
          </a:prstGeom>
        </p:spPr>
      </p:pic>
      <p:pic>
        <p:nvPicPr>
          <p:cNvPr id="8" name="Picture 7">
            <a:extLst>
              <a:ext uri="{FF2B5EF4-FFF2-40B4-BE49-F238E27FC236}">
                <a16:creationId xmlns:a16="http://schemas.microsoft.com/office/drawing/2014/main" id="{9C94CF43-49DE-9AA7-0B57-A4458FC9891A}"/>
              </a:ext>
            </a:extLst>
          </p:cNvPr>
          <p:cNvPicPr>
            <a:picLocks noChangeAspect="1"/>
          </p:cNvPicPr>
          <p:nvPr/>
        </p:nvPicPr>
        <p:blipFill>
          <a:blip r:embed="rId6"/>
          <a:stretch>
            <a:fillRect/>
          </a:stretch>
        </p:blipFill>
        <p:spPr>
          <a:xfrm>
            <a:off x="9582498" y="2846508"/>
            <a:ext cx="1989387" cy="2122337"/>
          </a:xfrm>
          <a:prstGeom prst="rect">
            <a:avLst/>
          </a:prstGeom>
        </p:spPr>
      </p:pic>
      <p:pic>
        <p:nvPicPr>
          <p:cNvPr id="9" name="Picture 8">
            <a:extLst>
              <a:ext uri="{FF2B5EF4-FFF2-40B4-BE49-F238E27FC236}">
                <a16:creationId xmlns:a16="http://schemas.microsoft.com/office/drawing/2014/main" id="{A1E7847A-F4F1-541C-3BD7-2165A906EBD2}"/>
              </a:ext>
            </a:extLst>
          </p:cNvPr>
          <p:cNvPicPr>
            <a:picLocks noChangeAspect="1"/>
          </p:cNvPicPr>
          <p:nvPr/>
        </p:nvPicPr>
        <p:blipFill>
          <a:blip r:embed="rId7"/>
          <a:stretch>
            <a:fillRect/>
          </a:stretch>
        </p:blipFill>
        <p:spPr>
          <a:xfrm>
            <a:off x="7344787" y="2846508"/>
            <a:ext cx="1989387" cy="2122338"/>
          </a:xfrm>
          <a:prstGeom prst="rect">
            <a:avLst/>
          </a:prstGeom>
        </p:spPr>
      </p:pic>
      <p:sp>
        <p:nvSpPr>
          <p:cNvPr id="10" name="TextBox 9">
            <a:extLst>
              <a:ext uri="{FF2B5EF4-FFF2-40B4-BE49-F238E27FC236}">
                <a16:creationId xmlns:a16="http://schemas.microsoft.com/office/drawing/2014/main" id="{59A23F68-43BA-46A4-BA8C-F712EC1B85F1}"/>
              </a:ext>
            </a:extLst>
          </p:cNvPr>
          <p:cNvSpPr txBox="1"/>
          <p:nvPr/>
        </p:nvSpPr>
        <p:spPr>
          <a:xfrm>
            <a:off x="817460" y="5250948"/>
            <a:ext cx="1642576"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Ashley Charles</a:t>
            </a:r>
            <a:endParaRPr lang="en-US"/>
          </a:p>
        </p:txBody>
      </p:sp>
      <p:sp>
        <p:nvSpPr>
          <p:cNvPr id="11" name="TextBox 10">
            <a:extLst>
              <a:ext uri="{FF2B5EF4-FFF2-40B4-BE49-F238E27FC236}">
                <a16:creationId xmlns:a16="http://schemas.microsoft.com/office/drawing/2014/main" id="{6A250D0E-3FFF-BB87-6B52-8C559A322990}"/>
              </a:ext>
            </a:extLst>
          </p:cNvPr>
          <p:cNvSpPr txBox="1"/>
          <p:nvPr/>
        </p:nvSpPr>
        <p:spPr>
          <a:xfrm>
            <a:off x="9815280" y="5260096"/>
            <a:ext cx="159862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Vanessa </a:t>
            </a:r>
            <a:r>
              <a:rPr lang="en-US" sz="1764" kern="1200" dirty="0" err="1">
                <a:solidFill>
                  <a:schemeClr val="tx1"/>
                </a:solidFill>
                <a:latin typeface="+mn-lt"/>
                <a:ea typeface="+mn-ea"/>
                <a:cs typeface="+mn-cs"/>
              </a:rPr>
              <a:t>Ivarra</a:t>
            </a:r>
            <a:endParaRPr lang="en-US" dirty="0"/>
          </a:p>
        </p:txBody>
      </p:sp>
      <p:sp>
        <p:nvSpPr>
          <p:cNvPr id="12" name="TextBox 11">
            <a:extLst>
              <a:ext uri="{FF2B5EF4-FFF2-40B4-BE49-F238E27FC236}">
                <a16:creationId xmlns:a16="http://schemas.microsoft.com/office/drawing/2014/main" id="{3F8C80D7-6FA0-0586-03D8-94145D7F9C92}"/>
              </a:ext>
            </a:extLst>
          </p:cNvPr>
          <p:cNvSpPr txBox="1"/>
          <p:nvPr/>
        </p:nvSpPr>
        <p:spPr>
          <a:xfrm>
            <a:off x="7543094" y="5260096"/>
            <a:ext cx="1416356"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Sarah Sherry</a:t>
            </a:r>
            <a:endParaRPr lang="en-US" dirty="0"/>
          </a:p>
        </p:txBody>
      </p:sp>
      <p:sp>
        <p:nvSpPr>
          <p:cNvPr id="13" name="TextBox 12">
            <a:extLst>
              <a:ext uri="{FF2B5EF4-FFF2-40B4-BE49-F238E27FC236}">
                <a16:creationId xmlns:a16="http://schemas.microsoft.com/office/drawing/2014/main" id="{2444E372-4C6C-C4E9-6FDB-0A56BAC9A33C}"/>
              </a:ext>
            </a:extLst>
          </p:cNvPr>
          <p:cNvSpPr txBox="1"/>
          <p:nvPr/>
        </p:nvSpPr>
        <p:spPr>
          <a:xfrm>
            <a:off x="5400444" y="5260095"/>
            <a:ext cx="1565995" cy="362153"/>
          </a:xfrm>
          <a:prstGeom prst="rect">
            <a:avLst/>
          </a:prstGeom>
          <a:noFill/>
        </p:spPr>
        <p:txBody>
          <a:bodyPr wrap="none" rtlCol="0">
            <a:spAutoFit/>
          </a:bodyPr>
          <a:lstStyle/>
          <a:p>
            <a:pPr defTabSz="896112">
              <a:spcAft>
                <a:spcPts val="600"/>
              </a:spcAft>
            </a:pPr>
            <a:r>
              <a:rPr lang="en-US" sz="1764" kern="1200" dirty="0">
                <a:solidFill>
                  <a:schemeClr val="tx1"/>
                </a:solidFill>
                <a:latin typeface="+mn-lt"/>
                <a:ea typeface="+mn-ea"/>
                <a:cs typeface="+mn-cs"/>
              </a:rPr>
              <a:t>Leah Mathena</a:t>
            </a:r>
            <a:endParaRPr lang="en-US" dirty="0"/>
          </a:p>
        </p:txBody>
      </p:sp>
      <p:sp>
        <p:nvSpPr>
          <p:cNvPr id="14" name="TextBox 13">
            <a:extLst>
              <a:ext uri="{FF2B5EF4-FFF2-40B4-BE49-F238E27FC236}">
                <a16:creationId xmlns:a16="http://schemas.microsoft.com/office/drawing/2014/main" id="{76CD1FE8-C59C-F52C-7F0D-0818A4E937F5}"/>
              </a:ext>
            </a:extLst>
          </p:cNvPr>
          <p:cNvSpPr txBox="1"/>
          <p:nvPr/>
        </p:nvSpPr>
        <p:spPr>
          <a:xfrm>
            <a:off x="3021148" y="5250948"/>
            <a:ext cx="2204415" cy="362153"/>
          </a:xfrm>
          <a:prstGeom prst="rect">
            <a:avLst/>
          </a:prstGeom>
          <a:noFill/>
        </p:spPr>
        <p:txBody>
          <a:bodyPr wrap="none" rtlCol="0">
            <a:spAutoFit/>
          </a:bodyPr>
          <a:lstStyle/>
          <a:p>
            <a:pPr defTabSz="896112">
              <a:spcAft>
                <a:spcPts val="600"/>
              </a:spcAft>
            </a:pPr>
            <a:r>
              <a:rPr lang="en-US" sz="1764" kern="1200">
                <a:solidFill>
                  <a:schemeClr val="tx1"/>
                </a:solidFill>
                <a:latin typeface="+mn-lt"/>
                <a:ea typeface="+mn-ea"/>
                <a:cs typeface="+mn-cs"/>
              </a:rPr>
              <a:t>Azania Hood-</a:t>
            </a:r>
            <a:r>
              <a:rPr lang="en-US" sz="1764" kern="1200" err="1">
                <a:solidFill>
                  <a:schemeClr val="tx1"/>
                </a:solidFill>
                <a:latin typeface="+mn-lt"/>
                <a:ea typeface="+mn-ea"/>
                <a:cs typeface="+mn-cs"/>
              </a:rPr>
              <a:t>Hosten</a:t>
            </a:r>
            <a:endParaRPr lang="en-US"/>
          </a:p>
        </p:txBody>
      </p:sp>
    </p:spTree>
    <p:extLst>
      <p:ext uri="{BB962C8B-B14F-4D97-AF65-F5344CB8AC3E}">
        <p14:creationId xmlns:p14="http://schemas.microsoft.com/office/powerpoint/2010/main" val="1631804628"/>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{6FEA80A4-FE2A-48FE-BA59-8F17EC66C426}tf89118109_win32</Template>
  <TotalTime>37</TotalTime>
  <Words>384</Words>
  <Application>Microsoft Office PowerPoint</Application>
  <PresentationFormat>Widescreen</PresentationFormat>
  <Paragraphs>68</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Nova Light</vt:lpstr>
      <vt:lpstr>Calibri</vt:lpstr>
      <vt:lpstr>Elephant</vt:lpstr>
      <vt:lpstr>ModOverlayVTI</vt:lpstr>
      <vt:lpstr>Mental Health in a Remote World: A Data-Driven Analysis</vt:lpstr>
      <vt:lpstr>Objective:</vt:lpstr>
      <vt:lpstr>Data Description &amp; Key Variables</vt:lpstr>
      <vt:lpstr>Product benefits</vt:lpstr>
      <vt:lpstr>Mental Health Condition by Job Role</vt:lpstr>
      <vt:lpstr>Work-Life Balance vs. Work Location</vt:lpstr>
      <vt:lpstr>Stress Levels and Productivity Change</vt:lpstr>
      <vt:lpstr>Conclusion</vt:lpstr>
      <vt:lpstr>Contributors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Ashley Charles</dc:creator>
  <cp:lastModifiedBy>Ashley Charles</cp:lastModifiedBy>
  <cp:revision>1</cp:revision>
  <dcterms:created xsi:type="dcterms:W3CDTF">2024-10-18T00:00:40Z</dcterms:created>
  <dcterms:modified xsi:type="dcterms:W3CDTF">2024-10-18T00:38:39Z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