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4630400" cy="8229600"/>
  <p:notesSz cx="8229600" cy="14630400"/>
  <p:embeddedFontLst>
    <p:embeddedFont>
      <p:font typeface="Arial Black" panose="020B0A04020102020204" pitchFamily="34" charset="0"/>
      <p:bold r:id="rId15"/>
    </p:embeddedFont>
    <p:embeddedFont>
      <p:font typeface="Arial Rounded MT Bold" panose="020F0704030504030204" pitchFamily="3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Meiryo UI" panose="020B0604030504040204" pitchFamily="34" charset="-128"/>
      <p:regular r:id="rId21"/>
      <p:bold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EF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1" d="100"/>
          <a:sy n="81" d="100"/>
        </p:scale>
        <p:origin x="1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5047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EEFF5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EEEFF5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slow">
    <p:push dir="u"/>
  </p:transition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06993" y="1530148"/>
            <a:ext cx="9816409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Arial Black" panose="020B0A04020102020204" pitchFamily="34" charset="0"/>
                <a:ea typeface="Meiryo UI" panose="020B0400000000000000" pitchFamily="34" charset="-128"/>
                <a:cs typeface="Barlow Bold" pitchFamily="34" charset="-120"/>
              </a:rPr>
              <a:t>Présentation du </a:t>
            </a:r>
            <a:r>
              <a:rPr lang="en-US" sz="4450" b="1" dirty="0" err="1">
                <a:solidFill>
                  <a:srgbClr val="7068F4"/>
                </a:solidFill>
                <a:latin typeface="Arial Black" panose="020B0A04020102020204" pitchFamily="34" charset="0"/>
                <a:ea typeface="Meiryo UI" panose="020B0400000000000000" pitchFamily="34" charset="-128"/>
                <a:cs typeface="Barlow Bold" pitchFamily="34" charset="-120"/>
              </a:rPr>
              <a:t>Projet</a:t>
            </a:r>
            <a:r>
              <a:rPr lang="en-US" sz="4450" b="1" dirty="0">
                <a:solidFill>
                  <a:srgbClr val="7068F4"/>
                </a:solidFill>
                <a:latin typeface="Arial Black" panose="020B0A04020102020204" pitchFamily="34" charset="0"/>
                <a:ea typeface="Meiryo UI" panose="020B0400000000000000" pitchFamily="34" charset="-128"/>
                <a:cs typeface="Barlow Bold" pitchFamily="34" charset="-120"/>
              </a:rPr>
              <a:t> de Stage</a:t>
            </a:r>
            <a:endParaRPr lang="en-US" sz="4450" dirty="0">
              <a:latin typeface="Arial Black" panose="020B0A04020102020204" pitchFamily="34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2780582" y="2541984"/>
            <a:ext cx="9069229" cy="5700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7068F4"/>
                </a:solidFill>
                <a:latin typeface="Arial Black" panose="020B0A04020102020204" pitchFamily="34" charset="0"/>
                <a:ea typeface="Meiryo UI" panose="020B0400000000000000" pitchFamily="34" charset="-128"/>
                <a:cs typeface="Barlow Bold" pitchFamily="34" charset="-120"/>
              </a:rPr>
              <a:t>e-Facture</a:t>
            </a:r>
          </a:p>
          <a:p>
            <a:pPr marL="0" indent="0" algn="ctr">
              <a:lnSpc>
                <a:spcPts val="4450"/>
              </a:lnSpc>
              <a:buNone/>
            </a:pPr>
            <a:r>
              <a:rPr lang="en-US" sz="2800" i="1" dirty="0">
                <a:solidFill>
                  <a:srgbClr val="7068F4"/>
                </a:solidFill>
                <a:latin typeface="Arial Rounded MT Bold" panose="020F0704030504030204" pitchFamily="34" charset="0"/>
                <a:ea typeface="Meiryo UI" panose="020B0400000000000000" pitchFamily="34" charset="-128"/>
                <a:cs typeface="Barlow Bold" pitchFamily="34" charset="-120"/>
              </a:rPr>
              <a:t>Une Application Mobile</a:t>
            </a:r>
            <a:endParaRPr lang="en-US" sz="2800" i="1" dirty="0">
              <a:latin typeface="Arial Rounded MT Bold" panose="020F070403050403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58309" y="4581449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i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Période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: Du 03 Mars au 04 Avril 2025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58309" y="5171880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i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Encadrant pédagogique 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: Khalid Mzibra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758309" y="5762311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i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Encadrant de stage 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: Ayman Shaim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58309" y="6352742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i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Présenté par 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: Abderrahim Oumous</a:t>
            </a:r>
            <a:endParaRPr lang="en-US" sz="1700" dirty="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837128"/>
            <a:ext cx="5058608" cy="6056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b="1" dirty="0">
                <a:solidFill>
                  <a:srgbClr val="7068F4"/>
                </a:solidFill>
                <a:latin typeface="Arial Black" panose="020B0A04020102020204" pitchFamily="34" charset="0"/>
                <a:ea typeface="Meiryo UI" panose="020B0400000000000000" pitchFamily="34" charset="-128"/>
                <a:cs typeface="Barlow Bold" pitchFamily="34" charset="-120"/>
              </a:rPr>
              <a:t>5. Bilan &amp; Compétences</a:t>
            </a:r>
            <a:endParaRPr lang="en-US" sz="3800" dirty="0">
              <a:latin typeface="Arial Black" panose="020B0A0402010202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244709" y="1719024"/>
            <a:ext cx="7627382" cy="1076087"/>
          </a:xfrm>
          <a:prstGeom prst="roundRect">
            <a:avLst>
              <a:gd name="adj" fmla="val 15403"/>
            </a:avLst>
          </a:prstGeom>
          <a:solidFill>
            <a:srgbClr val="EEEFF5"/>
          </a:solidFill>
          <a:ln/>
          <a:effectLst>
            <a:outerShdw blurRad="45720" dist="2286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6428780" y="1903095"/>
            <a:ext cx="2423160" cy="302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272525"/>
                </a:solidFill>
                <a:latin typeface="Arial Rounded MT Bold" panose="020F0704030504030204" pitchFamily="34" charset="0"/>
                <a:ea typeface="Meiryo UI" panose="020B0400000000000000" pitchFamily="34" charset="-128"/>
                <a:cs typeface="Barlow Bold" pitchFamily="34" charset="-120"/>
              </a:rPr>
              <a:t>Résultat</a:t>
            </a:r>
            <a:endParaRPr lang="en-US" sz="1900" dirty="0">
              <a:latin typeface="Arial Rounded MT Bold" panose="020F070403050403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428780" y="2316361"/>
            <a:ext cx="7259241" cy="294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 mobile </a:t>
            </a:r>
            <a:r>
              <a:rPr lang="en-US" sz="14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sécurisée</a:t>
            </a: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</a:t>
            </a:r>
            <a:r>
              <a:rPr lang="en-US" sz="14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complète</a:t>
            </a: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</a:t>
            </a:r>
            <a:r>
              <a:rPr lang="en-US" sz="145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au-delà des attentes</a:t>
            </a:r>
            <a:endParaRPr lang="en-US" sz="1450" dirty="0"/>
          </a:p>
        </p:txBody>
      </p:sp>
      <p:sp>
        <p:nvSpPr>
          <p:cNvPr id="7" name="Text 4"/>
          <p:cNvSpPr/>
          <p:nvPr/>
        </p:nvSpPr>
        <p:spPr>
          <a:xfrm>
            <a:off x="6244709" y="3071336"/>
            <a:ext cx="3877032" cy="484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00"/>
              </a:lnSpc>
              <a:buNone/>
            </a:pPr>
            <a:r>
              <a:rPr lang="en-US" sz="3050" b="1" dirty="0">
                <a:solidFill>
                  <a:srgbClr val="7068F4"/>
                </a:solidFill>
                <a:latin typeface="Arial Rounded MT Bold" panose="020F0704030504030204" pitchFamily="34" charset="0"/>
                <a:ea typeface="Meiryo UI" panose="020B0400000000000000" pitchFamily="34" charset="-128"/>
                <a:cs typeface="Barlow Bold" pitchFamily="34" charset="-120"/>
              </a:rPr>
              <a:t>Défis Surmontés :</a:t>
            </a:r>
            <a:endParaRPr lang="en-US" sz="3050" dirty="0">
              <a:latin typeface="Arial Rounded MT Bold" panose="020F070403050403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6244709" y="4151828"/>
            <a:ext cx="2402919" cy="302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272525"/>
                </a:solidFill>
                <a:latin typeface="Arial Rounded MT Bold" panose="020F0704030504030204" pitchFamily="34" charset="0"/>
                <a:ea typeface="Meiryo UI" panose="020B0400000000000000" pitchFamily="34" charset="-128"/>
                <a:cs typeface="Barlow Bold" pitchFamily="34" charset="-120"/>
              </a:rPr>
              <a:t>Lazy Loading Mobile</a:t>
            </a:r>
            <a:endParaRPr lang="en-US" sz="1900" dirty="0">
              <a:latin typeface="Arial Rounded MT Bold" panose="020F0704030504030204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6244709" y="4565094"/>
            <a:ext cx="2402919" cy="5893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Maîtrise de la complexité technique.</a:t>
            </a:r>
            <a:endParaRPr lang="en-US" sz="145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3853" y="4477703"/>
            <a:ext cx="2269093" cy="2269093"/>
          </a:xfrm>
          <a:prstGeom prst="rect">
            <a:avLst/>
          </a:prstGeom>
        </p:spPr>
      </p:pic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7957" y="4869656"/>
            <a:ext cx="275511" cy="344329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11469172" y="3832146"/>
            <a:ext cx="2402919" cy="302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272525"/>
                </a:solidFill>
                <a:latin typeface="Arial Rounded MT Bold" panose="020F0704030504030204" pitchFamily="34" charset="0"/>
                <a:ea typeface="Meiryo UI" panose="020B0400000000000000" pitchFamily="34" charset="-128"/>
                <a:cs typeface="Barlow Bold" pitchFamily="34" charset="-120"/>
              </a:rPr>
              <a:t>Bugs Flutter</a:t>
            </a:r>
            <a:endParaRPr lang="en-US" sz="1900" dirty="0">
              <a:latin typeface="Arial Rounded MT Bold" panose="020F0704030504030204" pitchFamily="34" charset="0"/>
            </a:endParaRPr>
          </a:p>
        </p:txBody>
      </p:sp>
      <p:sp>
        <p:nvSpPr>
          <p:cNvPr id="13" name="Text 8"/>
          <p:cNvSpPr/>
          <p:nvPr/>
        </p:nvSpPr>
        <p:spPr>
          <a:xfrm>
            <a:off x="11469172" y="4245412"/>
            <a:ext cx="2402919" cy="5893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Résolution des problèmes de dépendances.</a:t>
            </a:r>
            <a:endParaRPr lang="en-US" sz="14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23853" y="4477703"/>
            <a:ext cx="2269093" cy="2269093"/>
          </a:xfrm>
          <a:prstGeom prst="rect">
            <a:avLst/>
          </a:prstGeom>
        </p:spPr>
      </p:pic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92239" y="4738211"/>
            <a:ext cx="275511" cy="344329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1561207" y="5110996"/>
            <a:ext cx="2310884" cy="302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272525"/>
                </a:solidFill>
                <a:latin typeface="Arial Rounded MT Bold" panose="020F0704030504030204" pitchFamily="34" charset="0"/>
                <a:ea typeface="Meiryo UI" panose="020B0400000000000000" pitchFamily="34" charset="-128"/>
                <a:cs typeface="Barlow Bold" pitchFamily="34" charset="-120"/>
              </a:rPr>
              <a:t>Architecture MVVM</a:t>
            </a:r>
            <a:endParaRPr lang="en-US" sz="1900" dirty="0">
              <a:latin typeface="Arial Rounded MT Bold" panose="020F0704030504030204" pitchFamily="34" charset="0"/>
            </a:endParaRPr>
          </a:p>
        </p:txBody>
      </p:sp>
      <p:sp>
        <p:nvSpPr>
          <p:cNvPr id="17" name="Text 10"/>
          <p:cNvSpPr/>
          <p:nvPr/>
        </p:nvSpPr>
        <p:spPr>
          <a:xfrm>
            <a:off x="11561207" y="5524262"/>
            <a:ext cx="2310884" cy="5893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Implémentation réussie de l'architecture.</a:t>
            </a:r>
            <a:endParaRPr lang="en-US" sz="145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23853" y="4477703"/>
            <a:ext cx="2269093" cy="2269093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10702885" y="5576530"/>
            <a:ext cx="275511" cy="3443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50"/>
              </a:lnSpc>
              <a:buNone/>
            </a:pPr>
            <a:r>
              <a:rPr lang="en-US" sz="2150" b="1" dirty="0">
                <a:solidFill>
                  <a:srgbClr val="272525"/>
                </a:solidFill>
                <a:latin typeface="Meiryo UI" panose="020B0400000000000000" pitchFamily="34" charset="-128"/>
                <a:ea typeface="Meiryo UI" panose="020B0400000000000000" pitchFamily="34" charset="-128"/>
                <a:cs typeface="Barlow Bold" pitchFamily="34" charset="-120"/>
              </a:rPr>
              <a:t>3</a:t>
            </a:r>
            <a:endParaRPr lang="en-US" sz="2150" dirty="0"/>
          </a:p>
        </p:txBody>
      </p:sp>
      <p:sp>
        <p:nvSpPr>
          <p:cNvPr id="20" name="Text 12"/>
          <p:cNvSpPr/>
          <p:nvPr/>
        </p:nvSpPr>
        <p:spPr>
          <a:xfrm>
            <a:off x="11469172" y="6389846"/>
            <a:ext cx="2402919" cy="302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272525"/>
                </a:solidFill>
                <a:latin typeface="Arial Rounded MT Bold" panose="020F0704030504030204" pitchFamily="34" charset="0"/>
                <a:ea typeface="Meiryo UI" panose="020B0400000000000000" pitchFamily="34" charset="-128"/>
                <a:cs typeface="Barlow Bold" pitchFamily="34" charset="-120"/>
              </a:rPr>
              <a:t>Approche Agile</a:t>
            </a:r>
            <a:endParaRPr lang="en-US" sz="1900" dirty="0">
              <a:latin typeface="Arial Rounded MT Bold" panose="020F0704030504030204" pitchFamily="34" charset="0"/>
            </a:endParaRPr>
          </a:p>
        </p:txBody>
      </p:sp>
      <p:sp>
        <p:nvSpPr>
          <p:cNvPr id="21" name="Text 13"/>
          <p:cNvSpPr/>
          <p:nvPr/>
        </p:nvSpPr>
        <p:spPr>
          <a:xfrm>
            <a:off x="11469172" y="6803112"/>
            <a:ext cx="2402919" cy="5893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Adaptation rapide et ajustements continus.</a:t>
            </a:r>
            <a:endParaRPr lang="en-US" sz="1450" dirty="0"/>
          </a:p>
        </p:txBody>
      </p:sp>
      <p:pic>
        <p:nvPicPr>
          <p:cNvPr id="22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23853" y="4477703"/>
            <a:ext cx="2269093" cy="2269093"/>
          </a:xfrm>
          <a:prstGeom prst="rect">
            <a:avLst/>
          </a:prstGeom>
        </p:spPr>
      </p:pic>
      <p:pic>
        <p:nvPicPr>
          <p:cNvPr id="23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32444" y="6226254"/>
            <a:ext cx="275511" cy="344329"/>
          </a:xfrm>
          <a:prstGeom prst="rect">
            <a:avLst/>
          </a:prstGeom>
        </p:spPr>
      </p:pic>
      <p:sp>
        <p:nvSpPr>
          <p:cNvPr id="24" name="Text 14"/>
          <p:cNvSpPr/>
          <p:nvPr/>
        </p:nvSpPr>
        <p:spPr>
          <a:xfrm>
            <a:off x="6244709" y="6070044"/>
            <a:ext cx="2402919" cy="3027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272525"/>
                </a:solidFill>
                <a:latin typeface="Arial Rounded MT Bold" panose="020F0704030504030204" pitchFamily="34" charset="0"/>
                <a:ea typeface="Meiryo UI" panose="020B0400000000000000" pitchFamily="34" charset="-128"/>
                <a:cs typeface="Barlow Bold" pitchFamily="34" charset="-120"/>
              </a:rPr>
              <a:t>Multilingue</a:t>
            </a:r>
            <a:endParaRPr lang="en-US" sz="1900" dirty="0">
              <a:latin typeface="Arial Rounded MT Bold" panose="020F0704030504030204" pitchFamily="34" charset="0"/>
            </a:endParaRPr>
          </a:p>
        </p:txBody>
      </p:sp>
      <p:sp>
        <p:nvSpPr>
          <p:cNvPr id="25" name="Text 15"/>
          <p:cNvSpPr/>
          <p:nvPr/>
        </p:nvSpPr>
        <p:spPr>
          <a:xfrm>
            <a:off x="6244709" y="6483310"/>
            <a:ext cx="2402919" cy="5893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Intégration du support multilingue.</a:t>
            </a:r>
            <a:endParaRPr lang="en-US" sz="1450" dirty="0"/>
          </a:p>
        </p:txBody>
      </p:sp>
      <p:pic>
        <p:nvPicPr>
          <p:cNvPr id="26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23853" y="4477703"/>
            <a:ext cx="2269093" cy="2269093"/>
          </a:xfrm>
          <a:prstGeom prst="rect">
            <a:avLst/>
          </a:prstGeom>
        </p:spPr>
      </p:pic>
      <p:pic>
        <p:nvPicPr>
          <p:cNvPr id="27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07341" y="5789414"/>
            <a:ext cx="275511" cy="344329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000006"/>
            <a:ext cx="5014793" cy="5700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7068F4"/>
                </a:solidFill>
                <a:latin typeface="Arial Rounded MT Bold" panose="020F0704030504030204" pitchFamily="34" charset="0"/>
                <a:ea typeface="Meiryo UI" panose="020B0400000000000000" pitchFamily="34" charset="-128"/>
                <a:cs typeface="Barlow Bold" pitchFamily="34" charset="-120"/>
              </a:rPr>
              <a:t>Compétences Acquises :</a:t>
            </a:r>
            <a:endParaRPr lang="en-US" sz="3550" dirty="0">
              <a:latin typeface="Arial Rounded MT Bold" panose="020F0704030504030204" pitchFamily="34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5284" y="2003346"/>
            <a:ext cx="1622822" cy="1265992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295" y="2603302"/>
            <a:ext cx="304681" cy="38076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064681" y="221992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Arial Rounded MT Bold" panose="020F0704030504030204" pitchFamily="34" charset="0"/>
                <a:ea typeface="Meiryo UI" panose="020B0400000000000000" pitchFamily="34" charset="-128"/>
                <a:cs typeface="Barlow Bold" pitchFamily="34" charset="-120"/>
              </a:rPr>
              <a:t>Méthodologiques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5064681" y="2706053"/>
            <a:ext cx="418230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Développement efficace assisté par IA.</a:t>
            </a:r>
            <a:endParaRPr lang="en-US" sz="1700" dirty="0"/>
          </a:p>
        </p:txBody>
      </p:sp>
      <p:sp>
        <p:nvSpPr>
          <p:cNvPr id="7" name="Shape 3"/>
          <p:cNvSpPr/>
          <p:nvPr/>
        </p:nvSpPr>
        <p:spPr>
          <a:xfrm>
            <a:off x="4902160" y="3281124"/>
            <a:ext cx="8915876" cy="15240"/>
          </a:xfrm>
          <a:prstGeom prst="roundRect">
            <a:avLst>
              <a:gd name="adj" fmla="val 1279500"/>
            </a:avLst>
          </a:prstGeom>
          <a:solidFill>
            <a:srgbClr val="C1C3D0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873" y="3323392"/>
            <a:ext cx="3245644" cy="1265992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4295" y="3765947"/>
            <a:ext cx="304681" cy="380762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876092" y="353996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Arial Rounded MT Bold" panose="020F0704030504030204" pitchFamily="34" charset="0"/>
                <a:ea typeface="Meiryo UI" panose="020B0400000000000000" pitchFamily="34" charset="-128"/>
                <a:cs typeface="Barlow Bold" pitchFamily="34" charset="-120"/>
              </a:rPr>
              <a:t>Personnelles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11" name="Text 5"/>
          <p:cNvSpPr/>
          <p:nvPr/>
        </p:nvSpPr>
        <p:spPr>
          <a:xfrm>
            <a:off x="5876092" y="4026098"/>
            <a:ext cx="694908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Autonomie, apprentissage rapide, grande capacité d'adaptation.</a:t>
            </a:r>
            <a:endParaRPr lang="en-US" sz="1700" dirty="0"/>
          </a:p>
        </p:txBody>
      </p:sp>
      <p:sp>
        <p:nvSpPr>
          <p:cNvPr id="12" name="Shape 6"/>
          <p:cNvSpPr/>
          <p:nvPr/>
        </p:nvSpPr>
        <p:spPr>
          <a:xfrm>
            <a:off x="5713571" y="4601170"/>
            <a:ext cx="8104465" cy="15240"/>
          </a:xfrm>
          <a:prstGeom prst="roundRect">
            <a:avLst>
              <a:gd name="adj" fmla="val 1279500"/>
            </a:avLst>
          </a:prstGeom>
          <a:solidFill>
            <a:srgbClr val="C1C3D0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02462" y="4643438"/>
            <a:ext cx="4868466" cy="1265992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4295" y="5085993"/>
            <a:ext cx="304681" cy="380762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687503" y="486001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Arial Rounded MT Bold" panose="020F0704030504030204" pitchFamily="34" charset="0"/>
                <a:ea typeface="Meiryo UI" panose="020B0400000000000000" pitchFamily="34" charset="-128"/>
                <a:cs typeface="Barlow Bold" pitchFamily="34" charset="-120"/>
              </a:rPr>
              <a:t>Architecturales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16" name="Text 8"/>
          <p:cNvSpPr/>
          <p:nvPr/>
        </p:nvSpPr>
        <p:spPr>
          <a:xfrm>
            <a:off x="6687503" y="5346144"/>
            <a:ext cx="592645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MVVM côté client, architecture modulaire côté serveur.</a:t>
            </a:r>
            <a:endParaRPr lang="en-US" sz="1700" dirty="0"/>
          </a:p>
        </p:txBody>
      </p:sp>
      <p:sp>
        <p:nvSpPr>
          <p:cNvPr id="17" name="Shape 9"/>
          <p:cNvSpPr/>
          <p:nvPr/>
        </p:nvSpPr>
        <p:spPr>
          <a:xfrm>
            <a:off x="6524982" y="5921216"/>
            <a:ext cx="7293054" cy="15240"/>
          </a:xfrm>
          <a:prstGeom prst="roundRect">
            <a:avLst>
              <a:gd name="adj" fmla="val 1279500"/>
            </a:avLst>
          </a:prstGeom>
          <a:solidFill>
            <a:srgbClr val="C1C3D0"/>
          </a:solidFill>
          <a:ln/>
        </p:spPr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1051" y="5963483"/>
            <a:ext cx="6491288" cy="1265992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84295" y="6406039"/>
            <a:ext cx="304681" cy="380762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7498913" y="618005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Arial Rounded MT Bold" panose="020F0704030504030204" pitchFamily="34" charset="0"/>
                <a:ea typeface="Meiryo UI" panose="020B0400000000000000" pitchFamily="34" charset="-128"/>
                <a:cs typeface="Barlow Bold" pitchFamily="34" charset="-120"/>
              </a:rPr>
              <a:t>Techniques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21" name="Text 11"/>
          <p:cNvSpPr/>
          <p:nvPr/>
        </p:nvSpPr>
        <p:spPr>
          <a:xfrm>
            <a:off x="7498913" y="6666190"/>
            <a:ext cx="2959298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Full-Stack Flutter &amp; Node.js.</a:t>
            </a:r>
            <a:endParaRPr lang="en-US" sz="1700" dirty="0"/>
          </a:p>
        </p:txBody>
      </p:sp>
    </p:spTree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248495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Arial Black" panose="020B0A04020102020204" pitchFamily="34" charset="0"/>
                <a:ea typeface="Meiryo UI" panose="020B0400000000000000" pitchFamily="34" charset="-128"/>
                <a:cs typeface="Barlow Bold" pitchFamily="34" charset="-120"/>
              </a:rPr>
              <a:t>6. Conclusion</a:t>
            </a:r>
            <a:endParaRPr lang="en-US" sz="4450" dirty="0">
              <a:latin typeface="Arial Black" panose="020B0A04020102020204" pitchFamily="34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709" y="3286125"/>
            <a:ext cx="541615" cy="54161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44709" y="4098488"/>
            <a:ext cx="2361962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Arial Rounded MT Bold" panose="020F0704030504030204" pitchFamily="34" charset="0"/>
                <a:ea typeface="Meiryo UI" panose="020B0400000000000000" pitchFamily="34" charset="-128"/>
                <a:cs typeface="Barlow Bold" pitchFamily="34" charset="-120"/>
              </a:rPr>
              <a:t>Projet Réussi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6244709" y="4584621"/>
            <a:ext cx="236196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 mobile </a:t>
            </a: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fonctionnelle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7419" y="3286125"/>
            <a:ext cx="541615" cy="54161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877419" y="4098488"/>
            <a:ext cx="2361962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Arial Rounded MT Bold" panose="020F0704030504030204" pitchFamily="34" charset="0"/>
                <a:ea typeface="Meiryo UI" panose="020B0400000000000000" pitchFamily="34" charset="-128"/>
                <a:cs typeface="Barlow Bold" pitchFamily="34" charset="-120"/>
              </a:rPr>
              <a:t>Innovation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8877419" y="4584621"/>
            <a:ext cx="236196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Intégration de fonctionnalités exclusives au mobile.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0129" y="3286125"/>
            <a:ext cx="541615" cy="54161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10129" y="4098488"/>
            <a:ext cx="2361962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Arial Rounded MT Bold" panose="020F0704030504030204" pitchFamily="34" charset="0"/>
                <a:ea typeface="Meiryo UI" panose="020B0400000000000000" pitchFamily="34" charset="-128"/>
                <a:cs typeface="Barlow Bold" pitchFamily="34" charset="-120"/>
              </a:rPr>
              <a:t>Compétences Renforcées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11510129" y="4940856"/>
            <a:ext cx="236196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Maîtrise de nouvelles technologies et méthodologies.</a:t>
            </a:r>
            <a:endParaRPr lang="en-US" sz="1700" dirty="0"/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132052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Arial Black" panose="020B0A04020102020204" pitchFamily="34" charset="0"/>
                <a:ea typeface="Meiryo UI" panose="020B0400000000000000" pitchFamily="34" charset="-128"/>
                <a:cs typeface="Barlow Bold" pitchFamily="34" charset="-120"/>
              </a:rPr>
              <a:t>Sommaire</a:t>
            </a:r>
            <a:endParaRPr lang="en-US" sz="4450" dirty="0">
              <a:latin typeface="Arial Black" panose="020B0A0402010202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244709" y="3169682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6317397" y="3199626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Meiryo UI" panose="020B0400000000000000" pitchFamily="34" charset="-128"/>
                <a:ea typeface="Meiryo UI" panose="020B0400000000000000" pitchFamily="34" charset="-128"/>
                <a:cs typeface="Barlow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6948726" y="3244096"/>
            <a:ext cx="2974300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Arial Rounded MT Bold" panose="020F0704030504030204" pitchFamily="34" charset="0"/>
                <a:ea typeface="Meiryo UI" panose="020B0400000000000000" pitchFamily="34" charset="-128"/>
                <a:cs typeface="Barlow Bold" pitchFamily="34" charset="-120"/>
              </a:rPr>
              <a:t>L'Entreprise d'Accueil : SNRT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10193774" y="3169682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10266462" y="3199626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Meiryo UI" panose="020B0400000000000000" pitchFamily="34" charset="-128"/>
                <a:ea typeface="Meiryo UI" panose="020B0400000000000000" pitchFamily="34" charset="-128"/>
                <a:cs typeface="Barlow Bold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6"/>
          <p:cNvSpPr/>
          <p:nvPr/>
        </p:nvSpPr>
        <p:spPr>
          <a:xfrm>
            <a:off x="10897791" y="324409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Arial Rounded MT Bold" panose="020F0704030504030204" pitchFamily="34" charset="0"/>
                <a:ea typeface="Meiryo UI" panose="020B0400000000000000" pitchFamily="34" charset="-128"/>
                <a:cs typeface="Barlow Bold" pitchFamily="34" charset="-120"/>
              </a:rPr>
              <a:t>Contexte &amp; Objectif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6244709" y="4389834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6317397" y="4419779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Meiryo UI" panose="020B0400000000000000" pitchFamily="34" charset="-128"/>
                <a:ea typeface="Meiryo UI" panose="020B0400000000000000" pitchFamily="34" charset="-128"/>
                <a:cs typeface="Barlow Bold" pitchFamily="34" charset="-120"/>
              </a:rPr>
              <a:t>3</a:t>
            </a:r>
            <a:endParaRPr lang="en-US" sz="2650" dirty="0"/>
          </a:p>
        </p:txBody>
      </p:sp>
      <p:sp>
        <p:nvSpPr>
          <p:cNvPr id="12" name="Text 9"/>
          <p:cNvSpPr/>
          <p:nvPr/>
        </p:nvSpPr>
        <p:spPr>
          <a:xfrm>
            <a:off x="6948726" y="4464248"/>
            <a:ext cx="2974300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Arial Rounded MT Bold" panose="020F0704030504030204" pitchFamily="34" charset="0"/>
                <a:ea typeface="Meiryo UI" panose="020B0400000000000000" pitchFamily="34" charset="-128"/>
                <a:cs typeface="Barlow Bold" pitchFamily="34" charset="-120"/>
              </a:rPr>
              <a:t>Architecture &amp; Technologies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10193774" y="4389834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4" name="Text 11"/>
          <p:cNvSpPr/>
          <p:nvPr/>
        </p:nvSpPr>
        <p:spPr>
          <a:xfrm>
            <a:off x="10266462" y="4419779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Meiryo UI" panose="020B0400000000000000" pitchFamily="34" charset="-128"/>
                <a:ea typeface="Meiryo UI" panose="020B0400000000000000" pitchFamily="34" charset="-128"/>
                <a:cs typeface="Barlow Bold" pitchFamily="34" charset="-120"/>
              </a:rPr>
              <a:t>4</a:t>
            </a:r>
            <a:endParaRPr lang="en-US" sz="2650" dirty="0"/>
          </a:p>
        </p:txBody>
      </p:sp>
      <p:sp>
        <p:nvSpPr>
          <p:cNvPr id="15" name="Text 12"/>
          <p:cNvSpPr/>
          <p:nvPr/>
        </p:nvSpPr>
        <p:spPr>
          <a:xfrm>
            <a:off x="10897791" y="4464248"/>
            <a:ext cx="2974300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Arial Rounded MT Bold" panose="020F0704030504030204" pitchFamily="34" charset="0"/>
                <a:ea typeface="Meiryo UI" panose="020B0400000000000000" pitchFamily="34" charset="-128"/>
                <a:cs typeface="Barlow Bold" pitchFamily="34" charset="-120"/>
              </a:rPr>
              <a:t>Fonctionnalités &amp; Résultats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16" name="Shape 13"/>
          <p:cNvSpPr/>
          <p:nvPr/>
        </p:nvSpPr>
        <p:spPr>
          <a:xfrm>
            <a:off x="6244709" y="5609987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7" name="Text 14"/>
          <p:cNvSpPr/>
          <p:nvPr/>
        </p:nvSpPr>
        <p:spPr>
          <a:xfrm>
            <a:off x="6317397" y="5639931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Meiryo UI" panose="020B0400000000000000" pitchFamily="34" charset="-128"/>
                <a:ea typeface="Meiryo UI" panose="020B0400000000000000" pitchFamily="34" charset="-128"/>
                <a:cs typeface="Barlow Bold" pitchFamily="34" charset="-120"/>
              </a:rPr>
              <a:t>5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6948726" y="568440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Arial Rounded MT Bold" panose="020F0704030504030204" pitchFamily="34" charset="0"/>
                <a:ea typeface="Meiryo UI" panose="020B0400000000000000" pitchFamily="34" charset="-128"/>
                <a:cs typeface="Barlow Bold" pitchFamily="34" charset="-120"/>
              </a:rPr>
              <a:t>Bilan &amp; Compétences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19" name="Shape 16"/>
          <p:cNvSpPr/>
          <p:nvPr/>
        </p:nvSpPr>
        <p:spPr>
          <a:xfrm>
            <a:off x="10193774" y="5609987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20" name="Text 17"/>
          <p:cNvSpPr/>
          <p:nvPr/>
        </p:nvSpPr>
        <p:spPr>
          <a:xfrm>
            <a:off x="10266462" y="5639931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Meiryo UI" panose="020B0400000000000000" pitchFamily="34" charset="-128"/>
                <a:ea typeface="Meiryo UI" panose="020B0400000000000000" pitchFamily="34" charset="-128"/>
                <a:cs typeface="Barlow Bold" pitchFamily="34" charset="-120"/>
              </a:rPr>
              <a:t>6</a:t>
            </a:r>
            <a:endParaRPr lang="en-US" sz="2650" dirty="0"/>
          </a:p>
        </p:txBody>
      </p:sp>
      <p:sp>
        <p:nvSpPr>
          <p:cNvPr id="21" name="Text 18"/>
          <p:cNvSpPr/>
          <p:nvPr/>
        </p:nvSpPr>
        <p:spPr>
          <a:xfrm>
            <a:off x="10897791" y="568440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Arial Rounded MT Bold" panose="020F0704030504030204" pitchFamily="34" charset="0"/>
                <a:ea typeface="Meiryo UI" panose="020B0400000000000000" pitchFamily="34" charset="-128"/>
                <a:cs typeface="Barlow Bold" pitchFamily="34" charset="-120"/>
              </a:rPr>
              <a:t>Conclusion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639723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Arial Black" panose="020B0A04020102020204" pitchFamily="34" charset="0"/>
                <a:ea typeface="Meiryo UI" panose="020B0400000000000000" pitchFamily="34" charset="-128"/>
                <a:cs typeface="Barlow Bold" pitchFamily="34" charset="-120"/>
              </a:rPr>
              <a:t>1. L'Entreprise d'Accueil : SNRT</a:t>
            </a:r>
            <a:endParaRPr lang="en-US" sz="4450" dirty="0">
              <a:latin typeface="Arial Black" panose="020B0A04020102020204" pitchFamily="34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09" y="2390061"/>
            <a:ext cx="1083231" cy="1299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 1"/>
          <p:cNvSpPr/>
          <p:nvPr/>
        </p:nvSpPr>
        <p:spPr>
          <a:xfrm>
            <a:off x="2058114" y="2606635"/>
            <a:ext cx="6327577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Arial Rounded MT Bold" panose="020F0704030504030204" pitchFamily="34" charset="0"/>
                <a:ea typeface="Meiryo UI" panose="020B0400000000000000" pitchFamily="34" charset="-128"/>
                <a:cs typeface="Barlow Bold" pitchFamily="34" charset="-120"/>
              </a:rPr>
              <a:t>Société Nationale de Radiodiffusion et de Télévision.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09" y="3689985"/>
            <a:ext cx="1083231" cy="1299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 2"/>
          <p:cNvSpPr/>
          <p:nvPr/>
        </p:nvSpPr>
        <p:spPr>
          <a:xfrm>
            <a:off x="2058114" y="3906560"/>
            <a:ext cx="5425440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Arial Rounded MT Bold" panose="020F0704030504030204" pitchFamily="34" charset="0"/>
                <a:ea typeface="Meiryo UI" panose="020B0400000000000000" pitchFamily="34" charset="-128"/>
                <a:cs typeface="Barlow Bold" pitchFamily="34" charset="-120"/>
              </a:rPr>
              <a:t>Organisme public de l'audiovisuel au Maroc.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309" y="4989909"/>
            <a:ext cx="1083231" cy="1299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xt 3"/>
          <p:cNvSpPr/>
          <p:nvPr/>
        </p:nvSpPr>
        <p:spPr>
          <a:xfrm>
            <a:off x="2058114" y="5206484"/>
            <a:ext cx="6327577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Arial Rounded MT Bold" panose="020F0704030504030204" pitchFamily="34" charset="0"/>
                <a:ea typeface="Meiryo UI" panose="020B0400000000000000" pitchFamily="34" charset="-128"/>
                <a:cs typeface="Barlow Bold" pitchFamily="34" charset="-120"/>
              </a:rPr>
              <a:t>Joue un rôle central dans l'information, l'éducation et le divertissement.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309" y="6289834"/>
            <a:ext cx="1083231" cy="1299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 4"/>
          <p:cNvSpPr/>
          <p:nvPr/>
        </p:nvSpPr>
        <p:spPr>
          <a:xfrm>
            <a:off x="2058114" y="6506408"/>
            <a:ext cx="6327577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Arial Rounded MT Bold" panose="020F0704030504030204" pitchFamily="34" charset="0"/>
                <a:ea typeface="Meiryo UI" panose="020B0400000000000000" pitchFamily="34" charset="-128"/>
                <a:cs typeface="Barlow Bold" pitchFamily="34" charset="-120"/>
              </a:rPr>
              <a:t>Engagée dans la modernisation de ses infrastructures et services.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70819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3315653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Arial Black" panose="020B0A04020102020204" pitchFamily="34" charset="0"/>
                <a:ea typeface="Meiryo UI" panose="020B0400000000000000" pitchFamily="34" charset="-128"/>
                <a:cs typeface="Barlow Bold" pitchFamily="34" charset="-120"/>
              </a:rPr>
              <a:t>2. Contexte &amp; Objectif</a:t>
            </a:r>
            <a:endParaRPr lang="en-US" sz="4450" dirty="0">
              <a:latin typeface="Arial Black" panose="020B0A0402010202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58309" y="4353282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830997" y="4383226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Meiryo UI" panose="020B0400000000000000" pitchFamily="34" charset="-128"/>
                <a:ea typeface="Meiryo UI" panose="020B0400000000000000" pitchFamily="34" charset="-128"/>
                <a:cs typeface="Barlow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462326" y="442769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Arial Rounded MT Bold" panose="020F0704030504030204" pitchFamily="34" charset="0"/>
                <a:ea typeface="Meiryo UI" panose="020B0400000000000000" pitchFamily="34" charset="-128"/>
                <a:cs typeface="Barlow Bold" pitchFamily="34" charset="-120"/>
              </a:rPr>
              <a:t>Mission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462326" y="4913828"/>
            <a:ext cx="3486745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Adapter une app web de facturation sécurisée en version mobile performante.</a:t>
            </a:r>
            <a:endParaRPr lang="en-US" sz="1700" dirty="0"/>
          </a:p>
        </p:txBody>
      </p:sp>
      <p:sp>
        <p:nvSpPr>
          <p:cNvPr id="8" name="Shape 5"/>
          <p:cNvSpPr/>
          <p:nvPr/>
        </p:nvSpPr>
        <p:spPr>
          <a:xfrm>
            <a:off x="5219819" y="4353282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9" name="Text 6"/>
          <p:cNvSpPr/>
          <p:nvPr/>
        </p:nvSpPr>
        <p:spPr>
          <a:xfrm>
            <a:off x="5292507" y="4383226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Meiryo UI" panose="020B0400000000000000" pitchFamily="34" charset="-128"/>
                <a:ea typeface="Meiryo UI" panose="020B0400000000000000" pitchFamily="34" charset="-128"/>
                <a:cs typeface="Barlow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923836" y="442769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Arial Rounded MT Bold" panose="020F0704030504030204" pitchFamily="34" charset="0"/>
                <a:ea typeface="Meiryo UI" panose="020B0400000000000000" pitchFamily="34" charset="-128"/>
                <a:cs typeface="Barlow Bold" pitchFamily="34" charset="-120"/>
              </a:rPr>
              <a:t>Défis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5923836" y="4913828"/>
            <a:ext cx="3486745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700"/>
              </a:lnSpc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Découvrir Flutter et Node.js. Aller plus loin que la version web avec des ajouts utiles :</a:t>
            </a:r>
            <a:endParaRPr lang="en-US" sz="1700" dirty="0"/>
          </a:p>
        </p:txBody>
      </p:sp>
      <p:sp>
        <p:nvSpPr>
          <p:cNvPr id="12" name="Text 9"/>
          <p:cNvSpPr/>
          <p:nvPr/>
        </p:nvSpPr>
        <p:spPr>
          <a:xfrm>
            <a:off x="5923836" y="6083856"/>
            <a:ext cx="348674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Thème sombre/clair</a:t>
            </a:r>
            <a:endParaRPr lang="en-US" sz="1700" dirty="0"/>
          </a:p>
        </p:txBody>
      </p:sp>
      <p:sp>
        <p:nvSpPr>
          <p:cNvPr id="13" name="Text 10"/>
          <p:cNvSpPr/>
          <p:nvPr/>
        </p:nvSpPr>
        <p:spPr>
          <a:xfrm>
            <a:off x="5923836" y="6506289"/>
            <a:ext cx="3486745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Multilingue (FR, EN, AR)</a:t>
            </a:r>
            <a:endParaRPr lang="en-US" sz="1700" dirty="0"/>
          </a:p>
        </p:txBody>
      </p:sp>
      <p:sp>
        <p:nvSpPr>
          <p:cNvPr id="14" name="Text 11"/>
          <p:cNvSpPr/>
          <p:nvPr/>
        </p:nvSpPr>
        <p:spPr>
          <a:xfrm>
            <a:off x="5923836" y="6928723"/>
            <a:ext cx="348674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Visualisations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</a:t>
            </a: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statistiques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pour </a:t>
            </a: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l’admin</a:t>
            </a:r>
            <a:endParaRPr lang="en-US" sz="1700" dirty="0"/>
          </a:p>
        </p:txBody>
      </p:sp>
      <p:sp>
        <p:nvSpPr>
          <p:cNvPr id="15" name="Shape 12"/>
          <p:cNvSpPr/>
          <p:nvPr/>
        </p:nvSpPr>
        <p:spPr>
          <a:xfrm>
            <a:off x="9681329" y="4353282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6" name="Text 13"/>
          <p:cNvSpPr/>
          <p:nvPr/>
        </p:nvSpPr>
        <p:spPr>
          <a:xfrm>
            <a:off x="9754017" y="4383226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Meiryo UI" panose="020B0400000000000000" pitchFamily="34" charset="-128"/>
                <a:ea typeface="Meiryo UI" panose="020B0400000000000000" pitchFamily="34" charset="-128"/>
                <a:cs typeface="Barlow Bold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4"/>
          <p:cNvSpPr/>
          <p:nvPr/>
        </p:nvSpPr>
        <p:spPr>
          <a:xfrm>
            <a:off x="10385346" y="442769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Arial Rounded MT Bold" panose="020F0704030504030204" pitchFamily="34" charset="0"/>
                <a:ea typeface="Meiryo UI" panose="020B0400000000000000" pitchFamily="34" charset="-128"/>
                <a:cs typeface="Barlow Bold" pitchFamily="34" charset="-120"/>
              </a:rPr>
              <a:t>Méthode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18" name="Text 15"/>
          <p:cNvSpPr/>
          <p:nvPr/>
        </p:nvSpPr>
        <p:spPr>
          <a:xfrm>
            <a:off x="10385346" y="4913828"/>
            <a:ext cx="348674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Développement assisté par IA pour optimiser la productivité.</a:t>
            </a:r>
            <a:endParaRPr lang="en-US" sz="1700" dirty="0"/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1371719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7068F4"/>
                </a:solidFill>
                <a:latin typeface="Arial Black" panose="020B0A04020102020204" pitchFamily="34" charset="0"/>
                <a:ea typeface="Meiryo UI" panose="020B0400000000000000" pitchFamily="34" charset="-128"/>
                <a:cs typeface="Barlow Bold" pitchFamily="34" charset="-120"/>
              </a:rPr>
              <a:t>3. Architecture &amp; Technologies</a:t>
            </a:r>
            <a:endParaRPr lang="en-US" sz="4450" dirty="0">
              <a:latin typeface="Arial Black" panose="020B0A0402010202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244709" y="3122057"/>
            <a:ext cx="7627382" cy="216575"/>
          </a:xfrm>
          <a:prstGeom prst="roundRect">
            <a:avLst>
              <a:gd name="adj" fmla="val 90036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6461284" y="3555206"/>
            <a:ext cx="3943469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B05EF1"/>
                </a:solidFill>
                <a:latin typeface="Arial Rounded MT Bold" panose="020F0704030504030204" pitchFamily="34" charset="0"/>
                <a:ea typeface="Meiryo UI" panose="020B0400000000000000" pitchFamily="34" charset="-128"/>
                <a:cs typeface="Barlow Bold" pitchFamily="34" charset="-120"/>
              </a:rPr>
              <a:t>Frontend mobile : Flutter (Dart)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461284" y="4041338"/>
            <a:ext cx="7194233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 algn="l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Basé sur l’architecture MVVM, avec Provider, </a:t>
            </a: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Dio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</a:t>
            </a: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Fl_Chart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</a:t>
            </a: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Secure_Storage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Intl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6461284" y="4864656"/>
            <a:ext cx="719423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 algn="l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Sécurité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: Token d'authentification </a:t>
            </a:r>
            <a:r>
              <a:rPr lang="en-US" sz="17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chiffré localement</a:t>
            </a:r>
            <a:endParaRPr lang="en-US" sz="1700" dirty="0"/>
          </a:p>
        </p:txBody>
      </p:sp>
      <p:sp>
        <p:nvSpPr>
          <p:cNvPr id="8" name="Text 5"/>
          <p:cNvSpPr/>
          <p:nvPr/>
        </p:nvSpPr>
        <p:spPr>
          <a:xfrm>
            <a:off x="6461284" y="5341263"/>
            <a:ext cx="719423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 algn="l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700" b="1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Internationalisation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avec 3 </a:t>
            </a: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fichiers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:</a:t>
            </a:r>
            <a:endParaRPr lang="en-US" sz="1700" dirty="0"/>
          </a:p>
        </p:txBody>
      </p:sp>
      <p:sp>
        <p:nvSpPr>
          <p:cNvPr id="9" name="Text 6"/>
          <p:cNvSpPr/>
          <p:nvPr/>
        </p:nvSpPr>
        <p:spPr>
          <a:xfrm>
            <a:off x="6461284" y="5817870"/>
            <a:ext cx="719423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800100" lvl="1" indent="-342900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intl_fr.arb, intl_en.arb, intl_ar.arb</a:t>
            </a:r>
            <a:endParaRPr lang="en-US" sz="1700" dirty="0"/>
          </a:p>
        </p:txBody>
      </p:sp>
      <p:sp>
        <p:nvSpPr>
          <p:cNvPr id="10" name="Text 7"/>
          <p:cNvSpPr/>
          <p:nvPr/>
        </p:nvSpPr>
        <p:spPr>
          <a:xfrm>
            <a:off x="6461284" y="6294477"/>
            <a:ext cx="7194233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 algn="l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UI cohérente avec widgets réutilisables</a:t>
            </a:r>
            <a:endParaRPr lang="en-US" sz="1700" dirty="0"/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984052"/>
            <a:ext cx="6761678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Arial Rounded MT Bold" panose="020F0704030504030204" pitchFamily="34" charset="0"/>
                <a:ea typeface="Meiryo UI" panose="020B0400000000000000" pitchFamily="34" charset="-128"/>
                <a:cs typeface="Barlow Bold" pitchFamily="34" charset="-120"/>
              </a:rPr>
              <a:t>Backend : Node.js, Express.js &amp; MongoDB (Mongoose)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709" y="1584008"/>
            <a:ext cx="1083231" cy="1612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 1"/>
          <p:cNvSpPr/>
          <p:nvPr/>
        </p:nvSpPr>
        <p:spPr>
          <a:xfrm>
            <a:off x="7544514" y="180058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Meiryo UI" panose="020B0400000000000000" pitchFamily="34" charset="-128"/>
                <a:ea typeface="Meiryo UI" panose="020B0400000000000000" pitchFamily="34" charset="-128"/>
                <a:cs typeface="Barlow Bold" pitchFamily="34" charset="-120"/>
              </a:rPr>
              <a:t>API REST Sécurisée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544514" y="2286714"/>
            <a:ext cx="6327577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Mise en place d'une API REST robuste et sécurisée pour la communication.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709" y="3196709"/>
            <a:ext cx="1083231" cy="24360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 3"/>
          <p:cNvSpPr/>
          <p:nvPr/>
        </p:nvSpPr>
        <p:spPr>
          <a:xfrm>
            <a:off x="7544514" y="3413284"/>
            <a:ext cx="2893457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Meiryo UI" panose="020B0400000000000000" pitchFamily="34" charset="-128"/>
                <a:ea typeface="Meiryo UI" panose="020B0400000000000000" pitchFamily="34" charset="-128"/>
                <a:cs typeface="Barlow Bold" pitchFamily="34" charset="-120"/>
              </a:rPr>
              <a:t>Organisation Modulaire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544514" y="3899416"/>
            <a:ext cx="6327577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Structure du code organisée en modules pour une meilleure maintenabilité.</a:t>
            </a:r>
            <a:endParaRPr lang="en-US" sz="1700" dirty="0"/>
          </a:p>
        </p:txBody>
      </p:sp>
      <p:sp>
        <p:nvSpPr>
          <p:cNvPr id="10" name="Text 5"/>
          <p:cNvSpPr/>
          <p:nvPr/>
        </p:nvSpPr>
        <p:spPr>
          <a:xfrm>
            <a:off x="7544514" y="4722733"/>
            <a:ext cx="6327577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routes, contrôleurs, services, modèles, middlewares, utils</a:t>
            </a:r>
            <a:endParaRPr lang="en-US" sz="17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4709" y="5632728"/>
            <a:ext cx="1083231" cy="1612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 6"/>
          <p:cNvSpPr/>
          <p:nvPr/>
        </p:nvSpPr>
        <p:spPr>
          <a:xfrm>
            <a:off x="7544514" y="5849303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Meiryo UI" panose="020B0400000000000000" pitchFamily="34" charset="-128"/>
                <a:ea typeface="Meiryo UI" panose="020B0400000000000000" pitchFamily="34" charset="-128"/>
                <a:cs typeface="Barlow Bold" pitchFamily="34" charset="-120"/>
              </a:rPr>
              <a:t>Sécurité Renforcée</a:t>
            </a:r>
            <a:endParaRPr lang="en-US" sz="2200" dirty="0"/>
          </a:p>
        </p:txBody>
      </p:sp>
      <p:sp>
        <p:nvSpPr>
          <p:cNvPr id="13" name="Text 7"/>
          <p:cNvSpPr/>
          <p:nvPr/>
        </p:nvSpPr>
        <p:spPr>
          <a:xfrm>
            <a:off x="7544514" y="6335435"/>
            <a:ext cx="6327577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Authentification JWT et hachage des mots de passe pour protéger les données.</a:t>
            </a:r>
            <a:endParaRPr lang="en-US" sz="1700" dirty="0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57282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8309" y="3387328"/>
            <a:ext cx="7181374" cy="6769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en-US" sz="4250" b="1" dirty="0">
                <a:solidFill>
                  <a:srgbClr val="7068F4"/>
                </a:solidFill>
                <a:latin typeface="Arial Black" panose="020B0A04020102020204" pitchFamily="34" charset="0"/>
                <a:ea typeface="Meiryo UI" panose="020B0400000000000000" pitchFamily="34" charset="-128"/>
                <a:cs typeface="Barlow Bold" pitchFamily="34" charset="-120"/>
              </a:rPr>
              <a:t>4. Fonctionnalités &amp; Résultats</a:t>
            </a:r>
            <a:endParaRPr lang="en-US" sz="4250" dirty="0">
              <a:latin typeface="Arial Black" panose="020B0A04020102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58309" y="4373047"/>
            <a:ext cx="4333161" cy="5414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3400" b="1" dirty="0">
                <a:solidFill>
                  <a:srgbClr val="7068F4"/>
                </a:solidFill>
                <a:latin typeface="Arial Rounded MT Bold" panose="020F0704030504030204" pitchFamily="34" charset="0"/>
                <a:ea typeface="Meiryo UI" panose="020B0400000000000000" pitchFamily="34" charset="-128"/>
                <a:cs typeface="Barlow Bold" pitchFamily="34" charset="-120"/>
              </a:rPr>
              <a:t>Utilisateur</a:t>
            </a:r>
            <a:endParaRPr lang="en-US" sz="3400" dirty="0">
              <a:latin typeface="Arial Rounded MT Bold" panose="020F0704030504030204" pitchFamily="34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758309" y="5223272"/>
            <a:ext cx="463034" cy="463034"/>
          </a:xfrm>
          <a:prstGeom prst="roundRect">
            <a:avLst>
              <a:gd name="adj" fmla="val 40007"/>
            </a:avLst>
          </a:prstGeom>
          <a:solidFill>
            <a:srgbClr val="EEEFF5"/>
          </a:solidFill>
          <a:ln/>
          <a:effectLst>
            <a:outerShdw blurRad="50800" dist="2540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6" name="Text 3"/>
          <p:cNvSpPr/>
          <p:nvPr/>
        </p:nvSpPr>
        <p:spPr>
          <a:xfrm>
            <a:off x="827306" y="5251609"/>
            <a:ext cx="324922" cy="4062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Meiryo UI" panose="020B0400000000000000" pitchFamily="34" charset="-128"/>
                <a:ea typeface="Meiryo UI" panose="020B0400000000000000" pitchFamily="34" charset="-128"/>
                <a:cs typeface="Barlow Bold" pitchFamily="34" charset="-120"/>
              </a:rPr>
              <a:t>1</a:t>
            </a:r>
            <a:endParaRPr lang="en-US" sz="2550" dirty="0"/>
          </a:p>
        </p:txBody>
      </p:sp>
      <p:sp>
        <p:nvSpPr>
          <p:cNvPr id="7" name="Text 4"/>
          <p:cNvSpPr/>
          <p:nvPr/>
        </p:nvSpPr>
        <p:spPr>
          <a:xfrm>
            <a:off x="1427083" y="5290066"/>
            <a:ext cx="3531037" cy="987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Authentification complète, avec changement de mot de passe imposé à la première connexion.</a:t>
            </a:r>
            <a:endParaRPr lang="en-US" sz="1600" dirty="0"/>
          </a:p>
        </p:txBody>
      </p:sp>
      <p:sp>
        <p:nvSpPr>
          <p:cNvPr id="8" name="Shape 5"/>
          <p:cNvSpPr/>
          <p:nvPr/>
        </p:nvSpPr>
        <p:spPr>
          <a:xfrm>
            <a:off x="5215295" y="5223272"/>
            <a:ext cx="463034" cy="463034"/>
          </a:xfrm>
          <a:prstGeom prst="roundRect">
            <a:avLst>
              <a:gd name="adj" fmla="val 40007"/>
            </a:avLst>
          </a:prstGeom>
          <a:solidFill>
            <a:srgbClr val="EEEFF5"/>
          </a:solidFill>
          <a:ln/>
          <a:effectLst>
            <a:outerShdw blurRad="50800" dist="2540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9" name="Text 6"/>
          <p:cNvSpPr/>
          <p:nvPr/>
        </p:nvSpPr>
        <p:spPr>
          <a:xfrm>
            <a:off x="5284291" y="5251609"/>
            <a:ext cx="324922" cy="4062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Meiryo UI" panose="020B0400000000000000" pitchFamily="34" charset="-128"/>
                <a:ea typeface="Meiryo UI" panose="020B0400000000000000" pitchFamily="34" charset="-128"/>
                <a:cs typeface="Barlow Bold" pitchFamily="34" charset="-120"/>
              </a:rPr>
              <a:t>2</a:t>
            </a:r>
            <a:endParaRPr lang="en-US" sz="2550" dirty="0"/>
          </a:p>
        </p:txBody>
      </p:sp>
      <p:sp>
        <p:nvSpPr>
          <p:cNvPr id="10" name="Text 7"/>
          <p:cNvSpPr/>
          <p:nvPr/>
        </p:nvSpPr>
        <p:spPr>
          <a:xfrm>
            <a:off x="5884069" y="5290066"/>
            <a:ext cx="3531037" cy="658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Soumission et consultation de factures numériques.</a:t>
            </a:r>
            <a:endParaRPr lang="en-US" sz="1600" dirty="0"/>
          </a:p>
        </p:txBody>
      </p:sp>
      <p:sp>
        <p:nvSpPr>
          <p:cNvPr id="11" name="Shape 8"/>
          <p:cNvSpPr/>
          <p:nvPr/>
        </p:nvSpPr>
        <p:spPr>
          <a:xfrm>
            <a:off x="9672280" y="5223272"/>
            <a:ext cx="463034" cy="463034"/>
          </a:xfrm>
          <a:prstGeom prst="roundRect">
            <a:avLst>
              <a:gd name="adj" fmla="val 40007"/>
            </a:avLst>
          </a:prstGeom>
          <a:solidFill>
            <a:srgbClr val="EEEFF5"/>
          </a:solidFill>
          <a:ln/>
          <a:effectLst>
            <a:outerShdw blurRad="50800" dist="2540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2" name="Text 9"/>
          <p:cNvSpPr/>
          <p:nvPr/>
        </p:nvSpPr>
        <p:spPr>
          <a:xfrm>
            <a:off x="9741277" y="5251609"/>
            <a:ext cx="324922" cy="4062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Meiryo UI" panose="020B0400000000000000" pitchFamily="34" charset="-128"/>
                <a:ea typeface="Meiryo UI" panose="020B0400000000000000" pitchFamily="34" charset="-128"/>
                <a:cs typeface="Barlow Bold" pitchFamily="34" charset="-120"/>
              </a:rPr>
              <a:t>3</a:t>
            </a:r>
            <a:endParaRPr lang="en-US" sz="2550" dirty="0"/>
          </a:p>
        </p:txBody>
      </p:sp>
      <p:sp>
        <p:nvSpPr>
          <p:cNvPr id="13" name="Text 10"/>
          <p:cNvSpPr/>
          <p:nvPr/>
        </p:nvSpPr>
        <p:spPr>
          <a:xfrm>
            <a:off x="10341054" y="5290066"/>
            <a:ext cx="3531037" cy="658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Historique avec Lazy Loading pour un affichage rapide.</a:t>
            </a:r>
            <a:endParaRPr lang="en-US" sz="1600" dirty="0"/>
          </a:p>
        </p:txBody>
      </p:sp>
      <p:sp>
        <p:nvSpPr>
          <p:cNvPr id="14" name="Shape 11"/>
          <p:cNvSpPr/>
          <p:nvPr/>
        </p:nvSpPr>
        <p:spPr>
          <a:xfrm>
            <a:off x="758309" y="6689646"/>
            <a:ext cx="463034" cy="463034"/>
          </a:xfrm>
          <a:prstGeom prst="roundRect">
            <a:avLst>
              <a:gd name="adj" fmla="val 40007"/>
            </a:avLst>
          </a:prstGeom>
          <a:solidFill>
            <a:srgbClr val="EEEFF5"/>
          </a:solidFill>
          <a:ln/>
          <a:effectLst>
            <a:outerShdw blurRad="50800" dist="2540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5" name="Text 12"/>
          <p:cNvSpPr/>
          <p:nvPr/>
        </p:nvSpPr>
        <p:spPr>
          <a:xfrm>
            <a:off x="827306" y="6717982"/>
            <a:ext cx="324922" cy="4062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Meiryo UI" panose="020B0400000000000000" pitchFamily="34" charset="-128"/>
                <a:ea typeface="Meiryo UI" panose="020B0400000000000000" pitchFamily="34" charset="-128"/>
                <a:cs typeface="Barlow Bold" pitchFamily="34" charset="-120"/>
              </a:rPr>
              <a:t>4</a:t>
            </a:r>
            <a:endParaRPr lang="en-US" sz="2550" dirty="0"/>
          </a:p>
        </p:txBody>
      </p:sp>
      <p:sp>
        <p:nvSpPr>
          <p:cNvPr id="16" name="Text 13"/>
          <p:cNvSpPr/>
          <p:nvPr/>
        </p:nvSpPr>
        <p:spPr>
          <a:xfrm>
            <a:off x="1427083" y="6756440"/>
            <a:ext cx="5759529" cy="6586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Pull-to-Refresh pour mettre à jour les données instantanément.</a:t>
            </a:r>
            <a:endParaRPr lang="en-US" sz="1600" dirty="0"/>
          </a:p>
        </p:txBody>
      </p:sp>
      <p:sp>
        <p:nvSpPr>
          <p:cNvPr id="17" name="Shape 14"/>
          <p:cNvSpPr/>
          <p:nvPr/>
        </p:nvSpPr>
        <p:spPr>
          <a:xfrm>
            <a:off x="7443788" y="6689646"/>
            <a:ext cx="463034" cy="463034"/>
          </a:xfrm>
          <a:prstGeom prst="roundRect">
            <a:avLst>
              <a:gd name="adj" fmla="val 40007"/>
            </a:avLst>
          </a:prstGeom>
          <a:solidFill>
            <a:srgbClr val="EEEFF5"/>
          </a:solidFill>
          <a:ln/>
          <a:effectLst>
            <a:outerShdw blurRad="50800" dist="2540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8" name="Text 15"/>
          <p:cNvSpPr/>
          <p:nvPr/>
        </p:nvSpPr>
        <p:spPr>
          <a:xfrm>
            <a:off x="7512784" y="6717982"/>
            <a:ext cx="324922" cy="4062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b="1" dirty="0">
                <a:solidFill>
                  <a:srgbClr val="272525"/>
                </a:solidFill>
                <a:latin typeface="Meiryo UI" panose="020B0400000000000000" pitchFamily="34" charset="-128"/>
                <a:ea typeface="Meiryo UI" panose="020B0400000000000000" pitchFamily="34" charset="-128"/>
                <a:cs typeface="Barlow Bold" pitchFamily="34" charset="-120"/>
              </a:rPr>
              <a:t>5</a:t>
            </a:r>
            <a:endParaRPr lang="en-US" sz="2550" dirty="0"/>
          </a:p>
        </p:txBody>
      </p:sp>
      <p:sp>
        <p:nvSpPr>
          <p:cNvPr id="19" name="Text 16"/>
          <p:cNvSpPr/>
          <p:nvPr/>
        </p:nvSpPr>
        <p:spPr>
          <a:xfrm>
            <a:off x="8112562" y="6756440"/>
            <a:ext cx="5759529" cy="3293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Téléchargement sécurisé des factures.</a:t>
            </a:r>
            <a:endParaRPr lang="en-US" sz="1600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929521"/>
            <a:ext cx="4561284" cy="5700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7068F4"/>
                </a:solidFill>
                <a:latin typeface="Arial Rounded MT Bold" panose="020F0704030504030204" pitchFamily="34" charset="0"/>
                <a:ea typeface="Meiryo UI" panose="020B0400000000000000" pitchFamily="34" charset="-128"/>
                <a:cs typeface="Barlow Bold" pitchFamily="34" charset="-120"/>
              </a:rPr>
              <a:t>Administrateur</a:t>
            </a:r>
            <a:endParaRPr lang="en-US" sz="3550" dirty="0">
              <a:latin typeface="Arial Rounded MT Bold" panose="020F0704030504030204" pitchFamily="34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018" y="3366016"/>
            <a:ext cx="7868245" cy="7868245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205" y="5942350"/>
            <a:ext cx="365522" cy="456962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1018" y="3366016"/>
            <a:ext cx="7868245" cy="7868245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3072" y="4345484"/>
            <a:ext cx="365522" cy="456962"/>
          </a:xfrm>
          <a:prstGeom prst="rect">
            <a:avLst/>
          </a:prstGeom>
        </p:spPr>
      </p:pic>
      <p:pic>
        <p:nvPicPr>
          <p:cNvPr id="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1018" y="3366016"/>
            <a:ext cx="7868245" cy="7868245"/>
          </a:xfrm>
          <a:prstGeom prst="rect">
            <a:avLst/>
          </a:prstGeom>
        </p:spPr>
      </p:pic>
      <p:pic>
        <p:nvPicPr>
          <p:cNvPr id="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61330" y="4345484"/>
            <a:ext cx="365522" cy="456962"/>
          </a:xfrm>
          <a:prstGeom prst="rect">
            <a:avLst/>
          </a:prstGeom>
        </p:spPr>
      </p:pic>
      <p:pic>
        <p:nvPicPr>
          <p:cNvPr id="9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81018" y="3366016"/>
            <a:ext cx="7868245" cy="7868245"/>
          </a:xfrm>
          <a:prstGeom prst="rect">
            <a:avLst/>
          </a:prstGeom>
        </p:spPr>
      </p:pic>
      <p:pic>
        <p:nvPicPr>
          <p:cNvPr id="10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58196" y="5942350"/>
            <a:ext cx="365522" cy="456962"/>
          </a:xfrm>
          <a:prstGeom prst="rect">
            <a:avLst/>
          </a:prstGeom>
        </p:spPr>
      </p:pic>
      <p:sp>
        <p:nvSpPr>
          <p:cNvPr id="11" name="Text 1"/>
          <p:cNvSpPr/>
          <p:nvPr/>
        </p:nvSpPr>
        <p:spPr>
          <a:xfrm>
            <a:off x="850225" y="286357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Arial Rounded MT Bold" panose="020F0704030504030204" pitchFamily="34" charset="0"/>
                <a:ea typeface="Meiryo UI" panose="020B0400000000000000" pitchFamily="34" charset="-128"/>
                <a:cs typeface="Barlow Bold" pitchFamily="34" charset="-120"/>
              </a:rPr>
              <a:t>Tableau de bord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12" name="Text 2"/>
          <p:cNvSpPr/>
          <p:nvPr/>
        </p:nvSpPr>
        <p:spPr>
          <a:xfrm>
            <a:off x="758309" y="3349704"/>
            <a:ext cx="3034665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 err="1"/>
              <a:t>Graphiques</a:t>
            </a:r>
            <a:r>
              <a:rPr lang="en-US" sz="1700" dirty="0"/>
              <a:t> </a:t>
            </a:r>
            <a:r>
              <a:rPr lang="en-US" sz="1700" dirty="0" err="1"/>
              <a:t>statistiques</a:t>
            </a:r>
            <a:r>
              <a:rPr lang="en-US" sz="1700" dirty="0"/>
              <a:t> (ex: </a:t>
            </a:r>
            <a:r>
              <a:rPr lang="en-US" sz="1700" dirty="0" err="1"/>
              <a:t>dépôts</a:t>
            </a:r>
            <a:r>
              <a:rPr lang="en-US" sz="1700" dirty="0"/>
              <a:t> de factures </a:t>
            </a:r>
            <a:r>
              <a:rPr lang="en-US" sz="1700" dirty="0" err="1"/>
              <a:t>hebdomadaires</a:t>
            </a:r>
            <a:r>
              <a:rPr lang="en-US" sz="1700" dirty="0"/>
              <a:t>).</a:t>
            </a:r>
          </a:p>
        </p:txBody>
      </p:sp>
      <p:sp>
        <p:nvSpPr>
          <p:cNvPr id="13" name="Text 3"/>
          <p:cNvSpPr/>
          <p:nvPr/>
        </p:nvSpPr>
        <p:spPr>
          <a:xfrm>
            <a:off x="4209931" y="193286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Arial Rounded MT Bold" panose="020F0704030504030204" pitchFamily="34" charset="0"/>
                <a:ea typeface="Meiryo UI" panose="020B0400000000000000" pitchFamily="34" charset="-128"/>
                <a:cs typeface="Barlow Bold" pitchFamily="34" charset="-120"/>
              </a:rPr>
              <a:t>Gestion des comptes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14" name="Text 4"/>
          <p:cNvSpPr/>
          <p:nvPr/>
        </p:nvSpPr>
        <p:spPr>
          <a:xfrm>
            <a:off x="4117896" y="2418993"/>
            <a:ext cx="303478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Activation/désactivation des comptes utilisateurs.</a:t>
            </a:r>
            <a:endParaRPr lang="en-US" sz="1700" dirty="0"/>
          </a:p>
        </p:txBody>
      </p:sp>
      <p:sp>
        <p:nvSpPr>
          <p:cNvPr id="15" name="Text 5"/>
          <p:cNvSpPr/>
          <p:nvPr/>
        </p:nvSpPr>
        <p:spPr>
          <a:xfrm>
            <a:off x="7569637" y="193286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Arial Rounded MT Bold" panose="020F0704030504030204" pitchFamily="34" charset="0"/>
                <a:ea typeface="Meiryo UI" panose="020B0400000000000000" pitchFamily="34" charset="-128"/>
                <a:cs typeface="Barlow Bold" pitchFamily="34" charset="-120"/>
              </a:rPr>
              <a:t>Téléchargement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16" name="Text 6"/>
          <p:cNvSpPr/>
          <p:nvPr/>
        </p:nvSpPr>
        <p:spPr>
          <a:xfrm>
            <a:off x="7477601" y="2418993"/>
            <a:ext cx="303478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Téléchargement sécurisé des factures.</a:t>
            </a:r>
            <a:endParaRPr lang="en-US" sz="1700" dirty="0"/>
          </a:p>
        </p:txBody>
      </p:sp>
      <p:sp>
        <p:nvSpPr>
          <p:cNvPr id="17" name="Text 7"/>
          <p:cNvSpPr/>
          <p:nvPr/>
        </p:nvSpPr>
        <p:spPr>
          <a:xfrm>
            <a:off x="10931009" y="3556992"/>
            <a:ext cx="2847380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7068F4"/>
                </a:solidFill>
                <a:latin typeface="Arial Rounded MT Bold" panose="020F0704030504030204" pitchFamily="34" charset="0"/>
                <a:ea typeface="Meiryo UI" panose="020B0400000000000000" pitchFamily="34" charset="-128"/>
                <a:cs typeface="Barlow Bold" pitchFamily="34" charset="-120"/>
              </a:rPr>
              <a:t>Recherche rapide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18" name="Text 8"/>
          <p:cNvSpPr/>
          <p:nvPr/>
        </p:nvSpPr>
        <p:spPr>
          <a:xfrm>
            <a:off x="10931009" y="4043124"/>
            <a:ext cx="284738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Filtres par date, </a:t>
            </a:r>
            <a:r>
              <a:rPr lang="en-US" sz="17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statut</a:t>
            </a: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et mot-clé.</a:t>
            </a:r>
            <a:endParaRPr lang="en-US" sz="1700" dirty="0"/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938927"/>
            <a:ext cx="7701558" cy="5700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b="1" dirty="0">
                <a:solidFill>
                  <a:srgbClr val="7068F4"/>
                </a:solidFill>
                <a:latin typeface="Arial Rounded MT Bold" panose="020F0704030504030204" pitchFamily="34" charset="0"/>
                <a:ea typeface="Meiryo UI" panose="020B0400000000000000" pitchFamily="34" charset="-128"/>
                <a:cs typeface="Barlow Bold" pitchFamily="34" charset="-120"/>
              </a:rPr>
              <a:t>Valeur Ajoutée (Exclusivités Mobiles) :</a:t>
            </a:r>
            <a:endParaRPr lang="en-US" sz="3550" dirty="0">
              <a:latin typeface="Arial Rounded MT Bold" panose="020F0704030504030204" pitchFamily="34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299960" y="1942267"/>
            <a:ext cx="30480" cy="5348407"/>
          </a:xfrm>
          <a:prstGeom prst="roundRect">
            <a:avLst>
              <a:gd name="adj" fmla="val 639750"/>
            </a:avLst>
          </a:prstGeom>
          <a:solidFill>
            <a:srgbClr val="C1C3D0"/>
          </a:solidFill>
          <a:ln/>
        </p:spPr>
      </p:sp>
      <p:sp>
        <p:nvSpPr>
          <p:cNvPr id="4" name="Shape 2"/>
          <p:cNvSpPr/>
          <p:nvPr/>
        </p:nvSpPr>
        <p:spPr>
          <a:xfrm>
            <a:off x="6451997" y="2170747"/>
            <a:ext cx="649962" cy="30480"/>
          </a:xfrm>
          <a:prstGeom prst="roundRect">
            <a:avLst>
              <a:gd name="adj" fmla="val 639750"/>
            </a:avLst>
          </a:prstGeom>
          <a:solidFill>
            <a:srgbClr val="C1C3D0"/>
          </a:solidFill>
          <a:ln/>
        </p:spPr>
      </p:sp>
      <p:sp>
        <p:nvSpPr>
          <p:cNvPr id="5" name="Shape 3"/>
          <p:cNvSpPr/>
          <p:nvPr/>
        </p:nvSpPr>
        <p:spPr>
          <a:xfrm>
            <a:off x="7071479" y="1942267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167" y="1972211"/>
            <a:ext cx="342067" cy="427553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3381256" y="201668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Arial Rounded MT Bold" panose="020F0704030504030204" pitchFamily="34" charset="0"/>
                <a:ea typeface="Meiryo UI" panose="020B0400000000000000" pitchFamily="34" charset="-128"/>
                <a:cs typeface="Barlow Bold" pitchFamily="34" charset="-120"/>
              </a:rPr>
              <a:t>Thème Sombre/Clair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758309" y="2502813"/>
            <a:ext cx="547366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Personnalisation de l'interface utilisateur.</a:t>
            </a:r>
            <a:endParaRPr lang="en-US" sz="1700" dirty="0"/>
          </a:p>
        </p:txBody>
      </p:sp>
      <p:sp>
        <p:nvSpPr>
          <p:cNvPr id="9" name="Shape 6"/>
          <p:cNvSpPr/>
          <p:nvPr/>
        </p:nvSpPr>
        <p:spPr>
          <a:xfrm>
            <a:off x="7528441" y="3470553"/>
            <a:ext cx="649962" cy="30480"/>
          </a:xfrm>
          <a:prstGeom prst="roundRect">
            <a:avLst>
              <a:gd name="adj" fmla="val 639750"/>
            </a:avLst>
          </a:prstGeom>
          <a:solidFill>
            <a:srgbClr val="C1C3D0"/>
          </a:solidFill>
          <a:ln/>
        </p:spPr>
      </p:sp>
      <p:sp>
        <p:nvSpPr>
          <p:cNvPr id="10" name="Shape 7"/>
          <p:cNvSpPr/>
          <p:nvPr/>
        </p:nvSpPr>
        <p:spPr>
          <a:xfrm>
            <a:off x="7071479" y="3242072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4167" y="3272016"/>
            <a:ext cx="342067" cy="427553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8398431" y="3316486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Arial Rounded MT Bold" panose="020F0704030504030204" pitchFamily="34" charset="0"/>
                <a:ea typeface="Meiryo UI" panose="020B0400000000000000" pitchFamily="34" charset="-128"/>
                <a:cs typeface="Barlow Bold" pitchFamily="34" charset="-120"/>
              </a:rPr>
              <a:t>Multilingue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13" name="Text 9"/>
          <p:cNvSpPr/>
          <p:nvPr/>
        </p:nvSpPr>
        <p:spPr>
          <a:xfrm>
            <a:off x="8398431" y="3802618"/>
            <a:ext cx="547366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Support des langues FR, EN, AR.</a:t>
            </a:r>
            <a:endParaRPr lang="en-US" sz="1700" dirty="0"/>
          </a:p>
        </p:txBody>
      </p:sp>
      <p:sp>
        <p:nvSpPr>
          <p:cNvPr id="14" name="Shape 10"/>
          <p:cNvSpPr/>
          <p:nvPr/>
        </p:nvSpPr>
        <p:spPr>
          <a:xfrm>
            <a:off x="6451997" y="4590931"/>
            <a:ext cx="649962" cy="30480"/>
          </a:xfrm>
          <a:prstGeom prst="roundRect">
            <a:avLst>
              <a:gd name="adj" fmla="val 639750"/>
            </a:avLst>
          </a:prstGeom>
          <a:solidFill>
            <a:srgbClr val="C1C3D0"/>
          </a:solidFill>
          <a:ln/>
        </p:spPr>
      </p:sp>
      <p:sp>
        <p:nvSpPr>
          <p:cNvPr id="15" name="Shape 11"/>
          <p:cNvSpPr/>
          <p:nvPr/>
        </p:nvSpPr>
        <p:spPr>
          <a:xfrm>
            <a:off x="7071479" y="4362450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4167" y="4392394"/>
            <a:ext cx="342067" cy="427553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3381256" y="443686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Arial Rounded MT Bold" panose="020F0704030504030204" pitchFamily="34" charset="0"/>
                <a:ea typeface="Meiryo UI" panose="020B0400000000000000" pitchFamily="34" charset="-128"/>
                <a:cs typeface="Barlow Bold" pitchFamily="34" charset="-120"/>
              </a:rPr>
              <a:t>Data Visualisation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18" name="Text 13"/>
          <p:cNvSpPr/>
          <p:nvPr/>
        </p:nvSpPr>
        <p:spPr>
          <a:xfrm>
            <a:off x="758309" y="4922996"/>
            <a:ext cx="547366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Graphiques statistiques pour l'administrateur.</a:t>
            </a:r>
            <a:endParaRPr lang="en-US" sz="1700" dirty="0"/>
          </a:p>
        </p:txBody>
      </p:sp>
      <p:sp>
        <p:nvSpPr>
          <p:cNvPr id="19" name="Shape 14"/>
          <p:cNvSpPr/>
          <p:nvPr/>
        </p:nvSpPr>
        <p:spPr>
          <a:xfrm>
            <a:off x="7528441" y="5711428"/>
            <a:ext cx="649962" cy="30480"/>
          </a:xfrm>
          <a:prstGeom prst="roundRect">
            <a:avLst>
              <a:gd name="adj" fmla="val 639750"/>
            </a:avLst>
          </a:prstGeom>
          <a:solidFill>
            <a:srgbClr val="C1C3D0"/>
          </a:solidFill>
          <a:ln/>
        </p:spPr>
      </p:sp>
      <p:sp>
        <p:nvSpPr>
          <p:cNvPr id="20" name="Shape 15"/>
          <p:cNvSpPr/>
          <p:nvPr/>
        </p:nvSpPr>
        <p:spPr>
          <a:xfrm>
            <a:off x="7071479" y="5482947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4167" y="5512891"/>
            <a:ext cx="342067" cy="427553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8398431" y="5557361"/>
            <a:ext cx="2899767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Arial Rounded MT Bold" panose="020F0704030504030204" pitchFamily="34" charset="0"/>
                <a:ea typeface="Meiryo UI" panose="020B0400000000000000" pitchFamily="34" charset="-128"/>
                <a:cs typeface="Barlow Bold" pitchFamily="34" charset="-120"/>
              </a:rPr>
              <a:t>Affichage des factures</a:t>
            </a:r>
            <a:endParaRPr lang="en-US" sz="2200" dirty="0">
              <a:latin typeface="Arial Rounded MT Bold" panose="020F0704030504030204" pitchFamily="34" charset="0"/>
            </a:endParaRPr>
          </a:p>
        </p:txBody>
      </p:sp>
      <p:sp>
        <p:nvSpPr>
          <p:cNvPr id="23" name="Text 17"/>
          <p:cNvSpPr/>
          <p:nvPr/>
        </p:nvSpPr>
        <p:spPr>
          <a:xfrm>
            <a:off x="8398431" y="6043493"/>
            <a:ext cx="5473660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Options d'affichage en liste ou en carte.</a:t>
            </a:r>
            <a:endParaRPr lang="en-US" sz="1700" dirty="0"/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574</Words>
  <Application>Microsoft Office PowerPoint</Application>
  <PresentationFormat>Custom</PresentationFormat>
  <Paragraphs>126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Meiryo UI</vt:lpstr>
      <vt:lpstr>Montserrat</vt:lpstr>
      <vt:lpstr>Arial Black</vt:lpstr>
      <vt:lpstr>Arial</vt:lpstr>
      <vt:lpstr>Arial Rounded MT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Abderrahim Oumous</cp:lastModifiedBy>
  <cp:revision>24</cp:revision>
  <dcterms:created xsi:type="dcterms:W3CDTF">2025-06-11T15:45:45Z</dcterms:created>
  <dcterms:modified xsi:type="dcterms:W3CDTF">2025-06-11T21:07:13Z</dcterms:modified>
</cp:coreProperties>
</file>