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0"/>
  </p:notesMasterIdLst>
  <p:sldIdLst>
    <p:sldId id="256" r:id="rId2"/>
    <p:sldId id="257" r:id="rId3"/>
    <p:sldId id="258" r:id="rId4"/>
    <p:sldId id="267" r:id="rId5"/>
    <p:sldId id="259" r:id="rId6"/>
    <p:sldId id="266" r:id="rId7"/>
    <p:sldId id="264" r:id="rId8"/>
    <p:sldId id="268" r:id="rId9"/>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EE96B5-EDDF-4E3B-A3AE-777FA7190971}" v="20" dt="2024-07-30T15:21:08.1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3" d="100"/>
          <a:sy n="53" d="100"/>
        </p:scale>
        <p:origin x="7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zarudeen S" userId="b480e235-8054-4261-92f9-eb698d9540cd" providerId="ADAL" clId="{18EE96B5-EDDF-4E3B-A3AE-777FA7190971}"/>
    <pc:docChg chg="undo custSel addSld delSld modSld">
      <pc:chgData name="Azarudeen S" userId="b480e235-8054-4261-92f9-eb698d9540cd" providerId="ADAL" clId="{18EE96B5-EDDF-4E3B-A3AE-777FA7190971}" dt="2024-07-30T15:21:23.168" v="136" actId="20577"/>
      <pc:docMkLst>
        <pc:docMk/>
      </pc:docMkLst>
      <pc:sldChg chg="modSp mod">
        <pc:chgData name="Azarudeen S" userId="b480e235-8054-4261-92f9-eb698d9540cd" providerId="ADAL" clId="{18EE96B5-EDDF-4E3B-A3AE-777FA7190971}" dt="2024-07-30T13:07:42.845" v="7" actId="1076"/>
        <pc:sldMkLst>
          <pc:docMk/>
          <pc:sldMk cId="0" sldId="256"/>
        </pc:sldMkLst>
        <pc:spChg chg="mod">
          <ac:chgData name="Azarudeen S" userId="b480e235-8054-4261-92f9-eb698d9540cd" providerId="ADAL" clId="{18EE96B5-EDDF-4E3B-A3AE-777FA7190971}" dt="2024-07-30T13:07:33.614" v="5" actId="1076"/>
          <ac:spMkLst>
            <pc:docMk/>
            <pc:sldMk cId="0" sldId="256"/>
            <ac:spMk id="3" creationId="{00000000-0000-0000-0000-000000000000}"/>
          </ac:spMkLst>
        </pc:spChg>
        <pc:spChg chg="mod">
          <ac:chgData name="Azarudeen S" userId="b480e235-8054-4261-92f9-eb698d9540cd" providerId="ADAL" clId="{18EE96B5-EDDF-4E3B-A3AE-777FA7190971}" dt="2024-07-30T13:07:23.184" v="0" actId="20577"/>
          <ac:spMkLst>
            <pc:docMk/>
            <pc:sldMk cId="0" sldId="256"/>
            <ac:spMk id="6" creationId="{00000000-0000-0000-0000-000000000000}"/>
          </ac:spMkLst>
        </pc:spChg>
        <pc:spChg chg="mod">
          <ac:chgData name="Azarudeen S" userId="b480e235-8054-4261-92f9-eb698d9540cd" providerId="ADAL" clId="{18EE96B5-EDDF-4E3B-A3AE-777FA7190971}" dt="2024-07-30T13:07:37.899" v="6" actId="1076"/>
          <ac:spMkLst>
            <pc:docMk/>
            <pc:sldMk cId="0" sldId="256"/>
            <ac:spMk id="7" creationId="{00000000-0000-0000-0000-000000000000}"/>
          </ac:spMkLst>
        </pc:spChg>
        <pc:spChg chg="mod">
          <ac:chgData name="Azarudeen S" userId="b480e235-8054-4261-92f9-eb698d9540cd" providerId="ADAL" clId="{18EE96B5-EDDF-4E3B-A3AE-777FA7190971}" dt="2024-07-30T13:07:42.845" v="7" actId="1076"/>
          <ac:spMkLst>
            <pc:docMk/>
            <pc:sldMk cId="0" sldId="256"/>
            <ac:spMk id="9" creationId="{00000000-0000-0000-0000-000000000000}"/>
          </ac:spMkLst>
        </pc:spChg>
        <pc:picChg chg="mod">
          <ac:chgData name="Azarudeen S" userId="b480e235-8054-4261-92f9-eb698d9540cd" providerId="ADAL" clId="{18EE96B5-EDDF-4E3B-A3AE-777FA7190971}" dt="2024-07-30T13:07:28.572" v="1" actId="1076"/>
          <ac:picMkLst>
            <pc:docMk/>
            <pc:sldMk cId="0" sldId="256"/>
            <ac:picMk id="8" creationId="{00000000-0000-0000-0000-000000000000}"/>
          </ac:picMkLst>
        </pc:picChg>
      </pc:sldChg>
      <pc:sldChg chg="del">
        <pc:chgData name="Azarudeen S" userId="b480e235-8054-4261-92f9-eb698d9540cd" providerId="ADAL" clId="{18EE96B5-EDDF-4E3B-A3AE-777FA7190971}" dt="2024-07-30T14:46:27.601" v="8" actId="47"/>
        <pc:sldMkLst>
          <pc:docMk/>
          <pc:sldMk cId="0" sldId="263"/>
        </pc:sldMkLst>
      </pc:sldChg>
      <pc:sldChg chg="modSp mod">
        <pc:chgData name="Azarudeen S" userId="b480e235-8054-4261-92f9-eb698d9540cd" providerId="ADAL" clId="{18EE96B5-EDDF-4E3B-A3AE-777FA7190971}" dt="2024-07-30T15:10:12.768" v="82" actId="20577"/>
        <pc:sldMkLst>
          <pc:docMk/>
          <pc:sldMk cId="0" sldId="264"/>
        </pc:sldMkLst>
        <pc:spChg chg="mod">
          <ac:chgData name="Azarudeen S" userId="b480e235-8054-4261-92f9-eb698d9540cd" providerId="ADAL" clId="{18EE96B5-EDDF-4E3B-A3AE-777FA7190971}" dt="2024-07-30T15:06:25.088" v="31" actId="1076"/>
          <ac:spMkLst>
            <pc:docMk/>
            <pc:sldMk cId="0" sldId="264"/>
            <ac:spMk id="3" creationId="{00000000-0000-0000-0000-000000000000}"/>
          </ac:spMkLst>
        </pc:spChg>
        <pc:spChg chg="mod">
          <ac:chgData name="Azarudeen S" userId="b480e235-8054-4261-92f9-eb698d9540cd" providerId="ADAL" clId="{18EE96B5-EDDF-4E3B-A3AE-777FA7190971}" dt="2024-07-30T15:06:01.571" v="27" actId="20577"/>
          <ac:spMkLst>
            <pc:docMk/>
            <pc:sldMk cId="0" sldId="264"/>
            <ac:spMk id="5" creationId="{00000000-0000-0000-0000-000000000000}"/>
          </ac:spMkLst>
        </pc:spChg>
        <pc:spChg chg="mod">
          <ac:chgData name="Azarudeen S" userId="b480e235-8054-4261-92f9-eb698d9540cd" providerId="ADAL" clId="{18EE96B5-EDDF-4E3B-A3AE-777FA7190971}" dt="2024-07-30T15:10:12.768" v="82" actId="20577"/>
          <ac:spMkLst>
            <pc:docMk/>
            <pc:sldMk cId="0" sldId="264"/>
            <ac:spMk id="6" creationId="{00000000-0000-0000-0000-000000000000}"/>
          </ac:spMkLst>
        </pc:spChg>
      </pc:sldChg>
      <pc:sldChg chg="modSp mod">
        <pc:chgData name="Azarudeen S" userId="b480e235-8054-4261-92f9-eb698d9540cd" providerId="ADAL" clId="{18EE96B5-EDDF-4E3B-A3AE-777FA7190971}" dt="2024-07-30T15:04:49.269" v="10" actId="20577"/>
        <pc:sldMkLst>
          <pc:docMk/>
          <pc:sldMk cId="0" sldId="266"/>
        </pc:sldMkLst>
        <pc:spChg chg="mod">
          <ac:chgData name="Azarudeen S" userId="b480e235-8054-4261-92f9-eb698d9540cd" providerId="ADAL" clId="{18EE96B5-EDDF-4E3B-A3AE-777FA7190971}" dt="2024-07-30T15:04:49.269" v="10" actId="20577"/>
          <ac:spMkLst>
            <pc:docMk/>
            <pc:sldMk cId="0" sldId="266"/>
            <ac:spMk id="10" creationId="{00000000-0000-0000-0000-000000000000}"/>
          </ac:spMkLst>
        </pc:spChg>
      </pc:sldChg>
      <pc:sldChg chg="addSp delSp modSp add mod">
        <pc:chgData name="Azarudeen S" userId="b480e235-8054-4261-92f9-eb698d9540cd" providerId="ADAL" clId="{18EE96B5-EDDF-4E3B-A3AE-777FA7190971}" dt="2024-07-30T15:21:23.168" v="136" actId="20577"/>
        <pc:sldMkLst>
          <pc:docMk/>
          <pc:sldMk cId="618066382" sldId="268"/>
        </pc:sldMkLst>
        <pc:spChg chg="del mod">
          <ac:chgData name="Azarudeen S" userId="b480e235-8054-4261-92f9-eb698d9540cd" providerId="ADAL" clId="{18EE96B5-EDDF-4E3B-A3AE-777FA7190971}" dt="2024-07-30T15:20:58.602" v="129" actId="478"/>
          <ac:spMkLst>
            <pc:docMk/>
            <pc:sldMk cId="618066382" sldId="268"/>
            <ac:spMk id="3" creationId="{00000000-0000-0000-0000-000000000000}"/>
          </ac:spMkLst>
        </pc:spChg>
        <pc:spChg chg="mod">
          <ac:chgData name="Azarudeen S" userId="b480e235-8054-4261-92f9-eb698d9540cd" providerId="ADAL" clId="{18EE96B5-EDDF-4E3B-A3AE-777FA7190971}" dt="2024-07-30T15:19:15.228" v="99" actId="6549"/>
          <ac:spMkLst>
            <pc:docMk/>
            <pc:sldMk cId="618066382" sldId="268"/>
            <ac:spMk id="5" creationId="{00000000-0000-0000-0000-000000000000}"/>
          </ac:spMkLst>
        </pc:spChg>
        <pc:spChg chg="mod">
          <ac:chgData name="Azarudeen S" userId="b480e235-8054-4261-92f9-eb698d9540cd" providerId="ADAL" clId="{18EE96B5-EDDF-4E3B-A3AE-777FA7190971}" dt="2024-07-30T15:21:23.168" v="136" actId="20577"/>
          <ac:spMkLst>
            <pc:docMk/>
            <pc:sldMk cId="618066382" sldId="268"/>
            <ac:spMk id="6" creationId="{00000000-0000-0000-0000-000000000000}"/>
          </ac:spMkLst>
        </pc:spChg>
        <pc:picChg chg="add mod">
          <ac:chgData name="Azarudeen S" userId="b480e235-8054-4261-92f9-eb698d9540cd" providerId="ADAL" clId="{18EE96B5-EDDF-4E3B-A3AE-777FA7190971}" dt="2024-07-30T15:20:14.947" v="119" actId="1076"/>
          <ac:picMkLst>
            <pc:docMk/>
            <pc:sldMk cId="618066382" sldId="268"/>
            <ac:picMk id="1026" creationId="{12015FD8-6DE4-9C57-0C71-65EEC53262AE}"/>
          </ac:picMkLst>
        </pc:picChg>
        <pc:picChg chg="add mod">
          <ac:chgData name="Azarudeen S" userId="b480e235-8054-4261-92f9-eb698d9540cd" providerId="ADAL" clId="{18EE96B5-EDDF-4E3B-A3AE-777FA7190971}" dt="2024-07-30T15:20:30.647" v="125" actId="1076"/>
          <ac:picMkLst>
            <pc:docMk/>
            <pc:sldMk cId="618066382" sldId="268"/>
            <ac:picMk id="1028" creationId="{688F0C61-DC1F-6C3C-E196-9C5B1E5B195E}"/>
          </ac:picMkLst>
        </pc:picChg>
        <pc:picChg chg="add del mod">
          <ac:chgData name="Azarudeen S" userId="b480e235-8054-4261-92f9-eb698d9540cd" providerId="ADAL" clId="{18EE96B5-EDDF-4E3B-A3AE-777FA7190971}" dt="2024-07-30T15:20:58.602" v="129" actId="478"/>
          <ac:picMkLst>
            <pc:docMk/>
            <pc:sldMk cId="618066382" sldId="268"/>
            <ac:picMk id="1030" creationId="{19A2FA88-E442-78A4-0FD4-935680FE2B92}"/>
          </ac:picMkLst>
        </pc:picChg>
        <pc:picChg chg="add mod">
          <ac:chgData name="Azarudeen S" userId="b480e235-8054-4261-92f9-eb698d9540cd" providerId="ADAL" clId="{18EE96B5-EDDF-4E3B-A3AE-777FA7190971}" dt="2024-07-30T15:21:08.112" v="132" actId="14100"/>
          <ac:picMkLst>
            <pc:docMk/>
            <pc:sldMk cId="618066382" sldId="268"/>
            <ac:picMk id="1032" creationId="{8E355914-B4AF-755D-16BB-484CC63605BA}"/>
          </ac:picMkLst>
        </pc:picChg>
      </pc:sldChg>
      <pc:sldChg chg="modSp add del mod">
        <pc:chgData name="Azarudeen S" userId="b480e235-8054-4261-92f9-eb698d9540cd" providerId="ADAL" clId="{18EE96B5-EDDF-4E3B-A3AE-777FA7190971}" dt="2024-07-30T15:18:44.668" v="83" actId="47"/>
        <pc:sldMkLst>
          <pc:docMk/>
          <pc:sldMk cId="3258049132" sldId="268"/>
        </pc:sldMkLst>
        <pc:spChg chg="mod">
          <ac:chgData name="Azarudeen S" userId="b480e235-8054-4261-92f9-eb698d9540cd" providerId="ADAL" clId="{18EE96B5-EDDF-4E3B-A3AE-777FA7190971}" dt="2024-07-30T15:07:17.885" v="52" actId="1076"/>
          <ac:spMkLst>
            <pc:docMk/>
            <pc:sldMk cId="3258049132" sldId="268"/>
            <ac:spMk id="3" creationId="{00000000-0000-0000-0000-000000000000}"/>
          </ac:spMkLst>
        </pc:spChg>
        <pc:spChg chg="mod">
          <ac:chgData name="Azarudeen S" userId="b480e235-8054-4261-92f9-eb698d9540cd" providerId="ADAL" clId="{18EE96B5-EDDF-4E3B-A3AE-777FA7190971}" dt="2024-07-30T15:06:46.345" v="47" actId="20577"/>
          <ac:spMkLst>
            <pc:docMk/>
            <pc:sldMk cId="3258049132" sldId="268"/>
            <ac:spMk id="5" creationId="{00000000-0000-0000-0000-000000000000}"/>
          </ac:spMkLst>
        </pc:spChg>
        <pc:spChg chg="mod">
          <ac:chgData name="Azarudeen S" userId="b480e235-8054-4261-92f9-eb698d9540cd" providerId="ADAL" clId="{18EE96B5-EDDF-4E3B-A3AE-777FA7190971}" dt="2024-07-30T15:08:40.402" v="67" actId="20577"/>
          <ac:spMkLst>
            <pc:docMk/>
            <pc:sldMk cId="3258049132" sldId="268"/>
            <ac:spMk id="6" creationId="{00000000-0000-0000-0000-000000000000}"/>
          </ac:spMkLst>
        </pc:spChg>
      </pc:sldChg>
      <pc:sldChg chg="add del">
        <pc:chgData name="Azarudeen S" userId="b480e235-8054-4261-92f9-eb698d9540cd" providerId="ADAL" clId="{18EE96B5-EDDF-4E3B-A3AE-777FA7190971}" dt="2024-07-30T15:06:24.045" v="30"/>
        <pc:sldMkLst>
          <pc:docMk/>
          <pc:sldMk cId="3874963672" sldId="26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4734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755441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604891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346836"/>
            <a:ext cx="1097280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3887233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3297064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438150"/>
            <a:ext cx="3154680" cy="6974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05840" y="438150"/>
            <a:ext cx="9281160"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4418854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2847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4873674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0" y="2051686"/>
            <a:ext cx="12618720" cy="3423284"/>
          </a:xfrm>
        </p:spPr>
        <p:txBody>
          <a:bodyPr anchor="b"/>
          <a:lstStyle>
            <a:lvl1pPr>
              <a:defRPr sz="7200"/>
            </a:lvl1pPr>
          </a:lstStyle>
          <a:p>
            <a:r>
              <a:rPr lang="en-US"/>
              <a:t>Click to edit Master title style</a:t>
            </a:r>
            <a:endParaRPr lang="en-US" dirty="0"/>
          </a:p>
        </p:txBody>
      </p:sp>
      <p:sp>
        <p:nvSpPr>
          <p:cNvPr id="3" name="Text Placeholder 2"/>
          <p:cNvSpPr>
            <a:spLocks noGrp="1"/>
          </p:cNvSpPr>
          <p:nvPr>
            <p:ph type="body" idx="1"/>
          </p:nvPr>
        </p:nvSpPr>
        <p:spPr>
          <a:xfrm>
            <a:off x="998220" y="5507356"/>
            <a:ext cx="1261872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9647065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058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066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4038655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38150"/>
            <a:ext cx="12618720"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007746" y="3006090"/>
            <a:ext cx="6189344"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06640" y="3006090"/>
            <a:ext cx="6219826"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7/30/2024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1817263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7/30/2024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1888199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2761641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US" dirty="0"/>
          </a:p>
        </p:txBody>
      </p:sp>
      <p:sp>
        <p:nvSpPr>
          <p:cNvPr id="3" name="Content Placeholder 2"/>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9489156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19826" y="1184911"/>
            <a:ext cx="7406640" cy="5848350"/>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056960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C764DE79-268F-4C1A-8933-263129D2AF90}" type="datetimeFigureOut">
              <a:rPr lang="en-US" dirty="0"/>
              <a:t>7/30/2024</a:t>
            </a:fld>
            <a:endParaRPr lang="en-US" dirty="0"/>
          </a:p>
        </p:txBody>
      </p:sp>
      <p:sp>
        <p:nvSpPr>
          <p:cNvPr id="5" name="Footer Placeholder 4"/>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554296370"/>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iki.openjdk.org/display/crac"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o.s.c.support/"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txBody>
          <a:bodyPr/>
          <a:lstStyle/>
          <a:p>
            <a:endParaRPr lang="en-IN"/>
          </a:p>
        </p:txBody>
      </p:sp>
      <p:sp>
        <p:nvSpPr>
          <p:cNvPr id="3" name="Shape 1"/>
          <p:cNvSpPr/>
          <p:nvPr/>
        </p:nvSpPr>
        <p:spPr>
          <a:xfrm>
            <a:off x="0" y="0"/>
            <a:ext cx="14630400" cy="8229600"/>
          </a:xfrm>
          <a:prstGeom prst="rect">
            <a:avLst/>
          </a:prstGeom>
          <a:solidFill>
            <a:srgbClr val="272525"/>
          </a:solidFill>
          <a:ln/>
        </p:spPr>
        <p:txBody>
          <a:bodyPr/>
          <a:lstStyle/>
          <a:p>
            <a:endParaRPr lang="en-IN"/>
          </a:p>
        </p:txBody>
      </p:sp>
      <p:sp>
        <p:nvSpPr>
          <p:cNvPr id="5" name="Text 2"/>
          <p:cNvSpPr/>
          <p:nvPr/>
        </p:nvSpPr>
        <p:spPr>
          <a:xfrm>
            <a:off x="324853" y="890337"/>
            <a:ext cx="13441511" cy="3293877"/>
          </a:xfrm>
          <a:prstGeom prst="rect">
            <a:avLst/>
          </a:prstGeom>
          <a:noFill/>
          <a:ln/>
        </p:spPr>
        <p:txBody>
          <a:bodyPr wrap="square" rtlCol="0" anchor="t"/>
          <a:lstStyle/>
          <a:p>
            <a:pPr marL="0" indent="0">
              <a:lnSpc>
                <a:spcPts val="8384"/>
              </a:lnSpc>
              <a:buNone/>
            </a:pPr>
            <a:r>
              <a:rPr lang="en-US" sz="6707" b="1" kern="0" spc="-201" dirty="0">
                <a:solidFill>
                  <a:srgbClr val="FFFFFF"/>
                </a:solidFill>
                <a:latin typeface="Inter" pitchFamily="34" charset="0"/>
                <a:ea typeface="Inter" pitchFamily="34" charset="-122"/>
                <a:cs typeface="Inter" pitchFamily="34" charset="-120"/>
              </a:rPr>
              <a:t>Prepare a Spring Boot app with CRaC</a:t>
            </a:r>
            <a:endParaRPr lang="en-US" sz="6707" dirty="0"/>
          </a:p>
        </p:txBody>
      </p:sp>
      <p:sp>
        <p:nvSpPr>
          <p:cNvPr id="6" name="Text 3"/>
          <p:cNvSpPr/>
          <p:nvPr/>
        </p:nvSpPr>
        <p:spPr>
          <a:xfrm>
            <a:off x="324853" y="2069432"/>
            <a:ext cx="13980694" cy="6068728"/>
          </a:xfrm>
          <a:prstGeom prst="rect">
            <a:avLst/>
          </a:prstGeom>
          <a:noFill/>
          <a:ln/>
        </p:spPr>
        <p:txBody>
          <a:bodyPr wrap="square" rtlCol="0" anchor="t"/>
          <a:lstStyle/>
          <a:p>
            <a:pPr marL="0" marR="0">
              <a:spcBef>
                <a:spcPts val="0"/>
              </a:spcBef>
              <a:spcAft>
                <a:spcPts val="0"/>
              </a:spcAft>
            </a:pPr>
            <a:endParaRPr lang="en-IN" sz="3200" dirty="0">
              <a:solidFill>
                <a:schemeClr val="bg1"/>
              </a:solidFill>
              <a:effectLst/>
              <a:latin typeface="Calibri" panose="020F0502020204030204" pitchFamily="34" charset="0"/>
            </a:endParaRPr>
          </a:p>
          <a:p>
            <a:pPr marL="0" marR="0">
              <a:spcBef>
                <a:spcPts val="0"/>
              </a:spcBef>
              <a:spcAft>
                <a:spcPts val="0"/>
              </a:spcAft>
            </a:pPr>
            <a:r>
              <a:rPr lang="en-IN" sz="3200" dirty="0">
                <a:solidFill>
                  <a:schemeClr val="bg1"/>
                </a:solidFill>
                <a:effectLst/>
                <a:latin typeface="Calibri" panose="020F0502020204030204" pitchFamily="34" charset="0"/>
              </a:rPr>
              <a:t>What is </a:t>
            </a:r>
            <a:r>
              <a:rPr lang="en-IN" sz="3200" dirty="0" err="1">
                <a:solidFill>
                  <a:schemeClr val="bg1"/>
                </a:solidFill>
                <a:effectLst/>
                <a:latin typeface="Calibri" panose="020F0502020204030204" pitchFamily="34" charset="0"/>
              </a:rPr>
              <a:t>CRaC</a:t>
            </a:r>
            <a:r>
              <a:rPr lang="en-IN" sz="3200" dirty="0">
                <a:solidFill>
                  <a:schemeClr val="bg1"/>
                </a:solidFill>
                <a:effectLst/>
                <a:latin typeface="Calibri" panose="020F0502020204030204" pitchFamily="34" charset="0"/>
              </a:rPr>
              <a:t>?</a:t>
            </a:r>
          </a:p>
          <a:p>
            <a:pPr marL="0" marR="0">
              <a:spcBef>
                <a:spcPts val="0"/>
              </a:spcBef>
              <a:spcAft>
                <a:spcPts val="0"/>
              </a:spcAft>
            </a:pPr>
            <a:r>
              <a:rPr lang="en-IN" sz="3200" dirty="0" err="1">
                <a:solidFill>
                  <a:schemeClr val="bg1"/>
                </a:solidFill>
                <a:effectLst/>
                <a:latin typeface="Calibri" panose="020F0502020204030204" pitchFamily="34" charset="0"/>
              </a:rPr>
              <a:t>CRaC</a:t>
            </a:r>
            <a:r>
              <a:rPr lang="en-IN" sz="3200" dirty="0">
                <a:solidFill>
                  <a:schemeClr val="bg1"/>
                </a:solidFill>
                <a:effectLst/>
                <a:latin typeface="Calibri" panose="020F0502020204030204" pitchFamily="34" charset="0"/>
              </a:rPr>
              <a:t> (Coordinated Restore at Checkpoint).</a:t>
            </a:r>
          </a:p>
          <a:p>
            <a:pPr marL="0" marR="0">
              <a:spcBef>
                <a:spcPts val="0"/>
              </a:spcBef>
              <a:spcAft>
                <a:spcPts val="0"/>
              </a:spcAft>
            </a:pPr>
            <a:endParaRPr lang="en-IN" sz="3200" dirty="0">
              <a:solidFill>
                <a:schemeClr val="bg1"/>
              </a:solidFill>
              <a:effectLst/>
              <a:latin typeface="Calibri" panose="020F0502020204030204" pitchFamily="34" charset="0"/>
            </a:endParaRPr>
          </a:p>
          <a:p>
            <a:pPr marL="0" marR="0">
              <a:spcBef>
                <a:spcPts val="0"/>
              </a:spcBef>
              <a:spcAft>
                <a:spcPts val="0"/>
              </a:spcAft>
            </a:pPr>
            <a:r>
              <a:rPr lang="en-IN" sz="3200" b="1" dirty="0" err="1">
                <a:solidFill>
                  <a:schemeClr val="bg1"/>
                </a:solidFill>
                <a:effectLst/>
                <a:latin typeface="Calibri" panose="020F0502020204030204" pitchFamily="34" charset="0"/>
              </a:rPr>
              <a:t>CRaC</a:t>
            </a:r>
            <a:r>
              <a:rPr lang="en-IN" sz="3200" b="1" dirty="0">
                <a:solidFill>
                  <a:schemeClr val="bg1"/>
                </a:solidFill>
                <a:effectLst/>
                <a:latin typeface="Calibri" panose="020F0502020204030204" pitchFamily="34" charset="0"/>
              </a:rPr>
              <a:t> is an </a:t>
            </a:r>
            <a:r>
              <a:rPr lang="en-US" sz="3200" b="1" dirty="0">
                <a:solidFill>
                  <a:schemeClr val="bg1"/>
                </a:solidFill>
                <a:effectLst/>
                <a:latin typeface="Calibri" panose="020F0502020204030204" pitchFamily="34" charset="0"/>
                <a:hlinkClick r:id="rId3">
                  <a:extLst>
                    <a:ext uri="{A12FA001-AC4F-418D-AE19-62706E023703}">
                      <ahyp:hlinkClr xmlns:ahyp="http://schemas.microsoft.com/office/drawing/2018/hyperlinkcolor" val="tx"/>
                    </a:ext>
                  </a:extLst>
                </a:hlinkClick>
              </a:rPr>
              <a:t>OpenJDK project</a:t>
            </a:r>
            <a:r>
              <a:rPr lang="en-IN" sz="3200" dirty="0">
                <a:solidFill>
                  <a:schemeClr val="bg1"/>
                </a:solidFill>
                <a:effectLst/>
                <a:latin typeface="Calibri" panose="020F0502020204030204" pitchFamily="34" charset="0"/>
              </a:rPr>
              <a:t> </a:t>
            </a:r>
            <a:r>
              <a:rPr lang="en-US" sz="3200" b="1" dirty="0">
                <a:solidFill>
                  <a:schemeClr val="bg1"/>
                </a:solidFill>
                <a:effectLst/>
                <a:latin typeface="Calibri" panose="020F0502020204030204" pitchFamily="34" charset="0"/>
              </a:rPr>
              <a:t>that can "snapshot" a running JVM (Java Virtual Machine) and store its state, including your application, to disk. Then, at another point in time, you can restore the JVM from the saved checkpoint back to memory. With this, one can start an application, warm it up, and create a checkpoint. Restoring from the saved checkpoint back to memory mainly relies on disk I/O, which means it is really fast (in the range of milliseconds)</a:t>
            </a:r>
            <a:endParaRPr lang="en-IN" sz="3200" dirty="0">
              <a:solidFill>
                <a:schemeClr val="bg1"/>
              </a:solidFill>
              <a:effectLst/>
              <a:latin typeface="Calibri" panose="020F0502020204030204" pitchFamily="34" charset="0"/>
            </a:endParaRPr>
          </a:p>
        </p:txBody>
      </p:sp>
      <p:sp>
        <p:nvSpPr>
          <p:cNvPr id="7" name="Shape 4"/>
          <p:cNvSpPr/>
          <p:nvPr/>
        </p:nvSpPr>
        <p:spPr>
          <a:xfrm>
            <a:off x="6335197" y="7339263"/>
            <a:ext cx="394930" cy="394930"/>
          </a:xfrm>
          <a:prstGeom prst="roundRect">
            <a:avLst>
              <a:gd name="adj" fmla="val 23151155"/>
            </a:avLst>
          </a:prstGeom>
          <a:noFill/>
          <a:ln w="7620">
            <a:solidFill>
              <a:srgbClr val="FFFFFF"/>
            </a:solidFill>
            <a:prstDash val="solid"/>
          </a:ln>
        </p:spPr>
        <p:txBody>
          <a:bodyPr/>
          <a:lstStyle/>
          <a:p>
            <a:endParaRPr lang="en-IN"/>
          </a:p>
        </p:txBody>
      </p:sp>
      <p:pic>
        <p:nvPicPr>
          <p:cNvPr id="8" name="Image 1" descr="preencoded.png"/>
          <p:cNvPicPr>
            <a:picLocks noChangeAspect="1"/>
          </p:cNvPicPr>
          <p:nvPr/>
        </p:nvPicPr>
        <p:blipFill>
          <a:blip r:embed="rId4"/>
          <a:stretch>
            <a:fillRect/>
          </a:stretch>
        </p:blipFill>
        <p:spPr>
          <a:xfrm>
            <a:off x="6350437" y="7339263"/>
            <a:ext cx="379690" cy="379690"/>
          </a:xfrm>
          <a:prstGeom prst="rect">
            <a:avLst/>
          </a:prstGeom>
        </p:spPr>
      </p:pic>
      <p:sp>
        <p:nvSpPr>
          <p:cNvPr id="9" name="Text 5"/>
          <p:cNvSpPr/>
          <p:nvPr/>
        </p:nvSpPr>
        <p:spPr>
          <a:xfrm>
            <a:off x="6730127" y="7286994"/>
            <a:ext cx="1384578" cy="431959"/>
          </a:xfrm>
          <a:prstGeom prst="rect">
            <a:avLst/>
          </a:prstGeom>
          <a:noFill/>
          <a:ln/>
        </p:spPr>
        <p:txBody>
          <a:bodyPr wrap="none" rtlCol="0" anchor="t"/>
          <a:lstStyle/>
          <a:p>
            <a:pPr marL="0" indent="0" algn="l">
              <a:lnSpc>
                <a:spcPts val="3402"/>
              </a:lnSpc>
              <a:buNone/>
            </a:pPr>
            <a:r>
              <a:rPr lang="en-US" sz="2430" b="1" kern="0" spc="-39" dirty="0">
                <a:solidFill>
                  <a:srgbClr val="E5E0DF"/>
                </a:solidFill>
                <a:latin typeface="Inter" pitchFamily="34" charset="0"/>
                <a:ea typeface="Inter" pitchFamily="34" charset="-122"/>
                <a:cs typeface="Inter" pitchFamily="34" charset="-120"/>
              </a:rPr>
              <a:t>by Azar S</a:t>
            </a:r>
            <a:endParaRPr lang="en-US" sz="243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txBody>
          <a:bodyPr/>
          <a:lstStyle/>
          <a:p>
            <a:endParaRPr lang="en-IN"/>
          </a:p>
        </p:txBody>
      </p:sp>
      <p:sp>
        <p:nvSpPr>
          <p:cNvPr id="3" name="Shape 1"/>
          <p:cNvSpPr/>
          <p:nvPr/>
        </p:nvSpPr>
        <p:spPr>
          <a:xfrm>
            <a:off x="0" y="0"/>
            <a:ext cx="14630400" cy="8229600"/>
          </a:xfrm>
          <a:prstGeom prst="rect">
            <a:avLst/>
          </a:prstGeom>
          <a:solidFill>
            <a:srgbClr val="272525"/>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604837" y="529114"/>
            <a:ext cx="7934325" cy="1080135"/>
          </a:xfrm>
          <a:prstGeom prst="rect">
            <a:avLst/>
          </a:prstGeom>
          <a:noFill/>
          <a:ln/>
        </p:spPr>
        <p:txBody>
          <a:bodyPr wrap="square" rtlCol="0" anchor="t"/>
          <a:lstStyle/>
          <a:p>
            <a:pPr marL="0" indent="0">
              <a:lnSpc>
                <a:spcPts val="4253"/>
              </a:lnSpc>
              <a:buNone/>
            </a:pPr>
            <a:r>
              <a:rPr lang="en-US" sz="3402" b="1" kern="0" spc="-102" dirty="0">
                <a:solidFill>
                  <a:srgbClr val="FFFFFF"/>
                </a:solidFill>
                <a:latin typeface="Inter" pitchFamily="34" charset="0"/>
                <a:ea typeface="Inter" pitchFamily="34" charset="-122"/>
                <a:cs typeface="Inter" pitchFamily="34" charset="-120"/>
              </a:rPr>
              <a:t>CRaC: A Powerful Tool for Java Applications</a:t>
            </a:r>
            <a:endParaRPr lang="en-US" sz="3402" dirty="0"/>
          </a:p>
        </p:txBody>
      </p:sp>
      <p:sp>
        <p:nvSpPr>
          <p:cNvPr id="6" name="Shape 3"/>
          <p:cNvSpPr/>
          <p:nvPr/>
        </p:nvSpPr>
        <p:spPr>
          <a:xfrm>
            <a:off x="604837" y="2062758"/>
            <a:ext cx="388739" cy="388739"/>
          </a:xfrm>
          <a:prstGeom prst="roundRect">
            <a:avLst>
              <a:gd name="adj" fmla="val 18672"/>
            </a:avLst>
          </a:prstGeom>
          <a:solidFill>
            <a:srgbClr val="110080"/>
          </a:solidFill>
          <a:ln w="7620">
            <a:solidFill>
              <a:srgbClr val="2A1999"/>
            </a:solidFill>
            <a:prstDash val="solid"/>
          </a:ln>
        </p:spPr>
        <p:txBody>
          <a:bodyPr/>
          <a:lstStyle/>
          <a:p>
            <a:endParaRPr lang="en-IN"/>
          </a:p>
        </p:txBody>
      </p:sp>
      <p:sp>
        <p:nvSpPr>
          <p:cNvPr id="7" name="Text 4"/>
          <p:cNvSpPr/>
          <p:nvPr/>
        </p:nvSpPr>
        <p:spPr>
          <a:xfrm>
            <a:off x="739616" y="2127528"/>
            <a:ext cx="119063" cy="259199"/>
          </a:xfrm>
          <a:prstGeom prst="rect">
            <a:avLst/>
          </a:prstGeom>
          <a:noFill/>
          <a:ln/>
        </p:spPr>
        <p:txBody>
          <a:bodyPr wrap="none" rtlCol="0" anchor="t"/>
          <a:lstStyle/>
          <a:p>
            <a:pPr marL="0" indent="0" algn="ctr">
              <a:lnSpc>
                <a:spcPts val="2041"/>
              </a:lnSpc>
              <a:buNone/>
            </a:pPr>
            <a:r>
              <a:rPr lang="en-US" sz="2041" b="1" kern="0" spc="-61" dirty="0">
                <a:solidFill>
                  <a:srgbClr val="E5E0DF"/>
                </a:solidFill>
                <a:latin typeface="Inter" pitchFamily="34" charset="0"/>
                <a:ea typeface="Inter" pitchFamily="34" charset="-122"/>
                <a:cs typeface="Inter" pitchFamily="34" charset="-120"/>
              </a:rPr>
              <a:t>1</a:t>
            </a:r>
            <a:endParaRPr lang="en-US" sz="2041" dirty="0"/>
          </a:p>
        </p:txBody>
      </p:sp>
      <p:sp>
        <p:nvSpPr>
          <p:cNvPr id="8" name="Text 5"/>
          <p:cNvSpPr/>
          <p:nvPr/>
        </p:nvSpPr>
        <p:spPr>
          <a:xfrm>
            <a:off x="1166336" y="2062758"/>
            <a:ext cx="2413635" cy="269915"/>
          </a:xfrm>
          <a:prstGeom prst="rect">
            <a:avLst/>
          </a:prstGeom>
          <a:noFill/>
          <a:ln/>
        </p:spPr>
        <p:txBody>
          <a:bodyPr wrap="none" rtlCol="0" anchor="t"/>
          <a:lstStyle/>
          <a:p>
            <a:pPr marL="0" indent="0">
              <a:lnSpc>
                <a:spcPts val="2126"/>
              </a:lnSpc>
              <a:buNone/>
            </a:pPr>
            <a:r>
              <a:rPr lang="en-US" sz="2400" b="1" kern="0" spc="-51" dirty="0">
                <a:solidFill>
                  <a:srgbClr val="E5E0DF"/>
                </a:solidFill>
                <a:latin typeface="Inter" pitchFamily="34" charset="0"/>
                <a:ea typeface="Inter" pitchFamily="34" charset="-122"/>
                <a:cs typeface="Inter" pitchFamily="34" charset="-120"/>
              </a:rPr>
              <a:t>Fast </a:t>
            </a:r>
            <a:r>
              <a:rPr lang="en-US" sz="2800" b="1" kern="0" spc="-51" dirty="0">
                <a:solidFill>
                  <a:srgbClr val="E5E0DF"/>
                </a:solidFill>
                <a:latin typeface="Inter" pitchFamily="34" charset="0"/>
                <a:ea typeface="Inter" pitchFamily="34" charset="-122"/>
                <a:cs typeface="Inter" pitchFamily="34" charset="-120"/>
              </a:rPr>
              <a:t>Application</a:t>
            </a:r>
            <a:r>
              <a:rPr lang="en-US" sz="2400" b="1" kern="0" spc="-51" dirty="0">
                <a:solidFill>
                  <a:srgbClr val="E5E0DF"/>
                </a:solidFill>
                <a:latin typeface="Inter" pitchFamily="34" charset="0"/>
                <a:ea typeface="Inter" pitchFamily="34" charset="-122"/>
                <a:cs typeface="Inter" pitchFamily="34" charset="-120"/>
              </a:rPr>
              <a:t> Startup</a:t>
            </a:r>
            <a:endParaRPr lang="en-US" sz="2400" dirty="0"/>
          </a:p>
        </p:txBody>
      </p:sp>
      <p:sp>
        <p:nvSpPr>
          <p:cNvPr id="9" name="Text 6"/>
          <p:cNvSpPr/>
          <p:nvPr/>
        </p:nvSpPr>
        <p:spPr>
          <a:xfrm>
            <a:off x="1166336" y="2436257"/>
            <a:ext cx="7372826" cy="829747"/>
          </a:xfrm>
          <a:prstGeom prst="rect">
            <a:avLst/>
          </a:prstGeom>
          <a:noFill/>
          <a:ln/>
        </p:spPr>
        <p:txBody>
          <a:bodyPr wrap="square" rtlCol="0" anchor="t"/>
          <a:lstStyle/>
          <a:p>
            <a:pPr marL="0" indent="0">
              <a:lnSpc>
                <a:spcPts val="2177"/>
              </a:lnSpc>
              <a:buNone/>
            </a:pPr>
            <a:r>
              <a:rPr lang="en-US" sz="2000" kern="0" spc="-27" dirty="0">
                <a:solidFill>
                  <a:srgbClr val="E5E0DF"/>
                </a:solidFill>
                <a:latin typeface="Inter" pitchFamily="34" charset="0"/>
                <a:ea typeface="Inter" pitchFamily="34" charset="-122"/>
                <a:cs typeface="Inter" pitchFamily="34" charset="-120"/>
              </a:rPr>
              <a:t>CRaC allows for the quick restoration of a previously checkpointed application or service. Applications can resume from a saved state, significantly reducing the startup time compared to starting from scratch.</a:t>
            </a:r>
            <a:endParaRPr lang="en-US" sz="2000" dirty="0"/>
          </a:p>
        </p:txBody>
      </p:sp>
      <p:sp>
        <p:nvSpPr>
          <p:cNvPr id="10" name="Shape 7"/>
          <p:cNvSpPr/>
          <p:nvPr/>
        </p:nvSpPr>
        <p:spPr>
          <a:xfrm>
            <a:off x="604837" y="3633073"/>
            <a:ext cx="388739" cy="388739"/>
          </a:xfrm>
          <a:prstGeom prst="roundRect">
            <a:avLst>
              <a:gd name="adj" fmla="val 18672"/>
            </a:avLst>
          </a:prstGeom>
          <a:solidFill>
            <a:srgbClr val="110080"/>
          </a:solidFill>
          <a:ln w="7620">
            <a:solidFill>
              <a:srgbClr val="2A1999"/>
            </a:solidFill>
            <a:prstDash val="solid"/>
          </a:ln>
        </p:spPr>
        <p:txBody>
          <a:bodyPr/>
          <a:lstStyle/>
          <a:p>
            <a:endParaRPr lang="en-IN"/>
          </a:p>
        </p:txBody>
      </p:sp>
      <p:sp>
        <p:nvSpPr>
          <p:cNvPr id="11" name="Text 8"/>
          <p:cNvSpPr/>
          <p:nvPr/>
        </p:nvSpPr>
        <p:spPr>
          <a:xfrm>
            <a:off x="721400" y="3697843"/>
            <a:ext cx="155615" cy="259199"/>
          </a:xfrm>
          <a:prstGeom prst="rect">
            <a:avLst/>
          </a:prstGeom>
          <a:noFill/>
          <a:ln/>
        </p:spPr>
        <p:txBody>
          <a:bodyPr wrap="none" rtlCol="0" anchor="t"/>
          <a:lstStyle/>
          <a:p>
            <a:pPr marL="0" indent="0" algn="ctr">
              <a:lnSpc>
                <a:spcPts val="2041"/>
              </a:lnSpc>
              <a:buNone/>
            </a:pPr>
            <a:r>
              <a:rPr lang="en-US" sz="2041" b="1" kern="0" spc="-61" dirty="0">
                <a:solidFill>
                  <a:srgbClr val="E5E0DF"/>
                </a:solidFill>
                <a:latin typeface="Inter" pitchFamily="34" charset="0"/>
                <a:ea typeface="Inter" pitchFamily="34" charset="-122"/>
                <a:cs typeface="Inter" pitchFamily="34" charset="-120"/>
              </a:rPr>
              <a:t>2</a:t>
            </a:r>
            <a:endParaRPr lang="en-US" sz="2041" dirty="0"/>
          </a:p>
        </p:txBody>
      </p:sp>
      <p:sp>
        <p:nvSpPr>
          <p:cNvPr id="12" name="Text 9"/>
          <p:cNvSpPr/>
          <p:nvPr/>
        </p:nvSpPr>
        <p:spPr>
          <a:xfrm>
            <a:off x="1166336" y="3633073"/>
            <a:ext cx="2160270" cy="269915"/>
          </a:xfrm>
          <a:prstGeom prst="rect">
            <a:avLst/>
          </a:prstGeom>
          <a:noFill/>
          <a:ln/>
        </p:spPr>
        <p:txBody>
          <a:bodyPr wrap="none" rtlCol="0" anchor="t"/>
          <a:lstStyle/>
          <a:p>
            <a:pPr marL="0" indent="0">
              <a:lnSpc>
                <a:spcPts val="2126"/>
              </a:lnSpc>
              <a:buNone/>
            </a:pPr>
            <a:r>
              <a:rPr lang="en-US" sz="2400" b="1" kern="0" spc="-51" dirty="0">
                <a:solidFill>
                  <a:srgbClr val="E5E0DF"/>
                </a:solidFill>
                <a:latin typeface="Inter" pitchFamily="34" charset="0"/>
                <a:ea typeface="Inter" pitchFamily="34" charset="-122"/>
                <a:cs typeface="Inter" pitchFamily="34" charset="-120"/>
              </a:rPr>
              <a:t>State Preservation</a:t>
            </a:r>
            <a:endParaRPr lang="en-US" sz="2400" dirty="0"/>
          </a:p>
        </p:txBody>
      </p:sp>
      <p:sp>
        <p:nvSpPr>
          <p:cNvPr id="13" name="Text 10"/>
          <p:cNvSpPr/>
          <p:nvPr/>
        </p:nvSpPr>
        <p:spPr>
          <a:xfrm>
            <a:off x="1166336" y="4006572"/>
            <a:ext cx="7372826" cy="829747"/>
          </a:xfrm>
          <a:prstGeom prst="rect">
            <a:avLst/>
          </a:prstGeom>
          <a:noFill/>
          <a:ln/>
        </p:spPr>
        <p:txBody>
          <a:bodyPr wrap="square" rtlCol="0" anchor="t"/>
          <a:lstStyle/>
          <a:p>
            <a:pPr marL="0" indent="0">
              <a:lnSpc>
                <a:spcPts val="2177"/>
              </a:lnSpc>
              <a:buNone/>
            </a:pPr>
            <a:r>
              <a:rPr lang="en-US" sz="2000" kern="0" spc="-27" dirty="0">
                <a:solidFill>
                  <a:srgbClr val="E5E0DF"/>
                </a:solidFill>
                <a:latin typeface="Inter" pitchFamily="34" charset="0"/>
                <a:ea typeface="Inter" pitchFamily="34" charset="-122"/>
                <a:cs typeface="Inter" pitchFamily="34" charset="-120"/>
              </a:rPr>
              <a:t>CRaC captures and saves the complete state of an application, including memory, CPU state, and open file descriptors. Enables applications to continue execution seamlessly from where they left off after restoration.</a:t>
            </a:r>
            <a:endParaRPr lang="en-US" sz="2000" dirty="0"/>
          </a:p>
        </p:txBody>
      </p:sp>
      <p:sp>
        <p:nvSpPr>
          <p:cNvPr id="14" name="Shape 11"/>
          <p:cNvSpPr/>
          <p:nvPr/>
        </p:nvSpPr>
        <p:spPr>
          <a:xfrm>
            <a:off x="604837" y="5203388"/>
            <a:ext cx="388739" cy="388739"/>
          </a:xfrm>
          <a:prstGeom prst="roundRect">
            <a:avLst>
              <a:gd name="adj" fmla="val 18672"/>
            </a:avLst>
          </a:prstGeom>
          <a:solidFill>
            <a:srgbClr val="110080"/>
          </a:solidFill>
          <a:ln w="7620">
            <a:solidFill>
              <a:srgbClr val="2A1999"/>
            </a:solidFill>
            <a:prstDash val="solid"/>
          </a:ln>
        </p:spPr>
        <p:txBody>
          <a:bodyPr/>
          <a:lstStyle/>
          <a:p>
            <a:endParaRPr lang="en-IN"/>
          </a:p>
        </p:txBody>
      </p:sp>
      <p:sp>
        <p:nvSpPr>
          <p:cNvPr id="15" name="Text 12"/>
          <p:cNvSpPr/>
          <p:nvPr/>
        </p:nvSpPr>
        <p:spPr>
          <a:xfrm>
            <a:off x="717590" y="5268158"/>
            <a:ext cx="163235" cy="259199"/>
          </a:xfrm>
          <a:prstGeom prst="rect">
            <a:avLst/>
          </a:prstGeom>
          <a:noFill/>
          <a:ln/>
        </p:spPr>
        <p:txBody>
          <a:bodyPr wrap="none" rtlCol="0" anchor="t"/>
          <a:lstStyle/>
          <a:p>
            <a:pPr marL="0" indent="0" algn="ctr">
              <a:lnSpc>
                <a:spcPts val="2041"/>
              </a:lnSpc>
              <a:buNone/>
            </a:pPr>
            <a:r>
              <a:rPr lang="en-US" sz="2041" b="1" kern="0" spc="-61" dirty="0">
                <a:solidFill>
                  <a:srgbClr val="E5E0DF"/>
                </a:solidFill>
                <a:latin typeface="Inter" pitchFamily="34" charset="0"/>
                <a:ea typeface="Inter" pitchFamily="34" charset="-122"/>
                <a:cs typeface="Inter" pitchFamily="34" charset="-120"/>
              </a:rPr>
              <a:t>3</a:t>
            </a:r>
            <a:endParaRPr lang="en-US" sz="2041" dirty="0"/>
          </a:p>
        </p:txBody>
      </p:sp>
      <p:sp>
        <p:nvSpPr>
          <p:cNvPr id="16" name="Text 13"/>
          <p:cNvSpPr/>
          <p:nvPr/>
        </p:nvSpPr>
        <p:spPr>
          <a:xfrm>
            <a:off x="1166336" y="5203388"/>
            <a:ext cx="2978468" cy="269915"/>
          </a:xfrm>
          <a:prstGeom prst="rect">
            <a:avLst/>
          </a:prstGeom>
          <a:noFill/>
          <a:ln/>
        </p:spPr>
        <p:txBody>
          <a:bodyPr wrap="none" rtlCol="0" anchor="t"/>
          <a:lstStyle/>
          <a:p>
            <a:pPr marL="0" indent="0">
              <a:lnSpc>
                <a:spcPts val="2126"/>
              </a:lnSpc>
              <a:buNone/>
            </a:pPr>
            <a:r>
              <a:rPr lang="en-US" sz="2400" b="1" kern="0" spc="-51" dirty="0">
                <a:solidFill>
                  <a:srgbClr val="E5E0DF"/>
                </a:solidFill>
                <a:latin typeface="Inter" pitchFamily="34" charset="0"/>
                <a:ea typeface="Inter" pitchFamily="34" charset="-122"/>
                <a:cs typeface="Inter" pitchFamily="34" charset="-120"/>
              </a:rPr>
              <a:t>Improved Resource Utilization</a:t>
            </a:r>
            <a:endParaRPr lang="en-US" sz="2400" dirty="0"/>
          </a:p>
        </p:txBody>
      </p:sp>
      <p:sp>
        <p:nvSpPr>
          <p:cNvPr id="17" name="Text 14"/>
          <p:cNvSpPr/>
          <p:nvPr/>
        </p:nvSpPr>
        <p:spPr>
          <a:xfrm>
            <a:off x="1166336" y="5576888"/>
            <a:ext cx="7372826" cy="553164"/>
          </a:xfrm>
          <a:prstGeom prst="rect">
            <a:avLst/>
          </a:prstGeom>
          <a:noFill/>
          <a:ln/>
        </p:spPr>
        <p:txBody>
          <a:bodyPr wrap="square" rtlCol="0" anchor="t"/>
          <a:lstStyle/>
          <a:p>
            <a:pPr marL="0" indent="0">
              <a:lnSpc>
                <a:spcPts val="2177"/>
              </a:lnSpc>
              <a:buNone/>
            </a:pPr>
            <a:r>
              <a:rPr lang="en-US" sz="2000" kern="0" spc="-27" dirty="0">
                <a:solidFill>
                  <a:srgbClr val="E5E0DF"/>
                </a:solidFill>
                <a:latin typeface="Inter" pitchFamily="34" charset="0"/>
                <a:ea typeface="Inter" pitchFamily="34" charset="-122"/>
                <a:cs typeface="Inter" pitchFamily="34" charset="-120"/>
              </a:rPr>
              <a:t>CRaC reduces the time required for scaling operations in cloud environments. Facilitates faster scaling of applications and services based on demand, optimizing resource utilization.</a:t>
            </a:r>
            <a:endParaRPr lang="en-US" sz="2000" dirty="0"/>
          </a:p>
        </p:txBody>
      </p:sp>
      <p:sp>
        <p:nvSpPr>
          <p:cNvPr id="18" name="Shape 15"/>
          <p:cNvSpPr/>
          <p:nvPr/>
        </p:nvSpPr>
        <p:spPr>
          <a:xfrm>
            <a:off x="604837" y="6497122"/>
            <a:ext cx="388739" cy="388739"/>
          </a:xfrm>
          <a:prstGeom prst="roundRect">
            <a:avLst>
              <a:gd name="adj" fmla="val 18672"/>
            </a:avLst>
          </a:prstGeom>
          <a:solidFill>
            <a:srgbClr val="110080"/>
          </a:solidFill>
          <a:ln w="7620">
            <a:solidFill>
              <a:srgbClr val="2A1999"/>
            </a:solidFill>
            <a:prstDash val="solid"/>
          </a:ln>
        </p:spPr>
        <p:txBody>
          <a:bodyPr/>
          <a:lstStyle/>
          <a:p>
            <a:endParaRPr lang="en-IN"/>
          </a:p>
        </p:txBody>
      </p:sp>
      <p:sp>
        <p:nvSpPr>
          <p:cNvPr id="19" name="Text 16"/>
          <p:cNvSpPr/>
          <p:nvPr/>
        </p:nvSpPr>
        <p:spPr>
          <a:xfrm>
            <a:off x="715208" y="6561892"/>
            <a:ext cx="167997" cy="259199"/>
          </a:xfrm>
          <a:prstGeom prst="rect">
            <a:avLst/>
          </a:prstGeom>
          <a:noFill/>
          <a:ln/>
        </p:spPr>
        <p:txBody>
          <a:bodyPr wrap="none" rtlCol="0" anchor="t"/>
          <a:lstStyle/>
          <a:p>
            <a:pPr marL="0" indent="0" algn="ctr">
              <a:lnSpc>
                <a:spcPts val="2041"/>
              </a:lnSpc>
              <a:buNone/>
            </a:pPr>
            <a:r>
              <a:rPr lang="en-US" sz="2041" b="1" kern="0" spc="-61" dirty="0">
                <a:solidFill>
                  <a:srgbClr val="E5E0DF"/>
                </a:solidFill>
                <a:latin typeface="Inter" pitchFamily="34" charset="0"/>
                <a:ea typeface="Inter" pitchFamily="34" charset="-122"/>
                <a:cs typeface="Inter" pitchFamily="34" charset="-120"/>
              </a:rPr>
              <a:t>4</a:t>
            </a:r>
            <a:endParaRPr lang="en-US" sz="2041" dirty="0"/>
          </a:p>
        </p:txBody>
      </p:sp>
      <p:sp>
        <p:nvSpPr>
          <p:cNvPr id="20" name="Text 17"/>
          <p:cNvSpPr/>
          <p:nvPr/>
        </p:nvSpPr>
        <p:spPr>
          <a:xfrm>
            <a:off x="1166336" y="6497122"/>
            <a:ext cx="2160270" cy="269915"/>
          </a:xfrm>
          <a:prstGeom prst="rect">
            <a:avLst/>
          </a:prstGeom>
          <a:noFill/>
          <a:ln/>
        </p:spPr>
        <p:txBody>
          <a:bodyPr wrap="none" rtlCol="0" anchor="t"/>
          <a:lstStyle/>
          <a:p>
            <a:pPr marL="0" indent="0">
              <a:lnSpc>
                <a:spcPts val="2126"/>
              </a:lnSpc>
              <a:buNone/>
            </a:pPr>
            <a:r>
              <a:rPr lang="en-US" sz="2400" b="1" kern="0" spc="-51" dirty="0">
                <a:solidFill>
                  <a:srgbClr val="E5E0DF"/>
                </a:solidFill>
                <a:latin typeface="Inter" pitchFamily="34" charset="0"/>
                <a:ea typeface="Inter" pitchFamily="34" charset="-122"/>
                <a:cs typeface="Inter" pitchFamily="34" charset="-120"/>
              </a:rPr>
              <a:t>Enhanced Availability</a:t>
            </a:r>
            <a:endParaRPr lang="en-US" sz="2400" dirty="0"/>
          </a:p>
        </p:txBody>
      </p:sp>
      <p:sp>
        <p:nvSpPr>
          <p:cNvPr id="21" name="Text 18"/>
          <p:cNvSpPr/>
          <p:nvPr/>
        </p:nvSpPr>
        <p:spPr>
          <a:xfrm>
            <a:off x="1166336" y="6870621"/>
            <a:ext cx="7372826" cy="829747"/>
          </a:xfrm>
          <a:prstGeom prst="rect">
            <a:avLst/>
          </a:prstGeom>
          <a:noFill/>
          <a:ln/>
        </p:spPr>
        <p:txBody>
          <a:bodyPr wrap="square" rtlCol="0" anchor="t"/>
          <a:lstStyle/>
          <a:p>
            <a:pPr marL="0" indent="0">
              <a:lnSpc>
                <a:spcPts val="2177"/>
              </a:lnSpc>
              <a:buNone/>
            </a:pPr>
            <a:r>
              <a:rPr lang="en-US" sz="2000" kern="0" spc="-27" dirty="0">
                <a:solidFill>
                  <a:srgbClr val="E5E0DF"/>
                </a:solidFill>
                <a:latin typeface="Inter" pitchFamily="34" charset="0"/>
                <a:ea typeface="Inter" pitchFamily="34" charset="-122"/>
                <a:cs typeface="Inter" pitchFamily="34" charset="-120"/>
              </a:rPr>
              <a:t>CRaC enables rapid recovery from failures or system maintenance events. Minimizes downtime by quickly restoring applications from checkpoints, ensuring high availability in production environments.</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txBody>
          <a:bodyPr/>
          <a:lstStyle/>
          <a:p>
            <a:endParaRPr lang="en-IN"/>
          </a:p>
        </p:txBody>
      </p:sp>
      <p:sp>
        <p:nvSpPr>
          <p:cNvPr id="3" name="Shape 1"/>
          <p:cNvSpPr/>
          <p:nvPr/>
        </p:nvSpPr>
        <p:spPr>
          <a:xfrm>
            <a:off x="0" y="0"/>
            <a:ext cx="14630400" cy="10118408"/>
          </a:xfrm>
          <a:prstGeom prst="rect">
            <a:avLst/>
          </a:prstGeom>
          <a:solidFill>
            <a:srgbClr val="272525"/>
          </a:solidFill>
          <a:ln/>
        </p:spPr>
        <p:txBody>
          <a:bodyPr/>
          <a:lstStyle/>
          <a:p>
            <a:endParaRPr lang="en-IN"/>
          </a:p>
        </p:txBody>
      </p:sp>
      <p:sp>
        <p:nvSpPr>
          <p:cNvPr id="4" name="Text 2"/>
          <p:cNvSpPr/>
          <p:nvPr/>
        </p:nvSpPr>
        <p:spPr>
          <a:xfrm>
            <a:off x="2594967" y="475177"/>
            <a:ext cx="8065012" cy="711517"/>
          </a:xfrm>
          <a:prstGeom prst="rect">
            <a:avLst/>
          </a:prstGeom>
          <a:noFill/>
          <a:ln/>
        </p:spPr>
        <p:txBody>
          <a:bodyPr wrap="none" rtlCol="0" anchor="t"/>
          <a:lstStyle/>
          <a:p>
            <a:pPr marL="0" indent="0">
              <a:lnSpc>
                <a:spcPts val="4253"/>
              </a:lnSpc>
              <a:buNone/>
            </a:pPr>
            <a:r>
              <a:rPr lang="en-US" sz="4400" b="1" kern="0" spc="-102" dirty="0">
                <a:solidFill>
                  <a:srgbClr val="FFFFFF"/>
                </a:solidFill>
                <a:latin typeface="Inter" pitchFamily="34" charset="0"/>
                <a:ea typeface="Inter" pitchFamily="34" charset="-122"/>
                <a:cs typeface="Inter" pitchFamily="34" charset="-120"/>
              </a:rPr>
              <a:t>CRaC: A Practical Example</a:t>
            </a:r>
            <a:endParaRPr lang="en-US" sz="4400" dirty="0"/>
          </a:p>
        </p:txBody>
      </p:sp>
      <p:sp>
        <p:nvSpPr>
          <p:cNvPr id="5" name="Shape 3"/>
          <p:cNvSpPr/>
          <p:nvPr/>
        </p:nvSpPr>
        <p:spPr>
          <a:xfrm>
            <a:off x="2659797" y="1555194"/>
            <a:ext cx="388739" cy="388739"/>
          </a:xfrm>
          <a:prstGeom prst="roundRect">
            <a:avLst>
              <a:gd name="adj" fmla="val 18672"/>
            </a:avLst>
          </a:prstGeom>
          <a:solidFill>
            <a:srgbClr val="110080"/>
          </a:solidFill>
          <a:ln w="7620">
            <a:solidFill>
              <a:srgbClr val="2A1999"/>
            </a:solidFill>
            <a:prstDash val="solid"/>
          </a:ln>
        </p:spPr>
        <p:txBody>
          <a:bodyPr/>
          <a:lstStyle/>
          <a:p>
            <a:endParaRPr lang="en-IN"/>
          </a:p>
        </p:txBody>
      </p:sp>
      <p:sp>
        <p:nvSpPr>
          <p:cNvPr id="6" name="Text 4"/>
          <p:cNvSpPr/>
          <p:nvPr/>
        </p:nvSpPr>
        <p:spPr>
          <a:xfrm>
            <a:off x="2794575" y="1619964"/>
            <a:ext cx="119063" cy="259199"/>
          </a:xfrm>
          <a:prstGeom prst="rect">
            <a:avLst/>
          </a:prstGeom>
          <a:noFill/>
          <a:ln/>
        </p:spPr>
        <p:txBody>
          <a:bodyPr wrap="none" rtlCol="0" anchor="t"/>
          <a:lstStyle/>
          <a:p>
            <a:pPr marL="0" indent="0" algn="ctr">
              <a:lnSpc>
                <a:spcPts val="2041"/>
              </a:lnSpc>
              <a:buNone/>
            </a:pPr>
            <a:r>
              <a:rPr lang="en-US" sz="2041" b="1" kern="0" spc="-61" dirty="0">
                <a:solidFill>
                  <a:srgbClr val="E5E0DF"/>
                </a:solidFill>
                <a:latin typeface="Inter" pitchFamily="34" charset="0"/>
                <a:ea typeface="Inter" pitchFamily="34" charset="-122"/>
                <a:cs typeface="Inter" pitchFamily="34" charset="-120"/>
              </a:rPr>
              <a:t>1</a:t>
            </a:r>
            <a:endParaRPr lang="en-US" sz="2041" dirty="0"/>
          </a:p>
        </p:txBody>
      </p:sp>
      <p:sp>
        <p:nvSpPr>
          <p:cNvPr id="7" name="Text 5"/>
          <p:cNvSpPr/>
          <p:nvPr/>
        </p:nvSpPr>
        <p:spPr>
          <a:xfrm>
            <a:off x="3804642" y="1533644"/>
            <a:ext cx="3689866" cy="269915"/>
          </a:xfrm>
          <a:prstGeom prst="rect">
            <a:avLst/>
          </a:prstGeom>
          <a:noFill/>
          <a:ln/>
        </p:spPr>
        <p:txBody>
          <a:bodyPr wrap="none" rtlCol="0" anchor="t"/>
          <a:lstStyle/>
          <a:p>
            <a:pPr marL="0" indent="0" algn="l">
              <a:lnSpc>
                <a:spcPts val="2126"/>
              </a:lnSpc>
              <a:buNone/>
            </a:pPr>
            <a:r>
              <a:rPr lang="en-US" sz="2400" b="1" kern="0" spc="-51" dirty="0">
                <a:solidFill>
                  <a:srgbClr val="E5E0DF"/>
                </a:solidFill>
                <a:latin typeface="Inter" pitchFamily="34" charset="0"/>
                <a:ea typeface="Inter" pitchFamily="34" charset="-122"/>
                <a:cs typeface="Inter" pitchFamily="34" charset="-120"/>
              </a:rPr>
              <a:t>Clone the Spring Petclinic Repository</a:t>
            </a:r>
            <a:endParaRPr lang="en-US" sz="2400" dirty="0"/>
          </a:p>
        </p:txBody>
      </p:sp>
      <p:sp>
        <p:nvSpPr>
          <p:cNvPr id="8" name="Text 6"/>
          <p:cNvSpPr/>
          <p:nvPr/>
        </p:nvSpPr>
        <p:spPr>
          <a:xfrm>
            <a:off x="3804642" y="1907143"/>
            <a:ext cx="8230672" cy="276582"/>
          </a:xfrm>
          <a:prstGeom prst="rect">
            <a:avLst/>
          </a:prstGeom>
          <a:noFill/>
          <a:ln/>
        </p:spPr>
        <p:txBody>
          <a:bodyPr wrap="none" rtlCol="0" anchor="t"/>
          <a:lstStyle/>
          <a:p>
            <a:pPr marL="0" indent="0" algn="l">
              <a:lnSpc>
                <a:spcPts val="2177"/>
              </a:lnSpc>
              <a:buNone/>
            </a:pPr>
            <a:r>
              <a:rPr lang="en-US" sz="2000" kern="0" spc="-27" dirty="0">
                <a:solidFill>
                  <a:srgbClr val="E5E0DF"/>
                </a:solidFill>
                <a:latin typeface="Inter" pitchFamily="34" charset="0"/>
                <a:ea typeface="Inter" pitchFamily="34" charset="-122"/>
                <a:cs typeface="Inter" pitchFamily="34" charset="-120"/>
              </a:rPr>
              <a:t>Clone the Spring Petclinic's repository using git clone command.</a:t>
            </a:r>
            <a:endParaRPr lang="en-US" sz="2000" dirty="0"/>
          </a:p>
        </p:txBody>
      </p:sp>
      <p:sp>
        <p:nvSpPr>
          <p:cNvPr id="9" name="Shape 7"/>
          <p:cNvSpPr/>
          <p:nvPr/>
        </p:nvSpPr>
        <p:spPr>
          <a:xfrm>
            <a:off x="2659797" y="2723555"/>
            <a:ext cx="388739" cy="388739"/>
          </a:xfrm>
          <a:prstGeom prst="roundRect">
            <a:avLst>
              <a:gd name="adj" fmla="val 18672"/>
            </a:avLst>
          </a:prstGeom>
          <a:solidFill>
            <a:srgbClr val="110080"/>
          </a:solidFill>
          <a:ln w="7620">
            <a:solidFill>
              <a:srgbClr val="2A1999"/>
            </a:solidFill>
            <a:prstDash val="solid"/>
          </a:ln>
        </p:spPr>
        <p:txBody>
          <a:bodyPr/>
          <a:lstStyle/>
          <a:p>
            <a:endParaRPr lang="en-IN"/>
          </a:p>
        </p:txBody>
      </p:sp>
      <p:sp>
        <p:nvSpPr>
          <p:cNvPr id="10" name="Text 8"/>
          <p:cNvSpPr/>
          <p:nvPr/>
        </p:nvSpPr>
        <p:spPr>
          <a:xfrm>
            <a:off x="2776359" y="2788325"/>
            <a:ext cx="155615" cy="259199"/>
          </a:xfrm>
          <a:prstGeom prst="rect">
            <a:avLst/>
          </a:prstGeom>
          <a:noFill/>
          <a:ln/>
        </p:spPr>
        <p:txBody>
          <a:bodyPr wrap="none" rtlCol="0" anchor="t"/>
          <a:lstStyle/>
          <a:p>
            <a:pPr marL="0" indent="0" algn="ctr">
              <a:lnSpc>
                <a:spcPts val="2041"/>
              </a:lnSpc>
              <a:buNone/>
            </a:pPr>
            <a:r>
              <a:rPr lang="en-US" sz="2041" b="1" kern="0" spc="-61" dirty="0">
                <a:solidFill>
                  <a:srgbClr val="E5E0DF"/>
                </a:solidFill>
                <a:latin typeface="Inter" pitchFamily="34" charset="0"/>
                <a:ea typeface="Inter" pitchFamily="34" charset="-122"/>
                <a:cs typeface="Inter" pitchFamily="34" charset="-120"/>
              </a:rPr>
              <a:t>2</a:t>
            </a:r>
            <a:endParaRPr lang="en-US" sz="2041" dirty="0"/>
          </a:p>
        </p:txBody>
      </p:sp>
      <p:sp>
        <p:nvSpPr>
          <p:cNvPr id="11" name="Text 9"/>
          <p:cNvSpPr/>
          <p:nvPr/>
        </p:nvSpPr>
        <p:spPr>
          <a:xfrm>
            <a:off x="3804642" y="2702004"/>
            <a:ext cx="2339578" cy="269915"/>
          </a:xfrm>
          <a:prstGeom prst="rect">
            <a:avLst/>
          </a:prstGeom>
          <a:noFill/>
          <a:ln/>
        </p:spPr>
        <p:txBody>
          <a:bodyPr wrap="none" rtlCol="0" anchor="t"/>
          <a:lstStyle/>
          <a:p>
            <a:pPr marL="0" indent="0" algn="l">
              <a:lnSpc>
                <a:spcPts val="2126"/>
              </a:lnSpc>
              <a:buNone/>
            </a:pPr>
            <a:r>
              <a:rPr lang="en-US" sz="2800" b="1" kern="0" spc="-51" dirty="0">
                <a:solidFill>
                  <a:srgbClr val="E5E0DF"/>
                </a:solidFill>
                <a:latin typeface="Inter" pitchFamily="34" charset="0"/>
                <a:ea typeface="Inter" pitchFamily="34" charset="-122"/>
                <a:cs typeface="Inter" pitchFamily="34" charset="-120"/>
              </a:rPr>
              <a:t>Add CRaC Dependency</a:t>
            </a:r>
            <a:endParaRPr lang="en-US" sz="2800" dirty="0"/>
          </a:p>
        </p:txBody>
      </p:sp>
      <p:sp>
        <p:nvSpPr>
          <p:cNvPr id="12" name="Text 10"/>
          <p:cNvSpPr/>
          <p:nvPr/>
        </p:nvSpPr>
        <p:spPr>
          <a:xfrm>
            <a:off x="3804642" y="3075503"/>
            <a:ext cx="8230672" cy="276582"/>
          </a:xfrm>
          <a:prstGeom prst="rect">
            <a:avLst/>
          </a:prstGeom>
          <a:noFill/>
          <a:ln/>
        </p:spPr>
        <p:txBody>
          <a:bodyPr wrap="none" rtlCol="0" anchor="t"/>
          <a:lstStyle/>
          <a:p>
            <a:pPr marL="0" indent="0" algn="l">
              <a:lnSpc>
                <a:spcPts val="2177"/>
              </a:lnSpc>
              <a:buNone/>
            </a:pPr>
            <a:r>
              <a:rPr lang="en-US" sz="2000" kern="0" spc="-27" dirty="0">
                <a:solidFill>
                  <a:srgbClr val="E5E0DF"/>
                </a:solidFill>
                <a:latin typeface="Inter" pitchFamily="34" charset="0"/>
                <a:ea typeface="Inter" pitchFamily="34" charset="-122"/>
                <a:cs typeface="Inter" pitchFamily="34" charset="-120"/>
              </a:rPr>
              <a:t>Add the dependency for the org.crac/crac package to pom.xml.</a:t>
            </a:r>
            <a:endParaRPr lang="en-US" sz="2000" dirty="0"/>
          </a:p>
        </p:txBody>
      </p:sp>
      <p:sp>
        <p:nvSpPr>
          <p:cNvPr id="13" name="Shape 11"/>
          <p:cNvSpPr/>
          <p:nvPr/>
        </p:nvSpPr>
        <p:spPr>
          <a:xfrm>
            <a:off x="2659797" y="3891915"/>
            <a:ext cx="388739" cy="388739"/>
          </a:xfrm>
          <a:prstGeom prst="roundRect">
            <a:avLst>
              <a:gd name="adj" fmla="val 18672"/>
            </a:avLst>
          </a:prstGeom>
          <a:solidFill>
            <a:srgbClr val="110080"/>
          </a:solidFill>
          <a:ln w="7620">
            <a:solidFill>
              <a:srgbClr val="2A1999"/>
            </a:solidFill>
            <a:prstDash val="solid"/>
          </a:ln>
        </p:spPr>
        <p:txBody>
          <a:bodyPr/>
          <a:lstStyle/>
          <a:p>
            <a:endParaRPr lang="en-IN"/>
          </a:p>
        </p:txBody>
      </p:sp>
      <p:sp>
        <p:nvSpPr>
          <p:cNvPr id="14" name="Text 12"/>
          <p:cNvSpPr/>
          <p:nvPr/>
        </p:nvSpPr>
        <p:spPr>
          <a:xfrm>
            <a:off x="2772549" y="3956685"/>
            <a:ext cx="163235" cy="259199"/>
          </a:xfrm>
          <a:prstGeom prst="rect">
            <a:avLst/>
          </a:prstGeom>
          <a:noFill/>
          <a:ln/>
        </p:spPr>
        <p:txBody>
          <a:bodyPr wrap="none" rtlCol="0" anchor="t"/>
          <a:lstStyle/>
          <a:p>
            <a:pPr marL="0" indent="0" algn="ctr">
              <a:lnSpc>
                <a:spcPts val="2041"/>
              </a:lnSpc>
              <a:buNone/>
            </a:pPr>
            <a:r>
              <a:rPr lang="en-US" sz="2041" b="1" kern="0" spc="-61" dirty="0">
                <a:solidFill>
                  <a:srgbClr val="E5E0DF"/>
                </a:solidFill>
                <a:latin typeface="Inter" pitchFamily="34" charset="0"/>
                <a:ea typeface="Inter" pitchFamily="34" charset="-122"/>
                <a:cs typeface="Inter" pitchFamily="34" charset="-120"/>
              </a:rPr>
              <a:t>3</a:t>
            </a:r>
            <a:endParaRPr lang="en-US" sz="2041" dirty="0"/>
          </a:p>
        </p:txBody>
      </p:sp>
      <p:sp>
        <p:nvSpPr>
          <p:cNvPr id="15" name="Text 13"/>
          <p:cNvSpPr/>
          <p:nvPr/>
        </p:nvSpPr>
        <p:spPr>
          <a:xfrm>
            <a:off x="3804642" y="3870365"/>
            <a:ext cx="2160270" cy="269915"/>
          </a:xfrm>
          <a:prstGeom prst="rect">
            <a:avLst/>
          </a:prstGeom>
          <a:noFill/>
          <a:ln/>
        </p:spPr>
        <p:txBody>
          <a:bodyPr wrap="none" rtlCol="0" anchor="t"/>
          <a:lstStyle/>
          <a:p>
            <a:pPr marL="0" indent="0" algn="l">
              <a:lnSpc>
                <a:spcPts val="2126"/>
              </a:lnSpc>
              <a:buNone/>
            </a:pPr>
            <a:r>
              <a:rPr lang="en-US" sz="2400" b="1" kern="0" spc="-51" dirty="0">
                <a:solidFill>
                  <a:srgbClr val="E5E0DF"/>
                </a:solidFill>
                <a:latin typeface="Inter" pitchFamily="34" charset="0"/>
                <a:ea typeface="Inter" pitchFamily="34" charset="-122"/>
                <a:cs typeface="Inter" pitchFamily="34" charset="-120"/>
              </a:rPr>
              <a:t>Build the Application</a:t>
            </a:r>
            <a:endParaRPr lang="en-US" sz="2400" dirty="0"/>
          </a:p>
        </p:txBody>
      </p:sp>
      <p:sp>
        <p:nvSpPr>
          <p:cNvPr id="16" name="Text 14"/>
          <p:cNvSpPr/>
          <p:nvPr/>
        </p:nvSpPr>
        <p:spPr>
          <a:xfrm>
            <a:off x="3804642" y="4243864"/>
            <a:ext cx="8230672" cy="276582"/>
          </a:xfrm>
          <a:prstGeom prst="rect">
            <a:avLst/>
          </a:prstGeom>
          <a:noFill/>
          <a:ln/>
        </p:spPr>
        <p:txBody>
          <a:bodyPr wrap="none" rtlCol="0" anchor="t"/>
          <a:lstStyle/>
          <a:p>
            <a:pPr marL="0" indent="0" algn="l">
              <a:lnSpc>
                <a:spcPts val="2177"/>
              </a:lnSpc>
              <a:buNone/>
            </a:pPr>
            <a:r>
              <a:rPr lang="en-US" sz="2000" kern="0" spc="-27" dirty="0">
                <a:solidFill>
                  <a:srgbClr val="E5E0DF"/>
                </a:solidFill>
                <a:latin typeface="Inter" pitchFamily="34" charset="0"/>
                <a:ea typeface="Inter" pitchFamily="34" charset="-122"/>
                <a:cs typeface="Inter" pitchFamily="34" charset="-120"/>
              </a:rPr>
              <a:t>Build the application using the command mvn clean package.</a:t>
            </a:r>
            <a:endParaRPr lang="en-US" sz="2000" dirty="0"/>
          </a:p>
        </p:txBody>
      </p:sp>
      <p:sp>
        <p:nvSpPr>
          <p:cNvPr id="17" name="Shape 15"/>
          <p:cNvSpPr/>
          <p:nvPr/>
        </p:nvSpPr>
        <p:spPr>
          <a:xfrm>
            <a:off x="2659797" y="5060275"/>
            <a:ext cx="388739" cy="388739"/>
          </a:xfrm>
          <a:prstGeom prst="roundRect">
            <a:avLst>
              <a:gd name="adj" fmla="val 18672"/>
            </a:avLst>
          </a:prstGeom>
          <a:solidFill>
            <a:srgbClr val="110080"/>
          </a:solidFill>
          <a:ln w="7620">
            <a:solidFill>
              <a:srgbClr val="2A1999"/>
            </a:solidFill>
            <a:prstDash val="solid"/>
          </a:ln>
        </p:spPr>
        <p:txBody>
          <a:bodyPr/>
          <a:lstStyle/>
          <a:p>
            <a:endParaRPr lang="en-IN"/>
          </a:p>
        </p:txBody>
      </p:sp>
      <p:sp>
        <p:nvSpPr>
          <p:cNvPr id="18" name="Text 16"/>
          <p:cNvSpPr/>
          <p:nvPr/>
        </p:nvSpPr>
        <p:spPr>
          <a:xfrm>
            <a:off x="2770168" y="5125045"/>
            <a:ext cx="167997" cy="259199"/>
          </a:xfrm>
          <a:prstGeom prst="rect">
            <a:avLst/>
          </a:prstGeom>
          <a:noFill/>
          <a:ln/>
        </p:spPr>
        <p:txBody>
          <a:bodyPr wrap="none" rtlCol="0" anchor="t"/>
          <a:lstStyle/>
          <a:p>
            <a:pPr marL="0" indent="0" algn="ctr">
              <a:lnSpc>
                <a:spcPts val="2041"/>
              </a:lnSpc>
              <a:buNone/>
            </a:pPr>
            <a:r>
              <a:rPr lang="en-US" sz="2041" b="1" kern="0" spc="-61" dirty="0">
                <a:solidFill>
                  <a:srgbClr val="E5E0DF"/>
                </a:solidFill>
                <a:latin typeface="Inter" pitchFamily="34" charset="0"/>
                <a:ea typeface="Inter" pitchFamily="34" charset="-122"/>
                <a:cs typeface="Inter" pitchFamily="34" charset="-120"/>
              </a:rPr>
              <a:t>4</a:t>
            </a:r>
            <a:endParaRPr lang="en-US" sz="2041" dirty="0"/>
          </a:p>
        </p:txBody>
      </p:sp>
      <p:sp>
        <p:nvSpPr>
          <p:cNvPr id="19" name="Text 17"/>
          <p:cNvSpPr/>
          <p:nvPr/>
        </p:nvSpPr>
        <p:spPr>
          <a:xfrm>
            <a:off x="3804642" y="5038725"/>
            <a:ext cx="2491264" cy="269915"/>
          </a:xfrm>
          <a:prstGeom prst="rect">
            <a:avLst/>
          </a:prstGeom>
          <a:noFill/>
          <a:ln/>
        </p:spPr>
        <p:txBody>
          <a:bodyPr wrap="none" rtlCol="0" anchor="t"/>
          <a:lstStyle/>
          <a:p>
            <a:pPr marL="0" indent="0" algn="l">
              <a:lnSpc>
                <a:spcPts val="2126"/>
              </a:lnSpc>
              <a:buNone/>
            </a:pPr>
            <a:r>
              <a:rPr lang="en-US" sz="2400" b="1" kern="0" spc="-51" dirty="0">
                <a:solidFill>
                  <a:srgbClr val="E5E0DF"/>
                </a:solidFill>
                <a:latin typeface="Inter" pitchFamily="34" charset="0"/>
                <a:ea typeface="Inter" pitchFamily="34" charset="-122"/>
                <a:cs typeface="Inter" pitchFamily="34" charset="-120"/>
              </a:rPr>
              <a:t>Prepare a Work Directory</a:t>
            </a:r>
            <a:endParaRPr lang="en-US" sz="2400" dirty="0"/>
          </a:p>
        </p:txBody>
      </p:sp>
      <p:sp>
        <p:nvSpPr>
          <p:cNvPr id="20" name="Text 18"/>
          <p:cNvSpPr/>
          <p:nvPr/>
        </p:nvSpPr>
        <p:spPr>
          <a:xfrm>
            <a:off x="3804642" y="5412224"/>
            <a:ext cx="8230672" cy="276582"/>
          </a:xfrm>
          <a:prstGeom prst="rect">
            <a:avLst/>
          </a:prstGeom>
          <a:noFill/>
          <a:ln/>
        </p:spPr>
        <p:txBody>
          <a:bodyPr wrap="none" rtlCol="0" anchor="t"/>
          <a:lstStyle/>
          <a:p>
            <a:pPr marL="0" indent="0" algn="l">
              <a:lnSpc>
                <a:spcPts val="2177"/>
              </a:lnSpc>
              <a:buNone/>
            </a:pPr>
            <a:r>
              <a:rPr lang="en-US" sz="2000" kern="0" spc="-27" dirty="0">
                <a:solidFill>
                  <a:srgbClr val="E5E0DF"/>
                </a:solidFill>
                <a:latin typeface="Inter" pitchFamily="34" charset="0"/>
                <a:ea typeface="Inter" pitchFamily="34" charset="-122"/>
                <a:cs typeface="Inter" pitchFamily="34" charset="-120"/>
              </a:rPr>
              <a:t>Create a work directory where the application dump will be stored after the checkpoint.</a:t>
            </a:r>
            <a:endParaRPr lang="en-US" sz="2000" dirty="0"/>
          </a:p>
        </p:txBody>
      </p:sp>
      <p:sp>
        <p:nvSpPr>
          <p:cNvPr id="21" name="Shape 19"/>
          <p:cNvSpPr/>
          <p:nvPr/>
        </p:nvSpPr>
        <p:spPr>
          <a:xfrm>
            <a:off x="2659797" y="6228636"/>
            <a:ext cx="388739" cy="388739"/>
          </a:xfrm>
          <a:prstGeom prst="roundRect">
            <a:avLst>
              <a:gd name="adj" fmla="val 18672"/>
            </a:avLst>
          </a:prstGeom>
          <a:solidFill>
            <a:srgbClr val="110080"/>
          </a:solidFill>
          <a:ln w="7620">
            <a:solidFill>
              <a:srgbClr val="2A1999"/>
            </a:solidFill>
            <a:prstDash val="solid"/>
          </a:ln>
        </p:spPr>
        <p:txBody>
          <a:bodyPr/>
          <a:lstStyle/>
          <a:p>
            <a:endParaRPr lang="en-IN"/>
          </a:p>
        </p:txBody>
      </p:sp>
      <p:sp>
        <p:nvSpPr>
          <p:cNvPr id="22" name="Text 20"/>
          <p:cNvSpPr/>
          <p:nvPr/>
        </p:nvSpPr>
        <p:spPr>
          <a:xfrm>
            <a:off x="2774454" y="6293406"/>
            <a:ext cx="159306" cy="259199"/>
          </a:xfrm>
          <a:prstGeom prst="rect">
            <a:avLst/>
          </a:prstGeom>
          <a:noFill/>
          <a:ln/>
        </p:spPr>
        <p:txBody>
          <a:bodyPr wrap="none" rtlCol="0" anchor="t"/>
          <a:lstStyle/>
          <a:p>
            <a:pPr marL="0" indent="0" algn="ctr">
              <a:lnSpc>
                <a:spcPts val="2041"/>
              </a:lnSpc>
              <a:buNone/>
            </a:pPr>
            <a:r>
              <a:rPr lang="en-US" sz="2041" b="1" kern="0" spc="-61" dirty="0">
                <a:solidFill>
                  <a:srgbClr val="E5E0DF"/>
                </a:solidFill>
                <a:latin typeface="Inter" pitchFamily="34" charset="0"/>
                <a:ea typeface="Inter" pitchFamily="34" charset="-122"/>
                <a:cs typeface="Inter" pitchFamily="34" charset="-120"/>
              </a:rPr>
              <a:t>5</a:t>
            </a:r>
            <a:endParaRPr lang="en-US" sz="2041" dirty="0"/>
          </a:p>
        </p:txBody>
      </p:sp>
      <p:sp>
        <p:nvSpPr>
          <p:cNvPr id="23" name="Text 21"/>
          <p:cNvSpPr/>
          <p:nvPr/>
        </p:nvSpPr>
        <p:spPr>
          <a:xfrm>
            <a:off x="3804642" y="6207085"/>
            <a:ext cx="2160270" cy="269915"/>
          </a:xfrm>
          <a:prstGeom prst="rect">
            <a:avLst/>
          </a:prstGeom>
          <a:noFill/>
          <a:ln/>
        </p:spPr>
        <p:txBody>
          <a:bodyPr wrap="none" rtlCol="0" anchor="t"/>
          <a:lstStyle/>
          <a:p>
            <a:pPr marL="0" indent="0" algn="l">
              <a:lnSpc>
                <a:spcPts val="2126"/>
              </a:lnSpc>
              <a:buNone/>
            </a:pPr>
            <a:r>
              <a:rPr lang="en-US" sz="2400" b="1" kern="0" spc="-51" dirty="0">
                <a:solidFill>
                  <a:srgbClr val="E5E0DF"/>
                </a:solidFill>
                <a:latin typeface="Inter" pitchFamily="34" charset="0"/>
                <a:ea typeface="Inter" pitchFamily="34" charset="-122"/>
                <a:cs typeface="Inter" pitchFamily="34" charset="-120"/>
              </a:rPr>
              <a:t>Start the Application</a:t>
            </a:r>
            <a:endParaRPr lang="en-US" sz="2400" dirty="0"/>
          </a:p>
        </p:txBody>
      </p:sp>
      <p:sp>
        <p:nvSpPr>
          <p:cNvPr id="24" name="Text 22"/>
          <p:cNvSpPr/>
          <p:nvPr/>
        </p:nvSpPr>
        <p:spPr>
          <a:xfrm>
            <a:off x="3804642" y="6580584"/>
            <a:ext cx="8230672" cy="276582"/>
          </a:xfrm>
          <a:prstGeom prst="rect">
            <a:avLst/>
          </a:prstGeom>
          <a:noFill/>
          <a:ln/>
        </p:spPr>
        <p:txBody>
          <a:bodyPr wrap="none" rtlCol="0" anchor="t"/>
          <a:lstStyle/>
          <a:p>
            <a:pPr marL="0" indent="0" algn="l">
              <a:lnSpc>
                <a:spcPts val="2177"/>
              </a:lnSpc>
              <a:buNone/>
            </a:pPr>
            <a:r>
              <a:rPr lang="en-US" sz="2000" kern="0" spc="-27" dirty="0">
                <a:solidFill>
                  <a:srgbClr val="E5E0DF"/>
                </a:solidFill>
                <a:latin typeface="Inter" pitchFamily="34" charset="0"/>
                <a:ea typeface="Inter" pitchFamily="34" charset="-122"/>
                <a:cs typeface="Inter" pitchFamily="34" charset="-120"/>
              </a:rPr>
              <a:t>Start the application in a Docker container and check the application output using commands.</a:t>
            </a:r>
            <a:endParaRPr lang="en-US" sz="2000" dirty="0"/>
          </a:p>
        </p:txBody>
      </p:sp>
      <p:sp>
        <p:nvSpPr>
          <p:cNvPr id="25" name="Shape 23"/>
          <p:cNvSpPr/>
          <p:nvPr/>
        </p:nvSpPr>
        <p:spPr>
          <a:xfrm>
            <a:off x="2659797" y="7396996"/>
            <a:ext cx="388739" cy="388739"/>
          </a:xfrm>
          <a:prstGeom prst="roundRect">
            <a:avLst>
              <a:gd name="adj" fmla="val 18672"/>
            </a:avLst>
          </a:prstGeom>
          <a:solidFill>
            <a:srgbClr val="110080"/>
          </a:solidFill>
          <a:ln w="7620">
            <a:solidFill>
              <a:srgbClr val="2A1999"/>
            </a:solidFill>
            <a:prstDash val="solid"/>
          </a:ln>
        </p:spPr>
        <p:txBody>
          <a:bodyPr/>
          <a:lstStyle/>
          <a:p>
            <a:endParaRPr lang="en-IN"/>
          </a:p>
        </p:txBody>
      </p:sp>
      <p:sp>
        <p:nvSpPr>
          <p:cNvPr id="26" name="Text 24"/>
          <p:cNvSpPr/>
          <p:nvPr/>
        </p:nvSpPr>
        <p:spPr>
          <a:xfrm>
            <a:off x="2772430" y="7461766"/>
            <a:ext cx="163354" cy="259199"/>
          </a:xfrm>
          <a:prstGeom prst="rect">
            <a:avLst/>
          </a:prstGeom>
          <a:noFill/>
          <a:ln/>
        </p:spPr>
        <p:txBody>
          <a:bodyPr wrap="none" rtlCol="0" anchor="t"/>
          <a:lstStyle/>
          <a:p>
            <a:pPr marL="0" indent="0" algn="ctr">
              <a:lnSpc>
                <a:spcPts val="2041"/>
              </a:lnSpc>
              <a:buNone/>
            </a:pPr>
            <a:r>
              <a:rPr lang="en-US" sz="2041" b="1" kern="0" spc="-61" dirty="0">
                <a:solidFill>
                  <a:srgbClr val="E5E0DF"/>
                </a:solidFill>
                <a:latin typeface="Inter" pitchFamily="34" charset="0"/>
                <a:ea typeface="Inter" pitchFamily="34" charset="-122"/>
                <a:cs typeface="Inter" pitchFamily="34" charset="-120"/>
              </a:rPr>
              <a:t>6</a:t>
            </a:r>
            <a:endParaRPr lang="en-US" sz="2041" dirty="0"/>
          </a:p>
        </p:txBody>
      </p:sp>
      <p:sp>
        <p:nvSpPr>
          <p:cNvPr id="27" name="Text 25"/>
          <p:cNvSpPr/>
          <p:nvPr/>
        </p:nvSpPr>
        <p:spPr>
          <a:xfrm>
            <a:off x="3804642" y="7375446"/>
            <a:ext cx="2390894" cy="269915"/>
          </a:xfrm>
          <a:prstGeom prst="rect">
            <a:avLst/>
          </a:prstGeom>
          <a:noFill/>
          <a:ln/>
        </p:spPr>
        <p:txBody>
          <a:bodyPr wrap="none" rtlCol="0" anchor="t"/>
          <a:lstStyle/>
          <a:p>
            <a:pPr marL="0" indent="0" algn="l">
              <a:lnSpc>
                <a:spcPts val="2126"/>
              </a:lnSpc>
              <a:buNone/>
            </a:pPr>
            <a:r>
              <a:rPr lang="en-US" sz="2400" b="1" kern="0" spc="-51" dirty="0">
                <a:solidFill>
                  <a:srgbClr val="E5E0DF"/>
                </a:solidFill>
                <a:latin typeface="Inter" pitchFamily="34" charset="0"/>
                <a:ea typeface="Inter" pitchFamily="34" charset="-122"/>
                <a:cs typeface="Inter" pitchFamily="34" charset="-120"/>
              </a:rPr>
              <a:t>Perform the Checkpoint</a:t>
            </a:r>
            <a:endParaRPr lang="en-US" sz="2400" dirty="0"/>
          </a:p>
        </p:txBody>
      </p:sp>
      <p:sp>
        <p:nvSpPr>
          <p:cNvPr id="28" name="Text 26"/>
          <p:cNvSpPr/>
          <p:nvPr/>
        </p:nvSpPr>
        <p:spPr>
          <a:xfrm>
            <a:off x="3804642" y="7748945"/>
            <a:ext cx="8230672" cy="553164"/>
          </a:xfrm>
          <a:prstGeom prst="rect">
            <a:avLst/>
          </a:prstGeom>
          <a:noFill/>
          <a:ln/>
        </p:spPr>
        <p:txBody>
          <a:bodyPr wrap="square" rtlCol="0" anchor="t"/>
          <a:lstStyle/>
          <a:p>
            <a:pPr marL="0" indent="0" algn="l">
              <a:lnSpc>
                <a:spcPts val="2177"/>
              </a:lnSpc>
              <a:buNone/>
            </a:pPr>
            <a:r>
              <a:rPr lang="en-US" sz="2000" kern="0" spc="-27" dirty="0">
                <a:solidFill>
                  <a:srgbClr val="E5E0DF"/>
                </a:solidFill>
                <a:latin typeface="Inter" pitchFamily="34" charset="0"/>
                <a:ea typeface="Inter" pitchFamily="34" charset="-122"/>
                <a:cs typeface="Inter" pitchFamily="34" charset="-120"/>
              </a:rPr>
              <a:t>Use the jcmd command to send the command to VM to make the checkpoint and dump the application and VM state to storage.</a:t>
            </a:r>
            <a:endParaRPr lang="en-US" sz="2000" dirty="0"/>
          </a:p>
        </p:txBody>
      </p:sp>
      <p:sp>
        <p:nvSpPr>
          <p:cNvPr id="29" name="Shape 27"/>
          <p:cNvSpPr/>
          <p:nvPr/>
        </p:nvSpPr>
        <p:spPr>
          <a:xfrm>
            <a:off x="2659797" y="8841938"/>
            <a:ext cx="388739" cy="388739"/>
          </a:xfrm>
          <a:prstGeom prst="roundRect">
            <a:avLst>
              <a:gd name="adj" fmla="val 18672"/>
            </a:avLst>
          </a:prstGeom>
          <a:solidFill>
            <a:srgbClr val="110080"/>
          </a:solidFill>
          <a:ln w="7620">
            <a:solidFill>
              <a:srgbClr val="2A1999"/>
            </a:solidFill>
            <a:prstDash val="solid"/>
          </a:ln>
        </p:spPr>
        <p:txBody>
          <a:bodyPr/>
          <a:lstStyle/>
          <a:p>
            <a:endParaRPr lang="en-IN"/>
          </a:p>
        </p:txBody>
      </p:sp>
      <p:sp>
        <p:nvSpPr>
          <p:cNvPr id="30" name="Text 28"/>
          <p:cNvSpPr/>
          <p:nvPr/>
        </p:nvSpPr>
        <p:spPr>
          <a:xfrm>
            <a:off x="2780883" y="8906708"/>
            <a:ext cx="146447" cy="259199"/>
          </a:xfrm>
          <a:prstGeom prst="rect">
            <a:avLst/>
          </a:prstGeom>
          <a:noFill/>
          <a:ln/>
        </p:spPr>
        <p:txBody>
          <a:bodyPr wrap="none" rtlCol="0" anchor="t"/>
          <a:lstStyle/>
          <a:p>
            <a:pPr marL="0" indent="0" algn="ctr">
              <a:lnSpc>
                <a:spcPts val="2041"/>
              </a:lnSpc>
              <a:buNone/>
            </a:pPr>
            <a:r>
              <a:rPr lang="en-US" sz="2041" b="1" kern="0" spc="-61" dirty="0">
                <a:solidFill>
                  <a:srgbClr val="E5E0DF"/>
                </a:solidFill>
                <a:latin typeface="Inter" pitchFamily="34" charset="0"/>
                <a:ea typeface="Inter" pitchFamily="34" charset="-122"/>
                <a:cs typeface="Inter" pitchFamily="34" charset="-120"/>
              </a:rPr>
              <a:t>7</a:t>
            </a:r>
            <a:endParaRPr lang="en-US" sz="2041" dirty="0"/>
          </a:p>
        </p:txBody>
      </p:sp>
      <p:sp>
        <p:nvSpPr>
          <p:cNvPr id="31" name="Text 29"/>
          <p:cNvSpPr/>
          <p:nvPr/>
        </p:nvSpPr>
        <p:spPr>
          <a:xfrm>
            <a:off x="3804642" y="8820388"/>
            <a:ext cx="2332553" cy="269915"/>
          </a:xfrm>
          <a:prstGeom prst="rect">
            <a:avLst/>
          </a:prstGeom>
          <a:noFill/>
          <a:ln/>
        </p:spPr>
        <p:txBody>
          <a:bodyPr wrap="none" rtlCol="0" anchor="t"/>
          <a:lstStyle/>
          <a:p>
            <a:pPr marL="0" indent="0" algn="l">
              <a:lnSpc>
                <a:spcPts val="2126"/>
              </a:lnSpc>
              <a:buNone/>
            </a:pPr>
            <a:r>
              <a:rPr lang="en-US" sz="1701" b="1" kern="0" spc="-51" dirty="0">
                <a:solidFill>
                  <a:srgbClr val="E5E0DF"/>
                </a:solidFill>
                <a:latin typeface="Inter" pitchFamily="34" charset="0"/>
                <a:ea typeface="Inter" pitchFamily="34" charset="-122"/>
                <a:cs typeface="Inter" pitchFamily="34" charset="-120"/>
              </a:rPr>
              <a:t>Restore the Application</a:t>
            </a:r>
            <a:endParaRPr lang="en-US" sz="1701" dirty="0"/>
          </a:p>
        </p:txBody>
      </p:sp>
      <p:sp>
        <p:nvSpPr>
          <p:cNvPr id="32" name="Text 30"/>
          <p:cNvSpPr/>
          <p:nvPr/>
        </p:nvSpPr>
        <p:spPr>
          <a:xfrm>
            <a:off x="3804642" y="9193887"/>
            <a:ext cx="8230672" cy="276582"/>
          </a:xfrm>
          <a:prstGeom prst="rect">
            <a:avLst/>
          </a:prstGeom>
          <a:noFill/>
          <a:ln/>
        </p:spPr>
        <p:txBody>
          <a:bodyPr wrap="none" rtlCol="0" anchor="t"/>
          <a:lstStyle/>
          <a:p>
            <a:pPr marL="0" indent="0" algn="l">
              <a:lnSpc>
                <a:spcPts val="2177"/>
              </a:lnSpc>
              <a:buNone/>
            </a:pPr>
            <a:r>
              <a:rPr lang="en-US" sz="1361" kern="0" spc="-27" dirty="0">
                <a:solidFill>
                  <a:srgbClr val="E5E0DF"/>
                </a:solidFill>
                <a:latin typeface="Inter" pitchFamily="34" charset="0"/>
                <a:ea typeface="Inter" pitchFamily="34" charset="-122"/>
                <a:cs typeface="Inter" pitchFamily="34" charset="-120"/>
              </a:rPr>
              <a:t>Start the application by restoring it from the Checkpoint and check the application log output.</a:t>
            </a:r>
            <a:endParaRPr lang="en-US" sz="136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txBody>
          <a:bodyPr/>
          <a:lstStyle/>
          <a:p>
            <a:endParaRPr lang="en-IN"/>
          </a:p>
        </p:txBody>
      </p:sp>
      <p:sp>
        <p:nvSpPr>
          <p:cNvPr id="3" name="Shape 1"/>
          <p:cNvSpPr/>
          <p:nvPr/>
        </p:nvSpPr>
        <p:spPr>
          <a:xfrm>
            <a:off x="0" y="0"/>
            <a:ext cx="14630400" cy="8229600"/>
          </a:xfrm>
          <a:prstGeom prst="rect">
            <a:avLst/>
          </a:prstGeom>
          <a:solidFill>
            <a:srgbClr val="272525"/>
          </a:solidFill>
          <a:ln/>
        </p:spPr>
        <p:txBody>
          <a:bodyPr/>
          <a:lstStyle/>
          <a:p>
            <a:endParaRPr lang="en-IN"/>
          </a:p>
        </p:txBody>
      </p:sp>
      <p:sp>
        <p:nvSpPr>
          <p:cNvPr id="5" name="Text 2"/>
          <p:cNvSpPr/>
          <p:nvPr/>
        </p:nvSpPr>
        <p:spPr>
          <a:xfrm>
            <a:off x="324853" y="890337"/>
            <a:ext cx="13441511" cy="3293877"/>
          </a:xfrm>
          <a:prstGeom prst="rect">
            <a:avLst/>
          </a:prstGeom>
          <a:noFill/>
          <a:ln/>
        </p:spPr>
        <p:txBody>
          <a:bodyPr wrap="square" rtlCol="0" anchor="t"/>
          <a:lstStyle/>
          <a:p>
            <a:pPr marL="0" indent="0">
              <a:lnSpc>
                <a:spcPts val="8384"/>
              </a:lnSpc>
              <a:buNone/>
            </a:pPr>
            <a:r>
              <a:rPr lang="en-US" sz="4800" b="1" kern="0" spc="-201" dirty="0">
                <a:solidFill>
                  <a:srgbClr val="FFFFFF"/>
                </a:solidFill>
                <a:latin typeface="Inter" pitchFamily="34" charset="0"/>
                <a:ea typeface="Inter" pitchFamily="34" charset="-122"/>
              </a:rPr>
              <a:t>Proof of Boot Time:</a:t>
            </a:r>
          </a:p>
          <a:p>
            <a:pPr marL="0" indent="0">
              <a:lnSpc>
                <a:spcPts val="8384"/>
              </a:lnSpc>
              <a:buNone/>
            </a:pPr>
            <a:endParaRPr lang="en-US" sz="6707" dirty="0"/>
          </a:p>
        </p:txBody>
      </p:sp>
      <p:sp>
        <p:nvSpPr>
          <p:cNvPr id="6" name="Text 3"/>
          <p:cNvSpPr/>
          <p:nvPr/>
        </p:nvSpPr>
        <p:spPr>
          <a:xfrm>
            <a:off x="324853" y="2069432"/>
            <a:ext cx="13980694" cy="6068728"/>
          </a:xfrm>
          <a:prstGeom prst="rect">
            <a:avLst/>
          </a:prstGeom>
          <a:noFill/>
          <a:ln/>
        </p:spPr>
        <p:txBody>
          <a:bodyPr wrap="square" rtlCol="0" anchor="t"/>
          <a:lstStyle/>
          <a:p>
            <a:pPr marL="0" marR="0">
              <a:spcBef>
                <a:spcPts val="0"/>
              </a:spcBef>
              <a:spcAft>
                <a:spcPts val="0"/>
              </a:spcAft>
            </a:pPr>
            <a:r>
              <a:rPr lang="en-IN" sz="2400" dirty="0">
                <a:solidFill>
                  <a:schemeClr val="bg1"/>
                </a:solidFill>
                <a:effectLst/>
                <a:latin typeface="Calibri" panose="020F0502020204030204" pitchFamily="34" charset="0"/>
              </a:rPr>
              <a:t>Start the application in a Docker container and check the application output using docker commands</a:t>
            </a:r>
          </a:p>
          <a:p>
            <a:pPr marL="0" marR="0">
              <a:spcBef>
                <a:spcPts val="0"/>
              </a:spcBef>
              <a:spcAft>
                <a:spcPts val="0"/>
              </a:spcAft>
            </a:pPr>
            <a:endParaRPr lang="en-IN" sz="1800" dirty="0">
              <a:solidFill>
                <a:schemeClr val="bg1"/>
              </a:solidFill>
              <a:effectLst/>
              <a:latin typeface="Calibri" panose="020F0502020204030204" pitchFamily="34" charset="0"/>
            </a:endParaRPr>
          </a:p>
          <a:p>
            <a:pPr marL="0" marR="0">
              <a:spcBef>
                <a:spcPts val="0"/>
              </a:spcBef>
              <a:spcAft>
                <a:spcPts val="0"/>
              </a:spcAft>
            </a:pPr>
            <a:r>
              <a:rPr lang="en-IN" sz="1800" i="1" dirty="0">
                <a:solidFill>
                  <a:schemeClr val="bg1"/>
                </a:solidFill>
                <a:effectLst/>
                <a:latin typeface="Calibri" panose="020F0502020204030204" pitchFamily="34" charset="0"/>
              </a:rPr>
              <a:t>2024-07-24T11:40:51.557Z INFO 129 --- [ main] </a:t>
            </a:r>
            <a:r>
              <a:rPr lang="en-IN" sz="1800" i="1" dirty="0" err="1">
                <a:solidFill>
                  <a:schemeClr val="bg1"/>
                </a:solidFill>
                <a:effectLst/>
                <a:latin typeface="Calibri" panose="020F0502020204030204" pitchFamily="34" charset="0"/>
              </a:rPr>
              <a:t>o.s.d.j.r.query.QueryEnhancerFactory</a:t>
            </a:r>
            <a:r>
              <a:rPr lang="en-IN" sz="1800" i="1" dirty="0">
                <a:solidFill>
                  <a:schemeClr val="bg1"/>
                </a:solidFill>
                <a:effectLst/>
                <a:latin typeface="Calibri" panose="020F0502020204030204" pitchFamily="34" charset="0"/>
              </a:rPr>
              <a:t> : Hibernate is in </a:t>
            </a:r>
            <a:r>
              <a:rPr lang="en-IN" sz="1800" i="1" dirty="0" err="1">
                <a:solidFill>
                  <a:schemeClr val="bg1"/>
                </a:solidFill>
                <a:effectLst/>
                <a:latin typeface="Calibri" panose="020F0502020204030204" pitchFamily="34" charset="0"/>
              </a:rPr>
              <a:t>classpath</a:t>
            </a:r>
            <a:r>
              <a:rPr lang="en-IN" sz="1800" i="1" dirty="0">
                <a:solidFill>
                  <a:schemeClr val="bg1"/>
                </a:solidFill>
                <a:effectLst/>
                <a:latin typeface="Calibri" panose="020F0502020204030204" pitchFamily="34" charset="0"/>
              </a:rPr>
              <a:t>; If applicable, HQL parser will be used. 2024-07-24T11:40:55.500Z INFO 129 --- [ main] </a:t>
            </a:r>
            <a:r>
              <a:rPr lang="en-IN" sz="1800" i="1" dirty="0" err="1">
                <a:solidFill>
                  <a:schemeClr val="bg1"/>
                </a:solidFill>
                <a:effectLst/>
                <a:latin typeface="Calibri" panose="020F0502020204030204" pitchFamily="34" charset="0"/>
              </a:rPr>
              <a:t>o.s.b.a.e.web.EndpointLinksResolver</a:t>
            </a:r>
            <a:r>
              <a:rPr lang="en-IN" sz="1800" i="1" dirty="0">
                <a:solidFill>
                  <a:schemeClr val="bg1"/>
                </a:solidFill>
                <a:effectLst/>
                <a:latin typeface="Calibri" panose="020F0502020204030204" pitchFamily="34" charset="0"/>
              </a:rPr>
              <a:t> : Exposing 14 endpoints beneath base path '/actuator' 2024-07-24T11:40:55.698Z INFO 129 --- [ main] </a:t>
            </a:r>
            <a:r>
              <a:rPr lang="en-IN" sz="1800" i="1" dirty="0" err="1">
                <a:solidFill>
                  <a:schemeClr val="bg1"/>
                </a:solidFill>
                <a:effectLst/>
                <a:latin typeface="Calibri" panose="020F0502020204030204" pitchFamily="34" charset="0"/>
              </a:rPr>
              <a:t>o.s.b.w.embedded.tomcat.TomcatWebServer</a:t>
            </a:r>
            <a:r>
              <a:rPr lang="en-IN" sz="1800" i="1" dirty="0">
                <a:solidFill>
                  <a:schemeClr val="bg1"/>
                </a:solidFill>
                <a:effectLst/>
                <a:latin typeface="Calibri" panose="020F0502020204030204" pitchFamily="34" charset="0"/>
              </a:rPr>
              <a:t> : Tomcat started on port 8080 (http) with context path '/' 2024-07-24T11:40:55.743Z INFO 129 --- [ main] </a:t>
            </a:r>
            <a:r>
              <a:rPr lang="en-IN" sz="1800" i="1" dirty="0" err="1">
                <a:solidFill>
                  <a:schemeClr val="bg1"/>
                </a:solidFill>
                <a:effectLst/>
                <a:latin typeface="Calibri" panose="020F0502020204030204" pitchFamily="34" charset="0"/>
              </a:rPr>
              <a:t>o.s.s.petclinic.PetClinicApplication</a:t>
            </a:r>
            <a:r>
              <a:rPr lang="en-IN" sz="1800" i="1" dirty="0">
                <a:solidFill>
                  <a:schemeClr val="bg1"/>
                </a:solidFill>
                <a:effectLst/>
                <a:latin typeface="Calibri" panose="020F0502020204030204" pitchFamily="34" charset="0"/>
              </a:rPr>
              <a:t> : </a:t>
            </a:r>
            <a:r>
              <a:rPr lang="en-US" sz="1800" b="1" i="1" dirty="0">
                <a:solidFill>
                  <a:srgbClr val="FFFF00"/>
                </a:solidFill>
                <a:effectLst/>
                <a:latin typeface="Calibri" panose="020F0502020204030204" pitchFamily="34" charset="0"/>
              </a:rPr>
              <a:t>Started </a:t>
            </a:r>
            <a:r>
              <a:rPr lang="en-US" sz="1800" b="1" i="1" dirty="0" err="1">
                <a:solidFill>
                  <a:srgbClr val="FFFF00"/>
                </a:solidFill>
                <a:effectLst/>
                <a:latin typeface="Calibri" panose="020F0502020204030204" pitchFamily="34" charset="0"/>
              </a:rPr>
              <a:t>PetClinicApplication</a:t>
            </a:r>
            <a:r>
              <a:rPr lang="en-US" sz="1800" b="1" i="1" dirty="0">
                <a:solidFill>
                  <a:srgbClr val="FFFF00"/>
                </a:solidFill>
                <a:effectLst/>
                <a:latin typeface="Calibri" panose="020F0502020204030204" pitchFamily="34" charset="0"/>
              </a:rPr>
              <a:t> in 17.305 seconds (process running for 18.93)</a:t>
            </a:r>
          </a:p>
          <a:p>
            <a:pPr marL="0" marR="0">
              <a:spcBef>
                <a:spcPts val="0"/>
              </a:spcBef>
              <a:spcAft>
                <a:spcPts val="0"/>
              </a:spcAft>
            </a:pPr>
            <a:endParaRPr lang="en-IN" sz="1800" dirty="0">
              <a:solidFill>
                <a:schemeClr val="bg1"/>
              </a:solidFill>
              <a:effectLst/>
              <a:latin typeface="Calibri" panose="020F0502020204030204" pitchFamily="34" charset="0"/>
            </a:endParaRPr>
          </a:p>
          <a:p>
            <a:pPr marL="0" marR="0">
              <a:spcBef>
                <a:spcPts val="0"/>
              </a:spcBef>
              <a:spcAft>
                <a:spcPts val="0"/>
              </a:spcAft>
            </a:pPr>
            <a:r>
              <a:rPr lang="en-IN" sz="2400" b="1" dirty="0">
                <a:solidFill>
                  <a:srgbClr val="FFFF00"/>
                </a:solidFill>
                <a:effectLst/>
                <a:latin typeface="Calibri" panose="020F0502020204030204" pitchFamily="34" charset="0"/>
              </a:rPr>
              <a:t>We can see that The </a:t>
            </a:r>
            <a:r>
              <a:rPr lang="en-IN" sz="2400" b="1" dirty="0" err="1">
                <a:solidFill>
                  <a:srgbClr val="FFFF00"/>
                </a:solidFill>
                <a:effectLst/>
                <a:latin typeface="Calibri" panose="020F0502020204030204" pitchFamily="34" charset="0"/>
              </a:rPr>
              <a:t>PetClinicApplication</a:t>
            </a:r>
            <a:r>
              <a:rPr lang="en-IN" sz="2400" b="1" dirty="0">
                <a:solidFill>
                  <a:srgbClr val="FFFF00"/>
                </a:solidFill>
                <a:effectLst/>
                <a:latin typeface="Calibri" panose="020F0502020204030204" pitchFamily="34" charset="0"/>
              </a:rPr>
              <a:t> started in 17.305 seconds.</a:t>
            </a:r>
          </a:p>
          <a:p>
            <a:pPr marL="0" marR="0">
              <a:spcBef>
                <a:spcPts val="0"/>
              </a:spcBef>
              <a:spcAft>
                <a:spcPts val="0"/>
              </a:spcAft>
            </a:pPr>
            <a:r>
              <a:rPr lang="en-IN" sz="2400" b="1" dirty="0">
                <a:solidFill>
                  <a:schemeClr val="bg1"/>
                </a:solidFill>
                <a:latin typeface="Calibri" panose="020F0502020204030204" pitchFamily="34" charset="0"/>
              </a:rPr>
              <a:t>_______________________________________________________________</a:t>
            </a:r>
            <a:endParaRPr lang="en-IN" sz="2400" b="1" dirty="0">
              <a:solidFill>
                <a:schemeClr val="bg1"/>
              </a:solidFill>
              <a:effectLst/>
              <a:latin typeface="Calibri" panose="020F0502020204030204" pitchFamily="34" charset="0"/>
            </a:endParaRPr>
          </a:p>
          <a:p>
            <a:pPr marL="0" marR="0">
              <a:spcBef>
                <a:spcPts val="0"/>
              </a:spcBef>
              <a:spcAft>
                <a:spcPts val="0"/>
              </a:spcAft>
            </a:pPr>
            <a:endParaRPr lang="en-IN" sz="2400" b="1" dirty="0">
              <a:solidFill>
                <a:schemeClr val="bg1"/>
              </a:solidFill>
              <a:latin typeface="Calibri" panose="020F0502020204030204" pitchFamily="34" charset="0"/>
            </a:endParaRPr>
          </a:p>
          <a:p>
            <a:pPr marL="0" marR="0">
              <a:spcBef>
                <a:spcPts val="0"/>
              </a:spcBef>
              <a:spcAft>
                <a:spcPts val="0"/>
              </a:spcAft>
            </a:pPr>
            <a:r>
              <a:rPr lang="en-IN" sz="2400" dirty="0">
                <a:solidFill>
                  <a:schemeClr val="bg1"/>
                </a:solidFill>
                <a:effectLst/>
                <a:latin typeface="Calibri" panose="020F0502020204030204" pitchFamily="34" charset="0"/>
              </a:rPr>
              <a:t>Start the application by restoring it from the Checkpoint and check the application log output:</a:t>
            </a:r>
          </a:p>
          <a:p>
            <a:pPr marL="0" marR="0">
              <a:spcBef>
                <a:spcPts val="0"/>
              </a:spcBef>
              <a:spcAft>
                <a:spcPts val="0"/>
              </a:spcAft>
            </a:pPr>
            <a:endParaRPr lang="en-IN" sz="1800" dirty="0">
              <a:solidFill>
                <a:schemeClr val="bg1"/>
              </a:solidFill>
              <a:effectLst/>
              <a:latin typeface="Calibri" panose="020F0502020204030204" pitchFamily="34" charset="0"/>
            </a:endParaRPr>
          </a:p>
          <a:p>
            <a:pPr marL="0" marR="0">
              <a:spcBef>
                <a:spcPts val="0"/>
              </a:spcBef>
              <a:spcAft>
                <a:spcPts val="0"/>
              </a:spcAft>
            </a:pPr>
            <a:r>
              <a:rPr lang="en-IN" sz="1800" i="1" dirty="0">
                <a:solidFill>
                  <a:schemeClr val="bg1"/>
                </a:solidFill>
                <a:effectLst/>
                <a:latin typeface="Calibri" panose="020F0502020204030204" pitchFamily="34" charset="0"/>
              </a:rPr>
              <a:t>2024-07-24T11:41:57.938Z INFO 129 --- [Attach Listener] </a:t>
            </a:r>
            <a:r>
              <a:rPr lang="en-IN" sz="1800" i="1" dirty="0" err="1">
                <a:solidFill>
                  <a:schemeClr val="bg1"/>
                </a:solidFill>
                <a:effectLst/>
                <a:latin typeface="Calibri" panose="020F0502020204030204" pitchFamily="34" charset="0"/>
              </a:rPr>
              <a:t>o.s.b.w.embedded.tomcat.TomcatWebServer</a:t>
            </a:r>
            <a:r>
              <a:rPr lang="en-IN" sz="1800" i="1" dirty="0">
                <a:solidFill>
                  <a:schemeClr val="bg1"/>
                </a:solidFill>
                <a:effectLst/>
                <a:latin typeface="Calibri" panose="020F0502020204030204" pitchFamily="34" charset="0"/>
              </a:rPr>
              <a:t> : Tomcat started on port 8080 (http) with context path '/' 2024-07-24T11:41:57.947Z INFO 129 --- [Attach Listener] </a:t>
            </a:r>
            <a:r>
              <a:rPr lang="en-US" sz="1800" i="1" dirty="0" err="1">
                <a:solidFill>
                  <a:schemeClr val="bg1"/>
                </a:solidFill>
                <a:effectLst/>
                <a:latin typeface="Calibri" panose="020F0502020204030204" pitchFamily="34" charset="0"/>
                <a:hlinkClick r:id="rId3">
                  <a:extLst>
                    <a:ext uri="{A12FA001-AC4F-418D-AE19-62706E023703}">
                      <ahyp:hlinkClr xmlns:ahyp="http://schemas.microsoft.com/office/drawing/2018/hyperlinkcolor" val="tx"/>
                    </a:ext>
                  </a:extLst>
                </a:hlinkClick>
              </a:rPr>
              <a:t>o.s.c.support</a:t>
            </a:r>
            <a:r>
              <a:rPr lang="en-US" sz="1800" i="1" dirty="0" err="1">
                <a:solidFill>
                  <a:schemeClr val="bg1"/>
                </a:solidFill>
                <a:effectLst/>
                <a:latin typeface="Calibri" panose="020F0502020204030204" pitchFamily="34" charset="0"/>
              </a:rPr>
              <a:t>.DefaultLifecycleProcessor</a:t>
            </a:r>
            <a:r>
              <a:rPr lang="en-US" sz="1800" i="1" dirty="0">
                <a:solidFill>
                  <a:schemeClr val="bg1"/>
                </a:solidFill>
                <a:effectLst/>
                <a:latin typeface="Calibri" panose="020F0502020204030204" pitchFamily="34" charset="0"/>
              </a:rPr>
              <a:t> :</a:t>
            </a:r>
            <a:r>
              <a:rPr lang="en-IN" sz="1800" dirty="0">
                <a:solidFill>
                  <a:schemeClr val="bg1"/>
                </a:solidFill>
                <a:effectLst/>
                <a:latin typeface="Calibri" panose="020F0502020204030204" pitchFamily="34" charset="0"/>
              </a:rPr>
              <a:t> </a:t>
            </a:r>
            <a:r>
              <a:rPr lang="en-US" sz="1800" b="1" i="1" dirty="0">
                <a:solidFill>
                  <a:srgbClr val="FFFF00"/>
                </a:solidFill>
                <a:effectLst/>
                <a:latin typeface="Calibri" panose="020F0502020204030204" pitchFamily="34" charset="0"/>
              </a:rPr>
              <a:t>Spring-managed lifecycle restart completed (restored JVM running for 102 </a:t>
            </a:r>
            <a:r>
              <a:rPr lang="en-US" sz="1800" b="1" i="1" dirty="0" err="1">
                <a:solidFill>
                  <a:srgbClr val="FFFF00"/>
                </a:solidFill>
                <a:effectLst/>
                <a:latin typeface="Calibri" panose="020F0502020204030204" pitchFamily="34" charset="0"/>
              </a:rPr>
              <a:t>ms</a:t>
            </a:r>
            <a:r>
              <a:rPr lang="en-US" sz="1800" b="1" i="1" dirty="0">
                <a:solidFill>
                  <a:srgbClr val="FFFF00"/>
                </a:solidFill>
                <a:effectLst/>
                <a:latin typeface="Calibri" panose="020F0502020204030204" pitchFamily="34" charset="0"/>
              </a:rPr>
              <a:t>)</a:t>
            </a:r>
          </a:p>
          <a:p>
            <a:pPr marL="0" marR="0">
              <a:spcBef>
                <a:spcPts val="0"/>
              </a:spcBef>
              <a:spcAft>
                <a:spcPts val="0"/>
              </a:spcAft>
            </a:pPr>
            <a:endParaRPr lang="en-IN" sz="1800" dirty="0">
              <a:solidFill>
                <a:schemeClr val="bg1"/>
              </a:solidFill>
              <a:effectLst/>
              <a:latin typeface="Calibri" panose="020F0502020204030204" pitchFamily="34" charset="0"/>
            </a:endParaRPr>
          </a:p>
          <a:p>
            <a:pPr marL="0" marR="0">
              <a:spcBef>
                <a:spcPts val="0"/>
              </a:spcBef>
              <a:spcAft>
                <a:spcPts val="0"/>
              </a:spcAft>
            </a:pPr>
            <a:r>
              <a:rPr lang="en-IN" sz="2400" b="1" dirty="0">
                <a:solidFill>
                  <a:srgbClr val="FFFF00"/>
                </a:solidFill>
                <a:effectLst/>
                <a:latin typeface="Calibri" panose="020F0502020204030204" pitchFamily="34" charset="0"/>
              </a:rPr>
              <a:t>We can see that restoration of checkpoint was very quick (102ms) .</a:t>
            </a:r>
          </a:p>
          <a:p>
            <a:pPr marL="0" marR="0">
              <a:spcBef>
                <a:spcPts val="0"/>
              </a:spcBef>
              <a:spcAft>
                <a:spcPts val="0"/>
              </a:spcAft>
            </a:pPr>
            <a:endParaRPr lang="en-IN" sz="2400" dirty="0">
              <a:solidFill>
                <a:schemeClr val="bg1"/>
              </a:solidFill>
              <a:effectLst/>
              <a:latin typeface="Calibri" panose="020F0502020204030204" pitchFamily="34" charset="0"/>
            </a:endParaRPr>
          </a:p>
          <a:p>
            <a:pPr marL="0" marR="0">
              <a:spcBef>
                <a:spcPts val="0"/>
              </a:spcBef>
              <a:spcAft>
                <a:spcPts val="0"/>
              </a:spcAft>
            </a:pPr>
            <a:endParaRPr lang="en-IN" sz="2400" b="1" dirty="0">
              <a:solidFill>
                <a:schemeClr val="bg1"/>
              </a:solidFill>
              <a:effectLst/>
              <a:latin typeface="Calibri" panose="020F0502020204030204" pitchFamily="34" charset="0"/>
            </a:endParaRPr>
          </a:p>
          <a:p>
            <a:pPr marL="0" marR="0">
              <a:spcBef>
                <a:spcPts val="0"/>
              </a:spcBef>
              <a:spcAft>
                <a:spcPts val="0"/>
              </a:spcAft>
            </a:pPr>
            <a:endParaRPr lang="en-IN" sz="2400" dirty="0">
              <a:solidFill>
                <a:schemeClr val="bg1"/>
              </a:solidFill>
              <a:effectLst/>
              <a:latin typeface="Calibri" panose="020F0502020204030204" pitchFamily="34" charset="0"/>
            </a:endParaRPr>
          </a:p>
        </p:txBody>
      </p:sp>
      <p:sp>
        <p:nvSpPr>
          <p:cNvPr id="9" name="Text 5"/>
          <p:cNvSpPr/>
          <p:nvPr/>
        </p:nvSpPr>
        <p:spPr>
          <a:xfrm>
            <a:off x="6868716" y="6807398"/>
            <a:ext cx="1384578" cy="431959"/>
          </a:xfrm>
          <a:prstGeom prst="rect">
            <a:avLst/>
          </a:prstGeom>
          <a:noFill/>
          <a:ln/>
        </p:spPr>
        <p:txBody>
          <a:bodyPr wrap="none" rtlCol="0" anchor="t"/>
          <a:lstStyle/>
          <a:p>
            <a:pPr marL="0" indent="0" algn="l">
              <a:lnSpc>
                <a:spcPts val="3402"/>
              </a:lnSpc>
              <a:buNone/>
            </a:pPr>
            <a:endParaRPr lang="en-US" sz="2430" dirty="0"/>
          </a:p>
        </p:txBody>
      </p:sp>
    </p:spTree>
    <p:extLst>
      <p:ext uri="{BB962C8B-B14F-4D97-AF65-F5344CB8AC3E}">
        <p14:creationId xmlns:p14="http://schemas.microsoft.com/office/powerpoint/2010/main" val="257396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txBody>
          <a:bodyPr/>
          <a:lstStyle/>
          <a:p>
            <a:endParaRPr lang="en-IN"/>
          </a:p>
        </p:txBody>
      </p:sp>
      <p:sp>
        <p:nvSpPr>
          <p:cNvPr id="3" name="Shape 1"/>
          <p:cNvSpPr/>
          <p:nvPr/>
        </p:nvSpPr>
        <p:spPr>
          <a:xfrm>
            <a:off x="0" y="0"/>
            <a:ext cx="14630400" cy="8229600"/>
          </a:xfrm>
          <a:prstGeom prst="rect">
            <a:avLst/>
          </a:prstGeom>
          <a:solidFill>
            <a:srgbClr val="272525"/>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14630400" cy="2946916"/>
          </a:xfrm>
          <a:prstGeom prst="rect">
            <a:avLst/>
          </a:prstGeom>
        </p:spPr>
      </p:pic>
      <p:sp>
        <p:nvSpPr>
          <p:cNvPr id="5" name="Text 2"/>
          <p:cNvSpPr/>
          <p:nvPr/>
        </p:nvSpPr>
        <p:spPr>
          <a:xfrm>
            <a:off x="876181" y="3790474"/>
            <a:ext cx="12031623" cy="736640"/>
          </a:xfrm>
          <a:prstGeom prst="rect">
            <a:avLst/>
          </a:prstGeom>
          <a:noFill/>
          <a:ln/>
        </p:spPr>
        <p:txBody>
          <a:bodyPr wrap="none" rtlCol="0" anchor="t"/>
          <a:lstStyle/>
          <a:p>
            <a:pPr marL="0" indent="0">
              <a:lnSpc>
                <a:spcPts val="5801"/>
              </a:lnSpc>
              <a:buNone/>
            </a:pPr>
            <a:r>
              <a:rPr lang="en-US" sz="4641" b="1" kern="0" spc="-139" dirty="0">
                <a:solidFill>
                  <a:srgbClr val="FFFFFF"/>
                </a:solidFill>
                <a:latin typeface="Inter" pitchFamily="34" charset="0"/>
                <a:ea typeface="Inter" pitchFamily="34" charset="-122"/>
                <a:cs typeface="Inter" pitchFamily="34" charset="-120"/>
              </a:rPr>
              <a:t>CRaC: Benefits for Development and Testing</a:t>
            </a:r>
            <a:endParaRPr lang="en-US" sz="4641" dirty="0"/>
          </a:p>
        </p:txBody>
      </p:sp>
      <p:sp>
        <p:nvSpPr>
          <p:cNvPr id="6" name="Shape 3"/>
          <p:cNvSpPr/>
          <p:nvPr/>
        </p:nvSpPr>
        <p:spPr>
          <a:xfrm>
            <a:off x="876181" y="4880729"/>
            <a:ext cx="6321147" cy="2505194"/>
          </a:xfrm>
          <a:prstGeom prst="roundRect">
            <a:avLst>
              <a:gd name="adj" fmla="val 3952"/>
            </a:avLst>
          </a:prstGeom>
          <a:solidFill>
            <a:srgbClr val="110080"/>
          </a:solidFill>
          <a:ln w="7620">
            <a:solidFill>
              <a:srgbClr val="2A1999"/>
            </a:solidFill>
            <a:prstDash val="solid"/>
          </a:ln>
        </p:spPr>
        <p:txBody>
          <a:bodyPr/>
          <a:lstStyle/>
          <a:p>
            <a:endParaRPr lang="en-IN"/>
          </a:p>
        </p:txBody>
      </p:sp>
      <p:sp>
        <p:nvSpPr>
          <p:cNvPr id="7" name="Text 4"/>
          <p:cNvSpPr/>
          <p:nvPr/>
        </p:nvSpPr>
        <p:spPr>
          <a:xfrm>
            <a:off x="1119545" y="5124093"/>
            <a:ext cx="2946916" cy="368260"/>
          </a:xfrm>
          <a:prstGeom prst="rect">
            <a:avLst/>
          </a:prstGeom>
          <a:noFill/>
          <a:ln/>
        </p:spPr>
        <p:txBody>
          <a:bodyPr wrap="none" rtlCol="0" anchor="t"/>
          <a:lstStyle/>
          <a:p>
            <a:pPr marL="0" indent="0">
              <a:lnSpc>
                <a:spcPts val="2901"/>
              </a:lnSpc>
              <a:buNone/>
            </a:pPr>
            <a:r>
              <a:rPr lang="en-US" sz="2320" b="1" kern="0" spc="-70" dirty="0">
                <a:solidFill>
                  <a:srgbClr val="E5E0DF"/>
                </a:solidFill>
                <a:latin typeface="Inter" pitchFamily="34" charset="0"/>
                <a:ea typeface="Inter" pitchFamily="34" charset="-122"/>
                <a:cs typeface="Inter" pitchFamily="34" charset="-120"/>
              </a:rPr>
              <a:t>Efficient Testing</a:t>
            </a:r>
            <a:endParaRPr lang="en-US" sz="2320" dirty="0"/>
          </a:p>
        </p:txBody>
      </p:sp>
      <p:sp>
        <p:nvSpPr>
          <p:cNvPr id="8" name="Text 5"/>
          <p:cNvSpPr/>
          <p:nvPr/>
        </p:nvSpPr>
        <p:spPr>
          <a:xfrm>
            <a:off x="1119545" y="5633799"/>
            <a:ext cx="5834420" cy="1508760"/>
          </a:xfrm>
          <a:prstGeom prst="rect">
            <a:avLst/>
          </a:prstGeom>
          <a:noFill/>
          <a:ln/>
        </p:spPr>
        <p:txBody>
          <a:bodyPr wrap="square" rtlCol="0" anchor="t"/>
          <a:lstStyle/>
          <a:p>
            <a:pPr marL="0" indent="0">
              <a:lnSpc>
                <a:spcPts val="2970"/>
              </a:lnSpc>
              <a:buNone/>
            </a:pPr>
            <a:r>
              <a:rPr lang="en-US" sz="1856" kern="0" spc="-37" dirty="0">
                <a:solidFill>
                  <a:srgbClr val="E5E0DF"/>
                </a:solidFill>
                <a:latin typeface="Inter" pitchFamily="34" charset="0"/>
                <a:ea typeface="Inter" pitchFamily="34" charset="-122"/>
                <a:cs typeface="Inter" pitchFamily="34" charset="-120"/>
              </a:rPr>
              <a:t>CRaC provides developers with a means to capture and restore application states for testing and debugging purposes. Accelerates testing cycles by eliminating the need for repetitive initialization steps.</a:t>
            </a:r>
            <a:endParaRPr lang="en-US" sz="1856" dirty="0"/>
          </a:p>
        </p:txBody>
      </p:sp>
      <p:sp>
        <p:nvSpPr>
          <p:cNvPr id="9" name="Shape 6"/>
          <p:cNvSpPr/>
          <p:nvPr/>
        </p:nvSpPr>
        <p:spPr>
          <a:xfrm>
            <a:off x="7433072" y="4880729"/>
            <a:ext cx="6321147" cy="2505194"/>
          </a:xfrm>
          <a:prstGeom prst="roundRect">
            <a:avLst>
              <a:gd name="adj" fmla="val 3952"/>
            </a:avLst>
          </a:prstGeom>
          <a:solidFill>
            <a:srgbClr val="110080"/>
          </a:solidFill>
          <a:ln w="7620">
            <a:solidFill>
              <a:srgbClr val="2A1999"/>
            </a:solidFill>
            <a:prstDash val="solid"/>
          </a:ln>
        </p:spPr>
        <p:txBody>
          <a:bodyPr/>
          <a:lstStyle/>
          <a:p>
            <a:endParaRPr lang="en-IN"/>
          </a:p>
        </p:txBody>
      </p:sp>
      <p:sp>
        <p:nvSpPr>
          <p:cNvPr id="10" name="Text 7"/>
          <p:cNvSpPr/>
          <p:nvPr/>
        </p:nvSpPr>
        <p:spPr>
          <a:xfrm>
            <a:off x="7676436" y="5124093"/>
            <a:ext cx="2946916" cy="368260"/>
          </a:xfrm>
          <a:prstGeom prst="rect">
            <a:avLst/>
          </a:prstGeom>
          <a:noFill/>
          <a:ln/>
        </p:spPr>
        <p:txBody>
          <a:bodyPr wrap="none" rtlCol="0" anchor="t"/>
          <a:lstStyle/>
          <a:p>
            <a:pPr marL="0" indent="0">
              <a:lnSpc>
                <a:spcPts val="2901"/>
              </a:lnSpc>
              <a:buNone/>
            </a:pPr>
            <a:r>
              <a:rPr lang="en-US" sz="2320" b="1" kern="0" spc="-70" dirty="0">
                <a:solidFill>
                  <a:srgbClr val="E5E0DF"/>
                </a:solidFill>
                <a:latin typeface="Inter" pitchFamily="34" charset="0"/>
                <a:ea typeface="Inter" pitchFamily="34" charset="-122"/>
                <a:cs typeface="Inter" pitchFamily="34" charset="-120"/>
              </a:rPr>
              <a:t>Faster Development</a:t>
            </a:r>
            <a:endParaRPr lang="en-US" sz="2320" dirty="0"/>
          </a:p>
        </p:txBody>
      </p:sp>
      <p:sp>
        <p:nvSpPr>
          <p:cNvPr id="11" name="Text 8"/>
          <p:cNvSpPr/>
          <p:nvPr/>
        </p:nvSpPr>
        <p:spPr>
          <a:xfrm>
            <a:off x="7676436" y="5633799"/>
            <a:ext cx="5834420" cy="1131570"/>
          </a:xfrm>
          <a:prstGeom prst="rect">
            <a:avLst/>
          </a:prstGeom>
          <a:noFill/>
          <a:ln/>
        </p:spPr>
        <p:txBody>
          <a:bodyPr wrap="square" rtlCol="0" anchor="t"/>
          <a:lstStyle/>
          <a:p>
            <a:pPr marL="0" indent="0">
              <a:lnSpc>
                <a:spcPts val="2970"/>
              </a:lnSpc>
              <a:buNone/>
            </a:pPr>
            <a:r>
              <a:rPr lang="en-US" sz="1856" kern="0" spc="-37" dirty="0">
                <a:solidFill>
                  <a:srgbClr val="E5E0DF"/>
                </a:solidFill>
                <a:latin typeface="Inter" pitchFamily="34" charset="0"/>
                <a:ea typeface="Inter" pitchFamily="34" charset="-122"/>
                <a:cs typeface="Inter" pitchFamily="34" charset="-120"/>
              </a:rPr>
              <a:t>CRaC can be used to quickly restore applications to a known state, which can be helpful for debugging and troubleshooting issues.</a:t>
            </a:r>
            <a:endParaRPr lang="en-US" sz="1856"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hape 0"/>
          <p:cNvSpPr/>
          <p:nvPr/>
        </p:nvSpPr>
        <p:spPr>
          <a:xfrm>
            <a:off x="1828800" y="1028700"/>
            <a:ext cx="10972800" cy="6172200"/>
          </a:xfrm>
          <a:prstGeom prst="rect">
            <a:avLst/>
          </a:prstGeom>
          <a:solidFill>
            <a:srgbClr val="0C0C0C"/>
          </a:solidFill>
          <a:ln/>
        </p:spPr>
        <p:txBody>
          <a:bodyPr/>
          <a:lstStyle/>
          <a:p>
            <a:endParaRPr lang="en-IN" sz="1350"/>
          </a:p>
        </p:txBody>
      </p:sp>
      <p:sp>
        <p:nvSpPr>
          <p:cNvPr id="3" name="Shape 1"/>
          <p:cNvSpPr/>
          <p:nvPr/>
        </p:nvSpPr>
        <p:spPr>
          <a:xfrm>
            <a:off x="286680" y="281833"/>
            <a:ext cx="13817454" cy="7911901"/>
          </a:xfrm>
          <a:prstGeom prst="rect">
            <a:avLst/>
          </a:prstGeom>
          <a:solidFill>
            <a:srgbClr val="272525"/>
          </a:solidFill>
          <a:ln/>
        </p:spPr>
        <p:txBody>
          <a:bodyPr/>
          <a:lstStyle/>
          <a:p>
            <a:endParaRPr lang="en-IN" sz="1350" dirty="0"/>
          </a:p>
        </p:txBody>
      </p:sp>
      <p:sp>
        <p:nvSpPr>
          <p:cNvPr id="4" name="Text 2"/>
          <p:cNvSpPr/>
          <p:nvPr/>
        </p:nvSpPr>
        <p:spPr>
          <a:xfrm>
            <a:off x="481263" y="330936"/>
            <a:ext cx="10804357" cy="1064727"/>
          </a:xfrm>
          <a:prstGeom prst="rect">
            <a:avLst/>
          </a:prstGeom>
          <a:noFill/>
          <a:ln/>
        </p:spPr>
        <p:txBody>
          <a:bodyPr wrap="none" rtlCol="0" anchor="t"/>
          <a:lstStyle/>
          <a:p>
            <a:pPr>
              <a:lnSpc>
                <a:spcPts val="4916"/>
              </a:lnSpc>
            </a:pPr>
            <a:r>
              <a:rPr lang="en-US" sz="5400" b="1" kern="0" spc="-118" dirty="0">
                <a:solidFill>
                  <a:srgbClr val="FFFFFF"/>
                </a:solidFill>
                <a:latin typeface="Inter" pitchFamily="34" charset="0"/>
                <a:ea typeface="Inter" pitchFamily="34" charset="-122"/>
                <a:cs typeface="Inter" pitchFamily="34" charset="-120"/>
              </a:rPr>
              <a:t>CRaC vs. Other Techniques</a:t>
            </a:r>
            <a:endParaRPr lang="en-US" sz="5400" dirty="0"/>
          </a:p>
        </p:txBody>
      </p:sp>
      <p:sp>
        <p:nvSpPr>
          <p:cNvPr id="5" name="Text 3"/>
          <p:cNvSpPr/>
          <p:nvPr/>
        </p:nvSpPr>
        <p:spPr>
          <a:xfrm>
            <a:off x="385012" y="1582681"/>
            <a:ext cx="4424775" cy="996826"/>
          </a:xfrm>
          <a:prstGeom prst="rect">
            <a:avLst/>
          </a:prstGeom>
          <a:noFill/>
          <a:ln/>
        </p:spPr>
        <p:txBody>
          <a:bodyPr wrap="square" rtlCol="0" anchor="t"/>
          <a:lstStyle/>
          <a:p>
            <a:pPr>
              <a:lnSpc>
                <a:spcPts val="2458"/>
              </a:lnSpc>
            </a:pPr>
            <a:r>
              <a:rPr lang="en-US" sz="3600" b="1" kern="0" spc="-59" dirty="0">
                <a:solidFill>
                  <a:srgbClr val="FFFFFF"/>
                </a:solidFill>
                <a:latin typeface="Inter" pitchFamily="34" charset="0"/>
                <a:ea typeface="Inter" pitchFamily="34" charset="-122"/>
                <a:cs typeface="Inter" pitchFamily="34" charset="-120"/>
              </a:rPr>
              <a:t>CRaC vs. JVM Snapshots</a:t>
            </a:r>
            <a:endParaRPr lang="en-US" sz="3600" dirty="0"/>
          </a:p>
        </p:txBody>
      </p:sp>
      <p:sp>
        <p:nvSpPr>
          <p:cNvPr id="6" name="Text 4"/>
          <p:cNvSpPr/>
          <p:nvPr/>
        </p:nvSpPr>
        <p:spPr>
          <a:xfrm>
            <a:off x="533011" y="2891975"/>
            <a:ext cx="3175869" cy="3598885"/>
          </a:xfrm>
          <a:prstGeom prst="rect">
            <a:avLst/>
          </a:prstGeom>
          <a:noFill/>
          <a:ln/>
        </p:spPr>
        <p:txBody>
          <a:bodyPr wrap="square" rtlCol="0" anchor="t"/>
          <a:lstStyle/>
          <a:p>
            <a:pPr>
              <a:lnSpc>
                <a:spcPts val="2517"/>
              </a:lnSpc>
            </a:pPr>
            <a:r>
              <a:rPr lang="en-US" sz="2800" kern="0" spc="-32" dirty="0">
                <a:solidFill>
                  <a:srgbClr val="E5E0DF"/>
                </a:solidFill>
                <a:latin typeface="Inter" pitchFamily="34" charset="0"/>
                <a:ea typeface="Inter" pitchFamily="34" charset="-122"/>
                <a:cs typeface="Inter" pitchFamily="34" charset="-120"/>
              </a:rPr>
              <a:t>CRaC focuses on application-level state management and precise restoration, which may offer better consistency for complex Java applications.</a:t>
            </a:r>
            <a:endParaRPr lang="en-US" sz="2800" dirty="0"/>
          </a:p>
        </p:txBody>
      </p:sp>
      <p:sp>
        <p:nvSpPr>
          <p:cNvPr id="7" name="Text 5"/>
          <p:cNvSpPr/>
          <p:nvPr/>
        </p:nvSpPr>
        <p:spPr>
          <a:xfrm>
            <a:off x="4983020" y="1582679"/>
            <a:ext cx="4424775" cy="1298707"/>
          </a:xfrm>
          <a:prstGeom prst="rect">
            <a:avLst/>
          </a:prstGeom>
          <a:noFill/>
          <a:ln/>
        </p:spPr>
        <p:txBody>
          <a:bodyPr wrap="square" rtlCol="0" anchor="t"/>
          <a:lstStyle/>
          <a:p>
            <a:pPr>
              <a:lnSpc>
                <a:spcPts val="2458"/>
              </a:lnSpc>
            </a:pPr>
            <a:r>
              <a:rPr lang="en-US" sz="3600" b="1" kern="0" spc="-59" dirty="0">
                <a:solidFill>
                  <a:srgbClr val="FFFFFF"/>
                </a:solidFill>
                <a:latin typeface="Inter" pitchFamily="34" charset="0"/>
                <a:ea typeface="Inter" pitchFamily="34" charset="-122"/>
                <a:cs typeface="Inter" pitchFamily="34" charset="-120"/>
              </a:rPr>
              <a:t>CRaC vs. GraalVM Native Image</a:t>
            </a:r>
            <a:endParaRPr lang="en-US" sz="3600" dirty="0"/>
          </a:p>
        </p:txBody>
      </p:sp>
      <p:sp>
        <p:nvSpPr>
          <p:cNvPr id="8" name="Text 6"/>
          <p:cNvSpPr/>
          <p:nvPr/>
        </p:nvSpPr>
        <p:spPr>
          <a:xfrm>
            <a:off x="4821817" y="3122958"/>
            <a:ext cx="2995257" cy="2229653"/>
          </a:xfrm>
          <a:prstGeom prst="rect">
            <a:avLst/>
          </a:prstGeom>
          <a:noFill/>
          <a:ln/>
        </p:spPr>
        <p:txBody>
          <a:bodyPr wrap="square" rtlCol="0" anchor="t"/>
          <a:lstStyle/>
          <a:p>
            <a:pPr>
              <a:lnSpc>
                <a:spcPts val="2517"/>
              </a:lnSpc>
            </a:pPr>
            <a:r>
              <a:rPr lang="en-US" sz="2800" kern="0" spc="-32" dirty="0">
                <a:solidFill>
                  <a:srgbClr val="E5E0DF"/>
                </a:solidFill>
                <a:latin typeface="Inter" pitchFamily="34" charset="0"/>
                <a:ea typeface="Inter" pitchFamily="34" charset="-122"/>
                <a:cs typeface="Inter" pitchFamily="34" charset="-120"/>
              </a:rPr>
              <a:t>CRaC is more suited for scenarios where you need to preserve and restore application state precisely, including in-memory data.</a:t>
            </a:r>
            <a:endParaRPr lang="en-US" sz="2800" dirty="0"/>
          </a:p>
        </p:txBody>
      </p:sp>
      <p:sp>
        <p:nvSpPr>
          <p:cNvPr id="9" name="Text 7"/>
          <p:cNvSpPr/>
          <p:nvPr/>
        </p:nvSpPr>
        <p:spPr>
          <a:xfrm>
            <a:off x="9407796" y="1534830"/>
            <a:ext cx="3923193" cy="1449001"/>
          </a:xfrm>
          <a:prstGeom prst="rect">
            <a:avLst/>
          </a:prstGeom>
          <a:noFill/>
          <a:ln/>
        </p:spPr>
        <p:txBody>
          <a:bodyPr wrap="square" rtlCol="0" anchor="t"/>
          <a:lstStyle/>
          <a:p>
            <a:pPr>
              <a:lnSpc>
                <a:spcPts val="2458"/>
              </a:lnSpc>
            </a:pPr>
            <a:r>
              <a:rPr lang="en-US" sz="3600" b="1" kern="0" spc="-59" dirty="0">
                <a:solidFill>
                  <a:srgbClr val="FFFFFF"/>
                </a:solidFill>
                <a:latin typeface="Inter" pitchFamily="34" charset="0"/>
                <a:ea typeface="Inter" pitchFamily="34" charset="-122"/>
                <a:cs typeface="Inter" pitchFamily="34" charset="-120"/>
              </a:rPr>
              <a:t>CRaC vs. Checkpoint/Restore Tools for Containers</a:t>
            </a:r>
            <a:endParaRPr lang="en-US" sz="3600" dirty="0"/>
          </a:p>
        </p:txBody>
      </p:sp>
      <p:sp>
        <p:nvSpPr>
          <p:cNvPr id="10" name="Text 8"/>
          <p:cNvSpPr/>
          <p:nvPr/>
        </p:nvSpPr>
        <p:spPr>
          <a:xfrm>
            <a:off x="9407795" y="2881387"/>
            <a:ext cx="4272110" cy="4108960"/>
          </a:xfrm>
          <a:prstGeom prst="rect">
            <a:avLst/>
          </a:prstGeom>
          <a:noFill/>
          <a:ln/>
        </p:spPr>
        <p:txBody>
          <a:bodyPr wrap="square" rtlCol="0" anchor="t"/>
          <a:lstStyle/>
          <a:p>
            <a:pPr>
              <a:lnSpc>
                <a:spcPts val="2517"/>
              </a:lnSpc>
            </a:pPr>
            <a:r>
              <a:rPr lang="en-US" sz="2800" kern="0" spc="-32" dirty="0">
                <a:solidFill>
                  <a:srgbClr val="E5E0DF"/>
                </a:solidFill>
                <a:latin typeface="Inter" pitchFamily="34" charset="0"/>
                <a:ea typeface="Inter" pitchFamily="34" charset="-122"/>
                <a:cs typeface="Inter" pitchFamily="34" charset="-120"/>
              </a:rPr>
              <a:t>CRaC provides a Java-specific approach to state preservation and restoration, while container-based tools like CRIU focus on managing state within containerized environments.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txBody>
          <a:bodyPr/>
          <a:lstStyle/>
          <a:p>
            <a:endParaRPr lang="en-IN"/>
          </a:p>
        </p:txBody>
      </p:sp>
      <p:sp>
        <p:nvSpPr>
          <p:cNvPr id="3" name="Shape 1"/>
          <p:cNvSpPr/>
          <p:nvPr/>
        </p:nvSpPr>
        <p:spPr>
          <a:xfrm>
            <a:off x="0" y="0"/>
            <a:ext cx="14630400" cy="8229600"/>
          </a:xfrm>
          <a:prstGeom prst="rect">
            <a:avLst/>
          </a:prstGeom>
          <a:solidFill>
            <a:srgbClr val="272525"/>
          </a:solidFill>
          <a:ln/>
        </p:spPr>
        <p:txBody>
          <a:bodyPr/>
          <a:lstStyle/>
          <a:p>
            <a:endParaRPr lang="en-IN"/>
          </a:p>
        </p:txBody>
      </p:sp>
      <p:sp>
        <p:nvSpPr>
          <p:cNvPr id="5" name="Text 2"/>
          <p:cNvSpPr/>
          <p:nvPr/>
        </p:nvSpPr>
        <p:spPr>
          <a:xfrm>
            <a:off x="671532" y="588113"/>
            <a:ext cx="6172200" cy="771525"/>
          </a:xfrm>
          <a:prstGeom prst="rect">
            <a:avLst/>
          </a:prstGeom>
          <a:noFill/>
          <a:ln/>
        </p:spPr>
        <p:txBody>
          <a:bodyPr wrap="none" rtlCol="0" anchor="t"/>
          <a:lstStyle/>
          <a:p>
            <a:pPr marL="0" indent="0">
              <a:lnSpc>
                <a:spcPts val="6075"/>
              </a:lnSpc>
              <a:buNone/>
            </a:pPr>
            <a:r>
              <a:rPr lang="en-US" sz="4860" b="1" kern="0" spc="-146" dirty="0">
                <a:solidFill>
                  <a:srgbClr val="FFFFFF"/>
                </a:solidFill>
                <a:latin typeface="Inter" pitchFamily="34" charset="0"/>
                <a:ea typeface="Inter" pitchFamily="34" charset="-122"/>
                <a:cs typeface="Inter" pitchFamily="34" charset="-120"/>
              </a:rPr>
              <a:t>Conclusion</a:t>
            </a:r>
            <a:endParaRPr lang="en-US" sz="4860" dirty="0"/>
          </a:p>
        </p:txBody>
      </p:sp>
      <p:sp>
        <p:nvSpPr>
          <p:cNvPr id="6" name="Text 3"/>
          <p:cNvSpPr/>
          <p:nvPr/>
        </p:nvSpPr>
        <p:spPr>
          <a:xfrm>
            <a:off x="671532" y="1814142"/>
            <a:ext cx="13152752" cy="5609341"/>
          </a:xfrm>
          <a:prstGeom prst="rect">
            <a:avLst/>
          </a:prstGeom>
          <a:noFill/>
          <a:ln/>
        </p:spPr>
        <p:txBody>
          <a:bodyPr wrap="square" rtlCol="0" anchor="t"/>
          <a:lstStyle/>
          <a:p>
            <a:pPr marL="0" indent="0">
              <a:buNone/>
            </a:pPr>
            <a:r>
              <a:rPr lang="en-US" sz="3600" kern="0" spc="-39" dirty="0">
                <a:solidFill>
                  <a:srgbClr val="E5E0DF"/>
                </a:solidFill>
                <a:latin typeface="Inter" pitchFamily="34" charset="0"/>
                <a:ea typeface="Inter" pitchFamily="34" charset="-122"/>
                <a:cs typeface="Inter" pitchFamily="34" charset="-120"/>
              </a:rPr>
              <a:t>CRaC is a powerful tool for improving application startup time, state preservation, and resource utilization. It can be used to enhance the development, testing, and deployment of applications in a variety of environments.</a:t>
            </a:r>
          </a:p>
          <a:p>
            <a:pPr marL="0" indent="0">
              <a:buNone/>
            </a:pPr>
            <a:endParaRPr lang="en-US" sz="1944" kern="0" spc="-39" dirty="0">
              <a:solidFill>
                <a:srgbClr val="E5E0DF"/>
              </a:solidFill>
              <a:latin typeface="Inter" pitchFamily="34" charset="0"/>
              <a:ea typeface="Inter"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txBody>
          <a:bodyPr/>
          <a:lstStyle/>
          <a:p>
            <a:endParaRPr lang="en-IN"/>
          </a:p>
        </p:txBody>
      </p:sp>
      <p:sp>
        <p:nvSpPr>
          <p:cNvPr id="5" name="Text 2"/>
          <p:cNvSpPr/>
          <p:nvPr/>
        </p:nvSpPr>
        <p:spPr>
          <a:xfrm>
            <a:off x="671532" y="588113"/>
            <a:ext cx="6172200" cy="771525"/>
          </a:xfrm>
          <a:prstGeom prst="rect">
            <a:avLst/>
          </a:prstGeom>
          <a:noFill/>
          <a:ln/>
        </p:spPr>
        <p:txBody>
          <a:bodyPr wrap="none" rtlCol="0" anchor="t"/>
          <a:lstStyle/>
          <a:p>
            <a:pPr marL="0" indent="0">
              <a:lnSpc>
                <a:spcPts val="6075"/>
              </a:lnSpc>
              <a:buNone/>
            </a:pPr>
            <a:endParaRPr lang="en-US" sz="4860" dirty="0"/>
          </a:p>
        </p:txBody>
      </p:sp>
      <p:sp>
        <p:nvSpPr>
          <p:cNvPr id="6" name="Text 3"/>
          <p:cNvSpPr/>
          <p:nvPr/>
        </p:nvSpPr>
        <p:spPr>
          <a:xfrm>
            <a:off x="671532" y="1814142"/>
            <a:ext cx="11396142" cy="1638921"/>
          </a:xfrm>
          <a:prstGeom prst="rect">
            <a:avLst/>
          </a:prstGeom>
          <a:noFill/>
          <a:ln/>
        </p:spPr>
        <p:txBody>
          <a:bodyPr wrap="square" rtlCol="0" anchor="t"/>
          <a:lstStyle/>
          <a:p>
            <a:pPr marL="0" indent="0" algn="ctr">
              <a:buNone/>
            </a:pPr>
            <a:r>
              <a:rPr lang="en-US" sz="11500" kern="0" spc="-39" dirty="0">
                <a:solidFill>
                  <a:srgbClr val="E5E0DF"/>
                </a:solidFill>
                <a:latin typeface="Inter" pitchFamily="34" charset="0"/>
                <a:ea typeface="Inter" pitchFamily="34" charset="-122"/>
                <a:cs typeface="Inter" pitchFamily="34" charset="-120"/>
              </a:rPr>
              <a:t>Thank You All !!!</a:t>
            </a:r>
          </a:p>
          <a:p>
            <a:pPr marL="0" indent="0">
              <a:buNone/>
            </a:pPr>
            <a:endParaRPr lang="en-US" sz="6600" kern="0" spc="-39" dirty="0">
              <a:solidFill>
                <a:srgbClr val="E5E0DF"/>
              </a:solidFill>
              <a:latin typeface="Inter" pitchFamily="34" charset="0"/>
              <a:ea typeface="Inter" pitchFamily="34" charset="-122"/>
            </a:endParaRPr>
          </a:p>
        </p:txBody>
      </p:sp>
      <p:pic>
        <p:nvPicPr>
          <p:cNvPr id="1032" name="Picture 8" descr="Image result for thumbs up emoji with black background">
            <a:extLst>
              <a:ext uri="{FF2B5EF4-FFF2-40B4-BE49-F238E27FC236}">
                <a16:creationId xmlns:a16="http://schemas.microsoft.com/office/drawing/2014/main" id="{8E355914-B4AF-755D-16BB-484CC63605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6919" y="3453063"/>
            <a:ext cx="7105166" cy="4463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066382"/>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162</TotalTime>
  <Words>864</Words>
  <Application>Microsoft Office PowerPoint</Application>
  <PresentationFormat>Custom</PresentationFormat>
  <Paragraphs>79</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Inter</vt:lpstr>
      <vt:lpstr>Office 2013 - 2022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Azarudeen S</cp:lastModifiedBy>
  <cp:revision>2</cp:revision>
  <dcterms:created xsi:type="dcterms:W3CDTF">2024-07-30T08:16:54Z</dcterms:created>
  <dcterms:modified xsi:type="dcterms:W3CDTF">2024-07-30T15:21:29Z</dcterms:modified>
</cp:coreProperties>
</file>