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69392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1266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81072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2315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97825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210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8269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440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6110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48992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27808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22178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4947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92660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Dev Community &amp; UML Generator </a:t>
            </a:r>
            <a:endParaRPr/>
          </a:p>
        </p:txBody>
      </p:sp>
      <p:sp>
        <p:nvSpPr>
          <p:cNvPr id="55" name="Shape 5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Prepared by Azargul Nazari</a:t>
            </a:r>
            <a:endParaRPr dirty="0"/>
          </a:p>
          <a:p>
            <a:pPr marL="0" lvl="0" indent="0">
              <a:spcBef>
                <a:spcPts val="0"/>
              </a:spcBef>
              <a:spcAft>
                <a:spcPts val="0"/>
              </a:spcAft>
              <a:buNone/>
            </a:pPr>
            <a:r>
              <a:rPr lang="en" dirty="0"/>
              <a:t>Supervised by Prof. Essa Fathy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 Case Diagram</a:t>
            </a:r>
            <a:endParaRPr/>
          </a:p>
        </p:txBody>
      </p:sp>
      <p:sp>
        <p:nvSpPr>
          <p:cNvPr id="136" name="Shape 1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37" name="Shape 137"/>
          <p:cNvPicPr preferRelativeResize="0"/>
          <p:nvPr/>
        </p:nvPicPr>
        <p:blipFill>
          <a:blip r:embed="rId3">
            <a:alphaModFix/>
          </a:blip>
          <a:stretch>
            <a:fillRect/>
          </a:stretch>
        </p:blipFill>
        <p:spPr>
          <a:xfrm>
            <a:off x="2611073" y="729675"/>
            <a:ext cx="6221224" cy="4262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Class Diagram</a:t>
            </a:r>
            <a:endParaRPr/>
          </a:p>
        </p:txBody>
      </p:sp>
      <p:sp>
        <p:nvSpPr>
          <p:cNvPr id="143" name="Shape 1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44" name="Shape 144"/>
          <p:cNvPicPr preferRelativeResize="0"/>
          <p:nvPr/>
        </p:nvPicPr>
        <p:blipFill>
          <a:blip r:embed="rId3">
            <a:alphaModFix/>
          </a:blip>
          <a:stretch>
            <a:fillRect/>
          </a:stretch>
        </p:blipFill>
        <p:spPr>
          <a:xfrm>
            <a:off x="1814900" y="1183025"/>
            <a:ext cx="6311825" cy="366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Target Users</a:t>
            </a:r>
            <a:endParaRPr/>
          </a:p>
        </p:txBody>
      </p:sp>
      <p:sp>
        <p:nvSpPr>
          <p:cNvPr id="150" name="Shape 1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Programmers </a:t>
            </a:r>
            <a:endParaRPr/>
          </a:p>
          <a:p>
            <a:pPr marL="457200" lvl="0" indent="-342900" rtl="0">
              <a:spcBef>
                <a:spcPts val="0"/>
              </a:spcBef>
              <a:spcAft>
                <a:spcPts val="0"/>
              </a:spcAft>
              <a:buSzPts val="1800"/>
              <a:buChar char="-"/>
            </a:pPr>
            <a:r>
              <a:rPr lang="en"/>
              <a:t>Web developers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Requirements</a:t>
            </a:r>
            <a:endParaRPr/>
          </a:p>
        </p:txBody>
      </p:sp>
      <p:sp>
        <p:nvSpPr>
          <p:cNvPr id="156" name="Shape 1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a:t>PHP</a:t>
            </a:r>
            <a:endParaRPr/>
          </a:p>
          <a:p>
            <a:pPr marL="457200" lvl="0" indent="-342900" rtl="0">
              <a:spcBef>
                <a:spcPts val="0"/>
              </a:spcBef>
              <a:spcAft>
                <a:spcPts val="0"/>
              </a:spcAft>
              <a:buSzPts val="1800"/>
              <a:buChar char="-"/>
            </a:pPr>
            <a:r>
              <a:rPr lang="en"/>
              <a:t>HTML 5 (Canvas &amp; SVG)</a:t>
            </a:r>
            <a:endParaRPr/>
          </a:p>
          <a:p>
            <a:pPr marL="457200" lvl="0" indent="-342900" rtl="0">
              <a:spcBef>
                <a:spcPts val="0"/>
              </a:spcBef>
              <a:spcAft>
                <a:spcPts val="0"/>
              </a:spcAft>
              <a:buSzPts val="1800"/>
              <a:buChar char="-"/>
            </a:pPr>
            <a:r>
              <a:rPr lang="en"/>
              <a:t>Javascript </a:t>
            </a:r>
            <a:endParaRPr/>
          </a:p>
          <a:p>
            <a:pPr marL="457200" lvl="0" indent="-342900" rtl="0">
              <a:spcBef>
                <a:spcPts val="0"/>
              </a:spcBef>
              <a:spcAft>
                <a:spcPts val="0"/>
              </a:spcAft>
              <a:buSzPts val="1800"/>
              <a:buChar char="-"/>
            </a:pPr>
            <a:r>
              <a:rPr lang="en"/>
              <a:t>CSS </a:t>
            </a:r>
            <a:endParaRPr/>
          </a:p>
          <a:p>
            <a:pPr marL="457200" lvl="0" indent="-342900" rtl="0">
              <a:spcBef>
                <a:spcPts val="0"/>
              </a:spcBef>
              <a:spcAft>
                <a:spcPts val="0"/>
              </a:spcAft>
              <a:buSzPts val="1800"/>
              <a:buChar char="-"/>
            </a:pPr>
            <a:r>
              <a:rPr lang="en"/>
              <a:t>Database (MySQL)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Introduction</a:t>
            </a:r>
            <a:endParaRPr/>
          </a:p>
        </p:txBody>
      </p:sp>
      <p:sp>
        <p:nvSpPr>
          <p:cNvPr id="61" name="Shape 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smtClean="0"/>
              <a:t>“Developers community &amp; auto UML genrator” is an application that allows developers communicate, share and ask among each other about specifc topics. For example, there’s a PHP language community where PHP developers can communicate with each other or share their UML diagram by genrating it from the their projects’ source code as well as, developers can rate communicaties based on his level of likes or dislikes.</a:t>
            </a:r>
          </a:p>
          <a:p>
            <a:pPr marL="0" lvl="0" indent="0">
              <a:spcBef>
                <a:spcPts val="0"/>
              </a:spcBef>
              <a:spcAft>
                <a:spcPts val="0"/>
              </a:spcAft>
              <a:buNone/>
            </a:pPr>
            <a:endParaRPr lang="en" dirty="0" smtClean="0"/>
          </a:p>
          <a:p>
            <a:pPr marL="0" lvl="0" indent="0">
              <a:spcBef>
                <a:spcPts val="0"/>
              </a:spcBef>
              <a:spcAft>
                <a:spcPts val="0"/>
              </a:spcAft>
              <a:buNone/>
            </a:pPr>
            <a:r>
              <a:rPr lang="en" b="1" dirty="0" smtClean="0"/>
              <a:t>Important Part</a:t>
            </a:r>
            <a:r>
              <a:rPr lang="en" dirty="0" smtClean="0"/>
              <a:t>: </a:t>
            </a:r>
            <a:r>
              <a:rPr lang="en" dirty="0" smtClean="0"/>
              <a:t>Programmers </a:t>
            </a:r>
            <a:r>
              <a:rPr lang="en" dirty="0"/>
              <a:t>can upload their module of PHP code to generate UML diagram of </a:t>
            </a:r>
            <a:r>
              <a:rPr lang="en"/>
              <a:t>its </a:t>
            </a:r>
            <a:r>
              <a:rPr lang="en" smtClean="0"/>
              <a:t>code (Reverse Engineering). </a:t>
            </a:r>
            <a:r>
              <a:rPr lang="en" dirty="0"/>
              <a:t>Programmers can share their generated UML diagrams to other programmers and developers.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Aim of Project</a:t>
            </a:r>
            <a:endParaRPr/>
          </a:p>
        </p:txBody>
      </p:sp>
      <p:sp>
        <p:nvSpPr>
          <p:cNvPr id="67" name="Shape 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en" sz="2400"/>
              <a:t>Easy way of generating UML diagram from PHP source code</a:t>
            </a:r>
            <a:endParaRPr sz="2400"/>
          </a:p>
          <a:p>
            <a:pPr marL="457200" lvl="0" indent="-381000" rtl="0">
              <a:spcBef>
                <a:spcPts val="0"/>
              </a:spcBef>
              <a:spcAft>
                <a:spcPts val="0"/>
              </a:spcAft>
              <a:buSzPts val="2400"/>
              <a:buChar char="-"/>
            </a:pPr>
            <a:r>
              <a:rPr lang="en" sz="2400"/>
              <a:t>Public chat room service for developers</a:t>
            </a:r>
            <a:endParaRPr sz="2400"/>
          </a:p>
          <a:p>
            <a:pPr marL="457200" lvl="0" indent="-381000" rtl="0">
              <a:spcBef>
                <a:spcPts val="0"/>
              </a:spcBef>
              <a:spcAft>
                <a:spcPts val="0"/>
              </a:spcAft>
              <a:buSzPts val="2400"/>
              <a:buChar char="-"/>
            </a:pPr>
            <a:r>
              <a:rPr lang="en" sz="2400"/>
              <a:t>Rating service for different languages (developers can rate a specific language or framework)</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Problem Definition</a:t>
            </a:r>
            <a:endParaRPr/>
          </a:p>
        </p:txBody>
      </p:sp>
      <p:sp>
        <p:nvSpPr>
          <p:cNvPr id="73" name="Shape 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2600"/>
              <a:t>There isn’t such an online service to let the programmers or developers generate their UML diagrams from source code.   </a:t>
            </a:r>
            <a:endParaRPr sz="2600"/>
          </a:p>
        </p:txBody>
      </p:sp>
      <p:pic>
        <p:nvPicPr>
          <p:cNvPr id="74" name="Shape 74"/>
          <p:cNvPicPr preferRelativeResize="0"/>
          <p:nvPr/>
        </p:nvPicPr>
        <p:blipFill>
          <a:blip r:embed="rId3">
            <a:alphaModFix/>
          </a:blip>
          <a:stretch>
            <a:fillRect/>
          </a:stretch>
        </p:blipFill>
        <p:spPr>
          <a:xfrm>
            <a:off x="2695575" y="2378125"/>
            <a:ext cx="3752850" cy="219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Project Scope</a:t>
            </a:r>
            <a:endParaRPr/>
          </a:p>
        </p:txBody>
      </p:sp>
      <p:sp>
        <p:nvSpPr>
          <p:cNvPr id="80" name="Shape 8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The scope of this project is to create a web application to let the developers register account, developers can upload their PHP module of code for generating it’s UML diagram. Developers can join a specific chat room to chat with other developers of that specific language or framework. There will be a rating for different languages or frameworks.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Initial prototype</a:t>
            </a:r>
            <a:endParaRPr/>
          </a:p>
          <a:p>
            <a:pPr marL="0" lvl="0" indent="0">
              <a:spcBef>
                <a:spcPts val="0"/>
              </a:spcBef>
              <a:spcAft>
                <a:spcPts val="0"/>
              </a:spcAft>
              <a:buNone/>
            </a:pPr>
            <a:endParaRPr sz="2100"/>
          </a:p>
        </p:txBody>
      </p:sp>
      <p:sp>
        <p:nvSpPr>
          <p:cNvPr id="86" name="Shape 8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Main Page</a:t>
            </a:r>
            <a:endParaRPr/>
          </a:p>
        </p:txBody>
      </p:sp>
      <p:pic>
        <p:nvPicPr>
          <p:cNvPr id="87" name="Shape 87"/>
          <p:cNvPicPr preferRelativeResize="0"/>
          <p:nvPr/>
        </p:nvPicPr>
        <p:blipFill>
          <a:blip r:embed="rId3">
            <a:alphaModFix/>
          </a:blip>
          <a:stretch>
            <a:fillRect/>
          </a:stretch>
        </p:blipFill>
        <p:spPr>
          <a:xfrm>
            <a:off x="653700" y="1832025"/>
            <a:ext cx="2908476" cy="1938976"/>
          </a:xfrm>
          <a:prstGeom prst="rect">
            <a:avLst/>
          </a:prstGeom>
          <a:noFill/>
          <a:ln>
            <a:noFill/>
          </a:ln>
        </p:spPr>
      </p:pic>
      <p:pic>
        <p:nvPicPr>
          <p:cNvPr id="88" name="Shape 88"/>
          <p:cNvPicPr preferRelativeResize="0"/>
          <p:nvPr/>
        </p:nvPicPr>
        <p:blipFill>
          <a:blip r:embed="rId4">
            <a:alphaModFix/>
          </a:blip>
          <a:stretch>
            <a:fillRect/>
          </a:stretch>
        </p:blipFill>
        <p:spPr>
          <a:xfrm>
            <a:off x="6532063" y="1257725"/>
            <a:ext cx="1977450" cy="1318276"/>
          </a:xfrm>
          <a:prstGeom prst="rect">
            <a:avLst/>
          </a:prstGeom>
          <a:noFill/>
          <a:ln>
            <a:noFill/>
          </a:ln>
        </p:spPr>
      </p:pic>
      <p:pic>
        <p:nvPicPr>
          <p:cNvPr id="89" name="Shape 89"/>
          <p:cNvPicPr preferRelativeResize="0"/>
          <p:nvPr/>
        </p:nvPicPr>
        <p:blipFill>
          <a:blip r:embed="rId5">
            <a:alphaModFix/>
          </a:blip>
          <a:stretch>
            <a:fillRect/>
          </a:stretch>
        </p:blipFill>
        <p:spPr>
          <a:xfrm>
            <a:off x="3980600" y="162925"/>
            <a:ext cx="1936899" cy="1291250"/>
          </a:xfrm>
          <a:prstGeom prst="rect">
            <a:avLst/>
          </a:prstGeom>
          <a:noFill/>
          <a:ln>
            <a:noFill/>
          </a:ln>
        </p:spPr>
      </p:pic>
      <p:pic>
        <p:nvPicPr>
          <p:cNvPr id="90" name="Shape 90"/>
          <p:cNvPicPr preferRelativeResize="0"/>
          <p:nvPr/>
        </p:nvPicPr>
        <p:blipFill>
          <a:blip r:embed="rId6">
            <a:alphaModFix/>
          </a:blip>
          <a:stretch>
            <a:fillRect/>
          </a:stretch>
        </p:blipFill>
        <p:spPr>
          <a:xfrm>
            <a:off x="4593375" y="2733925"/>
            <a:ext cx="3491199" cy="2327500"/>
          </a:xfrm>
          <a:prstGeom prst="rect">
            <a:avLst/>
          </a:prstGeom>
          <a:noFill/>
          <a:ln>
            <a:noFill/>
          </a:ln>
        </p:spPr>
      </p:pic>
      <p:cxnSp>
        <p:nvCxnSpPr>
          <p:cNvPr id="91" name="Shape 91"/>
          <p:cNvCxnSpPr>
            <a:stCxn id="87" idx="3"/>
            <a:endCxn id="89" idx="2"/>
          </p:cNvCxnSpPr>
          <p:nvPr/>
        </p:nvCxnSpPr>
        <p:spPr>
          <a:xfrm rot="10800000" flipH="1">
            <a:off x="3562176" y="1454213"/>
            <a:ext cx="1386900" cy="1347300"/>
          </a:xfrm>
          <a:prstGeom prst="straightConnector1">
            <a:avLst/>
          </a:prstGeom>
          <a:noFill/>
          <a:ln w="28575" cap="flat" cmpd="sng">
            <a:solidFill>
              <a:schemeClr val="dk1"/>
            </a:solidFill>
            <a:prstDash val="solid"/>
            <a:round/>
            <a:headEnd type="none" w="med" len="med"/>
            <a:tailEnd type="triangle" w="med" len="med"/>
          </a:ln>
        </p:spPr>
      </p:cxnSp>
      <p:cxnSp>
        <p:nvCxnSpPr>
          <p:cNvPr id="92" name="Shape 92"/>
          <p:cNvCxnSpPr>
            <a:stCxn id="87" idx="3"/>
            <a:endCxn id="88" idx="1"/>
          </p:cNvCxnSpPr>
          <p:nvPr/>
        </p:nvCxnSpPr>
        <p:spPr>
          <a:xfrm rot="10800000" flipH="1">
            <a:off x="3562176" y="1916813"/>
            <a:ext cx="2970000" cy="884700"/>
          </a:xfrm>
          <a:prstGeom prst="straightConnector1">
            <a:avLst/>
          </a:prstGeom>
          <a:noFill/>
          <a:ln w="28575" cap="flat" cmpd="sng">
            <a:solidFill>
              <a:schemeClr val="dk1"/>
            </a:solidFill>
            <a:prstDash val="solid"/>
            <a:round/>
            <a:headEnd type="none" w="med" len="med"/>
            <a:tailEnd type="triangle" w="med" len="med"/>
          </a:ln>
        </p:spPr>
      </p:cxnSp>
      <p:cxnSp>
        <p:nvCxnSpPr>
          <p:cNvPr id="93" name="Shape 93"/>
          <p:cNvCxnSpPr>
            <a:stCxn id="87" idx="3"/>
            <a:endCxn id="90" idx="1"/>
          </p:cNvCxnSpPr>
          <p:nvPr/>
        </p:nvCxnSpPr>
        <p:spPr>
          <a:xfrm>
            <a:off x="3562176" y="2801513"/>
            <a:ext cx="1031100" cy="109620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Initial prototype</a:t>
            </a:r>
            <a:endParaRPr/>
          </a:p>
          <a:p>
            <a:pPr marL="0" lvl="0" indent="0" rtl="0">
              <a:spcBef>
                <a:spcPts val="0"/>
              </a:spcBef>
              <a:spcAft>
                <a:spcPts val="0"/>
              </a:spcAft>
              <a:buNone/>
            </a:pPr>
            <a:endParaRPr sz="2000"/>
          </a:p>
        </p:txBody>
      </p:sp>
      <p:sp>
        <p:nvSpPr>
          <p:cNvPr id="99" name="Shape 9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Search Community</a:t>
            </a:r>
            <a:endParaRPr/>
          </a:p>
        </p:txBody>
      </p:sp>
      <p:pic>
        <p:nvPicPr>
          <p:cNvPr id="100" name="Shape 100"/>
          <p:cNvPicPr preferRelativeResize="0"/>
          <p:nvPr/>
        </p:nvPicPr>
        <p:blipFill>
          <a:blip r:embed="rId3">
            <a:alphaModFix/>
          </a:blip>
          <a:stretch>
            <a:fillRect/>
          </a:stretch>
        </p:blipFill>
        <p:spPr>
          <a:xfrm>
            <a:off x="571600" y="1623960"/>
            <a:ext cx="3710076" cy="2473424"/>
          </a:xfrm>
          <a:prstGeom prst="rect">
            <a:avLst/>
          </a:prstGeom>
          <a:noFill/>
          <a:ln>
            <a:noFill/>
          </a:ln>
        </p:spPr>
      </p:pic>
      <p:pic>
        <p:nvPicPr>
          <p:cNvPr id="101" name="Shape 101"/>
          <p:cNvPicPr preferRelativeResize="0"/>
          <p:nvPr/>
        </p:nvPicPr>
        <p:blipFill>
          <a:blip r:embed="rId4">
            <a:alphaModFix/>
          </a:blip>
          <a:stretch>
            <a:fillRect/>
          </a:stretch>
        </p:blipFill>
        <p:spPr>
          <a:xfrm>
            <a:off x="5747201" y="2683901"/>
            <a:ext cx="2861751" cy="1907850"/>
          </a:xfrm>
          <a:prstGeom prst="rect">
            <a:avLst/>
          </a:prstGeom>
          <a:noFill/>
          <a:ln>
            <a:noFill/>
          </a:ln>
        </p:spPr>
      </p:pic>
      <p:pic>
        <p:nvPicPr>
          <p:cNvPr id="102" name="Shape 102"/>
          <p:cNvPicPr preferRelativeResize="0"/>
          <p:nvPr/>
        </p:nvPicPr>
        <p:blipFill>
          <a:blip r:embed="rId5">
            <a:alphaModFix/>
          </a:blip>
          <a:stretch>
            <a:fillRect/>
          </a:stretch>
        </p:blipFill>
        <p:spPr>
          <a:xfrm>
            <a:off x="5574975" y="330200"/>
            <a:ext cx="2924574" cy="1949724"/>
          </a:xfrm>
          <a:prstGeom prst="rect">
            <a:avLst/>
          </a:prstGeom>
          <a:noFill/>
          <a:ln>
            <a:noFill/>
          </a:ln>
        </p:spPr>
      </p:pic>
      <p:cxnSp>
        <p:nvCxnSpPr>
          <p:cNvPr id="103" name="Shape 103"/>
          <p:cNvCxnSpPr>
            <a:stCxn id="104" idx="3"/>
            <a:endCxn id="102" idx="1"/>
          </p:cNvCxnSpPr>
          <p:nvPr/>
        </p:nvCxnSpPr>
        <p:spPr>
          <a:xfrm rot="10800000" flipH="1">
            <a:off x="4191125" y="1305175"/>
            <a:ext cx="1383900" cy="506400"/>
          </a:xfrm>
          <a:prstGeom prst="straightConnector1">
            <a:avLst/>
          </a:prstGeom>
          <a:noFill/>
          <a:ln w="19050" cap="flat" cmpd="sng">
            <a:solidFill>
              <a:srgbClr val="FF0000"/>
            </a:solidFill>
            <a:prstDash val="solid"/>
            <a:round/>
            <a:headEnd type="none" w="med" len="med"/>
            <a:tailEnd type="triangle" w="med" len="med"/>
          </a:ln>
        </p:spPr>
      </p:cxnSp>
      <p:cxnSp>
        <p:nvCxnSpPr>
          <p:cNvPr id="105" name="Shape 105"/>
          <p:cNvCxnSpPr>
            <a:stCxn id="106" idx="2"/>
            <a:endCxn id="101" idx="1"/>
          </p:cNvCxnSpPr>
          <p:nvPr/>
        </p:nvCxnSpPr>
        <p:spPr>
          <a:xfrm>
            <a:off x="1114400" y="2674000"/>
            <a:ext cx="4632900" cy="963900"/>
          </a:xfrm>
          <a:prstGeom prst="straightConnector1">
            <a:avLst/>
          </a:prstGeom>
          <a:noFill/>
          <a:ln w="19050" cap="flat" cmpd="sng">
            <a:solidFill>
              <a:srgbClr val="FF0000"/>
            </a:solidFill>
            <a:prstDash val="solid"/>
            <a:round/>
            <a:headEnd type="none" w="med" len="med"/>
            <a:tailEnd type="triangle" w="med" len="med"/>
          </a:ln>
        </p:spPr>
      </p:cxnSp>
      <p:sp>
        <p:nvSpPr>
          <p:cNvPr id="107" name="Shape 107"/>
          <p:cNvSpPr/>
          <p:nvPr/>
        </p:nvSpPr>
        <p:spPr>
          <a:xfrm>
            <a:off x="1509725" y="2574100"/>
            <a:ext cx="95400" cy="109800"/>
          </a:xfrm>
          <a:prstGeom prst="hear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 </a:t>
            </a:r>
            <a:endParaRPr/>
          </a:p>
        </p:txBody>
      </p:sp>
      <p:sp>
        <p:nvSpPr>
          <p:cNvPr id="108" name="Shape 108"/>
          <p:cNvSpPr/>
          <p:nvPr/>
        </p:nvSpPr>
        <p:spPr>
          <a:xfrm>
            <a:off x="1509725" y="3283700"/>
            <a:ext cx="95400" cy="109800"/>
          </a:xfrm>
          <a:prstGeom prst="hear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 </a:t>
            </a:r>
            <a:endParaRPr/>
          </a:p>
        </p:txBody>
      </p:sp>
      <p:sp>
        <p:nvSpPr>
          <p:cNvPr id="109" name="Shape 109"/>
          <p:cNvSpPr/>
          <p:nvPr/>
        </p:nvSpPr>
        <p:spPr>
          <a:xfrm>
            <a:off x="2676525" y="3283700"/>
            <a:ext cx="95400" cy="109800"/>
          </a:xfrm>
          <a:prstGeom prst="hear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 </a:t>
            </a:r>
            <a:endParaRPr/>
          </a:p>
        </p:txBody>
      </p:sp>
      <p:sp>
        <p:nvSpPr>
          <p:cNvPr id="106" name="Shape 106"/>
          <p:cNvSpPr/>
          <p:nvPr/>
        </p:nvSpPr>
        <p:spPr>
          <a:xfrm>
            <a:off x="776300" y="2565400"/>
            <a:ext cx="676200" cy="1086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3452825" y="1705375"/>
            <a:ext cx="738300" cy="2124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1023950" y="1690400"/>
            <a:ext cx="1947900" cy="2124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Initial prototype</a:t>
            </a:r>
            <a:endParaRPr/>
          </a:p>
        </p:txBody>
      </p:sp>
      <p:sp>
        <p:nvSpPr>
          <p:cNvPr id="116" name="Shape 1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
              <a:t>(Chat Service)</a:t>
            </a:r>
            <a:endParaRPr/>
          </a:p>
        </p:txBody>
      </p:sp>
      <p:pic>
        <p:nvPicPr>
          <p:cNvPr id="117" name="Shape 117"/>
          <p:cNvPicPr preferRelativeResize="0"/>
          <p:nvPr/>
        </p:nvPicPr>
        <p:blipFill>
          <a:blip r:embed="rId3">
            <a:alphaModFix/>
          </a:blip>
          <a:stretch>
            <a:fillRect/>
          </a:stretch>
        </p:blipFill>
        <p:spPr>
          <a:xfrm>
            <a:off x="387900" y="1673225"/>
            <a:ext cx="3707850" cy="2471900"/>
          </a:xfrm>
          <a:prstGeom prst="rect">
            <a:avLst/>
          </a:prstGeom>
          <a:noFill/>
          <a:ln>
            <a:noFill/>
          </a:ln>
        </p:spPr>
      </p:pic>
      <p:pic>
        <p:nvPicPr>
          <p:cNvPr id="118" name="Shape 118"/>
          <p:cNvPicPr preferRelativeResize="0"/>
          <p:nvPr/>
        </p:nvPicPr>
        <p:blipFill>
          <a:blip r:embed="rId4">
            <a:alphaModFix/>
          </a:blip>
          <a:stretch>
            <a:fillRect/>
          </a:stretch>
        </p:blipFill>
        <p:spPr>
          <a:xfrm>
            <a:off x="5661300" y="1673213"/>
            <a:ext cx="2489226" cy="1659474"/>
          </a:xfrm>
          <a:prstGeom prst="rect">
            <a:avLst/>
          </a:prstGeom>
          <a:noFill/>
          <a:ln>
            <a:noFill/>
          </a:ln>
        </p:spPr>
      </p:pic>
      <p:sp>
        <p:nvSpPr>
          <p:cNvPr id="119" name="Shape 119"/>
          <p:cNvSpPr/>
          <p:nvPr/>
        </p:nvSpPr>
        <p:spPr>
          <a:xfrm>
            <a:off x="1152525" y="2559050"/>
            <a:ext cx="2543100" cy="33330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20" name="Shape 120"/>
          <p:cNvCxnSpPr>
            <a:stCxn id="119" idx="3"/>
            <a:endCxn id="118" idx="1"/>
          </p:cNvCxnSpPr>
          <p:nvPr/>
        </p:nvCxnSpPr>
        <p:spPr>
          <a:xfrm rot="10800000" flipH="1">
            <a:off x="3695625" y="2502800"/>
            <a:ext cx="1965600" cy="2229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Initial prototype</a:t>
            </a:r>
            <a:endParaRPr/>
          </a:p>
        </p:txBody>
      </p:sp>
      <p:sp>
        <p:nvSpPr>
          <p:cNvPr id="126" name="Shape 1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endParaRPr/>
          </a:p>
        </p:txBody>
      </p:sp>
      <p:pic>
        <p:nvPicPr>
          <p:cNvPr id="127" name="Shape 127"/>
          <p:cNvPicPr preferRelativeResize="0"/>
          <p:nvPr/>
        </p:nvPicPr>
        <p:blipFill>
          <a:blip r:embed="rId3">
            <a:alphaModFix/>
          </a:blip>
          <a:stretch>
            <a:fillRect/>
          </a:stretch>
        </p:blipFill>
        <p:spPr>
          <a:xfrm>
            <a:off x="511800" y="2179088"/>
            <a:ext cx="2489226" cy="1659474"/>
          </a:xfrm>
          <a:prstGeom prst="rect">
            <a:avLst/>
          </a:prstGeom>
          <a:noFill/>
          <a:ln>
            <a:noFill/>
          </a:ln>
        </p:spPr>
      </p:pic>
      <p:pic>
        <p:nvPicPr>
          <p:cNvPr id="128" name="Shape 128"/>
          <p:cNvPicPr preferRelativeResize="0"/>
          <p:nvPr/>
        </p:nvPicPr>
        <p:blipFill>
          <a:blip r:embed="rId4">
            <a:alphaModFix/>
          </a:blip>
          <a:stretch>
            <a:fillRect/>
          </a:stretch>
        </p:blipFill>
        <p:spPr>
          <a:xfrm>
            <a:off x="4283975" y="1152477"/>
            <a:ext cx="4548324" cy="3032174"/>
          </a:xfrm>
          <a:prstGeom prst="rect">
            <a:avLst/>
          </a:prstGeom>
          <a:noFill/>
          <a:ln>
            <a:noFill/>
          </a:ln>
        </p:spPr>
      </p:pic>
      <p:cxnSp>
        <p:nvCxnSpPr>
          <p:cNvPr id="129" name="Shape 129"/>
          <p:cNvCxnSpPr>
            <a:stCxn id="130" idx="3"/>
          </p:cNvCxnSpPr>
          <p:nvPr/>
        </p:nvCxnSpPr>
        <p:spPr>
          <a:xfrm rot="10800000" flipH="1">
            <a:off x="2171775" y="2889175"/>
            <a:ext cx="2990700" cy="90600"/>
          </a:xfrm>
          <a:prstGeom prst="straightConnector1">
            <a:avLst/>
          </a:prstGeom>
          <a:noFill/>
          <a:ln w="28575" cap="flat" cmpd="sng">
            <a:solidFill>
              <a:srgbClr val="FF0000"/>
            </a:solidFill>
            <a:prstDash val="solid"/>
            <a:round/>
            <a:headEnd type="none" w="med" len="med"/>
            <a:tailEnd type="triangle" w="med" len="med"/>
          </a:ln>
        </p:spPr>
      </p:cxnSp>
      <p:sp>
        <p:nvSpPr>
          <p:cNvPr id="130" name="Shape 130"/>
          <p:cNvSpPr/>
          <p:nvPr/>
        </p:nvSpPr>
        <p:spPr>
          <a:xfrm>
            <a:off x="1323975" y="2841625"/>
            <a:ext cx="847800" cy="2763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289</Words>
  <Application>Microsoft Office PowerPoint</Application>
  <PresentationFormat>On-screen Show (16:9)</PresentationFormat>
  <Paragraphs>36</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Dark</vt:lpstr>
      <vt:lpstr>Dev Community &amp; UML Generator </vt:lpstr>
      <vt:lpstr>Introduction</vt:lpstr>
      <vt:lpstr>Aim of Project</vt:lpstr>
      <vt:lpstr>Problem Definition</vt:lpstr>
      <vt:lpstr>Project Scope</vt:lpstr>
      <vt:lpstr>Initial prototype </vt:lpstr>
      <vt:lpstr>Initial prototype </vt:lpstr>
      <vt:lpstr>Initial prototype</vt:lpstr>
      <vt:lpstr>Initial prototype</vt:lpstr>
      <vt:lpstr>Use Case Diagram</vt:lpstr>
      <vt:lpstr>Class Diagram</vt:lpstr>
      <vt:lpstr>Target Users</vt:lpstr>
      <vt:lpstr>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Community &amp; UML Generator </dc:title>
  <cp:lastModifiedBy>azargul nazari</cp:lastModifiedBy>
  <cp:revision>2</cp:revision>
  <dcterms:modified xsi:type="dcterms:W3CDTF">2018-11-17T20:03:04Z</dcterms:modified>
</cp:coreProperties>
</file>