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57" r:id="rId3"/>
    <p:sldId id="285" r:id="rId4"/>
    <p:sldId id="286" r:id="rId5"/>
    <p:sldId id="287" r:id="rId6"/>
    <p:sldId id="290" r:id="rId7"/>
    <p:sldId id="291" r:id="rId8"/>
    <p:sldId id="292" r:id="rId9"/>
    <p:sldId id="262" r:id="rId10"/>
    <p:sldId id="293" r:id="rId11"/>
    <p:sldId id="294" r:id="rId12"/>
    <p:sldId id="296" r:id="rId13"/>
    <p:sldId id="295" r:id="rId14"/>
    <p:sldId id="305" r:id="rId15"/>
    <p:sldId id="298" r:id="rId16"/>
    <p:sldId id="297" r:id="rId17"/>
    <p:sldId id="300" r:id="rId18"/>
    <p:sldId id="301" r:id="rId19"/>
    <p:sldId id="260" r:id="rId20"/>
    <p:sldId id="302" r:id="rId21"/>
    <p:sldId id="303" r:id="rId22"/>
    <p:sldId id="304" r:id="rId23"/>
    <p:sldId id="279"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Varela Round" panose="020B0604020202020204" charset="-79"/>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Сергей Азарин" initials="СА" lastIdx="28" clrIdx="0">
    <p:extLst>
      <p:ext uri="{19B8F6BF-5375-455C-9EA6-DF929625EA0E}">
        <p15:presenceInfo xmlns:p15="http://schemas.microsoft.com/office/powerpoint/2012/main" userId="S-1-5-21-2898990180-4171219445-872981928-18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E6FA5C-68DC-4A49-B5F1-1F6B50B3B64E}">
  <a:tblStyle styleId="{05E6FA5C-68DC-4A49-B5F1-1F6B50B3B6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55" autoAdjust="0"/>
  </p:normalViewPr>
  <p:slideViewPr>
    <p:cSldViewPr snapToGrid="0">
      <p:cViewPr varScale="1">
        <p:scale>
          <a:sx n="124" d="100"/>
          <a:sy n="124" d="100"/>
        </p:scale>
        <p:origin x="1224" y="90"/>
      </p:cViewPr>
      <p:guideLst/>
    </p:cSldViewPr>
  </p:slideViewPr>
  <p:notesTextViewPr>
    <p:cViewPr>
      <p:scale>
        <a:sx n="1" d="1"/>
        <a:sy n="1" d="1"/>
      </p:scale>
      <p:origin x="0" y="0"/>
    </p:cViewPr>
  </p:notesTextViewPr>
  <p:sorterViewPr>
    <p:cViewPr>
      <p:scale>
        <a:sx n="100" d="100"/>
        <a:sy n="100" d="100"/>
      </p:scale>
      <p:origin x="0" y="-27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5T16:14:30.529" idx="2">
    <p:pos x="3631" y="961"/>
    <p:text>Виртуальные машины (ВМ) - это абстракция физического оборудования, превращающая один сервер во множество серверов. Гипервизор позволяет запускать несколько виртуальных машин на одном компьютере. Каждая виртуальная машина включает в себя полную копию операционной системы, приложения, необходимые двоичные файлы и библиотеки, занимающие десятки гигабайт. Виртуальные машины также могут загружаться медленно.</p:text>
    <p:extLst>
      <p:ext uri="{C676402C-5697-4E1C-873F-D02D1690AC5C}">
        <p15:threadingInfo xmlns:p15="http://schemas.microsoft.com/office/powerpoint/2012/main" timeZoneBias="-420"/>
      </p:ext>
    </p:extLst>
  </p:cm>
  <p:cm authorId="1" dt="2020-01-15T16:14:59.111" idx="3">
    <p:pos x="5203" y="2183"/>
    <p:text>В начале операционные системы называли Supervisor. Позднее, с развитием технологий виртуализации возникло понятие Гипервизора - это программа, которая управляет физическими ресурсами вычислительной машины и распределяет эти ресурсы между несколькими различными операционными системами, позволяя запускать их одновременно.</p:text>
    <p:extLst>
      <p:ext uri="{C676402C-5697-4E1C-873F-D02D1690AC5C}">
        <p15:threadingInfo xmlns:p15="http://schemas.microsoft.com/office/powerpoint/2012/main" timeZoneBias="-420"/>
      </p:ext>
    </p:extLst>
  </p:cm>
  <p:cm authorId="1" dt="2020-01-15T16:24:40.509" idx="4">
    <p:pos x="4421" y="333"/>
    <p:text>Виртуализация — это когда вместо физической версии создается имитированная или виртуальная вычислительная среда. Виртуализация часто включает в себя созданные компьютером версии аппаратных средств, операционных систем, устройств хранения и многое другое. Это позволяет разделить один компьютер или сервер или целую инфраструктуру на несколько виртуальных сред. Таким образом, каждая виртуальная среда  работает независимо и выполняет разные, возможно, операционные системы или приложения, при этом совместно используя ресурсы одной инфраструктуры.</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Знакомство.</a:t>
            </a:r>
          </a:p>
          <a:p>
            <a:pPr marL="0" lvl="0" indent="0" algn="l" rtl="0">
              <a:spcBef>
                <a:spcPts val="0"/>
              </a:spcBef>
              <a:spcAft>
                <a:spcPts val="0"/>
              </a:spcAft>
              <a:buNone/>
            </a:pPr>
            <a:r>
              <a:rPr lang="ru-RU" dirty="0"/>
              <a:t>Кто знает что такое </a:t>
            </a:r>
            <a:r>
              <a:rPr lang="en-US" dirty="0"/>
              <a:t>Docker?</a:t>
            </a:r>
          </a:p>
          <a:p>
            <a:pPr marL="0" lvl="0" indent="0" algn="l" rtl="0">
              <a:spcBef>
                <a:spcPts val="0"/>
              </a:spcBef>
              <a:spcAft>
                <a:spcPts val="0"/>
              </a:spcAft>
              <a:buNone/>
            </a:pPr>
            <a:r>
              <a:rPr lang="ru-RU" dirty="0"/>
              <a:t>Кто знает что такое Виртуализация либо пользовался ей в любом виде, например аренда виртуальных машин?</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Расскажу о том как может быть удобно работать с </a:t>
            </a:r>
            <a:r>
              <a:rPr lang="ru-RU" dirty="0" err="1"/>
              <a:t>контейнеризированными</a:t>
            </a:r>
            <a:r>
              <a:rPr lang="ru-RU" dirty="0"/>
              <a:t> сервисами с использованием </a:t>
            </a:r>
            <a:r>
              <a:rPr lang="ru-RU" dirty="0" err="1"/>
              <a:t>Docker</a:t>
            </a:r>
            <a:r>
              <a:rPr lang="ru-RU" dirty="0"/>
              <a:t>. Начну с объяснения того что такое виртуализация и какое отношение к ней имеет докер. После чего, на готовом примере  "богатого" на инфраструктуру приложения из нескольких сервисов, мы увидим как просто эффективно работать в любой ОС с использованием технологий </a:t>
            </a:r>
            <a:r>
              <a:rPr lang="ru-RU" dirty="0" err="1"/>
              <a:t>контейнеризаций</a:t>
            </a:r>
            <a:r>
              <a:rPr lang="ru-RU" dirty="0"/>
              <a:t> от </a:t>
            </a:r>
            <a:r>
              <a:rPr lang="ru-RU" dirty="0" err="1"/>
              <a:t>Docker</a:t>
            </a:r>
            <a:r>
              <a:rPr lang="ru-RU" dirty="0"/>
              <a:t>.</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Начнем с виртуализации. Современные сети и дата-центры бодро шагают к полной и тотальной программно-определяемой схеме, когда фактически неважно, какое железо вы напихаете внутрь, всё будет на софте...</a:t>
            </a:r>
          </a:p>
          <a:p>
            <a:pPr marL="0" lvl="0" indent="0" algn="l" rtl="0">
              <a:spcBef>
                <a:spcPts val="0"/>
              </a:spcBef>
              <a:spcAft>
                <a:spcPts val="0"/>
              </a:spcAft>
              <a:buNone/>
            </a:pPr>
            <a:endParaRPr lang="ru-R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Интерпретировать строку консольной команды:</a:t>
            </a:r>
          </a:p>
          <a:p>
            <a:pPr marL="0" lvl="0" indent="0" algn="l" rtl="0">
              <a:spcBef>
                <a:spcPts val="0"/>
              </a:spcBef>
              <a:spcAft>
                <a:spcPts val="0"/>
              </a:spcAft>
              <a:buNone/>
            </a:pPr>
            <a:r>
              <a:rPr lang="ru-RU" dirty="0"/>
              <a:t>Рассказать что </a:t>
            </a:r>
            <a:r>
              <a:rPr lang="ru-RU" dirty="0" err="1"/>
              <a:t>присходит</a:t>
            </a:r>
            <a:r>
              <a:rPr lang="ru-RU" dirty="0"/>
              <a:t> тут </a:t>
            </a:r>
            <a:r>
              <a:rPr lang="ru-RU" dirty="0" err="1"/>
              <a:t>нарисованно</a:t>
            </a:r>
            <a:r>
              <a:rPr lang="ru-RU" dirty="0"/>
              <a:t> </a:t>
            </a:r>
          </a:p>
          <a:p>
            <a:pPr marL="0" lvl="0" indent="0" algn="l" rtl="0">
              <a:spcBef>
                <a:spcPts val="0"/>
              </a:spcBef>
              <a:spcAft>
                <a:spcPts val="0"/>
              </a:spcAft>
              <a:buNone/>
            </a:pPr>
            <a:r>
              <a:rPr lang="ru-RU" dirty="0"/>
              <a:t>Рассказать что написано в </a:t>
            </a:r>
            <a:r>
              <a:rPr lang="ru-RU" dirty="0" err="1"/>
              <a:t>докерфайле</a:t>
            </a:r>
            <a:endParaRPr lang="ru-RU" dirty="0"/>
          </a:p>
          <a:p>
            <a:pPr marL="0" lvl="0" indent="0" algn="l" rtl="0">
              <a:spcBef>
                <a:spcPts val="0"/>
              </a:spcBef>
              <a:spcAft>
                <a:spcPts val="0"/>
              </a:spcAft>
              <a:buNone/>
            </a:pPr>
            <a:r>
              <a:rPr lang="ru-RU" dirty="0"/>
              <a:t>Зачем копируем </a:t>
            </a:r>
            <a:r>
              <a:rPr lang="en-US" dirty="0" err="1"/>
              <a:t>sql</a:t>
            </a:r>
            <a:endParaRPr dirty="0"/>
          </a:p>
        </p:txBody>
      </p:sp>
    </p:spTree>
    <p:extLst>
      <p:ext uri="{BB962C8B-B14F-4D97-AF65-F5344CB8AC3E}">
        <p14:creationId xmlns:p14="http://schemas.microsoft.com/office/powerpoint/2010/main" val="535411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Образ предустановленным интерпретатором питона</a:t>
            </a:r>
          </a:p>
          <a:p>
            <a:pPr marL="0" lvl="0" indent="0" algn="l" rtl="0">
              <a:spcBef>
                <a:spcPts val="0"/>
              </a:spcBef>
              <a:spcAft>
                <a:spcPts val="0"/>
              </a:spcAft>
              <a:buNone/>
            </a:pPr>
            <a:r>
              <a:rPr lang="ru-RU" dirty="0"/>
              <a:t>Объясняем файл докер</a:t>
            </a:r>
          </a:p>
          <a:p>
            <a:pPr marL="0" lvl="0" indent="0" algn="l" rtl="0">
              <a:spcBef>
                <a:spcPts val="0"/>
              </a:spcBef>
              <a:spcAft>
                <a:spcPts val="0"/>
              </a:spcAft>
              <a:buNone/>
            </a:pPr>
            <a:r>
              <a:rPr lang="ru-RU" dirty="0"/>
              <a:t>Интерпретатору достаточно исходников на интерпретируемом языке.</a:t>
            </a:r>
          </a:p>
        </p:txBody>
      </p:sp>
    </p:spTree>
    <p:extLst>
      <p:ext uri="{BB962C8B-B14F-4D97-AF65-F5344CB8AC3E}">
        <p14:creationId xmlns:p14="http://schemas.microsoft.com/office/powerpoint/2010/main" val="153174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Объяснить что для запуска не нужны исходники. </a:t>
            </a:r>
          </a:p>
          <a:p>
            <a:pPr marL="0" lvl="0" indent="0" algn="l" rtl="0">
              <a:spcBef>
                <a:spcPts val="0"/>
              </a:spcBef>
              <a:spcAft>
                <a:spcPts val="0"/>
              </a:spcAft>
              <a:buNone/>
            </a:pPr>
            <a:r>
              <a:rPr lang="ru-RU" dirty="0"/>
              <a:t>Нужны скомпилированный в </a:t>
            </a:r>
            <a:r>
              <a:rPr lang="ru-RU" dirty="0" err="1"/>
              <a:t>длл</a:t>
            </a:r>
            <a:r>
              <a:rPr lang="ru-RU" dirty="0"/>
              <a:t> сборки</a:t>
            </a:r>
          </a:p>
        </p:txBody>
      </p:sp>
    </p:spTree>
    <p:extLst>
      <p:ext uri="{BB962C8B-B14F-4D97-AF65-F5344CB8AC3E}">
        <p14:creationId xmlns:p14="http://schemas.microsoft.com/office/powerpoint/2010/main" val="398606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Поправить </a:t>
            </a:r>
            <a:r>
              <a:rPr lang="ru-RU" dirty="0" err="1"/>
              <a:t>докерфайл</a:t>
            </a:r>
            <a:r>
              <a:rPr lang="ru-RU" dirty="0"/>
              <a:t> надо</a:t>
            </a:r>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763357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Теперь у нас есть </a:t>
            </a:r>
            <a:r>
              <a:rPr lang="ru-RU"/>
              <a:t>все образы….</a:t>
            </a:r>
            <a:endParaRPr lang="ru-RU" dirty="0"/>
          </a:p>
        </p:txBody>
      </p:sp>
    </p:spTree>
    <p:extLst>
      <p:ext uri="{BB962C8B-B14F-4D97-AF65-F5344CB8AC3E}">
        <p14:creationId xmlns:p14="http://schemas.microsoft.com/office/powerpoint/2010/main" val="1217575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Есть все образы, осталось запустить.</a:t>
            </a:r>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2144114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1.Запускаем инфраструктурные сервисы скриптом и на слайд.</a:t>
            </a:r>
          </a:p>
          <a:p>
            <a:pPr marL="0" lvl="0" indent="0" algn="l" rtl="0">
              <a:spcBef>
                <a:spcPts val="0"/>
              </a:spcBef>
              <a:spcAft>
                <a:spcPts val="0"/>
              </a:spcAft>
              <a:buNone/>
            </a:pPr>
            <a:r>
              <a:rPr lang="ru-RU" dirty="0"/>
              <a:t>2.Интерпретируем строку.</a:t>
            </a:r>
          </a:p>
          <a:p>
            <a:pPr marL="0" lvl="0" indent="0" algn="l" rtl="0">
              <a:spcBef>
                <a:spcPts val="0"/>
              </a:spcBef>
              <a:spcAft>
                <a:spcPts val="0"/>
              </a:spcAft>
              <a:buNone/>
            </a:pPr>
            <a:r>
              <a:rPr lang="ru-RU" dirty="0"/>
              <a:t>3.Понятно ли всем что такое переменная окружения?</a:t>
            </a:r>
          </a:p>
          <a:p>
            <a:pPr marL="0" lvl="0" indent="0" algn="l" rtl="0">
              <a:spcBef>
                <a:spcPts val="0"/>
              </a:spcBef>
              <a:spcAft>
                <a:spcPts val="0"/>
              </a:spcAft>
              <a:buNone/>
            </a:pPr>
            <a:r>
              <a:rPr lang="ru-RU" dirty="0"/>
              <a:t>4.Демонстрируем что сервисы запущены, показываем </a:t>
            </a:r>
            <a:r>
              <a:rPr lang="en-US" dirty="0"/>
              <a:t>SQL </a:t>
            </a:r>
            <a:r>
              <a:rPr lang="ru-RU" dirty="0"/>
              <a:t>сервер, показываем что сервисы в одной сети</a:t>
            </a:r>
          </a:p>
          <a:p>
            <a:pPr marL="0" lvl="0" indent="0" algn="l" rtl="0">
              <a:spcBef>
                <a:spcPts val="0"/>
              </a:spcBef>
              <a:spcAft>
                <a:spcPts val="0"/>
              </a:spcAft>
              <a:buNone/>
            </a:pPr>
            <a:r>
              <a:rPr lang="ru-RU" dirty="0"/>
              <a:t>5.ныряем внутрь контейнера,</a:t>
            </a:r>
          </a:p>
          <a:p>
            <a:pPr marL="0" lvl="0" indent="0" algn="l" rtl="0">
              <a:spcBef>
                <a:spcPts val="0"/>
              </a:spcBef>
              <a:spcAft>
                <a:spcPts val="0"/>
              </a:spcAft>
              <a:buNone/>
            </a:pPr>
            <a:r>
              <a:rPr lang="ru-RU" dirty="0"/>
              <a:t>Выполняем </a:t>
            </a:r>
            <a:r>
              <a:rPr lang="en-US" dirty="0" err="1"/>
              <a:t>sql</a:t>
            </a:r>
            <a:r>
              <a:rPr lang="en-US" dirty="0"/>
              <a:t> </a:t>
            </a:r>
            <a:r>
              <a:rPr lang="ru-RU" dirty="0"/>
              <a:t>внутри контейнера для создания БД, показываем что БД создалась</a:t>
            </a:r>
          </a:p>
        </p:txBody>
      </p:sp>
    </p:spTree>
    <p:extLst>
      <p:ext uri="{BB962C8B-B14F-4D97-AF65-F5344CB8AC3E}">
        <p14:creationId xmlns:p14="http://schemas.microsoft.com/office/powerpoint/2010/main" val="3990539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Запускаем командой </a:t>
            </a:r>
            <a:r>
              <a:rPr lang="ru-RU" dirty="0" err="1"/>
              <a:t>коре</a:t>
            </a:r>
            <a:r>
              <a:rPr lang="ru-RU" dirty="0"/>
              <a:t> сервис и назад.</a:t>
            </a:r>
          </a:p>
          <a:p>
            <a:pPr marL="0" lvl="0" indent="0" algn="l" rtl="0">
              <a:spcBef>
                <a:spcPts val="0"/>
              </a:spcBef>
              <a:spcAft>
                <a:spcPts val="0"/>
              </a:spcAft>
              <a:buNone/>
            </a:pPr>
            <a:r>
              <a:rPr lang="ru-RU" dirty="0"/>
              <a:t>Проверка в </a:t>
            </a:r>
            <a:r>
              <a:rPr lang="ru-RU" dirty="0" err="1"/>
              <a:t>коммандной</a:t>
            </a:r>
            <a:r>
              <a:rPr lang="ru-RU" dirty="0"/>
              <a:t> строке.</a:t>
            </a:r>
          </a:p>
          <a:p>
            <a:pPr marL="0" lvl="0" indent="0" algn="l" rtl="0">
              <a:spcBef>
                <a:spcPts val="0"/>
              </a:spcBef>
              <a:spcAft>
                <a:spcPts val="0"/>
              </a:spcAft>
              <a:buNone/>
            </a:pPr>
            <a:r>
              <a:rPr lang="ru-RU" dirty="0"/>
              <a:t>Напоминаем задачу сервиса.</a:t>
            </a:r>
          </a:p>
          <a:p>
            <a:pPr marL="0" lvl="0" indent="0" algn="l" rtl="0">
              <a:spcBef>
                <a:spcPts val="0"/>
              </a:spcBef>
              <a:spcAft>
                <a:spcPts val="0"/>
              </a:spcAft>
              <a:buNone/>
            </a:pPr>
            <a:r>
              <a:rPr lang="ru-RU" dirty="0"/>
              <a:t>Сервис работает с хранилищем.</a:t>
            </a:r>
          </a:p>
          <a:p>
            <a:pPr marL="0" lvl="0" indent="0" algn="l" rtl="0">
              <a:spcBef>
                <a:spcPts val="0"/>
              </a:spcBef>
              <a:spcAft>
                <a:spcPts val="0"/>
              </a:spcAft>
              <a:buNone/>
            </a:pPr>
            <a:r>
              <a:rPr lang="ru-RU" dirty="0"/>
              <a:t>Показываем что в </a:t>
            </a:r>
            <a:r>
              <a:rPr lang="ru-RU" dirty="0" err="1"/>
              <a:t>бд</a:t>
            </a:r>
            <a:r>
              <a:rPr lang="ru-RU" dirty="0"/>
              <a:t> появились таблицы</a:t>
            </a:r>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422155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Запускаем командой </a:t>
            </a:r>
            <a:r>
              <a:rPr lang="en-US" dirty="0"/>
              <a:t>c</a:t>
            </a:r>
            <a:r>
              <a:rPr lang="ru-RU" dirty="0" err="1"/>
              <a:t>ервис</a:t>
            </a:r>
            <a:r>
              <a:rPr lang="ru-RU" dirty="0"/>
              <a:t> и назад.</a:t>
            </a:r>
          </a:p>
          <a:p>
            <a:pPr marL="0" lvl="0" indent="0" algn="l" rtl="0">
              <a:spcBef>
                <a:spcPts val="0"/>
              </a:spcBef>
              <a:spcAft>
                <a:spcPts val="0"/>
              </a:spcAft>
              <a:buNone/>
            </a:pPr>
            <a:r>
              <a:rPr lang="ru-RU" dirty="0"/>
              <a:t>Проверка в </a:t>
            </a:r>
            <a:r>
              <a:rPr lang="ru-RU" dirty="0" err="1"/>
              <a:t>коммандной</a:t>
            </a:r>
            <a:r>
              <a:rPr lang="ru-RU" dirty="0"/>
              <a:t> строке.</a:t>
            </a:r>
          </a:p>
          <a:p>
            <a:pPr marL="0" lvl="0" indent="0" algn="l" rtl="0">
              <a:spcBef>
                <a:spcPts val="0"/>
              </a:spcBef>
              <a:spcAft>
                <a:spcPts val="0"/>
              </a:spcAft>
              <a:buNone/>
            </a:pPr>
            <a:r>
              <a:rPr lang="ru-RU" dirty="0"/>
              <a:t>Напоминаем задачу сервиса.</a:t>
            </a:r>
          </a:p>
          <a:p>
            <a:pPr marL="0" lvl="0" indent="0" algn="l" rtl="0">
              <a:spcBef>
                <a:spcPts val="0"/>
              </a:spcBef>
              <a:spcAft>
                <a:spcPts val="0"/>
              </a:spcAft>
              <a:buNone/>
            </a:pPr>
            <a:r>
              <a:rPr lang="ru-RU" dirty="0"/>
              <a:t>Напоминаем что на </a:t>
            </a:r>
            <a:r>
              <a:rPr lang="ru-RU" dirty="0" err="1"/>
              <a:t>хостовой</a:t>
            </a:r>
            <a:r>
              <a:rPr lang="ru-RU" dirty="0"/>
              <a:t> машине не установлен интерпретатор питона.</a:t>
            </a:r>
          </a:p>
        </p:txBody>
      </p:sp>
    </p:spTree>
    <p:extLst>
      <p:ext uri="{BB962C8B-B14F-4D97-AF65-F5344CB8AC3E}">
        <p14:creationId xmlns:p14="http://schemas.microsoft.com/office/powerpoint/2010/main" val="3359222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ДАЛЬШЕ:</a:t>
            </a:r>
          </a:p>
          <a:p>
            <a:pPr marL="0" lvl="0" indent="0" algn="l" rtl="0">
              <a:spcBef>
                <a:spcPts val="0"/>
              </a:spcBef>
              <a:spcAft>
                <a:spcPts val="0"/>
              </a:spcAft>
              <a:buNone/>
            </a:pPr>
            <a:r>
              <a:rPr lang="ru-RU" dirty="0"/>
              <a:t>Все сервисы запущены. </a:t>
            </a:r>
            <a:endParaRPr lang="en-US" dirty="0"/>
          </a:p>
          <a:p>
            <a:pPr marL="0" lvl="0" indent="0" algn="l" rtl="0">
              <a:spcBef>
                <a:spcPts val="0"/>
              </a:spcBef>
              <a:spcAft>
                <a:spcPts val="0"/>
              </a:spcAft>
              <a:buNone/>
            </a:pPr>
            <a:r>
              <a:rPr lang="ru-RU" dirty="0"/>
              <a:t>Итого – что было проделано для запуска.</a:t>
            </a:r>
          </a:p>
          <a:p>
            <a:pPr marL="0" lvl="0" indent="0" algn="l" rtl="0">
              <a:spcBef>
                <a:spcPts val="0"/>
              </a:spcBef>
              <a:spcAft>
                <a:spcPts val="0"/>
              </a:spcAft>
              <a:buNone/>
            </a:pPr>
            <a:r>
              <a:rPr lang="ru-RU" dirty="0"/>
              <a:t>Кажется что много и долго.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Виртуализация — это когда вместо физической версии создается имитированная или виртуальная вычислительная среда. Виртуализация часто включает в себя созданные компьютером версии аппаратных средств, операционных систем, устройств хранения и многое другое. Это позволяет разделить один компьютер или сервер или целую инфраструктуру на несколько виртуальных сред. Таким образом, каждая виртуальная среда  работает независимо и выполняет разные, возможно, операционные системы или приложения, при этом совместно используя ресурсы одной инфраструктуры. </a:t>
            </a:r>
          </a:p>
          <a:p>
            <a:pPr marL="0" lvl="0" indent="0" algn="l" rtl="0">
              <a:spcBef>
                <a:spcPts val="0"/>
              </a:spcBef>
              <a:spcAft>
                <a:spcPts val="0"/>
              </a:spcAft>
              <a:buNone/>
            </a:pPr>
            <a:endParaRPr lang="ru-RU"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https://ultravds.com/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В начале операционные системы называли </a:t>
            </a:r>
            <a:r>
              <a:rPr lang="ru-RU" dirty="0" err="1"/>
              <a:t>Supervisor</a:t>
            </a:r>
            <a:r>
              <a:rPr lang="ru-RU" dirty="0"/>
              <a:t>. Позднее, с развитием технологий виртуализации возникло понятие Гипервизора - это программа, которая управляет физическими ресурсами вычислительной машины и распределяет эти ресурсы между несколькими различными операционными системами, позволяя запускать их одновременно.</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Виртуальные машины (ВМ) - это абстракция физического оборудования. </a:t>
            </a:r>
          </a:p>
          <a:p>
            <a:pPr marL="0" lvl="0" indent="0" algn="l" rtl="0">
              <a:spcBef>
                <a:spcPts val="0"/>
              </a:spcBef>
              <a:spcAft>
                <a:spcPts val="0"/>
              </a:spcAft>
              <a:buNone/>
            </a:pPr>
            <a:r>
              <a:rPr lang="ru-RU" dirty="0"/>
              <a:t>Гипервизор позволяет запускать несколько виртуальных машин на одном компьютере. Каждая виртуальная машина включает в себя полную копию операционной системы, приложения, необходимые двоичные файлы и библиотеки, занимающие десятки гигабайт. Виртуальные машины также могут загружаться медленно.</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Итого: Для запуска виртуальной машины внутри </a:t>
            </a:r>
            <a:r>
              <a:rPr lang="ru-RU" dirty="0" err="1"/>
              <a:t>хостовой</a:t>
            </a:r>
            <a:r>
              <a:rPr lang="ru-RU" dirty="0"/>
              <a:t> операционной системы придется использовать ПО предназначенное для этого - гипервизор. Например </a:t>
            </a:r>
            <a:r>
              <a:rPr lang="en-US" dirty="0" err="1"/>
              <a:t>VMVare</a:t>
            </a:r>
            <a:r>
              <a:rPr lang="en-US" dirty="0"/>
              <a:t>. </a:t>
            </a:r>
            <a:r>
              <a:rPr lang="ru-RU" dirty="0"/>
              <a:t>Его средствами мы выделяем ресурсы для </a:t>
            </a:r>
            <a:r>
              <a:rPr lang="ru-RU" dirty="0" err="1"/>
              <a:t>виртуалки</a:t>
            </a:r>
            <a:r>
              <a:rPr lang="ru-RU" dirty="0"/>
              <a:t> после чего выбираем нужный дистрибутив ос и в обычном порядке устанавливаем его на </a:t>
            </a:r>
            <a:r>
              <a:rPr lang="ru-RU" dirty="0" err="1"/>
              <a:t>виртализированную</a:t>
            </a:r>
            <a:r>
              <a:rPr lang="ru-RU" dirty="0"/>
              <a:t> инфраструктуру. На необходимы все драйвера для </a:t>
            </a:r>
            <a:r>
              <a:rPr lang="ru-RU" dirty="0" err="1"/>
              <a:t>виртуализированного</a:t>
            </a:r>
            <a:r>
              <a:rPr lang="ru-RU" dirty="0"/>
              <a:t> оборудования. Для выхода в интернет – </a:t>
            </a:r>
            <a:r>
              <a:rPr lang="ru-RU" dirty="0" err="1"/>
              <a:t>сетвое</a:t>
            </a:r>
            <a:r>
              <a:rPr lang="ru-RU" dirty="0"/>
              <a:t> подключение через виртуальный сетевой адаптер. Одним словом мы полностью восстанавливаем физическую машину и необходимое для ее работы ПО.</a:t>
            </a:r>
          </a:p>
          <a:p>
            <a:pPr marL="0" lvl="0" indent="0" algn="l" rtl="0">
              <a:spcBef>
                <a:spcPts val="0"/>
              </a:spcBef>
              <a:spcAft>
                <a:spcPts val="0"/>
              </a:spcAft>
              <a:buNone/>
            </a:pPr>
            <a:r>
              <a:rPr lang="ru-RU" dirty="0"/>
              <a:t>Есть конечно более быстрые способы – настроенные образы виртуальных систем, которые остается только развернуть и пользоваться. Такие образы обычно имеют достаточно большой вес (гигабайты), </a:t>
            </a:r>
            <a:r>
              <a:rPr lang="ru-RU" dirty="0" err="1"/>
              <a:t>тк</a:t>
            </a:r>
            <a:r>
              <a:rPr lang="ru-RU" dirty="0"/>
              <a:t> содержат в себе саму ОС + все необходимое установленное ПО. </a:t>
            </a:r>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Что такое?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ru-RU" dirty="0"/>
              <a:t>Убиваем все контейнеры и запускаем их все </a:t>
            </a:r>
            <a:r>
              <a:rPr lang="ru-RU" dirty="0" err="1"/>
              <a:t>композом</a:t>
            </a:r>
            <a:r>
              <a:rPr lang="ru-RU" dirty="0"/>
              <a:t>.</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Демонстрируем работу приложения</a:t>
            </a:r>
          </a:p>
        </p:txBody>
      </p:sp>
    </p:spTree>
    <p:extLst>
      <p:ext uri="{BB962C8B-B14F-4D97-AF65-F5344CB8AC3E}">
        <p14:creationId xmlns:p14="http://schemas.microsoft.com/office/powerpoint/2010/main" val="3902916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Убеждаемся что все работает.</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Сделать вызов – показать в логе консоли что сервисы отзываются.</a:t>
            </a:r>
            <a:endParaRPr lang="en-US"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3994526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Убеждаемся что все работает.</a:t>
            </a:r>
          </a:p>
          <a:p>
            <a:pPr marL="0" lvl="0" indent="0" algn="l" rtl="0">
              <a:spcBef>
                <a:spcPts val="0"/>
              </a:spcBef>
              <a:spcAft>
                <a:spcPts val="0"/>
              </a:spcAft>
              <a:buNone/>
            </a:pPr>
            <a:endParaRPr lang="en-US"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3909805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Контейнеры – вид виртуализации при котором абстракция создается на уровне приложения или ОС. Несколько контейнеров могут работать на одном компьютере и совместно использовать ядро ​​ОС с другими контейнерами, каждый из которых работает как изолированный процесс в пространстве пользователя. Контейнеры занимают меньше места, чем виртуальные машины (образы контейнеров обычно весят в пределах ГБ), могут обрабатывать больше приложений и требуют меньше виртуальных машин и операционных систем.</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err="1"/>
              <a:t>Docker</a:t>
            </a:r>
            <a:r>
              <a:rPr lang="ru-RU" dirty="0"/>
              <a:t> предоставляет возможность упаковывать и запускать приложение в слабо изолированной среде, называемой контейнером. Изоляция на уровне ОС и безопасность позволяют одновременно запускать несколько контейнеров на данном хосте. Контейнеры легкие, потому что им не требуется дополнительная загрузка гипервизора, они запускаются непосредственно в ядре хост-машины. Это означает, что вы можете запустить больше контейнеров на данной комбинации оборудования, чем если бы вы использовали виртуальные машины. Вы даже можете запускать </a:t>
            </a:r>
            <a:r>
              <a:rPr lang="ru-RU" dirty="0" err="1"/>
              <a:t>Docker</a:t>
            </a:r>
            <a:r>
              <a:rPr lang="ru-RU" dirty="0"/>
              <a:t>-контейнеры на хост-машинах, которые на самом деле являются виртуальными машинами!</a:t>
            </a:r>
          </a:p>
          <a:p>
            <a:pPr marL="0" lvl="0" indent="0" algn="l" rtl="0">
              <a:spcBef>
                <a:spcPts val="0"/>
              </a:spcBef>
              <a:spcAft>
                <a:spcPts val="0"/>
              </a:spcAft>
              <a:buNone/>
            </a:pPr>
            <a:r>
              <a:rPr lang="ru-RU" dirty="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u-RU" b="1" dirty="0"/>
              <a:t>Стандартизация</a:t>
            </a:r>
            <a:r>
              <a:rPr lang="ru-RU" dirty="0"/>
              <a:t>. Большинство контейнеров основаны на открытых стандартах и ​​могут работать во всех основных дистрибутивах </a:t>
            </a:r>
            <a:r>
              <a:rPr lang="ru-RU" dirty="0" err="1"/>
              <a:t>Linux</a:t>
            </a:r>
            <a:r>
              <a:rPr lang="ru-RU" dirty="0"/>
              <a:t>, </a:t>
            </a:r>
            <a:r>
              <a:rPr lang="ru-RU" dirty="0" err="1"/>
              <a:t>Microsoft</a:t>
            </a:r>
            <a:r>
              <a:rPr lang="ru-RU" dirty="0"/>
              <a:t> и т. д.</a:t>
            </a:r>
          </a:p>
          <a:p>
            <a:pPr marL="0" lvl="0" indent="0" algn="l" rtl="0">
              <a:spcBef>
                <a:spcPts val="0"/>
              </a:spcBef>
              <a:spcAft>
                <a:spcPts val="0"/>
              </a:spcAft>
              <a:buNone/>
            </a:pPr>
            <a:r>
              <a:rPr lang="ru-RU" b="1" dirty="0"/>
              <a:t>Гибкая среда</a:t>
            </a:r>
            <a:r>
              <a:rPr lang="ru-RU" dirty="0"/>
              <a:t>. Самое большое преимущество в использовании технологий контейнеров заключается в том, что их можно создавать гораздо быстрее, чем экземпляры виртуальных машин. Их легкий вес обеспечивает меньшие накладные расходы с точки зрения производительности и размера.</a:t>
            </a:r>
          </a:p>
          <a:p>
            <a:pPr marL="0" lvl="0" indent="0" algn="l" rtl="0">
              <a:spcBef>
                <a:spcPts val="0"/>
              </a:spcBef>
              <a:spcAft>
                <a:spcPts val="0"/>
              </a:spcAft>
              <a:buNone/>
            </a:pPr>
            <a:r>
              <a:rPr lang="ru-RU" b="1" dirty="0"/>
              <a:t>Повышенная производительность</a:t>
            </a:r>
            <a:r>
              <a:rPr lang="ru-RU" dirty="0"/>
              <a:t>. Контейнеры повышают производительность разработчиков за счет устранения межсетевых зависимостей и конфликтов. Каждый контейнер может рассматриваться как отдельный </a:t>
            </a:r>
            <a:r>
              <a:rPr lang="ru-RU" dirty="0" err="1"/>
              <a:t>микросервис</a:t>
            </a:r>
            <a:r>
              <a:rPr lang="ru-RU" dirty="0"/>
              <a:t> и, следовательно, может быть независимо обновлен без каких-либо проблем с синхронизацией.</a:t>
            </a:r>
          </a:p>
          <a:p>
            <a:pPr marL="0" lvl="0" indent="0" algn="l" rtl="0">
              <a:spcBef>
                <a:spcPts val="0"/>
              </a:spcBef>
              <a:spcAft>
                <a:spcPts val="0"/>
              </a:spcAft>
              <a:buNone/>
            </a:pPr>
            <a:r>
              <a:rPr lang="ru-RU" dirty="0"/>
              <a:t>Управление версиями позволяет отслеживать версии контейнера, следить за различиями между ними и т. д.</a:t>
            </a:r>
          </a:p>
          <a:p>
            <a:pPr marL="0" lvl="0" indent="0" algn="l" rtl="0">
              <a:spcBef>
                <a:spcPts val="0"/>
              </a:spcBef>
              <a:spcAft>
                <a:spcPts val="0"/>
              </a:spcAft>
              <a:buNone/>
            </a:pPr>
            <a:r>
              <a:rPr lang="ru-RU" b="1" dirty="0"/>
              <a:t>Переносимость среды вычислений</a:t>
            </a:r>
            <a:r>
              <a:rPr lang="ru-RU" dirty="0"/>
              <a:t>. Контейнеры инкапсулируют все соответствующие детали, такие как зависимости приложений и операционные системы, необходимые для запуска приложения. Это облегчает переносимость образа контейнера из одной среды в другую. Например, один и тот же образ можно использовать для работы в среде </a:t>
            </a:r>
            <a:r>
              <a:rPr lang="ru-RU" dirty="0" err="1"/>
              <a:t>Windows</a:t>
            </a:r>
            <a:r>
              <a:rPr lang="ru-RU" dirty="0"/>
              <a:t>/</a:t>
            </a:r>
            <a:r>
              <a:rPr lang="ru-RU" dirty="0" err="1"/>
              <a:t>Linux</a:t>
            </a:r>
            <a:r>
              <a:rPr lang="ru-RU" dirty="0"/>
              <a:t> или </a:t>
            </a:r>
            <a:r>
              <a:rPr lang="ru-RU" dirty="0" err="1"/>
              <a:t>dev</a:t>
            </a:r>
            <a:r>
              <a:rPr lang="ru-RU" dirty="0"/>
              <a:t>/</a:t>
            </a:r>
            <a:r>
              <a:rPr lang="ru-RU" dirty="0" err="1"/>
              <a:t>test</a:t>
            </a:r>
            <a:r>
              <a:rPr lang="ru-RU" dirty="0"/>
              <a:t>/</a:t>
            </a:r>
            <a:r>
              <a:rPr lang="ru-RU" dirty="0" err="1"/>
              <a:t>stage</a:t>
            </a:r>
            <a:r>
              <a:rPr lang="ru-RU" dirty="0"/>
              <a:t>.</a:t>
            </a:r>
          </a:p>
          <a:p>
            <a:pPr marL="0" lvl="0" indent="0" algn="l" rtl="0">
              <a:spcBef>
                <a:spcPts val="0"/>
              </a:spcBef>
              <a:spcAft>
                <a:spcPts val="0"/>
              </a:spcAft>
              <a:buNone/>
            </a:pPr>
            <a:r>
              <a:rPr lang="ru-RU" b="1" dirty="0"/>
              <a:t>Безопасность</a:t>
            </a:r>
            <a:r>
              <a:rPr lang="ru-RU" dirty="0"/>
              <a:t>. Контейнеры изолируют процессы одного контейнера от другого и от базовой инфраструктуры. Таким образом, любое обновление или изменение в одном контейнере не влияет на другой контейнер.</a:t>
            </a:r>
          </a:p>
          <a:p>
            <a:pPr marL="0" lvl="0" indent="0" algn="l" rtl="0">
              <a:spcBef>
                <a:spcPts val="0"/>
              </a:spcBef>
              <a:spcAft>
                <a:spcPts val="0"/>
              </a:spcAft>
              <a:buNone/>
            </a:pPr>
            <a:r>
              <a:rPr lang="ru-RU" dirty="0"/>
              <a:t>---</a:t>
            </a:r>
          </a:p>
          <a:p>
            <a:pPr marL="0" lvl="0" indent="0" algn="l" rtl="0">
              <a:spcBef>
                <a:spcPts val="0"/>
              </a:spcBef>
              <a:spcAft>
                <a:spcPts val="0"/>
              </a:spcAft>
              <a:buNone/>
            </a:pPr>
            <a:r>
              <a:rPr lang="ru-RU" b="1" dirty="0"/>
              <a:t>Повышенная сложность: </a:t>
            </a:r>
            <a:r>
              <a:rPr lang="ru-RU" dirty="0"/>
              <a:t>при n числе контейнеров, работающих с приложением, также увеличивается коэффициент сложности. Управление множеством контейнеров может быть сложной задачей в производственной среде. Такие инструменты, как </a:t>
            </a:r>
            <a:r>
              <a:rPr lang="ru-RU" dirty="0" err="1"/>
              <a:t>Kubernetes</a:t>
            </a:r>
            <a:r>
              <a:rPr lang="ru-RU" dirty="0"/>
              <a:t> и </a:t>
            </a:r>
            <a:r>
              <a:rPr lang="ru-RU" dirty="0" err="1"/>
              <a:t>Mesos</a:t>
            </a:r>
            <a:r>
              <a:rPr lang="ru-RU" dirty="0"/>
              <a:t>, могут облегчить управление большим количеством контейнеров.</a:t>
            </a:r>
          </a:p>
          <a:p>
            <a:pPr marL="0" lvl="0" indent="0" algn="l" rtl="0">
              <a:spcBef>
                <a:spcPts val="0"/>
              </a:spcBef>
              <a:spcAft>
                <a:spcPts val="0"/>
              </a:spcAft>
              <a:buNone/>
            </a:pPr>
            <a:r>
              <a:rPr lang="ru-RU" dirty="0"/>
              <a:t>Также сложность заключается в том, что обычно в контейнер «пакуется» гораздо больше ресурсов, чем нужно, а это приводит к разрастанию образа и большому размеру контейнера.</a:t>
            </a:r>
          </a:p>
          <a:p>
            <a:pPr marL="0" lvl="0" indent="0" algn="l" rtl="0">
              <a:spcBef>
                <a:spcPts val="0"/>
              </a:spcBef>
              <a:spcAft>
                <a:spcPts val="0"/>
              </a:spcAft>
              <a:buNone/>
            </a:pPr>
            <a:r>
              <a:rPr lang="ru-RU" b="1" dirty="0"/>
              <a:t>Поддержка </a:t>
            </a:r>
            <a:r>
              <a:rPr lang="ru-RU" b="1" dirty="0" err="1"/>
              <a:t>Native</a:t>
            </a:r>
            <a:r>
              <a:rPr lang="ru-RU" b="1" dirty="0"/>
              <a:t> </a:t>
            </a:r>
            <a:r>
              <a:rPr lang="ru-RU" b="1" dirty="0" err="1"/>
              <a:t>Linux</a:t>
            </a:r>
            <a:r>
              <a:rPr lang="ru-RU" b="1" dirty="0"/>
              <a:t>: </a:t>
            </a:r>
            <a:r>
              <a:rPr lang="ru-RU" dirty="0"/>
              <a:t>большинство контейнерных технологий, таких как </a:t>
            </a:r>
            <a:r>
              <a:rPr lang="ru-RU" dirty="0" err="1"/>
              <a:t>Docker</a:t>
            </a:r>
            <a:r>
              <a:rPr lang="ru-RU" dirty="0"/>
              <a:t>, основаны на </a:t>
            </a:r>
            <a:r>
              <a:rPr lang="ru-RU" dirty="0" err="1"/>
              <a:t>Linux</a:t>
            </a:r>
            <a:r>
              <a:rPr lang="ru-RU" dirty="0"/>
              <a:t>-контейнерах (LXC). Поэтому запуск этих контейнеров в среде </a:t>
            </a:r>
            <a:r>
              <a:rPr lang="ru-RU" dirty="0" err="1"/>
              <a:t>Microsoft</a:t>
            </a:r>
            <a:r>
              <a:rPr lang="ru-RU" dirty="0"/>
              <a:t> - немного неуклюжий процесс, а их ежедневное использование может вызвать сложности по сравнению с изначальным запуском этих экземпляров на </a:t>
            </a:r>
            <a:r>
              <a:rPr lang="ru-RU" dirty="0" err="1"/>
              <a:t>Linux</a:t>
            </a:r>
            <a:r>
              <a:rPr lang="ru-RU" dirty="0"/>
              <a:t>.</a:t>
            </a:r>
            <a:endParaRPr dirty="0"/>
          </a:p>
        </p:txBody>
      </p:sp>
    </p:spTree>
    <p:extLst>
      <p:ext uri="{BB962C8B-B14F-4D97-AF65-F5344CB8AC3E}">
        <p14:creationId xmlns:p14="http://schemas.microsoft.com/office/powerpoint/2010/main" val="3496032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На </a:t>
            </a:r>
            <a:r>
              <a:rPr lang="ru-RU" dirty="0" err="1"/>
              <a:t>хостовую</a:t>
            </a:r>
            <a:r>
              <a:rPr lang="ru-RU" dirty="0"/>
              <a:t> машину устанавливается </a:t>
            </a:r>
            <a:r>
              <a:rPr lang="ru-RU" b="1" dirty="0"/>
              <a:t>демон</a:t>
            </a:r>
            <a:r>
              <a:rPr lang="ru-RU" dirty="0"/>
              <a:t>. Его задача прослушивает запросы API </a:t>
            </a:r>
            <a:r>
              <a:rPr lang="ru-RU" dirty="0" err="1"/>
              <a:t>Docker</a:t>
            </a:r>
            <a:r>
              <a:rPr lang="ru-RU" dirty="0"/>
              <a:t> и управлять объектами </a:t>
            </a:r>
            <a:r>
              <a:rPr lang="ru-RU" dirty="0" err="1"/>
              <a:t>Docker</a:t>
            </a:r>
            <a:r>
              <a:rPr lang="ru-RU" dirty="0"/>
              <a:t>, такими </a:t>
            </a:r>
            <a:r>
              <a:rPr lang="ru-RU" dirty="0" err="1"/>
              <a:t>какобразы</a:t>
            </a:r>
            <a:r>
              <a:rPr lang="ru-RU" dirty="0"/>
              <a:t>, контейнеры, сети и внешние данные. </a:t>
            </a:r>
          </a:p>
          <a:p>
            <a:pPr marL="0" lvl="0" indent="0" algn="l" rtl="0">
              <a:spcBef>
                <a:spcPts val="0"/>
              </a:spcBef>
              <a:spcAft>
                <a:spcPts val="0"/>
              </a:spcAft>
              <a:buNone/>
            </a:pPr>
            <a:endParaRPr lang="ru-RU" dirty="0"/>
          </a:p>
          <a:p>
            <a:pPr marL="0" lvl="0" indent="0" algn="l" rtl="0">
              <a:spcBef>
                <a:spcPts val="0"/>
              </a:spcBef>
              <a:spcAft>
                <a:spcPts val="0"/>
              </a:spcAft>
              <a:buNone/>
            </a:pPr>
            <a:r>
              <a:rPr lang="ru-RU" b="1" dirty="0" err="1"/>
              <a:t>Docker</a:t>
            </a:r>
            <a:r>
              <a:rPr lang="ru-RU" b="1" dirty="0"/>
              <a:t>-клиент (</a:t>
            </a:r>
            <a:r>
              <a:rPr lang="ru-RU" b="1" dirty="0" err="1"/>
              <a:t>docker</a:t>
            </a:r>
            <a:r>
              <a:rPr lang="ru-RU" b="1" dirty="0"/>
              <a:t>) </a:t>
            </a:r>
            <a:r>
              <a:rPr lang="ru-RU" dirty="0"/>
              <a:t>- это основной способ взаимодействия многих пользователей с </a:t>
            </a:r>
            <a:r>
              <a:rPr lang="ru-RU" dirty="0" err="1"/>
              <a:t>Docker</a:t>
            </a:r>
            <a:r>
              <a:rPr lang="ru-RU" dirty="0"/>
              <a:t>. Когда вы используете такие команды, как </a:t>
            </a:r>
            <a:r>
              <a:rPr lang="ru-RU" dirty="0" err="1"/>
              <a:t>docker</a:t>
            </a:r>
            <a:r>
              <a:rPr lang="ru-RU" dirty="0"/>
              <a:t> </a:t>
            </a:r>
            <a:r>
              <a:rPr lang="ru-RU" dirty="0" err="1"/>
              <a:t>run</a:t>
            </a:r>
            <a:r>
              <a:rPr lang="ru-RU" dirty="0"/>
              <a:t>, клиент отправляет эти команды в </a:t>
            </a:r>
            <a:r>
              <a:rPr lang="ru-RU" b="1" dirty="0"/>
              <a:t>демон</a:t>
            </a:r>
            <a:r>
              <a:rPr lang="ru-RU" dirty="0"/>
              <a:t>, который выполняет их. Команда </a:t>
            </a:r>
            <a:r>
              <a:rPr lang="ru-RU" dirty="0" err="1"/>
              <a:t>docker</a:t>
            </a:r>
            <a:r>
              <a:rPr lang="ru-RU" dirty="0"/>
              <a:t> использует </a:t>
            </a:r>
            <a:r>
              <a:rPr lang="ru-RU" dirty="0" err="1"/>
              <a:t>Docker</a:t>
            </a:r>
            <a:r>
              <a:rPr lang="ru-RU" dirty="0"/>
              <a:t> API. Клиент </a:t>
            </a:r>
            <a:r>
              <a:rPr lang="ru-RU" dirty="0" err="1"/>
              <a:t>Docker</a:t>
            </a:r>
            <a:r>
              <a:rPr lang="ru-RU" dirty="0"/>
              <a:t> может взаимодействовать с несколькими демонами.</a:t>
            </a:r>
          </a:p>
          <a:p>
            <a:pPr marL="0" lvl="0" indent="0" algn="l" rtl="0">
              <a:spcBef>
                <a:spcPts val="0"/>
              </a:spcBef>
              <a:spcAft>
                <a:spcPts val="0"/>
              </a:spcAft>
              <a:buNone/>
            </a:pPr>
            <a:r>
              <a:rPr lang="ru-RU" dirty="0" err="1"/>
              <a:t>Docker</a:t>
            </a:r>
            <a:r>
              <a:rPr lang="ru-RU" dirty="0"/>
              <a:t>-клиент и демон могут работать в одной системе или вы можете подключить </a:t>
            </a:r>
            <a:r>
              <a:rPr lang="ru-RU" dirty="0" err="1"/>
              <a:t>Docker</a:t>
            </a:r>
            <a:r>
              <a:rPr lang="ru-RU" dirty="0"/>
              <a:t>-клиент к удаленному </a:t>
            </a:r>
            <a:r>
              <a:rPr lang="ru-RU" dirty="0" err="1"/>
              <a:t>Docker</a:t>
            </a:r>
            <a:r>
              <a:rPr lang="ru-RU" dirty="0"/>
              <a:t>-демону. Клиент </a:t>
            </a:r>
            <a:r>
              <a:rPr lang="ru-RU" dirty="0" err="1"/>
              <a:t>Docker</a:t>
            </a:r>
            <a:r>
              <a:rPr lang="ru-RU" dirty="0"/>
              <a:t> и демон могут </a:t>
            </a:r>
            <a:r>
              <a:rPr lang="ru-RU" dirty="0" err="1"/>
              <a:t>взаимодействать</a:t>
            </a:r>
            <a:r>
              <a:rPr lang="ru-RU" dirty="0"/>
              <a:t> с помощью REST API через сетевой интерфейс.</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Реестр образов:</a:t>
            </a:r>
          </a:p>
          <a:p>
            <a:pPr marL="0" lvl="0" indent="0" algn="l" rtl="0">
              <a:spcBef>
                <a:spcPts val="0"/>
              </a:spcBef>
              <a:spcAft>
                <a:spcPts val="0"/>
              </a:spcAft>
              <a:buNone/>
            </a:pPr>
            <a:r>
              <a:rPr lang="ru-RU" dirty="0"/>
              <a:t>В реестре </a:t>
            </a:r>
            <a:r>
              <a:rPr lang="ru-RU" dirty="0" err="1"/>
              <a:t>Docker</a:t>
            </a:r>
            <a:r>
              <a:rPr lang="ru-RU" dirty="0"/>
              <a:t> хранятся образы </a:t>
            </a:r>
            <a:r>
              <a:rPr lang="ru-RU" dirty="0" err="1"/>
              <a:t>Docker</a:t>
            </a:r>
            <a:r>
              <a:rPr lang="ru-RU" dirty="0"/>
              <a:t>. </a:t>
            </a:r>
            <a:r>
              <a:rPr lang="ru-RU" dirty="0" err="1"/>
              <a:t>Docker</a:t>
            </a:r>
            <a:r>
              <a:rPr lang="ru-RU" dirty="0"/>
              <a:t> </a:t>
            </a:r>
            <a:r>
              <a:rPr lang="ru-RU" dirty="0" err="1"/>
              <a:t>Hub</a:t>
            </a:r>
            <a:r>
              <a:rPr lang="ru-RU" dirty="0"/>
              <a:t> - это общедоступный реестр, который может использовать каждый, и </a:t>
            </a:r>
            <a:r>
              <a:rPr lang="ru-RU" dirty="0" err="1"/>
              <a:t>Docker</a:t>
            </a:r>
            <a:r>
              <a:rPr lang="ru-RU" dirty="0"/>
              <a:t> по умолчанию настроен на поиск образов в </a:t>
            </a:r>
            <a:r>
              <a:rPr lang="ru-RU" dirty="0" err="1"/>
              <a:t>Docker</a:t>
            </a:r>
            <a:r>
              <a:rPr lang="ru-RU" dirty="0"/>
              <a:t> </a:t>
            </a:r>
            <a:r>
              <a:rPr lang="ru-RU" dirty="0" err="1"/>
              <a:t>Hub</a:t>
            </a:r>
            <a:r>
              <a:rPr lang="ru-RU" dirty="0"/>
              <a:t>. Вы также можете развернуть свой собственный, приватный реестр.</a:t>
            </a:r>
          </a:p>
          <a:p>
            <a:pPr marL="0" lvl="0" indent="0" algn="l" rtl="0">
              <a:spcBef>
                <a:spcPts val="0"/>
              </a:spcBef>
              <a:spcAft>
                <a:spcPts val="0"/>
              </a:spcAft>
              <a:buNone/>
            </a:pPr>
            <a:r>
              <a:rPr lang="ru-RU" dirty="0"/>
              <a:t>Когда вы используете команды </a:t>
            </a:r>
            <a:r>
              <a:rPr lang="ru-RU" dirty="0" err="1"/>
              <a:t>Docker</a:t>
            </a:r>
            <a:r>
              <a:rPr lang="ru-RU" dirty="0"/>
              <a:t> </a:t>
            </a:r>
            <a:r>
              <a:rPr lang="ru-RU" dirty="0" err="1"/>
              <a:t>Pull</a:t>
            </a:r>
            <a:r>
              <a:rPr lang="ru-RU" dirty="0"/>
              <a:t> или </a:t>
            </a:r>
            <a:r>
              <a:rPr lang="ru-RU" dirty="0" err="1"/>
              <a:t>Docker</a:t>
            </a:r>
            <a:r>
              <a:rPr lang="ru-RU" dirty="0"/>
              <a:t> </a:t>
            </a:r>
            <a:r>
              <a:rPr lang="ru-RU" dirty="0" err="1"/>
              <a:t>Run</a:t>
            </a:r>
            <a:r>
              <a:rPr lang="ru-RU" dirty="0"/>
              <a:t>, необходимые образы извлекаются из реестра указанного в конфигурациях. Когда вы используете команду </a:t>
            </a:r>
            <a:r>
              <a:rPr lang="ru-RU" dirty="0" err="1"/>
              <a:t>docker</a:t>
            </a:r>
            <a:r>
              <a:rPr lang="ru-RU" dirty="0"/>
              <a:t> </a:t>
            </a:r>
            <a:r>
              <a:rPr lang="ru-RU" dirty="0" err="1"/>
              <a:t>push</a:t>
            </a:r>
            <a:r>
              <a:rPr lang="ru-RU" dirty="0"/>
              <a:t>, ваш образ помещается в настроенный реестр.</a:t>
            </a:r>
            <a:endParaRPr dirty="0"/>
          </a:p>
        </p:txBody>
      </p:sp>
    </p:spTree>
    <p:extLst>
      <p:ext uri="{BB962C8B-B14F-4D97-AF65-F5344CB8AC3E}">
        <p14:creationId xmlns:p14="http://schemas.microsoft.com/office/powerpoint/2010/main" val="1556668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ru-RU" sz="1100" b="0" i="0" u="none" strike="noStrike" cap="none" dirty="0">
                <a:solidFill>
                  <a:srgbClr val="000000"/>
                </a:solidFill>
                <a:effectLst/>
                <a:latin typeface="Arial"/>
                <a:ea typeface="Arial"/>
                <a:cs typeface="Arial"/>
                <a:sym typeface="Arial"/>
              </a:rPr>
              <a:t>Запускаем </a:t>
            </a:r>
            <a:r>
              <a:rPr lang="en-US" sz="1100" b="0" i="0" u="none" strike="noStrike" cap="none" dirty="0">
                <a:solidFill>
                  <a:srgbClr val="000000"/>
                </a:solidFill>
                <a:effectLst/>
                <a:latin typeface="Arial"/>
                <a:ea typeface="Arial"/>
                <a:cs typeface="Arial"/>
                <a:sym typeface="Arial"/>
              </a:rPr>
              <a:t>hello-world</a:t>
            </a:r>
          </a:p>
          <a:p>
            <a:pPr marL="139700" indent="0">
              <a:buNone/>
            </a:pPr>
            <a:r>
              <a:rPr lang="ru-RU" sz="1100" b="0" i="0" u="none" strike="noStrike" cap="none" dirty="0">
                <a:solidFill>
                  <a:srgbClr val="000000"/>
                </a:solidFill>
                <a:effectLst/>
                <a:latin typeface="Arial"/>
                <a:ea typeface="Arial"/>
                <a:cs typeface="Arial"/>
                <a:sym typeface="Arial"/>
              </a:rPr>
              <a:t>Создаем сеть:</a:t>
            </a: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docker network create example-</a:t>
            </a:r>
            <a:r>
              <a:rPr lang="en-US" sz="1100" b="0" i="0" u="none" strike="noStrike" cap="none" dirty="0" err="1">
                <a:solidFill>
                  <a:srgbClr val="000000"/>
                </a:solidFill>
                <a:effectLst/>
                <a:latin typeface="Arial"/>
                <a:ea typeface="Arial"/>
                <a:cs typeface="Arial"/>
                <a:sym typeface="Arial"/>
              </a:rPr>
              <a:t>ntw</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ru-RU" b="1" dirty="0"/>
              <a:t>Образ</a:t>
            </a:r>
            <a:r>
              <a:rPr lang="ru-RU" dirty="0"/>
              <a:t> - это шаблон только для чтения с инструкциями по созданию контейнера </a:t>
            </a:r>
            <a:r>
              <a:rPr lang="ru-RU" dirty="0" err="1"/>
              <a:t>Docker</a:t>
            </a:r>
            <a:r>
              <a:rPr lang="ru-RU" dirty="0"/>
              <a:t>. Чаще всего образ основан на другом образе, с некоторыми дополнительными настройками. Например, вы можете создать образ, который основан на образе </a:t>
            </a:r>
            <a:r>
              <a:rPr lang="ru-RU" dirty="0" err="1"/>
              <a:t>ubuntu</a:t>
            </a:r>
            <a:r>
              <a:rPr lang="ru-RU" dirty="0"/>
              <a:t>, но устанавливает ваше приложение. </a:t>
            </a:r>
          </a:p>
          <a:p>
            <a:pPr marL="0" lvl="0" indent="0" algn="l" rtl="0">
              <a:spcBef>
                <a:spcPts val="0"/>
              </a:spcBef>
              <a:spcAft>
                <a:spcPts val="0"/>
              </a:spcAft>
              <a:buNone/>
            </a:pPr>
            <a:r>
              <a:rPr lang="ru-RU" dirty="0"/>
              <a:t>Вы можете создавать свои собственные образы или использовать те, которые созданы другими и опубликованы в реестре. Чтобы создать свой собственный образ, вы создаете </a:t>
            </a:r>
            <a:r>
              <a:rPr lang="ru-RU" dirty="0" err="1"/>
              <a:t>Dockerfile</a:t>
            </a:r>
            <a:r>
              <a:rPr lang="ru-RU" dirty="0"/>
              <a:t> с простым синтаксисом для определения шагов, необходимых для создания образа и его запуска. Каждая инструкция в </a:t>
            </a:r>
            <a:r>
              <a:rPr lang="ru-RU" dirty="0" err="1"/>
              <a:t>Dockerfile</a:t>
            </a:r>
            <a:r>
              <a:rPr lang="ru-RU" dirty="0"/>
              <a:t> создает новый слой образа. Когда вы изменяете </a:t>
            </a:r>
            <a:r>
              <a:rPr lang="ru-RU" dirty="0" err="1"/>
              <a:t>Dockerfile</a:t>
            </a:r>
            <a:r>
              <a:rPr lang="ru-RU" dirty="0"/>
              <a:t> и </a:t>
            </a:r>
            <a:r>
              <a:rPr lang="ru-RU" dirty="0" err="1"/>
              <a:t>пересобираете</a:t>
            </a:r>
            <a:r>
              <a:rPr lang="ru-RU" dirty="0"/>
              <a:t> образ, </a:t>
            </a:r>
            <a:r>
              <a:rPr lang="ru-RU" dirty="0" err="1"/>
              <a:t>билдятся</a:t>
            </a:r>
            <a:r>
              <a:rPr lang="ru-RU" dirty="0"/>
              <a:t> только те слои, которые были изменены. Это то, что делает образ легким и быстрыми по сравнению с другими технологиями виртуализации.</a:t>
            </a:r>
          </a:p>
          <a:p>
            <a:pPr marL="0" lvl="0" indent="0" algn="l" rtl="0">
              <a:spcBef>
                <a:spcPts val="0"/>
              </a:spcBef>
              <a:spcAft>
                <a:spcPts val="0"/>
              </a:spcAft>
              <a:buNone/>
            </a:pPr>
            <a:r>
              <a:rPr lang="ru-RU" dirty="0"/>
              <a:t>Самый простой способ создания нового образа – взять за основу существующий и до установить в него все необходимое.</a:t>
            </a:r>
          </a:p>
          <a:p>
            <a:pPr marL="0" lvl="0" indent="0" algn="l" rtl="0">
              <a:spcBef>
                <a:spcPts val="0"/>
              </a:spcBef>
              <a:spcAft>
                <a:spcPts val="0"/>
              </a:spcAft>
              <a:buNone/>
            </a:pPr>
            <a:endParaRPr lang="ru-RU" dirty="0"/>
          </a:p>
          <a:p>
            <a:pPr marL="0" lvl="0" indent="0" algn="l" rtl="0">
              <a:spcBef>
                <a:spcPts val="0"/>
              </a:spcBef>
              <a:spcAft>
                <a:spcPts val="0"/>
              </a:spcAft>
              <a:buNone/>
            </a:pPr>
            <a:r>
              <a:rPr lang="ru-RU" b="1" dirty="0"/>
              <a:t>Контейнер</a:t>
            </a:r>
            <a:r>
              <a:rPr lang="ru-RU" dirty="0"/>
              <a:t> - это работающий экземпляр образа. Контейнер определен его образом, а также параметрами конфигурации, которые вы предоставляете ему при создании или запуске. При удалении контейнера любые изменения его состояния, которые не сохраняются во внешнем хранилище, исчезают. Т.е. контейнер не хранит своего состояния. </a:t>
            </a:r>
            <a:r>
              <a:rPr lang="ru-RU" dirty="0" err="1"/>
              <a:t>Т.о</a:t>
            </a:r>
            <a:r>
              <a:rPr lang="ru-RU" dirty="0"/>
              <a:t>. если вы завернули в контейнер хранилище, записали в него данные и они сохранились внутри работающего контейнера, после перезапуска все данные будут потеряны, а контейнер запустится в исходном состоянии. Также если вы зайдете внутрь образа, что-то будете устанавливать внутри него, настраивать ОС, все эти изменения будут потеряны после перезапуска.</a:t>
            </a:r>
          </a:p>
          <a:p>
            <a:pPr marL="0" lvl="0" indent="0" algn="l" rtl="0">
              <a:spcBef>
                <a:spcPts val="0"/>
              </a:spcBef>
              <a:spcAft>
                <a:spcPts val="0"/>
              </a:spcAft>
              <a:buNone/>
            </a:pPr>
            <a:endParaRPr lang="ru-RU" dirty="0"/>
          </a:p>
          <a:p>
            <a:pPr marL="0" lvl="0" indent="0" algn="l" rtl="0">
              <a:spcBef>
                <a:spcPts val="0"/>
              </a:spcBef>
              <a:spcAft>
                <a:spcPts val="0"/>
              </a:spcAft>
              <a:buNone/>
            </a:pPr>
            <a:r>
              <a:rPr lang="ru-RU" b="1" dirty="0"/>
              <a:t>Внешние данные(тома) -</a:t>
            </a:r>
            <a:r>
              <a:rPr lang="ru-RU" dirty="0"/>
              <a:t> являются предпочтительным механизмом для сохранения данных, генерируемых и используемых контейнерами </a:t>
            </a:r>
            <a:r>
              <a:rPr lang="ru-RU" dirty="0" err="1"/>
              <a:t>Docker</a:t>
            </a:r>
            <a:r>
              <a:rPr lang="ru-RU" dirty="0"/>
              <a:t>. Например вы можете предоставить доступ демону докера к файловой системе </a:t>
            </a:r>
            <a:r>
              <a:rPr lang="ru-RU" dirty="0" err="1"/>
              <a:t>хостовой</a:t>
            </a:r>
            <a:r>
              <a:rPr lang="ru-RU" dirty="0"/>
              <a:t> ОС, после чего предоставлять необходимые разделы ФС контейнерам.</a:t>
            </a:r>
          </a:p>
          <a:p>
            <a:pPr marL="0" lvl="0" indent="0" algn="l" rtl="0">
              <a:spcBef>
                <a:spcPts val="0"/>
              </a:spcBef>
              <a:spcAft>
                <a:spcPts val="0"/>
              </a:spcAft>
              <a:buNone/>
            </a:pPr>
            <a:endParaRPr lang="en-US" dirty="0"/>
          </a:p>
          <a:p>
            <a:pPr marL="139700" indent="0">
              <a:buNone/>
            </a:pPr>
            <a:r>
              <a:rPr lang="ru-RU" b="1" dirty="0"/>
              <a:t>Сети</a:t>
            </a:r>
            <a:r>
              <a:rPr lang="ru-RU" dirty="0"/>
              <a:t> - с</a:t>
            </a:r>
            <a:r>
              <a:rPr lang="ru-RU" sz="1100" b="0" i="0" u="none" strike="noStrike" cap="none" dirty="0">
                <a:solidFill>
                  <a:srgbClr val="000000"/>
                </a:solidFill>
                <a:effectLst/>
                <a:latin typeface="Arial"/>
                <a:ea typeface="Arial"/>
                <a:cs typeface="Arial"/>
                <a:sym typeface="Arial"/>
              </a:rPr>
              <a:t>еть </a:t>
            </a:r>
            <a:r>
              <a:rPr lang="ru-RU" sz="1100" b="0" i="0" u="none" strike="noStrike" cap="none" dirty="0" err="1">
                <a:solidFill>
                  <a:srgbClr val="000000"/>
                </a:solidFill>
                <a:effectLst/>
                <a:latin typeface="Arial"/>
                <a:ea typeface="Arial"/>
                <a:cs typeface="Arial"/>
                <a:sym typeface="Arial"/>
              </a:rPr>
              <a:t>Docker</a:t>
            </a:r>
            <a:r>
              <a:rPr lang="ru-RU" sz="1100" b="0" i="0" u="none" strike="noStrike" cap="none" dirty="0">
                <a:solidFill>
                  <a:srgbClr val="000000"/>
                </a:solidFill>
                <a:effectLst/>
                <a:latin typeface="Arial"/>
                <a:ea typeface="Arial"/>
                <a:cs typeface="Arial"/>
                <a:sym typeface="Arial"/>
              </a:rPr>
              <a:t> построена на </a:t>
            </a:r>
            <a:r>
              <a:rPr lang="ru-RU" sz="1100" b="0" i="0" u="none" strike="noStrike" cap="none" dirty="0" err="1">
                <a:solidFill>
                  <a:srgbClr val="000000"/>
                </a:solidFill>
                <a:effectLst/>
                <a:latin typeface="Arial"/>
                <a:ea typeface="Arial"/>
                <a:cs typeface="Arial"/>
                <a:sym typeface="Arial"/>
              </a:rPr>
              <a:t>Container</a:t>
            </a:r>
            <a:r>
              <a:rPr lang="ru-RU" sz="1100" b="0" i="0" u="none" strike="noStrike" cap="none" dirty="0">
                <a:solidFill>
                  <a:srgbClr val="000000"/>
                </a:solidFill>
                <a:effectLst/>
                <a:latin typeface="Arial"/>
                <a:ea typeface="Arial"/>
                <a:cs typeface="Arial"/>
                <a:sym typeface="Arial"/>
              </a:rPr>
              <a:t> </a:t>
            </a:r>
            <a:r>
              <a:rPr lang="ru-RU" sz="1100" b="0" i="0" u="none" strike="noStrike" cap="none" dirty="0" err="1">
                <a:solidFill>
                  <a:srgbClr val="000000"/>
                </a:solidFill>
                <a:effectLst/>
                <a:latin typeface="Arial"/>
                <a:ea typeface="Arial"/>
                <a:cs typeface="Arial"/>
                <a:sym typeface="Arial"/>
              </a:rPr>
              <a:t>Network</a:t>
            </a:r>
            <a:r>
              <a:rPr lang="ru-RU" sz="1100" b="0" i="0" u="none" strike="noStrike" cap="none" dirty="0">
                <a:solidFill>
                  <a:srgbClr val="000000"/>
                </a:solidFill>
                <a:effectLst/>
                <a:latin typeface="Arial"/>
                <a:ea typeface="Arial"/>
                <a:cs typeface="Arial"/>
                <a:sym typeface="Arial"/>
              </a:rPr>
              <a:t> </a:t>
            </a:r>
            <a:r>
              <a:rPr lang="ru-RU" sz="1100" b="0" i="0" u="none" strike="noStrike" cap="none" dirty="0" err="1">
                <a:solidFill>
                  <a:srgbClr val="000000"/>
                </a:solidFill>
                <a:effectLst/>
                <a:latin typeface="Arial"/>
                <a:ea typeface="Arial"/>
                <a:cs typeface="Arial"/>
                <a:sym typeface="Arial"/>
              </a:rPr>
              <a:t>Model</a:t>
            </a:r>
            <a:r>
              <a:rPr lang="ru-RU" sz="1100" b="0" i="0" u="none" strike="noStrike" cap="none" dirty="0">
                <a:solidFill>
                  <a:srgbClr val="000000"/>
                </a:solidFill>
                <a:effectLst/>
                <a:latin typeface="Arial"/>
                <a:ea typeface="Arial"/>
                <a:cs typeface="Arial"/>
                <a:sym typeface="Arial"/>
              </a:rPr>
              <a:t> (CNM), которая позволяет кому угодно создать свой собственный сетевой драйвер. У контейнеров есть доступ к разным типам сетей и они могут подключаться к нескольким сетям одновременно. Помимо различных сторонних сетевых драйверов, у самого </a:t>
            </a:r>
            <a:r>
              <a:rPr lang="ru-RU" sz="1100" b="0" i="0" u="none" strike="noStrike" cap="none" dirty="0" err="1">
                <a:solidFill>
                  <a:srgbClr val="000000"/>
                </a:solidFill>
                <a:effectLst/>
                <a:latin typeface="Arial"/>
                <a:ea typeface="Arial"/>
                <a:cs typeface="Arial"/>
                <a:sym typeface="Arial"/>
              </a:rPr>
              <a:t>Docker</a:t>
            </a:r>
            <a:r>
              <a:rPr lang="ru-RU" sz="1100" b="0" i="0" u="none" strike="noStrike" cap="none" dirty="0">
                <a:solidFill>
                  <a:srgbClr val="000000"/>
                </a:solidFill>
                <a:effectLst/>
                <a:latin typeface="Arial"/>
                <a:ea typeface="Arial"/>
                <a:cs typeface="Arial"/>
                <a:sym typeface="Arial"/>
              </a:rPr>
              <a:t>-а есть встроенные. Мы будем использовать тип </a:t>
            </a:r>
            <a:r>
              <a:rPr lang="ru-RU" sz="1100" b="0" i="0" u="none" strike="noStrike" cap="none" dirty="0" err="1">
                <a:solidFill>
                  <a:srgbClr val="000000"/>
                </a:solidFill>
                <a:effectLst/>
                <a:latin typeface="Arial"/>
                <a:ea typeface="Arial"/>
                <a:cs typeface="Arial"/>
                <a:sym typeface="Arial"/>
              </a:rPr>
              <a:t>Bridge</a:t>
            </a:r>
            <a:r>
              <a:rPr lang="ru-RU" sz="1100" b="0" i="0" u="none" strike="noStrike" cap="none" dirty="0">
                <a:solidFill>
                  <a:srgbClr val="000000"/>
                </a:solidFill>
                <a:effectLst/>
                <a:latin typeface="Arial"/>
                <a:ea typeface="Arial"/>
                <a:cs typeface="Arial"/>
                <a:sym typeface="Arial"/>
              </a:rPr>
              <a:t>: в этой сети контейнеры запускаются по умолчанию. Связь устанавливается через </a:t>
            </a:r>
            <a:r>
              <a:rPr lang="ru-RU" sz="1100" b="0" i="0" u="none" strike="noStrike" cap="none" dirty="0" err="1">
                <a:solidFill>
                  <a:srgbClr val="000000"/>
                </a:solidFill>
                <a:effectLst/>
                <a:latin typeface="Arial"/>
                <a:ea typeface="Arial"/>
                <a:cs typeface="Arial"/>
                <a:sym typeface="Arial"/>
              </a:rPr>
              <a:t>bridge</a:t>
            </a:r>
            <a:r>
              <a:rPr lang="ru-RU" sz="1100" b="0" i="0" u="none" strike="noStrike" cap="none" dirty="0">
                <a:solidFill>
                  <a:srgbClr val="000000"/>
                </a:solidFill>
                <a:effectLst/>
                <a:latin typeface="Arial"/>
                <a:ea typeface="Arial"/>
                <a:cs typeface="Arial"/>
                <a:sym typeface="Arial"/>
              </a:rPr>
              <a:t>-интерфейс на хосте. У контейнеров, которые используют одинаковую сеть, есть своя собственная подсеть, и они могут передавать данные друг другу по умолчанию.</a:t>
            </a:r>
            <a:endParaRPr lang="en-US" sz="1100" b="0" i="0" u="none" strike="noStrike" cap="none" dirty="0">
              <a:solidFill>
                <a:srgbClr val="000000"/>
              </a:solidFill>
              <a:effectLst/>
              <a:latin typeface="Arial"/>
              <a:ea typeface="Arial"/>
              <a:cs typeface="Arial"/>
              <a:sym typeface="Arial"/>
            </a:endParaRPr>
          </a:p>
          <a:p>
            <a:pPr marL="139700" indent="0">
              <a:buNone/>
            </a:pPr>
            <a:endParaRPr lang="ru-RU" sz="1100" b="0" i="0" u="none" strike="noStrike" cap="none" dirty="0">
              <a:solidFill>
                <a:srgbClr val="000000"/>
              </a:solidFill>
              <a:effectLst/>
              <a:latin typeface="Arial"/>
              <a:ea typeface="Arial"/>
              <a:cs typeface="Arial"/>
              <a:sym typeface="Arial"/>
            </a:endParaRPr>
          </a:p>
          <a:p>
            <a:pPr marL="139700" indent="0">
              <a:buNone/>
            </a:pPr>
            <a:endParaRPr lang="ru-RU"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275877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Переходим к практической части: </a:t>
            </a:r>
          </a:p>
          <a:p>
            <a:pPr marL="0" lvl="0" indent="0" algn="l" rtl="0">
              <a:spcBef>
                <a:spcPts val="0"/>
              </a:spcBef>
              <a:spcAft>
                <a:spcPts val="0"/>
              </a:spcAft>
              <a:buNone/>
            </a:pPr>
            <a:r>
              <a:rPr lang="ru-RU" dirty="0"/>
              <a:t>Есть некое приложение, подготовленное для презентации. Давайте познакомимся с его архитектурой.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ru-RU" dirty="0"/>
              <a:t>1. </a:t>
            </a:r>
            <a:r>
              <a:rPr lang="en-US" dirty="0"/>
              <a:t>Net core service – </a:t>
            </a:r>
            <a:r>
              <a:rPr lang="ru-RU" dirty="0"/>
              <a:t>сервис логики приложения. Тут могут происходить какие расчеты, любая логика необходимая для решения комплексной задачи. В моем примере этот сервис обслуживает задачи… Которые долгое время ни чего не делают. Сервис умеет создавать задачи, выполнять их, записывать результаты выполнения.</a:t>
            </a:r>
          </a:p>
          <a:p>
            <a:pPr marL="0" lvl="0" indent="0" algn="l" rtl="0">
              <a:spcBef>
                <a:spcPts val="0"/>
              </a:spcBef>
              <a:spcAft>
                <a:spcPts val="0"/>
              </a:spcAft>
              <a:buNone/>
            </a:pPr>
            <a:r>
              <a:rPr lang="ru-RU" dirty="0"/>
              <a:t>Кроме того сервис имеет 2 внешних интерфейса: прямой и асинхронный. </a:t>
            </a:r>
          </a:p>
          <a:p>
            <a:pPr marL="0" lvl="0" indent="0" algn="l" rtl="0">
              <a:spcBef>
                <a:spcPts val="0"/>
              </a:spcBef>
              <a:spcAft>
                <a:spcPts val="0"/>
              </a:spcAft>
              <a:buNone/>
            </a:pPr>
            <a:r>
              <a:rPr lang="ru-RU" dirty="0"/>
              <a:t>Прямой – это </a:t>
            </a:r>
            <a:r>
              <a:rPr lang="en-US" dirty="0"/>
              <a:t>Web API, </a:t>
            </a:r>
            <a:r>
              <a:rPr lang="ru-RU" dirty="0"/>
              <a:t>поддерживает синхронную передачу данных по </a:t>
            </a:r>
            <a:r>
              <a:rPr lang="en-US" dirty="0"/>
              <a:t>http</a:t>
            </a:r>
            <a:r>
              <a:rPr lang="ru-RU" dirty="0"/>
              <a:t>.</a:t>
            </a:r>
            <a:r>
              <a:rPr lang="en-US" dirty="0"/>
              <a:t> </a:t>
            </a:r>
            <a:endParaRPr lang="ru-RU" dirty="0"/>
          </a:p>
          <a:p>
            <a:pPr marL="0" lvl="0" indent="0" algn="l" rtl="0">
              <a:spcBef>
                <a:spcPts val="0"/>
              </a:spcBef>
              <a:spcAft>
                <a:spcPts val="0"/>
              </a:spcAft>
              <a:buNone/>
            </a:pPr>
            <a:r>
              <a:rPr lang="ru-RU" dirty="0"/>
              <a:t>Асинхронный интерфейс вызова – сервис вычитывает сообщения из шины и выполняет переданные в сообщении команды.</a:t>
            </a:r>
          </a:p>
          <a:p>
            <a:pPr marL="0" lvl="0" indent="0" algn="l" rtl="0">
              <a:spcBef>
                <a:spcPts val="0"/>
              </a:spcBef>
              <a:spcAft>
                <a:spcPts val="0"/>
              </a:spcAft>
              <a:buNone/>
            </a:pPr>
            <a:r>
              <a:rPr lang="ru-RU" dirty="0"/>
              <a:t>Сервис написан на </a:t>
            </a:r>
            <a:r>
              <a:rPr lang="en-US" dirty="0"/>
              <a:t>C#</a:t>
            </a:r>
            <a:r>
              <a:rPr lang="ru-RU" dirty="0"/>
              <a:t> и завернут в образ </a:t>
            </a:r>
            <a:r>
              <a:rPr lang="en-US" dirty="0"/>
              <a:t>Docker</a:t>
            </a:r>
            <a:r>
              <a:rPr lang="ru-RU" dirty="0"/>
              <a:t>.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2. Хранилище – сервис, для которого мы используем образ </a:t>
            </a:r>
            <a:r>
              <a:rPr lang="en-US" dirty="0"/>
              <a:t>MS SQL </a:t>
            </a:r>
            <a:r>
              <a:rPr lang="ru-RU" dirty="0"/>
              <a:t>сервера. Данные о задачах будут храниться тут.</a:t>
            </a:r>
          </a:p>
          <a:p>
            <a:pPr marL="0" lvl="0" indent="0" algn="l" rtl="0">
              <a:spcBef>
                <a:spcPts val="0"/>
              </a:spcBef>
              <a:spcAft>
                <a:spcPts val="0"/>
              </a:spcAft>
              <a:buNone/>
            </a:pPr>
            <a:r>
              <a:rPr lang="ru-RU" dirty="0"/>
              <a:t>3. </a:t>
            </a:r>
            <a:r>
              <a:rPr lang="en-US" dirty="0"/>
              <a:t>Python public </a:t>
            </a:r>
            <a:r>
              <a:rPr lang="en-US" dirty="0" err="1"/>
              <a:t>endpoin</a:t>
            </a:r>
            <a:r>
              <a:rPr lang="en-US" dirty="0"/>
              <a:t> – </a:t>
            </a:r>
            <a:r>
              <a:rPr lang="ru-RU" dirty="0"/>
              <a:t>это сервис на питоне. Его задача принимать сообщения  по </a:t>
            </a:r>
            <a:r>
              <a:rPr lang="en-US" dirty="0"/>
              <a:t>http </a:t>
            </a:r>
            <a:r>
              <a:rPr lang="ru-RU" dirty="0"/>
              <a:t>от клиентов из внешнего мира и отдавать в обработку приложения.</a:t>
            </a:r>
            <a:r>
              <a:rPr lang="en-US" dirty="0"/>
              <a:t> </a:t>
            </a:r>
            <a:endParaRPr lang="ru-RU" dirty="0"/>
          </a:p>
          <a:p>
            <a:pPr marL="0" lvl="0" indent="0" algn="l" rtl="0">
              <a:spcBef>
                <a:spcPts val="0"/>
              </a:spcBef>
              <a:spcAft>
                <a:spcPts val="0"/>
              </a:spcAft>
              <a:buNone/>
            </a:pPr>
            <a:r>
              <a:rPr lang="ru-RU" dirty="0"/>
              <a:t>4. Шина сообщений – это готовый сервис использующий приложение </a:t>
            </a:r>
            <a:r>
              <a:rPr lang="en-US" dirty="0"/>
              <a:t>Rabbit MQ </a:t>
            </a:r>
            <a:r>
              <a:rPr lang="ru-RU" dirty="0"/>
              <a:t>для организации работы шины приложения.</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Как много времени может понадобиться на развертывание такого приложения? </a:t>
            </a:r>
          </a:p>
          <a:p>
            <a:pPr marL="0" lvl="0" indent="0" algn="l" rtl="0">
              <a:spcBef>
                <a:spcPts val="0"/>
              </a:spcBef>
              <a:spcAft>
                <a:spcPts val="0"/>
              </a:spcAft>
              <a:buNone/>
            </a:pPr>
            <a:r>
              <a:rPr lang="ru-RU" dirty="0"/>
              <a:t>Представьте что вы разработчик и вам пришла задача на внесение изменений в сервис логики приложения. Клонируете вы репозиторий с исходниками – а там только 2 сервиса – </a:t>
            </a:r>
            <a:r>
              <a:rPr lang="ru-RU" dirty="0" err="1"/>
              <a:t>апи</a:t>
            </a:r>
            <a:r>
              <a:rPr lang="ru-RU" dirty="0"/>
              <a:t> и логика. </a:t>
            </a:r>
          </a:p>
          <a:p>
            <a:pPr marL="0" lvl="0" indent="0" algn="l" rtl="0">
              <a:spcBef>
                <a:spcPts val="0"/>
              </a:spcBef>
              <a:spcAft>
                <a:spcPts val="0"/>
              </a:spcAft>
              <a:buNone/>
            </a:pPr>
            <a:r>
              <a:rPr lang="ru-RU" dirty="0"/>
              <a:t>Вносите изменения в исходники сервиса логики приложения, как проверить интеграцию? Надо разворачивать все приложение вместе с инфраструктурой, настраивать и проверять… История кажется слишком долгой.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На слайде Каждый сервис нашего приложения выделенный в голубым цветом - это отдельный контейнер который запускается из построенного нами образа. </a:t>
            </a:r>
          </a:p>
          <a:p>
            <a:pPr marL="0" lvl="0" indent="0" algn="l" rtl="0">
              <a:spcBef>
                <a:spcPts val="0"/>
              </a:spcBef>
              <a:spcAft>
                <a:spcPts val="0"/>
              </a:spcAft>
              <a:buNone/>
            </a:pPr>
            <a:r>
              <a:rPr lang="ru-RU" dirty="0"/>
              <a:t>1 образ есть на </a:t>
            </a:r>
            <a:r>
              <a:rPr lang="ru-RU" dirty="0" err="1"/>
              <a:t>докерхабе</a:t>
            </a:r>
            <a:r>
              <a:rPr lang="ru-RU" dirty="0"/>
              <a:t> и доступен для скачивания – шина сообщений. Подходит нам в поставляемом виде.</a:t>
            </a:r>
          </a:p>
          <a:p>
            <a:pPr marL="0" lvl="0" indent="0" algn="l" rtl="0">
              <a:spcBef>
                <a:spcPts val="0"/>
              </a:spcBef>
              <a:spcAft>
                <a:spcPts val="0"/>
              </a:spcAft>
              <a:buNone/>
            </a:pPr>
            <a:r>
              <a:rPr lang="ru-RU" dirty="0"/>
              <a:t>2. Образ с хранилищем – пример простой доработки официального, базового образа. </a:t>
            </a:r>
          </a:p>
          <a:p>
            <a:pPr marL="0" lvl="0" indent="0" algn="l" rtl="0">
              <a:spcBef>
                <a:spcPts val="0"/>
              </a:spcBef>
              <a:spcAft>
                <a:spcPts val="0"/>
              </a:spcAft>
              <a:buNone/>
            </a:pPr>
            <a:r>
              <a:rPr lang="ru-RU" dirty="0"/>
              <a:t>3. Другие 2 образа, с нашим кодом на питоне и си </a:t>
            </a:r>
            <a:r>
              <a:rPr lang="ru-RU" dirty="0" err="1"/>
              <a:t>шарпе</a:t>
            </a:r>
            <a:r>
              <a:rPr lang="ru-RU" dirty="0"/>
              <a:t> являются частью исходников, и поставляются в виде </a:t>
            </a:r>
            <a:r>
              <a:rPr lang="ru-RU" dirty="0" err="1"/>
              <a:t>докерфайла</a:t>
            </a:r>
            <a:r>
              <a:rPr lang="ru-RU" dirty="0"/>
              <a:t> вместе с ними.</a:t>
            </a:r>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06716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Чтобы запустить сервис в контейнере докер нужно решить 2 задачи.</a:t>
            </a:r>
          </a:p>
          <a:p>
            <a:pPr marL="0" lvl="0" indent="0" algn="l" rtl="0">
              <a:spcBef>
                <a:spcPts val="0"/>
              </a:spcBef>
              <a:spcAft>
                <a:spcPts val="0"/>
              </a:spcAft>
              <a:buNone/>
            </a:pPr>
            <a:r>
              <a:rPr lang="ru-RU" dirty="0"/>
              <a:t>Первая – подготовка образа</a:t>
            </a:r>
          </a:p>
          <a:p>
            <a:pPr marL="0" lvl="0" indent="0" algn="l" rtl="0">
              <a:spcBef>
                <a:spcPts val="0"/>
              </a:spcBef>
              <a:spcAft>
                <a:spcPts val="0"/>
              </a:spcAft>
              <a:buNone/>
            </a:pPr>
            <a:r>
              <a:rPr lang="ru-RU" dirty="0"/>
              <a:t>Вторая – запуск контейнера</a:t>
            </a:r>
          </a:p>
        </p:txBody>
      </p:sp>
    </p:spTree>
    <p:extLst>
      <p:ext uri="{BB962C8B-B14F-4D97-AF65-F5344CB8AC3E}">
        <p14:creationId xmlns:p14="http://schemas.microsoft.com/office/powerpoint/2010/main" val="115217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Запускаем сборку образов</a:t>
            </a:r>
          </a:p>
        </p:txBody>
      </p:sp>
    </p:spTree>
    <p:extLst>
      <p:ext uri="{BB962C8B-B14F-4D97-AF65-F5344CB8AC3E}">
        <p14:creationId xmlns:p14="http://schemas.microsoft.com/office/powerpoint/2010/main" val="1233717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После выполнения этого скрипта в локальном хранилище появятся необходимые для запуска сервисов приложения образы.</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Давайте разберемся как собирается каждый из перечисленных образов.</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 name="Google Shape;11;p2"/>
          <p:cNvSpPr txBox="1">
            <a:spLocks noGrp="1"/>
          </p:cNvSpPr>
          <p:nvPr>
            <p:ph type="ctrTitle"/>
          </p:nvPr>
        </p:nvSpPr>
        <p:spPr>
          <a:xfrm>
            <a:off x="2068850" y="1991825"/>
            <a:ext cx="50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p:nvPr/>
        </p:nvSpPr>
        <p:spPr>
          <a:xfrm>
            <a:off x="7613863" y="4623011"/>
            <a:ext cx="559200" cy="55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700000">
            <a:off x="24133" y="2719061"/>
            <a:ext cx="542634" cy="54263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8500119" y="1033337"/>
            <a:ext cx="805677" cy="805677"/>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4450" y="1432591"/>
            <a:ext cx="625800" cy="6258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799860">
            <a:off x="8472675" y="3105703"/>
            <a:ext cx="607243" cy="607243"/>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527899">
            <a:off x="453203" y="3864921"/>
            <a:ext cx="901480" cy="90148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75778" y="3374078"/>
            <a:ext cx="450000" cy="4500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05617" y="831025"/>
            <a:ext cx="436800" cy="4368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722907">
            <a:off x="1483696" y="647226"/>
            <a:ext cx="648178" cy="64817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72950" y="-36363"/>
            <a:ext cx="398100" cy="398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498435">
            <a:off x="553712" y="273510"/>
            <a:ext cx="386542" cy="38654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40268" y="3312272"/>
            <a:ext cx="573600" cy="5736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93300" y="2099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23393" y="4259284"/>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029015" y="425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01275" y="214850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15225" y="444955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79240" y="22205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71265" y="4390604"/>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2700000">
            <a:off x="6337338" y="4348472"/>
            <a:ext cx="260074" cy="26007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567943" y="263309"/>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FFFFF"/>
        </a:solidFill>
        <a:effectLst/>
      </p:bgPr>
    </p:bg>
    <p:spTree>
      <p:nvGrpSpPr>
        <p:cNvPr id="1" name="Shape 60"/>
        <p:cNvGrpSpPr/>
        <p:nvPr/>
      </p:nvGrpSpPr>
      <p:grpSpPr>
        <a:xfrm>
          <a:off x="0" y="0"/>
          <a:ext cx="0" cy="0"/>
          <a:chOff x="0" y="0"/>
          <a:chExt cx="0" cy="0"/>
        </a:xfrm>
      </p:grpSpPr>
      <p:sp>
        <p:nvSpPr>
          <p:cNvPr id="61" name="Google Shape;61;p4"/>
          <p:cNvSpPr txBox="1">
            <a:spLocks noGrp="1"/>
          </p:cNvSpPr>
          <p:nvPr>
            <p:ph type="body" idx="1"/>
          </p:nvPr>
        </p:nvSpPr>
        <p:spPr>
          <a:xfrm>
            <a:off x="2032675" y="2161800"/>
            <a:ext cx="50787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a:spcBef>
                <a:spcPts val="0"/>
              </a:spcBef>
              <a:spcAft>
                <a:spcPts val="0"/>
              </a:spcAft>
              <a:buSzPts val="2400"/>
              <a:buChar char="■"/>
              <a:defRPr sz="2400" i="1"/>
            </a:lvl9pPr>
          </a:lstStyle>
          <a:p>
            <a:endParaRPr/>
          </a:p>
        </p:txBody>
      </p:sp>
      <p:sp>
        <p:nvSpPr>
          <p:cNvPr id="62" name="Google Shape;62;p4"/>
          <p:cNvSpPr txBox="1"/>
          <p:nvPr/>
        </p:nvSpPr>
        <p:spPr>
          <a:xfrm>
            <a:off x="3593400" y="705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7BD100"/>
                </a:solidFill>
                <a:latin typeface="Varela Round"/>
                <a:ea typeface="Varela Round"/>
                <a:cs typeface="Varela Round"/>
                <a:sym typeface="Varela Round"/>
              </a:rPr>
              <a:t>“</a:t>
            </a:r>
            <a:endParaRPr sz="9600">
              <a:solidFill>
                <a:srgbClr val="7BD100"/>
              </a:solidFill>
              <a:latin typeface="Varela Round"/>
              <a:ea typeface="Varela Round"/>
              <a:cs typeface="Varela Round"/>
              <a:sym typeface="Varela Round"/>
            </a:endParaRPr>
          </a:p>
        </p:txBody>
      </p:sp>
      <p:sp>
        <p:nvSpPr>
          <p:cNvPr id="63" name="Google Shape;63;p4"/>
          <p:cNvSpPr/>
          <p:nvPr/>
        </p:nvSpPr>
        <p:spPr>
          <a:xfrm>
            <a:off x="7613863" y="4623011"/>
            <a:ext cx="559200" cy="559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2700000">
            <a:off x="24133" y="2719061"/>
            <a:ext cx="542634" cy="542634"/>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2700000">
            <a:off x="8500119" y="1033337"/>
            <a:ext cx="805677" cy="805677"/>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44450" y="1432591"/>
            <a:ext cx="625800" cy="6258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1799860">
            <a:off x="8472675" y="3105703"/>
            <a:ext cx="607243" cy="607243"/>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527899">
            <a:off x="453203" y="3864921"/>
            <a:ext cx="901480" cy="90148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775778" y="3374078"/>
            <a:ext cx="450000" cy="4500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505617" y="831025"/>
            <a:ext cx="436800" cy="4368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722907">
            <a:off x="1483696" y="647226"/>
            <a:ext cx="648178" cy="648178"/>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6772950" y="-36363"/>
            <a:ext cx="398100" cy="3981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498435">
            <a:off x="553712" y="273510"/>
            <a:ext cx="386542" cy="386542"/>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7040268" y="3312272"/>
            <a:ext cx="573600" cy="5736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893300" y="209975"/>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423393" y="4259284"/>
            <a:ext cx="260100" cy="2601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4029015" y="425479"/>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701275" y="2148500"/>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3415225" y="4449550"/>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479240" y="2220579"/>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371265" y="4390604"/>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rot="-2700000">
            <a:off x="6337338" y="4348472"/>
            <a:ext cx="260074" cy="260074"/>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567943" y="263309"/>
            <a:ext cx="260100" cy="2601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03"/>
        <p:cNvGrpSpPr/>
        <p:nvPr/>
      </p:nvGrpSpPr>
      <p:grpSpPr>
        <a:xfrm>
          <a:off x="0" y="0"/>
          <a:ext cx="0" cy="0"/>
          <a:chOff x="0" y="0"/>
          <a:chExt cx="0" cy="0"/>
        </a:xfrm>
      </p:grpSpPr>
      <p:sp>
        <p:nvSpPr>
          <p:cNvPr id="104" name="Google Shape;104;p6"/>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6"/>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19" name="Google Shape;119;p6"/>
          <p:cNvSpPr txBox="1">
            <a:spLocks noGrp="1"/>
          </p:cNvSpPr>
          <p:nvPr>
            <p:ph type="body" idx="1"/>
          </p:nvPr>
        </p:nvSpPr>
        <p:spPr>
          <a:xfrm>
            <a:off x="717750" y="1357125"/>
            <a:ext cx="3741600" cy="3568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20" name="Google Shape;120;p6"/>
          <p:cNvSpPr txBox="1">
            <a:spLocks noGrp="1"/>
          </p:cNvSpPr>
          <p:nvPr>
            <p:ph type="body" idx="2"/>
          </p:nvPr>
        </p:nvSpPr>
        <p:spPr>
          <a:xfrm>
            <a:off x="4684654" y="1357125"/>
            <a:ext cx="3741600" cy="3568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21" name="Google Shape;121;p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9"/>
          <p:cNvSpPr/>
          <p:nvPr/>
        </p:nvSpPr>
        <p:spPr>
          <a:xfrm rot="10800000" flipH="1">
            <a:off x="0" y="4394700"/>
            <a:ext cx="9144000" cy="7488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 name="Google Shape;161;p9"/>
          <p:cNvSpPr/>
          <p:nvPr/>
        </p:nvSpPr>
        <p:spPr>
          <a:xfrm rot="10800000" flipH="1">
            <a:off x="25" y="0"/>
            <a:ext cx="9144000" cy="439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10800000" flipH="1">
            <a:off x="600363" y="4468213"/>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10800000" flipH="1">
            <a:off x="2072752" y="4305585"/>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9504435" flipH="1">
            <a:off x="1719786" y="4902830"/>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10800000" flipH="1">
            <a:off x="7099013" y="4898763"/>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9749673" flipH="1">
            <a:off x="6663925" y="4453738"/>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9301861" flipH="1">
            <a:off x="8006334" y="4368566"/>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10800000" flipH="1">
            <a:off x="990538" y="4864100"/>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9577518" flipH="1">
            <a:off x="108260" y="4767237"/>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8100000" flipH="1">
            <a:off x="1289705" y="4512591"/>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10800000" flipH="1">
            <a:off x="8761763" y="4596250"/>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rot="10800000" flipH="1">
            <a:off x="8309194" y="4823445"/>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10800000" flipH="1">
            <a:off x="7656300" y="4650068"/>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txBox="1">
            <a:spLocks noGrp="1"/>
          </p:cNvSpPr>
          <p:nvPr>
            <p:ph type="body" idx="1"/>
          </p:nvPr>
        </p:nvSpPr>
        <p:spPr>
          <a:xfrm>
            <a:off x="2346325" y="4406300"/>
            <a:ext cx="4451400" cy="7488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rgbClr val="FFFFFF"/>
              </a:buClr>
              <a:buSzPts val="1400"/>
              <a:buNone/>
              <a:defRPr sz="1400">
                <a:solidFill>
                  <a:srgbClr val="FFFFFF"/>
                </a:solidFill>
              </a:defRPr>
            </a:lvl1pPr>
          </a:lstStyle>
          <a:p>
            <a:endParaRPr/>
          </a:p>
        </p:txBody>
      </p:sp>
      <p:sp>
        <p:nvSpPr>
          <p:cNvPr id="175" name="Google Shape;175;p9"/>
          <p:cNvSpPr txBox="1">
            <a:spLocks noGrp="1"/>
          </p:cNvSpPr>
          <p:nvPr>
            <p:ph type="sldNum" idx="12"/>
          </p:nvPr>
        </p:nvSpPr>
        <p:spPr>
          <a:xfrm>
            <a:off x="4297650" y="4829475"/>
            <a:ext cx="548700" cy="3141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6"/>
        <p:cNvGrpSpPr/>
        <p:nvPr/>
      </p:nvGrpSpPr>
      <p:grpSpPr>
        <a:xfrm>
          <a:off x="0" y="0"/>
          <a:ext cx="0" cy="0"/>
          <a:chOff x="0" y="0"/>
          <a:chExt cx="0" cy="0"/>
        </a:xfrm>
      </p:grpSpPr>
      <p:sp>
        <p:nvSpPr>
          <p:cNvPr id="177" name="Google Shape;177;p10"/>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10"/>
          <p:cNvSpPr/>
          <p:nvPr/>
        </p:nvSpPr>
        <p:spPr>
          <a:xfrm>
            <a:off x="7813718" y="4683129"/>
            <a:ext cx="499200" cy="49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2700000">
            <a:off x="14775" y="2902622"/>
            <a:ext cx="497237" cy="497237"/>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2700000">
            <a:off x="8520218" y="1141799"/>
            <a:ext cx="719128" cy="71912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310640" y="1552220"/>
            <a:ext cx="573600" cy="5736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1799089">
            <a:off x="8562084" y="3081720"/>
            <a:ext cx="542049" cy="542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rot="-1528015">
            <a:off x="184406" y="4107717"/>
            <a:ext cx="826066" cy="826066"/>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1240046" y="3562976"/>
            <a:ext cx="412500" cy="4125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7555136" y="603174"/>
            <a:ext cx="389700" cy="3897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rot="-722532">
            <a:off x="970776" y="658602"/>
            <a:ext cx="593869" cy="593869"/>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7957723" y="-74674"/>
            <a:ext cx="355200" cy="355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1500134">
            <a:off x="270777" y="190736"/>
            <a:ext cx="354191" cy="35419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7675748" y="3826977"/>
            <a:ext cx="511800" cy="5118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2065152" y="244976"/>
            <a:ext cx="245700" cy="2457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1857705" y="4581900"/>
            <a:ext cx="238500" cy="2385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3015532" y="94100"/>
            <a:ext cx="353700" cy="353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8066932" y="2335938"/>
            <a:ext cx="239400" cy="2394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3200947" y="4718270"/>
            <a:ext cx="245700" cy="2457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1348282" y="2445799"/>
            <a:ext cx="353700" cy="353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5643076" y="4619286"/>
            <a:ext cx="344700" cy="344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rot="-2700000">
            <a:off x="6674441" y="4438128"/>
            <a:ext cx="232072" cy="23207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6422057" y="132477"/>
            <a:ext cx="232200" cy="2322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7BD1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
            <a:ext cx="8229600" cy="10635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1pPr>
            <a:lvl2pPr lvl="1"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2pPr>
            <a:lvl3pPr lvl="2"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3pPr>
            <a:lvl4pPr lvl="3"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4pPr>
            <a:lvl5pPr lvl="4"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5pPr>
            <a:lvl6pPr lvl="5"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6pPr>
            <a:lvl7pPr lvl="6"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7pPr>
            <a:lvl8pPr lvl="7"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8pPr>
            <a:lvl9pPr lvl="8"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9pPr>
          </a:lstStyle>
          <a:p>
            <a:endParaRPr/>
          </a:p>
        </p:txBody>
      </p:sp>
      <p:sp>
        <p:nvSpPr>
          <p:cNvPr id="7" name="Google Shape;7;p1"/>
          <p:cNvSpPr txBox="1">
            <a:spLocks noGrp="1"/>
          </p:cNvSpPr>
          <p:nvPr>
            <p:ph type="body" idx="1"/>
          </p:nvPr>
        </p:nvSpPr>
        <p:spPr>
          <a:xfrm>
            <a:off x="868550" y="1411400"/>
            <a:ext cx="7407000" cy="35145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7BD100"/>
              </a:buClr>
              <a:buSzPts val="3000"/>
              <a:buFont typeface="Varela Round"/>
              <a:buChar char="×"/>
              <a:defRPr sz="3000">
                <a:solidFill>
                  <a:srgbClr val="546973"/>
                </a:solidFill>
                <a:latin typeface="Varela Round"/>
                <a:ea typeface="Varela Round"/>
                <a:cs typeface="Varela Round"/>
                <a:sym typeface="Varela Round"/>
              </a:defRPr>
            </a:lvl1pPr>
            <a:lvl2pPr marL="914400" lvl="1" indent="-381000">
              <a:spcBef>
                <a:spcPts val="0"/>
              </a:spcBef>
              <a:spcAft>
                <a:spcPts val="0"/>
              </a:spcAft>
              <a:buClr>
                <a:srgbClr val="7BD100"/>
              </a:buClr>
              <a:buSzPts val="2400"/>
              <a:buFont typeface="Varela Round"/>
              <a:buChar char="×"/>
              <a:defRPr sz="2400">
                <a:solidFill>
                  <a:srgbClr val="546973"/>
                </a:solidFill>
                <a:latin typeface="Varela Round"/>
                <a:ea typeface="Varela Round"/>
                <a:cs typeface="Varela Round"/>
                <a:sym typeface="Varela Round"/>
              </a:defRPr>
            </a:lvl2pPr>
            <a:lvl3pPr marL="1371600" lvl="2" indent="-381000">
              <a:spcBef>
                <a:spcPts val="0"/>
              </a:spcBef>
              <a:spcAft>
                <a:spcPts val="0"/>
              </a:spcAft>
              <a:buClr>
                <a:srgbClr val="7BD100"/>
              </a:buClr>
              <a:buSzPts val="2400"/>
              <a:buFont typeface="Varela Round"/>
              <a:buChar char="×"/>
              <a:defRPr sz="2400">
                <a:solidFill>
                  <a:srgbClr val="546973"/>
                </a:solidFill>
                <a:latin typeface="Varela Round"/>
                <a:ea typeface="Varela Round"/>
                <a:cs typeface="Varela Round"/>
                <a:sym typeface="Varela Round"/>
              </a:defRPr>
            </a:lvl3pPr>
            <a:lvl4pPr marL="1828800" lvl="3"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4pPr>
            <a:lvl5pPr marL="2286000" lvl="4"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5pPr>
            <a:lvl6pPr marL="2743200" lvl="5"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6pPr>
            <a:lvl7pPr marL="3200400" lvl="6"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7pPr>
            <a:lvl8pPr marL="3657600" lvl="7"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8pPr>
            <a:lvl9pPr marL="4114800" lvl="8"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lgn="ctr">
              <a:buNone/>
              <a:defRPr sz="1200">
                <a:solidFill>
                  <a:srgbClr val="7BD100"/>
                </a:solidFill>
                <a:latin typeface="Varela Round"/>
                <a:ea typeface="Varela Round"/>
                <a:cs typeface="Varela Round"/>
                <a:sym typeface="Varela Round"/>
              </a:defRPr>
            </a:lvl1pPr>
            <a:lvl2pPr lvl="1" algn="ctr">
              <a:buNone/>
              <a:defRPr sz="1200">
                <a:solidFill>
                  <a:srgbClr val="7BD100"/>
                </a:solidFill>
                <a:latin typeface="Varela Round"/>
                <a:ea typeface="Varela Round"/>
                <a:cs typeface="Varela Round"/>
                <a:sym typeface="Varela Round"/>
              </a:defRPr>
            </a:lvl2pPr>
            <a:lvl3pPr lvl="2" algn="ctr">
              <a:buNone/>
              <a:defRPr sz="1200">
                <a:solidFill>
                  <a:srgbClr val="7BD100"/>
                </a:solidFill>
                <a:latin typeface="Varela Round"/>
                <a:ea typeface="Varela Round"/>
                <a:cs typeface="Varela Round"/>
                <a:sym typeface="Varela Round"/>
              </a:defRPr>
            </a:lvl3pPr>
            <a:lvl4pPr lvl="3" algn="ctr">
              <a:buNone/>
              <a:defRPr sz="1200">
                <a:solidFill>
                  <a:srgbClr val="7BD100"/>
                </a:solidFill>
                <a:latin typeface="Varela Round"/>
                <a:ea typeface="Varela Round"/>
                <a:cs typeface="Varela Round"/>
                <a:sym typeface="Varela Round"/>
              </a:defRPr>
            </a:lvl4pPr>
            <a:lvl5pPr lvl="4" algn="ctr">
              <a:buNone/>
              <a:defRPr sz="1200">
                <a:solidFill>
                  <a:srgbClr val="7BD100"/>
                </a:solidFill>
                <a:latin typeface="Varela Round"/>
                <a:ea typeface="Varela Round"/>
                <a:cs typeface="Varela Round"/>
                <a:sym typeface="Varela Round"/>
              </a:defRPr>
            </a:lvl5pPr>
            <a:lvl6pPr lvl="5" algn="ctr">
              <a:buNone/>
              <a:defRPr sz="1200">
                <a:solidFill>
                  <a:srgbClr val="7BD100"/>
                </a:solidFill>
                <a:latin typeface="Varela Round"/>
                <a:ea typeface="Varela Round"/>
                <a:cs typeface="Varela Round"/>
                <a:sym typeface="Varela Round"/>
              </a:defRPr>
            </a:lvl6pPr>
            <a:lvl7pPr lvl="6" algn="ctr">
              <a:buNone/>
              <a:defRPr sz="1200">
                <a:solidFill>
                  <a:srgbClr val="7BD100"/>
                </a:solidFill>
                <a:latin typeface="Varela Round"/>
                <a:ea typeface="Varela Round"/>
                <a:cs typeface="Varela Round"/>
                <a:sym typeface="Varela Round"/>
              </a:defRPr>
            </a:lvl7pPr>
            <a:lvl8pPr lvl="7" algn="ctr">
              <a:buNone/>
              <a:defRPr sz="1200">
                <a:solidFill>
                  <a:srgbClr val="7BD100"/>
                </a:solidFill>
                <a:latin typeface="Varela Round"/>
                <a:ea typeface="Varela Round"/>
                <a:cs typeface="Varela Round"/>
                <a:sym typeface="Varela Round"/>
              </a:defRPr>
            </a:lvl8pPr>
            <a:lvl9pPr lvl="8" algn="ctr">
              <a:buNone/>
              <a:defRPr sz="1200">
                <a:solidFill>
                  <a:srgbClr val="7BD100"/>
                </a:solidFill>
                <a:latin typeface="Varela Round"/>
                <a:ea typeface="Varela Round"/>
                <a:cs typeface="Varela Round"/>
                <a:sym typeface="Varela Roun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hyperlink" Target="https://www.smartmoderation.com/" TargetMode="Externa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s://blogs.msdn.microsoft.com/azuresqldbsupport" TargetMode="External"/><Relationship Id="rId17" Type="http://schemas.openxmlformats.org/officeDocument/2006/relationships/hyperlink" Target="https://github.com/AzarinSergey/winter-school-example" TargetMode="External"/><Relationship Id="rId2" Type="http://schemas.openxmlformats.org/officeDocument/2006/relationships/notesSlide" Target="../notesSlides/notesSlide14.xml"/><Relationship Id="rId16" Type="http://schemas.openxmlformats.org/officeDocument/2006/relationships/hyperlink" Target="http://commons.wikimedia.org/wiki/file:aws_simple_icons_messaging_amazon_sqs_queue.svg" TargetMode="External"/><Relationship Id="rId1" Type="http://schemas.openxmlformats.org/officeDocument/2006/relationships/slideLayout" Target="../slideLayouts/slideLayout2.xml"/><Relationship Id="rId6" Type="http://schemas.openxmlformats.org/officeDocument/2006/relationships/hyperlink" Target="https://www.iconfinder.com/icons/3058913/api_app_application_notifications_settings_software_web_icon"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hyperlink" Target="https://plumsail.com/documents/rich-rest-api/" TargetMode="External"/><Relationship Id="rId4" Type="http://schemas.openxmlformats.org/officeDocument/2006/relationships/hyperlink" Target="https://www.cerebrata.com/" TargetMode="External"/><Relationship Id="rId9" Type="http://schemas.openxmlformats.org/officeDocument/2006/relationships/image" Target="../media/image7.png"/><Relationship Id="rId14" Type="http://schemas.openxmlformats.org/officeDocument/2006/relationships/hyperlink" Target="https://sivalabs.in/2018/02/springboot-messaging-rabbitmq/"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www.smartmoderation.com/" TargetMode="Externa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s://blogs.msdn.microsoft.com/azuresqldbsupport" TargetMode="External"/><Relationship Id="rId17" Type="http://schemas.openxmlformats.org/officeDocument/2006/relationships/hyperlink" Target="https://github.com/AzarinSergey/winter-school-example" TargetMode="External"/><Relationship Id="rId2" Type="http://schemas.openxmlformats.org/officeDocument/2006/relationships/notesSlide" Target="../notesSlides/notesSlide19.xml"/><Relationship Id="rId16" Type="http://schemas.openxmlformats.org/officeDocument/2006/relationships/hyperlink" Target="http://commons.wikimedia.org/wiki/file:aws_simple_icons_messaging_amazon_sqs_queue.svg" TargetMode="External"/><Relationship Id="rId1" Type="http://schemas.openxmlformats.org/officeDocument/2006/relationships/slideLayout" Target="../slideLayouts/slideLayout2.xml"/><Relationship Id="rId6" Type="http://schemas.openxmlformats.org/officeDocument/2006/relationships/hyperlink" Target="https://www.iconfinder.com/icons/3058913/api_app_application_notifications_settings_software_web_icon"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hyperlink" Target="https://plumsail.com/documents/rich-rest-api/" TargetMode="External"/><Relationship Id="rId4" Type="http://schemas.openxmlformats.org/officeDocument/2006/relationships/hyperlink" Target="https://www.cerebrata.com/" TargetMode="External"/><Relationship Id="rId9" Type="http://schemas.openxmlformats.org/officeDocument/2006/relationships/image" Target="../media/image7.png"/><Relationship Id="rId14" Type="http://schemas.openxmlformats.org/officeDocument/2006/relationships/hyperlink" Target="https://sivalabs.in/2018/02/springboot-messaging-rabbitmq/"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zarinSergey/winter-school-example"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www.smartmoderation.com/" TargetMode="Externa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s://blogs.msdn.microsoft.com/azuresqldbsupport" TargetMode="External"/><Relationship Id="rId2" Type="http://schemas.openxmlformats.org/officeDocument/2006/relationships/notesSlide" Target="../notesSlides/notesSlide6.xml"/><Relationship Id="rId16" Type="http://schemas.openxmlformats.org/officeDocument/2006/relationships/hyperlink" Target="http://commons.wikimedia.org/wiki/file:aws_simple_icons_messaging_amazon_sqs_queue.svg" TargetMode="External"/><Relationship Id="rId1" Type="http://schemas.openxmlformats.org/officeDocument/2006/relationships/slideLayout" Target="../slideLayouts/slideLayout4.xml"/><Relationship Id="rId6" Type="http://schemas.openxmlformats.org/officeDocument/2006/relationships/hyperlink" Target="https://www.iconfinder.com/icons/3058913/api_app_application_notifications_settings_software_web_icon"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hyperlink" Target="https://plumsail.com/documents/rich-rest-api/" TargetMode="External"/><Relationship Id="rId4" Type="http://schemas.openxmlformats.org/officeDocument/2006/relationships/hyperlink" Target="https://www.cerebrata.com/" TargetMode="External"/><Relationship Id="rId9" Type="http://schemas.openxmlformats.org/officeDocument/2006/relationships/image" Target="../media/image7.png"/><Relationship Id="rId14" Type="http://schemas.openxmlformats.org/officeDocument/2006/relationships/hyperlink" Target="https://sivalabs.in/2018/02/springboot-messaging-rabbitmq/"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2"/>
          <p:cNvSpPr txBox="1">
            <a:spLocks noGrp="1"/>
          </p:cNvSpPr>
          <p:nvPr>
            <p:ph type="ctrTitle"/>
          </p:nvPr>
        </p:nvSpPr>
        <p:spPr>
          <a:xfrm>
            <a:off x="2068850" y="1991825"/>
            <a:ext cx="5006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DOCKER FOR BEGINNERS</a:t>
            </a:r>
            <a:endParaRPr sz="2000" b="0" i="1" dirty="0"/>
          </a:p>
        </p:txBody>
      </p:sp>
      <p:sp>
        <p:nvSpPr>
          <p:cNvPr id="2" name="Прямоугольник 1">
            <a:extLst>
              <a:ext uri="{FF2B5EF4-FFF2-40B4-BE49-F238E27FC236}">
                <a16:creationId xmlns:a16="http://schemas.microsoft.com/office/drawing/2014/main" id="{682EB5F0-9F54-434E-9527-EFB6DDF78FAC}"/>
              </a:ext>
            </a:extLst>
          </p:cNvPr>
          <p:cNvSpPr/>
          <p:nvPr/>
        </p:nvSpPr>
        <p:spPr>
          <a:xfrm>
            <a:off x="2286000" y="3344681"/>
            <a:ext cx="4572000" cy="523220"/>
          </a:xfrm>
          <a:prstGeom prst="rect">
            <a:avLst/>
          </a:prstGeom>
        </p:spPr>
        <p:txBody>
          <a:bodyPr>
            <a:spAutoFit/>
          </a:bodyPr>
          <a:lstStyle/>
          <a:p>
            <a:pPr algn="r"/>
            <a:r>
              <a:rPr lang="ru-RU" i="1" dirty="0">
                <a:solidFill>
                  <a:schemeClr val="bg1"/>
                </a:solidFill>
              </a:rPr>
              <a:t>Как поставлять приложения </a:t>
            </a:r>
          </a:p>
          <a:p>
            <a:pPr algn="r"/>
            <a:r>
              <a:rPr lang="ru-RU" i="1" dirty="0">
                <a:solidFill>
                  <a:schemeClr val="bg1"/>
                </a:solidFill>
              </a:rPr>
              <a:t>в контейнерах </a:t>
            </a:r>
            <a:r>
              <a:rPr lang="en-US" i="1" dirty="0">
                <a:solidFill>
                  <a:schemeClr val="bg1"/>
                </a:solidFill>
              </a:rPr>
              <a:t>Docker</a:t>
            </a:r>
            <a:endParaRPr lang="ru-RU" dirty="0">
              <a:solidFill>
                <a:schemeClr val="bg1"/>
              </a:solidFill>
            </a:endParaRPr>
          </a:p>
        </p:txBody>
      </p:sp>
      <p:sp>
        <p:nvSpPr>
          <p:cNvPr id="3" name="Прямоугольник 2">
            <a:extLst>
              <a:ext uri="{FF2B5EF4-FFF2-40B4-BE49-F238E27FC236}">
                <a16:creationId xmlns:a16="http://schemas.microsoft.com/office/drawing/2014/main" id="{C8945E0F-D6A0-48B6-B10D-593AB055EFEC}"/>
              </a:ext>
            </a:extLst>
          </p:cNvPr>
          <p:cNvSpPr/>
          <p:nvPr/>
        </p:nvSpPr>
        <p:spPr>
          <a:xfrm>
            <a:off x="5427800" y="3867901"/>
            <a:ext cx="1451038" cy="307777"/>
          </a:xfrm>
          <a:prstGeom prst="rect">
            <a:avLst/>
          </a:prstGeom>
        </p:spPr>
        <p:txBody>
          <a:bodyPr wrap="none">
            <a:spAutoFit/>
          </a:bodyPr>
          <a:lstStyle/>
          <a:p>
            <a:r>
              <a:rPr lang="ru-RU" i="1" dirty="0">
                <a:solidFill>
                  <a:schemeClr val="bg1"/>
                </a:solidFill>
              </a:rPr>
              <a:t>Азарин Сергей</a:t>
            </a:r>
          </a:p>
        </p:txBody>
      </p:sp>
    </p:spTree>
  </p:cSld>
  <p:clrMapOvr>
    <a:masterClrMapping/>
  </p:clrMapOvr>
  <p:transition advTm="1527">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72E00C9-F39F-4D0B-990A-D8871FB26D2A}"/>
              </a:ext>
            </a:extLst>
          </p:cNvPr>
          <p:cNvSpPr/>
          <p:nvPr/>
        </p:nvSpPr>
        <p:spPr>
          <a:xfrm>
            <a:off x="323850" y="1390650"/>
            <a:ext cx="4933950" cy="29083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dirty="0"/>
              <a:t>FROM mcr.microsoft.com/</a:t>
            </a:r>
            <a:r>
              <a:rPr lang="en-US" sz="1800" dirty="0" err="1"/>
              <a:t>mssql</a:t>
            </a:r>
            <a:r>
              <a:rPr lang="en-US" sz="1800" dirty="0"/>
              <a:t>/server:2017-latest</a:t>
            </a:r>
          </a:p>
          <a:p>
            <a:endParaRPr lang="en-US" sz="1800" dirty="0"/>
          </a:p>
          <a:p>
            <a:r>
              <a:rPr lang="en-US" sz="1800" dirty="0"/>
              <a:t>COPY . .</a:t>
            </a:r>
          </a:p>
          <a:p>
            <a:endParaRPr lang="en-US" sz="1800" dirty="0"/>
          </a:p>
          <a:p>
            <a:r>
              <a:rPr lang="en-US" sz="1800" dirty="0"/>
              <a:t>EXPOSE 1433 </a:t>
            </a:r>
          </a:p>
          <a:p>
            <a:endParaRPr lang="en-US" sz="1800" dirty="0"/>
          </a:p>
          <a:p>
            <a:r>
              <a:rPr lang="en-US" sz="1800" dirty="0"/>
              <a:t>CMD [ "/opt/</a:t>
            </a:r>
            <a:r>
              <a:rPr lang="en-US" sz="1800" dirty="0" err="1"/>
              <a:t>mssql</a:t>
            </a:r>
            <a:r>
              <a:rPr lang="en-US" sz="1800" dirty="0"/>
              <a:t>/bin/</a:t>
            </a:r>
            <a:r>
              <a:rPr lang="en-US" sz="1800" dirty="0" err="1"/>
              <a:t>sqlservr</a:t>
            </a:r>
            <a:r>
              <a:rPr lang="en-US" sz="1800" dirty="0"/>
              <a:t>" ]</a:t>
            </a:r>
          </a:p>
        </p:txBody>
      </p:sp>
      <p:sp>
        <p:nvSpPr>
          <p:cNvPr id="20" name="Прямоугольник 19">
            <a:extLst>
              <a:ext uri="{FF2B5EF4-FFF2-40B4-BE49-F238E27FC236}">
                <a16:creationId xmlns:a16="http://schemas.microsoft.com/office/drawing/2014/main" id="{E8DB6B33-A113-4870-8900-434B906D3553}"/>
              </a:ext>
            </a:extLst>
          </p:cNvPr>
          <p:cNvSpPr/>
          <p:nvPr/>
        </p:nvSpPr>
        <p:spPr>
          <a:xfrm>
            <a:off x="323850" y="292100"/>
            <a:ext cx="8388350" cy="9017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docker build --no-cache "Storage" -t example-</a:t>
            </a:r>
            <a:r>
              <a:rPr lang="en-US" sz="2400" b="1" dirty="0" err="1"/>
              <a:t>sql</a:t>
            </a:r>
            <a:endParaRPr lang="en-US" sz="2400" b="1" dirty="0"/>
          </a:p>
        </p:txBody>
      </p:sp>
      <p:pic>
        <p:nvPicPr>
          <p:cNvPr id="2" name="Рисунок 1">
            <a:extLst>
              <a:ext uri="{FF2B5EF4-FFF2-40B4-BE49-F238E27FC236}">
                <a16:creationId xmlns:a16="http://schemas.microsoft.com/office/drawing/2014/main" id="{DB1999AC-CBD5-4FD6-8F70-323AE3FAE09E}"/>
              </a:ext>
            </a:extLst>
          </p:cNvPr>
          <p:cNvPicPr>
            <a:picLocks noChangeAspect="1"/>
          </p:cNvPicPr>
          <p:nvPr/>
        </p:nvPicPr>
        <p:blipFill>
          <a:blip r:embed="rId3"/>
          <a:stretch>
            <a:fillRect/>
          </a:stretch>
        </p:blipFill>
        <p:spPr>
          <a:xfrm>
            <a:off x="5594293" y="1390650"/>
            <a:ext cx="3117907" cy="1333671"/>
          </a:xfrm>
          <a:prstGeom prst="rect">
            <a:avLst/>
          </a:prstGeom>
        </p:spPr>
      </p:pic>
      <p:pic>
        <p:nvPicPr>
          <p:cNvPr id="4" name="Рисунок 3">
            <a:extLst>
              <a:ext uri="{FF2B5EF4-FFF2-40B4-BE49-F238E27FC236}">
                <a16:creationId xmlns:a16="http://schemas.microsoft.com/office/drawing/2014/main" id="{715D526D-B8DE-4C39-A283-8A88E0138D5F}"/>
              </a:ext>
            </a:extLst>
          </p:cNvPr>
          <p:cNvPicPr>
            <a:picLocks noChangeAspect="1"/>
          </p:cNvPicPr>
          <p:nvPr/>
        </p:nvPicPr>
        <p:blipFill>
          <a:blip r:embed="rId4"/>
          <a:stretch>
            <a:fillRect/>
          </a:stretch>
        </p:blipFill>
        <p:spPr>
          <a:xfrm>
            <a:off x="5594293" y="2921171"/>
            <a:ext cx="3067549" cy="901700"/>
          </a:xfrm>
          <a:prstGeom prst="rect">
            <a:avLst/>
          </a:prstGeom>
        </p:spPr>
      </p:pic>
    </p:spTree>
    <p:extLst>
      <p:ext uri="{BB962C8B-B14F-4D97-AF65-F5344CB8AC3E}">
        <p14:creationId xmlns:p14="http://schemas.microsoft.com/office/powerpoint/2010/main" val="38673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72E00C9-F39F-4D0B-990A-D8871FB26D2A}"/>
              </a:ext>
            </a:extLst>
          </p:cNvPr>
          <p:cNvSpPr/>
          <p:nvPr/>
        </p:nvSpPr>
        <p:spPr>
          <a:xfrm>
            <a:off x="323850" y="1612900"/>
            <a:ext cx="4718050" cy="3238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dirty="0"/>
              <a:t>FROM python:3</a:t>
            </a:r>
          </a:p>
          <a:p>
            <a:endParaRPr lang="en-US" sz="1800" dirty="0"/>
          </a:p>
          <a:p>
            <a:r>
              <a:rPr lang="en-US" sz="1800" dirty="0"/>
              <a:t>RUN pip install Flask</a:t>
            </a:r>
          </a:p>
          <a:p>
            <a:r>
              <a:rPr lang="en-US" sz="1800" dirty="0"/>
              <a:t>RUN pip install </a:t>
            </a:r>
            <a:r>
              <a:rPr lang="en-US" sz="1800" dirty="0" err="1"/>
              <a:t>pika</a:t>
            </a:r>
            <a:r>
              <a:rPr lang="en-US" sz="1800" dirty="0"/>
              <a:t> --upgrade</a:t>
            </a:r>
          </a:p>
          <a:p>
            <a:r>
              <a:rPr lang="en-US" sz="1800" dirty="0"/>
              <a:t>RUN pip install requests --upgrade</a:t>
            </a:r>
          </a:p>
          <a:p>
            <a:endParaRPr lang="en-US" sz="1800" dirty="0"/>
          </a:p>
          <a:p>
            <a:r>
              <a:rPr lang="en-US" sz="1800" dirty="0"/>
              <a:t>COPY . /app</a:t>
            </a:r>
          </a:p>
          <a:p>
            <a:endParaRPr lang="en-US" sz="1800" dirty="0"/>
          </a:p>
          <a:p>
            <a:r>
              <a:rPr lang="en-US" sz="1800" dirty="0"/>
              <a:t>EXPOSE 5000</a:t>
            </a:r>
          </a:p>
          <a:p>
            <a:endParaRPr lang="en-US" sz="1800" dirty="0"/>
          </a:p>
          <a:p>
            <a:r>
              <a:rPr lang="en-US" sz="1800" dirty="0"/>
              <a:t>CMD ["python", "app/app.py"]</a:t>
            </a:r>
          </a:p>
        </p:txBody>
      </p:sp>
      <p:sp>
        <p:nvSpPr>
          <p:cNvPr id="20" name="Прямоугольник 19">
            <a:extLst>
              <a:ext uri="{FF2B5EF4-FFF2-40B4-BE49-F238E27FC236}">
                <a16:creationId xmlns:a16="http://schemas.microsoft.com/office/drawing/2014/main" id="{E8DB6B33-A113-4870-8900-434B906D3553}"/>
              </a:ext>
            </a:extLst>
          </p:cNvPr>
          <p:cNvSpPr/>
          <p:nvPr/>
        </p:nvSpPr>
        <p:spPr>
          <a:xfrm>
            <a:off x="1631950" y="292100"/>
            <a:ext cx="5632450" cy="9017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a:t>docker build --no-cache "ApiEndpoint" -t example-pyapi</a:t>
            </a:r>
            <a:endParaRPr lang="en-US" sz="2400" b="1" dirty="0"/>
          </a:p>
        </p:txBody>
      </p:sp>
      <p:pic>
        <p:nvPicPr>
          <p:cNvPr id="2" name="Рисунок 1">
            <a:extLst>
              <a:ext uri="{FF2B5EF4-FFF2-40B4-BE49-F238E27FC236}">
                <a16:creationId xmlns:a16="http://schemas.microsoft.com/office/drawing/2014/main" id="{C97E502E-CA27-4D3E-A263-80F54926C7DC}"/>
              </a:ext>
            </a:extLst>
          </p:cNvPr>
          <p:cNvPicPr>
            <a:picLocks noChangeAspect="1"/>
          </p:cNvPicPr>
          <p:nvPr/>
        </p:nvPicPr>
        <p:blipFill>
          <a:blip r:embed="rId3"/>
          <a:stretch>
            <a:fillRect/>
          </a:stretch>
        </p:blipFill>
        <p:spPr>
          <a:xfrm>
            <a:off x="5237252" y="1879600"/>
            <a:ext cx="3671798" cy="2711482"/>
          </a:xfrm>
          <a:prstGeom prst="rect">
            <a:avLst/>
          </a:prstGeom>
        </p:spPr>
      </p:pic>
    </p:spTree>
    <p:extLst>
      <p:ext uri="{BB962C8B-B14F-4D97-AF65-F5344CB8AC3E}">
        <p14:creationId xmlns:p14="http://schemas.microsoft.com/office/powerpoint/2010/main" val="102601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0" name="Прямоугольник 19">
            <a:extLst>
              <a:ext uri="{FF2B5EF4-FFF2-40B4-BE49-F238E27FC236}">
                <a16:creationId xmlns:a16="http://schemas.microsoft.com/office/drawing/2014/main" id="{E8DB6B33-A113-4870-8900-434B906D3553}"/>
              </a:ext>
            </a:extLst>
          </p:cNvPr>
          <p:cNvSpPr/>
          <p:nvPr/>
        </p:nvSpPr>
        <p:spPr>
          <a:xfrm>
            <a:off x="139700" y="292100"/>
            <a:ext cx="8839200" cy="1117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dotnet build ".\</a:t>
            </a:r>
            <a:r>
              <a:rPr lang="en-US" sz="2400" b="1" dirty="0" err="1"/>
              <a:t>ExampleService</a:t>
            </a:r>
            <a:r>
              <a:rPr lang="en-US" sz="2400" b="1" dirty="0"/>
              <a:t>\</a:t>
            </a:r>
            <a:r>
              <a:rPr lang="en-US" sz="2400" b="1" dirty="0" err="1"/>
              <a:t>Svc.Implementation</a:t>
            </a:r>
            <a:r>
              <a:rPr lang="en-US" sz="2400" b="1" dirty="0"/>
              <a:t>\</a:t>
            </a:r>
            <a:r>
              <a:rPr lang="en-US" sz="2400" b="1" dirty="0" err="1"/>
              <a:t>Svc.Implementation.csproj</a:t>
            </a:r>
            <a:r>
              <a:rPr lang="en-US" sz="2400" b="1" dirty="0"/>
              <a:t>"</a:t>
            </a:r>
          </a:p>
        </p:txBody>
      </p:sp>
      <p:pic>
        <p:nvPicPr>
          <p:cNvPr id="4" name="Рисунок 3">
            <a:extLst>
              <a:ext uri="{FF2B5EF4-FFF2-40B4-BE49-F238E27FC236}">
                <a16:creationId xmlns:a16="http://schemas.microsoft.com/office/drawing/2014/main" id="{CDECA47F-A72B-48AD-834B-8F3751E46B08}"/>
              </a:ext>
            </a:extLst>
          </p:cNvPr>
          <p:cNvPicPr>
            <a:picLocks noChangeAspect="1"/>
          </p:cNvPicPr>
          <p:nvPr/>
        </p:nvPicPr>
        <p:blipFill>
          <a:blip r:embed="rId3"/>
          <a:stretch>
            <a:fillRect/>
          </a:stretch>
        </p:blipFill>
        <p:spPr>
          <a:xfrm>
            <a:off x="5819731" y="1711282"/>
            <a:ext cx="3159169" cy="3140117"/>
          </a:xfrm>
          <a:prstGeom prst="rect">
            <a:avLst/>
          </a:prstGeom>
        </p:spPr>
      </p:pic>
      <p:sp>
        <p:nvSpPr>
          <p:cNvPr id="6" name="Прямоугольник 5">
            <a:extLst>
              <a:ext uri="{FF2B5EF4-FFF2-40B4-BE49-F238E27FC236}">
                <a16:creationId xmlns:a16="http://schemas.microsoft.com/office/drawing/2014/main" id="{B33A15E0-B705-4F1C-99B5-E1BB9F985DC6}"/>
              </a:ext>
            </a:extLst>
          </p:cNvPr>
          <p:cNvSpPr/>
          <p:nvPr/>
        </p:nvSpPr>
        <p:spPr>
          <a:xfrm>
            <a:off x="200070" y="2161418"/>
            <a:ext cx="5438731" cy="2239844"/>
          </a:xfrm>
          <a:prstGeom prst="rect">
            <a:avLst/>
          </a:prstGeom>
        </p:spPr>
        <p:txBody>
          <a:bodyPr wrap="square">
            <a:spAutoFit/>
          </a:bodyPr>
          <a:lstStyle/>
          <a:p>
            <a:pPr lvl="1" algn="ctr">
              <a:lnSpc>
                <a:spcPct val="150000"/>
              </a:lnSpc>
              <a:buClr>
                <a:srgbClr val="92D050"/>
              </a:buClr>
            </a:pPr>
            <a:r>
              <a:rPr lang="ru-RU" sz="2400" b="1" i="1" u="sng" dirty="0">
                <a:solidFill>
                  <a:schemeClr val="bg1"/>
                </a:solidFill>
              </a:rPr>
              <a:t>Помещайте в контейнер только необходимые для исполнения файлы чтобы не допускать чрезмерного увеличения образа</a:t>
            </a:r>
            <a:endParaRPr lang="en-US" sz="2400" b="1" i="1" u="sng" dirty="0">
              <a:solidFill>
                <a:schemeClr val="bg1"/>
              </a:solidFill>
            </a:endParaRPr>
          </a:p>
        </p:txBody>
      </p:sp>
      <p:sp>
        <p:nvSpPr>
          <p:cNvPr id="5" name="Стрелка: вправо 4">
            <a:extLst>
              <a:ext uri="{FF2B5EF4-FFF2-40B4-BE49-F238E27FC236}">
                <a16:creationId xmlns:a16="http://schemas.microsoft.com/office/drawing/2014/main" id="{F2F1FF04-A57B-4C19-AB71-5E205C7432F0}"/>
              </a:ext>
            </a:extLst>
          </p:cNvPr>
          <p:cNvSpPr/>
          <p:nvPr/>
        </p:nvSpPr>
        <p:spPr>
          <a:xfrm>
            <a:off x="5840412" y="3086078"/>
            <a:ext cx="571500" cy="2667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aseline="-25000" dirty="0"/>
          </a:p>
        </p:txBody>
      </p:sp>
    </p:spTree>
    <p:extLst>
      <p:ext uri="{BB962C8B-B14F-4D97-AF65-F5344CB8AC3E}">
        <p14:creationId xmlns:p14="http://schemas.microsoft.com/office/powerpoint/2010/main" val="354771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72E00C9-F39F-4D0B-990A-D8871FB26D2A}"/>
              </a:ext>
            </a:extLst>
          </p:cNvPr>
          <p:cNvSpPr/>
          <p:nvPr/>
        </p:nvSpPr>
        <p:spPr>
          <a:xfrm>
            <a:off x="323850" y="1559112"/>
            <a:ext cx="8496300" cy="30359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dirty="0"/>
              <a:t>FROM mcr.microsoft.com/dotnet/core/aspnet:3.0</a:t>
            </a:r>
          </a:p>
          <a:p>
            <a:r>
              <a:rPr lang="en-US" sz="1800" dirty="0"/>
              <a:t>COPY ["bin/Debug/netcoreapp3.0", "app/"]</a:t>
            </a:r>
          </a:p>
          <a:p>
            <a:endParaRPr lang="en-US" sz="1800" dirty="0"/>
          </a:p>
          <a:p>
            <a:r>
              <a:rPr lang="en-US" sz="1800" dirty="0"/>
              <a:t>EXPOSE 15008</a:t>
            </a:r>
          </a:p>
          <a:p>
            <a:endParaRPr lang="en-US" sz="1800" dirty="0"/>
          </a:p>
          <a:p>
            <a:r>
              <a:rPr lang="en-US" sz="1800" dirty="0"/>
              <a:t>ENTRYPOINT ["dotnet", "app/Svc.Implementation.dll"]</a:t>
            </a:r>
          </a:p>
        </p:txBody>
      </p:sp>
      <p:sp>
        <p:nvSpPr>
          <p:cNvPr id="20" name="Прямоугольник 19">
            <a:extLst>
              <a:ext uri="{FF2B5EF4-FFF2-40B4-BE49-F238E27FC236}">
                <a16:creationId xmlns:a16="http://schemas.microsoft.com/office/drawing/2014/main" id="{E8DB6B33-A113-4870-8900-434B906D3553}"/>
              </a:ext>
            </a:extLst>
          </p:cNvPr>
          <p:cNvSpPr/>
          <p:nvPr/>
        </p:nvSpPr>
        <p:spPr>
          <a:xfrm>
            <a:off x="323850" y="292100"/>
            <a:ext cx="8496300" cy="9017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docker build --no-cache "</a:t>
            </a:r>
            <a:r>
              <a:rPr lang="en-US" sz="2400" b="1" dirty="0" err="1"/>
              <a:t>ExampleService</a:t>
            </a:r>
            <a:r>
              <a:rPr lang="en-US" sz="2400" b="1" dirty="0"/>
              <a:t>\</a:t>
            </a:r>
            <a:r>
              <a:rPr lang="en-US" sz="2400" b="1" dirty="0" err="1"/>
              <a:t>Svc.Implementation</a:t>
            </a:r>
            <a:r>
              <a:rPr lang="en-US" sz="2400" b="1" dirty="0"/>
              <a:t>" -t example-svc</a:t>
            </a:r>
          </a:p>
        </p:txBody>
      </p:sp>
    </p:spTree>
    <p:extLst>
      <p:ext uri="{BB962C8B-B14F-4D97-AF65-F5344CB8AC3E}">
        <p14:creationId xmlns:p14="http://schemas.microsoft.com/office/powerpoint/2010/main" val="394995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16"/>
          <p:cNvSpPr txBox="1">
            <a:spLocks noGrp="1"/>
          </p:cNvSpPr>
          <p:nvPr>
            <p:ph type="sldNum" idx="12"/>
          </p:nvPr>
        </p:nvSpPr>
        <p:spPr>
          <a:xfrm>
            <a:off x="4183350" y="45085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22" name="Группа 21">
            <a:extLst>
              <a:ext uri="{FF2B5EF4-FFF2-40B4-BE49-F238E27FC236}">
                <a16:creationId xmlns:a16="http://schemas.microsoft.com/office/drawing/2014/main" id="{AA6B9C51-1C15-467C-BF42-AF5F48B84B25}"/>
              </a:ext>
            </a:extLst>
          </p:cNvPr>
          <p:cNvGrpSpPr/>
          <p:nvPr/>
        </p:nvGrpSpPr>
        <p:grpSpPr>
          <a:xfrm>
            <a:off x="6380720" y="335401"/>
            <a:ext cx="1159181" cy="3990097"/>
            <a:chOff x="6434042" y="173181"/>
            <a:chExt cx="1159181" cy="3990097"/>
          </a:xfrm>
        </p:grpSpPr>
        <p:sp>
          <p:nvSpPr>
            <p:cNvPr id="23" name="Прямоугольник 22">
              <a:extLst>
                <a:ext uri="{FF2B5EF4-FFF2-40B4-BE49-F238E27FC236}">
                  <a16:creationId xmlns:a16="http://schemas.microsoft.com/office/drawing/2014/main" id="{29C6A5AC-4544-4C62-A2DE-8346996ED7BB}"/>
                </a:ext>
              </a:extLst>
            </p:cNvPr>
            <p:cNvSpPr/>
            <p:nvPr/>
          </p:nvSpPr>
          <p:spPr>
            <a:xfrm>
              <a:off x="6434042" y="173181"/>
              <a:ext cx="1159181" cy="3990097"/>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24" name="Рисунок 23">
              <a:extLst>
                <a:ext uri="{FF2B5EF4-FFF2-40B4-BE49-F238E27FC236}">
                  <a16:creationId xmlns:a16="http://schemas.microsoft.com/office/drawing/2014/main" id="{9714ACAF-EC48-486C-88E7-C98BB199D44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95483" y="2091288"/>
              <a:ext cx="780290" cy="780290"/>
            </a:xfrm>
            <a:prstGeom prst="rect">
              <a:avLst/>
            </a:prstGeom>
          </p:spPr>
        </p:pic>
        <p:pic>
          <p:nvPicPr>
            <p:cNvPr id="25" name="Рисунок 24">
              <a:extLst>
                <a:ext uri="{FF2B5EF4-FFF2-40B4-BE49-F238E27FC236}">
                  <a16:creationId xmlns:a16="http://schemas.microsoft.com/office/drawing/2014/main" id="{0CA34CCB-44F9-4CF6-BCB2-EDF38563FC1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573853" y="3205918"/>
              <a:ext cx="780290" cy="780290"/>
            </a:xfrm>
            <a:prstGeom prst="rect">
              <a:avLst/>
            </a:prstGeom>
          </p:spPr>
        </p:pic>
        <p:pic>
          <p:nvPicPr>
            <p:cNvPr id="26" name="Рисунок 25">
              <a:extLst>
                <a:ext uri="{FF2B5EF4-FFF2-40B4-BE49-F238E27FC236}">
                  <a16:creationId xmlns:a16="http://schemas.microsoft.com/office/drawing/2014/main" id="{CC3D8BE6-55D3-49FA-B633-34CB84B6CA5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595483" y="1049425"/>
              <a:ext cx="780290" cy="780290"/>
            </a:xfrm>
            <a:prstGeom prst="rect">
              <a:avLst/>
            </a:prstGeom>
          </p:spPr>
        </p:pic>
        <p:cxnSp>
          <p:nvCxnSpPr>
            <p:cNvPr id="27" name="Прямая со стрелкой 26">
              <a:extLst>
                <a:ext uri="{FF2B5EF4-FFF2-40B4-BE49-F238E27FC236}">
                  <a16:creationId xmlns:a16="http://schemas.microsoft.com/office/drawing/2014/main" id="{D720BF64-3513-4F19-866F-A8B9918C6F60}"/>
                </a:ext>
              </a:extLst>
            </p:cNvPr>
            <p:cNvCxnSpPr>
              <a:cxnSpLocks/>
            </p:cNvCxnSpPr>
            <p:nvPr/>
          </p:nvCxnSpPr>
          <p:spPr>
            <a:xfrm rot="5400000" flipH="1">
              <a:off x="6825693" y="3008893"/>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574D1FA2-EFBF-4479-8D30-A8C59FE510BE}"/>
                </a:ext>
              </a:extLst>
            </p:cNvPr>
            <p:cNvCxnSpPr>
              <a:cxnSpLocks/>
            </p:cNvCxnSpPr>
            <p:nvPr/>
          </p:nvCxnSpPr>
          <p:spPr>
            <a:xfrm rot="5400000">
              <a:off x="6805034" y="2026065"/>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Прямоугольник 28">
              <a:extLst>
                <a:ext uri="{FF2B5EF4-FFF2-40B4-BE49-F238E27FC236}">
                  <a16:creationId xmlns:a16="http://schemas.microsoft.com/office/drawing/2014/main" id="{0F37A8B7-8A7D-41B1-A5F4-D34F4997638F}"/>
                </a:ext>
              </a:extLst>
            </p:cNvPr>
            <p:cNvSpPr/>
            <p:nvPr/>
          </p:nvSpPr>
          <p:spPr>
            <a:xfrm>
              <a:off x="6490025" y="221158"/>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.NET Core Service</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grpSp>
        <p:nvGrpSpPr>
          <p:cNvPr id="30" name="Группа 29">
            <a:extLst>
              <a:ext uri="{FF2B5EF4-FFF2-40B4-BE49-F238E27FC236}">
                <a16:creationId xmlns:a16="http://schemas.microsoft.com/office/drawing/2014/main" id="{C598B6B6-6A6A-4E74-AAB5-DEA51A054CBD}"/>
              </a:ext>
            </a:extLst>
          </p:cNvPr>
          <p:cNvGrpSpPr/>
          <p:nvPr/>
        </p:nvGrpSpPr>
        <p:grpSpPr>
          <a:xfrm>
            <a:off x="110316" y="1991935"/>
            <a:ext cx="1334551" cy="2172100"/>
            <a:chOff x="163638" y="1829715"/>
            <a:chExt cx="1334551" cy="2172100"/>
          </a:xfrm>
        </p:grpSpPr>
        <p:sp>
          <p:nvSpPr>
            <p:cNvPr id="31" name="Прямоугольник 30">
              <a:extLst>
                <a:ext uri="{FF2B5EF4-FFF2-40B4-BE49-F238E27FC236}">
                  <a16:creationId xmlns:a16="http://schemas.microsoft.com/office/drawing/2014/main" id="{620C3D24-653D-42F3-9993-14B2BFBA17BE}"/>
                </a:ext>
              </a:extLst>
            </p:cNvPr>
            <p:cNvSpPr/>
            <p:nvPr/>
          </p:nvSpPr>
          <p:spPr>
            <a:xfrm>
              <a:off x="163638" y="1829715"/>
              <a:ext cx="1334551" cy="2172100"/>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762BAE8B-84D2-43E7-9080-69C4E5926D11}"/>
                </a:ext>
              </a:extLst>
            </p:cNvPr>
            <p:cNvSpPr/>
            <p:nvPr/>
          </p:nvSpPr>
          <p:spPr>
            <a:xfrm>
              <a:off x="304868" y="1988472"/>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Python</a:t>
              </a:r>
            </a:p>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Public Endpoint</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pic>
          <p:nvPicPr>
            <p:cNvPr id="33" name="Рисунок 32">
              <a:extLst>
                <a:ext uri="{FF2B5EF4-FFF2-40B4-BE49-F238E27FC236}">
                  <a16:creationId xmlns:a16="http://schemas.microsoft.com/office/drawing/2014/main" id="{7856B5F5-16B7-40BD-A8C7-EE4C9646BA3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82608" y="2995143"/>
              <a:ext cx="780289" cy="780289"/>
            </a:xfrm>
            <a:prstGeom prst="rect">
              <a:avLst/>
            </a:prstGeom>
          </p:spPr>
        </p:pic>
      </p:grpSp>
      <p:grpSp>
        <p:nvGrpSpPr>
          <p:cNvPr id="34" name="Группа 33">
            <a:extLst>
              <a:ext uri="{FF2B5EF4-FFF2-40B4-BE49-F238E27FC236}">
                <a16:creationId xmlns:a16="http://schemas.microsoft.com/office/drawing/2014/main" id="{0220B9E5-489E-4907-B7BA-75C5D775922C}"/>
              </a:ext>
            </a:extLst>
          </p:cNvPr>
          <p:cNvGrpSpPr/>
          <p:nvPr/>
        </p:nvGrpSpPr>
        <p:grpSpPr>
          <a:xfrm>
            <a:off x="777592" y="1311285"/>
            <a:ext cx="1699197" cy="842871"/>
            <a:chOff x="777592" y="1149065"/>
            <a:chExt cx="1699197" cy="842871"/>
          </a:xfrm>
        </p:grpSpPr>
        <p:cxnSp>
          <p:nvCxnSpPr>
            <p:cNvPr id="35" name="Соединитель: уступ 34">
              <a:extLst>
                <a:ext uri="{FF2B5EF4-FFF2-40B4-BE49-F238E27FC236}">
                  <a16:creationId xmlns:a16="http://schemas.microsoft.com/office/drawing/2014/main" id="{E16EE042-83CE-45CC-B459-D24882C2350F}"/>
                </a:ext>
              </a:extLst>
            </p:cNvPr>
            <p:cNvCxnSpPr>
              <a:cxnSpLocks/>
              <a:stCxn id="31" idx="0"/>
            </p:cNvCxnSpPr>
            <p:nvPr/>
          </p:nvCxnSpPr>
          <p:spPr>
            <a:xfrm rot="5400000" flipH="1" flipV="1">
              <a:off x="1383847" y="898994"/>
              <a:ext cx="486687" cy="16991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Прямоугольник 35">
              <a:extLst>
                <a:ext uri="{FF2B5EF4-FFF2-40B4-BE49-F238E27FC236}">
                  <a16:creationId xmlns:a16="http://schemas.microsoft.com/office/drawing/2014/main" id="{62CA4C1E-73A8-4A4B-A6B1-50FC6793FC37}"/>
                </a:ext>
              </a:extLst>
            </p:cNvPr>
            <p:cNvSpPr/>
            <p:nvPr/>
          </p:nvSpPr>
          <p:spPr>
            <a:xfrm>
              <a:off x="933893" y="1149065"/>
              <a:ext cx="1524279"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send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37" name="Группа 36">
            <a:extLst>
              <a:ext uri="{FF2B5EF4-FFF2-40B4-BE49-F238E27FC236}">
                <a16:creationId xmlns:a16="http://schemas.microsoft.com/office/drawing/2014/main" id="{197BF0F7-75A5-45E4-ACE1-38EEEFC89BFF}"/>
              </a:ext>
            </a:extLst>
          </p:cNvPr>
          <p:cNvGrpSpPr/>
          <p:nvPr/>
        </p:nvGrpSpPr>
        <p:grpSpPr>
          <a:xfrm>
            <a:off x="5135204" y="1436021"/>
            <a:ext cx="1266849" cy="176130"/>
            <a:chOff x="5188526" y="1273801"/>
            <a:chExt cx="1266849" cy="176130"/>
          </a:xfrm>
        </p:grpSpPr>
        <p:cxnSp>
          <p:nvCxnSpPr>
            <p:cNvPr id="38" name="Прямая со стрелкой 37">
              <a:extLst>
                <a:ext uri="{FF2B5EF4-FFF2-40B4-BE49-F238E27FC236}">
                  <a16:creationId xmlns:a16="http://schemas.microsoft.com/office/drawing/2014/main" id="{FB56A4AA-37BB-4DB6-B516-72D9866DD572}"/>
                </a:ext>
              </a:extLst>
            </p:cNvPr>
            <p:cNvCxnSpPr>
              <a:cxnSpLocks/>
            </p:cNvCxnSpPr>
            <p:nvPr/>
          </p:nvCxnSpPr>
          <p:spPr>
            <a:xfrm>
              <a:off x="5188526" y="1361868"/>
              <a:ext cx="1229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Прямоугольник 38">
              <a:extLst>
                <a:ext uri="{FF2B5EF4-FFF2-40B4-BE49-F238E27FC236}">
                  <a16:creationId xmlns:a16="http://schemas.microsoft.com/office/drawing/2014/main" id="{3C918B4E-6E28-4DDD-A10E-53D79BA1FA9A}"/>
                </a:ext>
              </a:extLst>
            </p:cNvPr>
            <p:cNvSpPr/>
            <p:nvPr/>
          </p:nvSpPr>
          <p:spPr>
            <a:xfrm>
              <a:off x="5204995" y="1273801"/>
              <a:ext cx="1250380"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receive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40" name="Группа 39">
            <a:extLst>
              <a:ext uri="{FF2B5EF4-FFF2-40B4-BE49-F238E27FC236}">
                <a16:creationId xmlns:a16="http://schemas.microsoft.com/office/drawing/2014/main" id="{2B5870A4-F9FC-412A-A64C-1B60DA9C145D}"/>
              </a:ext>
            </a:extLst>
          </p:cNvPr>
          <p:cNvGrpSpPr/>
          <p:nvPr/>
        </p:nvGrpSpPr>
        <p:grpSpPr>
          <a:xfrm>
            <a:off x="1444867" y="3470619"/>
            <a:ext cx="4919384" cy="460897"/>
            <a:chOff x="1498189" y="3308399"/>
            <a:chExt cx="4919384" cy="460897"/>
          </a:xfrm>
        </p:grpSpPr>
        <p:cxnSp>
          <p:nvCxnSpPr>
            <p:cNvPr id="41" name="Прямая со стрелкой 40">
              <a:extLst>
                <a:ext uri="{FF2B5EF4-FFF2-40B4-BE49-F238E27FC236}">
                  <a16:creationId xmlns:a16="http://schemas.microsoft.com/office/drawing/2014/main" id="{DCAFEEE5-2D1B-40D3-A241-BE306EF41CBA}"/>
                </a:ext>
              </a:extLst>
            </p:cNvPr>
            <p:cNvCxnSpPr>
              <a:cxnSpLocks/>
            </p:cNvCxnSpPr>
            <p:nvPr/>
          </p:nvCxnSpPr>
          <p:spPr>
            <a:xfrm>
              <a:off x="1498190" y="3512415"/>
              <a:ext cx="491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a:extLst>
                <a:ext uri="{FF2B5EF4-FFF2-40B4-BE49-F238E27FC236}">
                  <a16:creationId xmlns:a16="http://schemas.microsoft.com/office/drawing/2014/main" id="{206B0CDA-A113-48A3-B474-9F1B53117343}"/>
                </a:ext>
              </a:extLst>
            </p:cNvPr>
            <p:cNvCxnSpPr>
              <a:cxnSpLocks/>
            </p:cNvCxnSpPr>
            <p:nvPr/>
          </p:nvCxnSpPr>
          <p:spPr>
            <a:xfrm flipH="1">
              <a:off x="1498189" y="3567835"/>
              <a:ext cx="49193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3" name="Прямоугольник 42">
              <a:extLst>
                <a:ext uri="{FF2B5EF4-FFF2-40B4-BE49-F238E27FC236}">
                  <a16:creationId xmlns:a16="http://schemas.microsoft.com/office/drawing/2014/main" id="{34F71CFD-5A5C-467F-B122-9307312F32B3}"/>
                </a:ext>
              </a:extLst>
            </p:cNvPr>
            <p:cNvSpPr/>
            <p:nvPr/>
          </p:nvSpPr>
          <p:spPr>
            <a:xfrm>
              <a:off x="2989191" y="3308399"/>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request</a:t>
              </a:r>
            </a:p>
          </p:txBody>
        </p:sp>
        <p:sp>
          <p:nvSpPr>
            <p:cNvPr id="44" name="Прямоугольник 43">
              <a:extLst>
                <a:ext uri="{FF2B5EF4-FFF2-40B4-BE49-F238E27FC236}">
                  <a16:creationId xmlns:a16="http://schemas.microsoft.com/office/drawing/2014/main" id="{90F91626-C830-4066-974C-2FFE08032718}"/>
                </a:ext>
              </a:extLst>
            </p:cNvPr>
            <p:cNvSpPr/>
            <p:nvPr/>
          </p:nvSpPr>
          <p:spPr>
            <a:xfrm>
              <a:off x="2989191" y="3565280"/>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response</a:t>
              </a:r>
            </a:p>
          </p:txBody>
        </p:sp>
      </p:grpSp>
      <p:grpSp>
        <p:nvGrpSpPr>
          <p:cNvPr id="45" name="Группа 44">
            <a:extLst>
              <a:ext uri="{FF2B5EF4-FFF2-40B4-BE49-F238E27FC236}">
                <a16:creationId xmlns:a16="http://schemas.microsoft.com/office/drawing/2014/main" id="{BB683662-5DC3-4411-8CB6-F3AA2A9CF8ED}"/>
              </a:ext>
            </a:extLst>
          </p:cNvPr>
          <p:cNvGrpSpPr/>
          <p:nvPr/>
        </p:nvGrpSpPr>
        <p:grpSpPr>
          <a:xfrm>
            <a:off x="7579944" y="1780054"/>
            <a:ext cx="1449756" cy="1783303"/>
            <a:chOff x="7633266" y="1617834"/>
            <a:chExt cx="1449756" cy="1783303"/>
          </a:xfrm>
        </p:grpSpPr>
        <p:sp>
          <p:nvSpPr>
            <p:cNvPr id="46" name="Прямоугольник 45">
              <a:extLst>
                <a:ext uri="{FF2B5EF4-FFF2-40B4-BE49-F238E27FC236}">
                  <a16:creationId xmlns:a16="http://schemas.microsoft.com/office/drawing/2014/main" id="{966CAAAC-5C33-407B-9CBE-2DE930BBF0B6}"/>
                </a:ext>
              </a:extLst>
            </p:cNvPr>
            <p:cNvSpPr/>
            <p:nvPr/>
          </p:nvSpPr>
          <p:spPr>
            <a:xfrm>
              <a:off x="8154592" y="1617834"/>
              <a:ext cx="928430" cy="1783303"/>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grpSp>
          <p:nvGrpSpPr>
            <p:cNvPr id="47" name="Группа 46">
              <a:extLst>
                <a:ext uri="{FF2B5EF4-FFF2-40B4-BE49-F238E27FC236}">
                  <a16:creationId xmlns:a16="http://schemas.microsoft.com/office/drawing/2014/main" id="{3A7E3B9C-6830-4E9E-801A-2EC87334C9BB}"/>
                </a:ext>
              </a:extLst>
            </p:cNvPr>
            <p:cNvGrpSpPr/>
            <p:nvPr/>
          </p:nvGrpSpPr>
          <p:grpSpPr>
            <a:xfrm>
              <a:off x="7633266" y="2377869"/>
              <a:ext cx="429491" cy="131617"/>
              <a:chOff x="1898073" y="1239982"/>
              <a:chExt cx="429491" cy="131617"/>
            </a:xfrm>
          </p:grpSpPr>
          <p:cxnSp>
            <p:nvCxnSpPr>
              <p:cNvPr id="50" name="Прямая со стрелкой 49">
                <a:extLst>
                  <a:ext uri="{FF2B5EF4-FFF2-40B4-BE49-F238E27FC236}">
                    <a16:creationId xmlns:a16="http://schemas.microsoft.com/office/drawing/2014/main" id="{18486097-402A-4CA5-86B0-23EEA0BD9F3E}"/>
                  </a:ext>
                </a:extLst>
              </p:cNvPr>
              <p:cNvCxnSpPr>
                <a:cxnSpLocks/>
              </p:cNvCxnSpPr>
              <p:nvPr/>
            </p:nvCxnSpPr>
            <p:spPr>
              <a:xfrm>
                <a:off x="1981200" y="1239982"/>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a:extLst>
                  <a:ext uri="{FF2B5EF4-FFF2-40B4-BE49-F238E27FC236}">
                    <a16:creationId xmlns:a16="http://schemas.microsoft.com/office/drawing/2014/main" id="{02ABC6E4-D158-4818-9429-C775DA4AF54C}"/>
                  </a:ext>
                </a:extLst>
              </p:cNvPr>
              <p:cNvCxnSpPr>
                <a:cxnSpLocks/>
              </p:cNvCxnSpPr>
              <p:nvPr/>
            </p:nvCxnSpPr>
            <p:spPr>
              <a:xfrm flipH="1">
                <a:off x="1898073" y="1371599"/>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48" name="Рисунок 47">
              <a:extLst>
                <a:ext uri="{FF2B5EF4-FFF2-40B4-BE49-F238E27FC236}">
                  <a16:creationId xmlns:a16="http://schemas.microsoft.com/office/drawing/2014/main" id="{E871F29C-EC0C-448C-96E4-A3D11160E2AB}"/>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8226531" y="2590669"/>
              <a:ext cx="780291" cy="780291"/>
            </a:xfrm>
            <a:prstGeom prst="rect">
              <a:avLst/>
            </a:prstGeom>
          </p:spPr>
        </p:pic>
        <p:sp>
          <p:nvSpPr>
            <p:cNvPr id="49" name="Прямоугольник 48">
              <a:extLst>
                <a:ext uri="{FF2B5EF4-FFF2-40B4-BE49-F238E27FC236}">
                  <a16:creationId xmlns:a16="http://schemas.microsoft.com/office/drawing/2014/main" id="{7B2EC4D2-129D-4366-B8EF-912E98966064}"/>
                </a:ext>
              </a:extLst>
            </p:cNvPr>
            <p:cNvSpPr/>
            <p:nvPr/>
          </p:nvSpPr>
          <p:spPr>
            <a:xfrm>
              <a:off x="8226530" y="1701470"/>
              <a:ext cx="780291" cy="78028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MS SQL Server</a:t>
              </a:r>
            </a:p>
          </p:txBody>
        </p:sp>
      </p:grpSp>
      <p:grpSp>
        <p:nvGrpSpPr>
          <p:cNvPr id="52" name="Группа 51">
            <a:extLst>
              <a:ext uri="{FF2B5EF4-FFF2-40B4-BE49-F238E27FC236}">
                <a16:creationId xmlns:a16="http://schemas.microsoft.com/office/drawing/2014/main" id="{1EE7F86A-F6F0-46DF-8DDB-68C10EB5D32A}"/>
              </a:ext>
            </a:extLst>
          </p:cNvPr>
          <p:cNvGrpSpPr/>
          <p:nvPr/>
        </p:nvGrpSpPr>
        <p:grpSpPr>
          <a:xfrm>
            <a:off x="2476787" y="748911"/>
            <a:ext cx="2752260" cy="1538826"/>
            <a:chOff x="2530109" y="586691"/>
            <a:chExt cx="2752260" cy="1538826"/>
          </a:xfrm>
        </p:grpSpPr>
        <p:sp>
          <p:nvSpPr>
            <p:cNvPr id="53" name="Прямоугольник 52">
              <a:extLst>
                <a:ext uri="{FF2B5EF4-FFF2-40B4-BE49-F238E27FC236}">
                  <a16:creationId xmlns:a16="http://schemas.microsoft.com/office/drawing/2014/main" id="{79A4DC7C-D98A-4B33-BEFC-0777648F78A2}"/>
                </a:ext>
              </a:extLst>
            </p:cNvPr>
            <p:cNvSpPr/>
            <p:nvPr/>
          </p:nvSpPr>
          <p:spPr>
            <a:xfrm>
              <a:off x="2530109" y="586691"/>
              <a:ext cx="2658417" cy="1266192"/>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54" name="Рисунок 53">
              <a:extLst>
                <a:ext uri="{FF2B5EF4-FFF2-40B4-BE49-F238E27FC236}">
                  <a16:creationId xmlns:a16="http://schemas.microsoft.com/office/drawing/2014/main" id="{8596D7D3-7C16-467F-AA15-8537B7E668B2}"/>
                </a:ext>
              </a:extLst>
            </p:cNvPr>
            <p:cNvPicPr>
              <a:picLocks noChangeAspect="1"/>
            </p:cNvPicPr>
            <p:nvPr/>
          </p:nvPicPr>
          <p:blipFill rotWithShape="1">
            <a:blip r:embed="rId13">
              <a:extLst>
                <a:ext uri="{837473B0-CC2E-450A-ABE3-18F120FF3D39}">
                  <a1611:picAttrSrcUrl xmlns:a1611="http://schemas.microsoft.com/office/drawing/2016/11/main" r:id="rId14"/>
                </a:ext>
              </a:extLst>
            </a:blip>
            <a:srcRect l="20761" r="22748"/>
            <a:stretch/>
          </p:blipFill>
          <p:spPr>
            <a:xfrm>
              <a:off x="2608412" y="971721"/>
              <a:ext cx="780291" cy="780290"/>
            </a:xfrm>
            <a:prstGeom prst="rect">
              <a:avLst/>
            </a:prstGeom>
          </p:spPr>
        </p:pic>
        <p:pic>
          <p:nvPicPr>
            <p:cNvPr id="55" name="Рисунок 54">
              <a:extLst>
                <a:ext uri="{FF2B5EF4-FFF2-40B4-BE49-F238E27FC236}">
                  <a16:creationId xmlns:a16="http://schemas.microsoft.com/office/drawing/2014/main" id="{6AB0F421-9386-41D9-9F39-B4F4C638CA75}"/>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248145" y="598216"/>
              <a:ext cx="2034224" cy="1527301"/>
            </a:xfrm>
            <a:prstGeom prst="rect">
              <a:avLst/>
            </a:prstGeom>
          </p:spPr>
        </p:pic>
        <p:sp>
          <p:nvSpPr>
            <p:cNvPr id="56" name="Прямоугольник 55">
              <a:extLst>
                <a:ext uri="{FF2B5EF4-FFF2-40B4-BE49-F238E27FC236}">
                  <a16:creationId xmlns:a16="http://schemas.microsoft.com/office/drawing/2014/main" id="{D25571D8-8000-4AD7-858E-84D0228B9EE1}"/>
                </a:ext>
              </a:extLst>
            </p:cNvPr>
            <p:cNvSpPr/>
            <p:nvPr/>
          </p:nvSpPr>
          <p:spPr>
            <a:xfrm>
              <a:off x="2608410" y="675285"/>
              <a:ext cx="2504133" cy="2410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Message Bus</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sp>
        <p:nvSpPr>
          <p:cNvPr id="4" name="Прямоугольник 3">
            <a:extLst>
              <a:ext uri="{FF2B5EF4-FFF2-40B4-BE49-F238E27FC236}">
                <a16:creationId xmlns:a16="http://schemas.microsoft.com/office/drawing/2014/main" id="{125714AE-1889-4348-AA76-1FCB689EE25C}"/>
              </a:ext>
            </a:extLst>
          </p:cNvPr>
          <p:cNvSpPr/>
          <p:nvPr/>
        </p:nvSpPr>
        <p:spPr>
          <a:xfrm>
            <a:off x="169583" y="70449"/>
            <a:ext cx="4562467" cy="307777"/>
          </a:xfrm>
          <a:prstGeom prst="rect">
            <a:avLst/>
          </a:prstGeom>
        </p:spPr>
        <p:txBody>
          <a:bodyPr wrap="none">
            <a:spAutoFit/>
          </a:bodyPr>
          <a:lstStyle/>
          <a:p>
            <a:r>
              <a:rPr lang="en-US" dirty="0">
                <a:hlinkClick r:id="rId17"/>
              </a:rPr>
              <a:t>https://github.com/AzarinSergey/winter-school-example</a:t>
            </a:r>
            <a:endParaRPr lang="en-US" dirty="0"/>
          </a:p>
        </p:txBody>
      </p:sp>
    </p:spTree>
    <p:extLst>
      <p:ext uri="{BB962C8B-B14F-4D97-AF65-F5344CB8AC3E}">
        <p14:creationId xmlns:p14="http://schemas.microsoft.com/office/powerpoint/2010/main" val="265644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Запуск контейнера</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457200" y="2161014"/>
            <a:ext cx="8128000" cy="1951496"/>
          </a:xfrm>
          <a:prstGeom prst="rect">
            <a:avLst/>
          </a:prstGeom>
        </p:spPr>
        <p:txBody>
          <a:bodyPr wrap="square">
            <a:spAutoFit/>
          </a:bodyPr>
          <a:lstStyle/>
          <a:p>
            <a:pPr marL="514350" lvl="1" indent="-514350">
              <a:lnSpc>
                <a:spcPct val="150000"/>
              </a:lnSpc>
              <a:buClr>
                <a:srgbClr val="92D050"/>
              </a:buClr>
              <a:buAutoNum type="arabicPeriod"/>
            </a:pPr>
            <a:r>
              <a:rPr lang="ru-RU" sz="2800" dirty="0"/>
              <a:t>Командой </a:t>
            </a:r>
            <a:r>
              <a:rPr lang="en-US" sz="2800" dirty="0"/>
              <a:t>‘docker run’</a:t>
            </a:r>
            <a:endParaRPr lang="ru-RU" sz="2800" dirty="0"/>
          </a:p>
          <a:p>
            <a:pPr marL="514350" lvl="1" indent="-514350">
              <a:lnSpc>
                <a:spcPct val="150000"/>
              </a:lnSpc>
              <a:buClr>
                <a:srgbClr val="92D050"/>
              </a:buClr>
              <a:buAutoNum type="arabicPeriod"/>
            </a:pPr>
            <a:r>
              <a:rPr lang="ru-RU" sz="2800" dirty="0"/>
              <a:t>Используя </a:t>
            </a:r>
            <a:r>
              <a:rPr lang="en-US" sz="2800" dirty="0"/>
              <a:t>docker-compose </a:t>
            </a:r>
            <a:endParaRPr lang="ru-RU" sz="2800" dirty="0"/>
          </a:p>
          <a:p>
            <a:pPr marL="514350" lvl="1" indent="-514350">
              <a:lnSpc>
                <a:spcPct val="150000"/>
              </a:lnSpc>
              <a:buClr>
                <a:srgbClr val="92D050"/>
              </a:buClr>
              <a:buAutoNum type="arabicPeriod"/>
            </a:pPr>
            <a:endParaRPr lang="en-US" sz="2800" dirty="0"/>
          </a:p>
        </p:txBody>
      </p:sp>
    </p:spTree>
    <p:extLst>
      <p:ext uri="{BB962C8B-B14F-4D97-AF65-F5344CB8AC3E}">
        <p14:creationId xmlns:p14="http://schemas.microsoft.com/office/powerpoint/2010/main" val="105629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72E00C9-F39F-4D0B-990A-D8871FB26D2A}"/>
              </a:ext>
            </a:extLst>
          </p:cNvPr>
          <p:cNvSpPr/>
          <p:nvPr/>
        </p:nvSpPr>
        <p:spPr>
          <a:xfrm>
            <a:off x="323850" y="1612900"/>
            <a:ext cx="8496300" cy="29083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dirty="0"/>
              <a:t>docker run -d -p 15005:15672 -p 15006:5672 --network=example-</a:t>
            </a:r>
            <a:r>
              <a:rPr lang="en-US" sz="1800" dirty="0" err="1"/>
              <a:t>ntw</a:t>
            </a:r>
            <a:r>
              <a:rPr lang="en-US" sz="1800" dirty="0"/>
              <a:t> --name example-rabbit -e RABBITMQ_DEFAULT_VHOST=</a:t>
            </a:r>
            <a:r>
              <a:rPr lang="en-US" sz="1800" dirty="0" err="1"/>
              <a:t>example_vhost</a:t>
            </a:r>
            <a:r>
              <a:rPr lang="en-US" sz="1800" dirty="0"/>
              <a:t> rabbitmq:3-management</a:t>
            </a:r>
          </a:p>
          <a:p>
            <a:endParaRPr lang="en-US" sz="1800" dirty="0"/>
          </a:p>
          <a:p>
            <a:r>
              <a:rPr lang="en-US" sz="1800" dirty="0"/>
              <a:t>docker run -d -e 'ACCEPT_EULA=Y' -e 'SA_PASSWORD=555331qQ!' -p 15433:1433 --network=example-</a:t>
            </a:r>
            <a:r>
              <a:rPr lang="en-US" sz="1800" dirty="0" err="1"/>
              <a:t>ntw</a:t>
            </a:r>
            <a:r>
              <a:rPr lang="en-US" sz="1800" dirty="0"/>
              <a:t> --name example-</a:t>
            </a:r>
            <a:r>
              <a:rPr lang="en-US" sz="1800" dirty="0" err="1"/>
              <a:t>sql</a:t>
            </a:r>
            <a:r>
              <a:rPr lang="en-US" sz="1800" dirty="0"/>
              <a:t> example-</a:t>
            </a:r>
            <a:r>
              <a:rPr lang="en-US" sz="1800" dirty="0" err="1"/>
              <a:t>sql</a:t>
            </a:r>
            <a:endParaRPr lang="en-US" sz="1800" dirty="0"/>
          </a:p>
        </p:txBody>
      </p:sp>
      <p:sp>
        <p:nvSpPr>
          <p:cNvPr id="20" name="Прямоугольник 19">
            <a:extLst>
              <a:ext uri="{FF2B5EF4-FFF2-40B4-BE49-F238E27FC236}">
                <a16:creationId xmlns:a16="http://schemas.microsoft.com/office/drawing/2014/main" id="{E8DB6B33-A113-4870-8900-434B906D3553}"/>
              </a:ext>
            </a:extLst>
          </p:cNvPr>
          <p:cNvSpPr/>
          <p:nvPr/>
        </p:nvSpPr>
        <p:spPr>
          <a:xfrm>
            <a:off x="1631950" y="292100"/>
            <a:ext cx="5632450" cy="9017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b="1" dirty="0"/>
              <a:t>run-rabbit-sql.ps1</a:t>
            </a:r>
          </a:p>
        </p:txBody>
      </p:sp>
    </p:spTree>
    <p:extLst>
      <p:ext uri="{BB962C8B-B14F-4D97-AF65-F5344CB8AC3E}">
        <p14:creationId xmlns:p14="http://schemas.microsoft.com/office/powerpoint/2010/main" val="3120022652"/>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Запуск</a:t>
            </a:r>
            <a:r>
              <a:rPr lang="en-US" sz="4800" dirty="0"/>
              <a:t> </a:t>
            </a:r>
            <a:r>
              <a:rPr lang="en-US" sz="4800" dirty="0" err="1"/>
              <a:t>.net</a:t>
            </a:r>
            <a:r>
              <a:rPr lang="en-US" sz="4800" dirty="0"/>
              <a:t> core </a:t>
            </a:r>
            <a:r>
              <a:rPr lang="ru-RU" sz="4800" dirty="0"/>
              <a:t>сервиса </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457199" y="1637502"/>
            <a:ext cx="8349741" cy="1951496"/>
          </a:xfrm>
          <a:prstGeom prst="rect">
            <a:avLst/>
          </a:prstGeom>
        </p:spPr>
        <p:txBody>
          <a:bodyPr wrap="square">
            <a:spAutoFit/>
          </a:bodyPr>
          <a:lstStyle/>
          <a:p>
            <a:pPr lvl="1">
              <a:lnSpc>
                <a:spcPct val="150000"/>
              </a:lnSpc>
              <a:buClr>
                <a:srgbClr val="92D050"/>
              </a:buClr>
            </a:pPr>
            <a:r>
              <a:rPr lang="en-US" sz="2800" dirty="0"/>
              <a:t>docker container run -p 15008:15008 --network=example-</a:t>
            </a:r>
            <a:r>
              <a:rPr lang="en-US" sz="2800" dirty="0" err="1"/>
              <a:t>ntw</a:t>
            </a:r>
            <a:r>
              <a:rPr lang="en-US" sz="2800" dirty="0"/>
              <a:t> --name example-svc </a:t>
            </a:r>
            <a:r>
              <a:rPr lang="en-US" sz="2800" dirty="0" err="1"/>
              <a:t>example-svc</a:t>
            </a:r>
            <a:endParaRPr lang="en-US" sz="2800" dirty="0"/>
          </a:p>
        </p:txBody>
      </p:sp>
    </p:spTree>
    <p:extLst>
      <p:ext uri="{BB962C8B-B14F-4D97-AF65-F5344CB8AC3E}">
        <p14:creationId xmlns:p14="http://schemas.microsoft.com/office/powerpoint/2010/main" val="223557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Запуск</a:t>
            </a:r>
            <a:r>
              <a:rPr lang="en-US" sz="4800" dirty="0"/>
              <a:t> python </a:t>
            </a:r>
            <a:r>
              <a:rPr lang="ru-RU" sz="4800" dirty="0"/>
              <a:t>сервиса </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457200" y="2020587"/>
            <a:ext cx="8349741" cy="1305165"/>
          </a:xfrm>
          <a:prstGeom prst="rect">
            <a:avLst/>
          </a:prstGeom>
        </p:spPr>
        <p:txBody>
          <a:bodyPr wrap="square">
            <a:spAutoFit/>
          </a:bodyPr>
          <a:lstStyle/>
          <a:p>
            <a:pPr lvl="1">
              <a:lnSpc>
                <a:spcPct val="150000"/>
              </a:lnSpc>
              <a:buClr>
                <a:srgbClr val="92D050"/>
              </a:buClr>
            </a:pPr>
            <a:r>
              <a:rPr lang="en-US" sz="2800" dirty="0"/>
              <a:t>docker run –d -p 15000:5000 --network=example-</a:t>
            </a:r>
            <a:r>
              <a:rPr lang="en-US" sz="2800" dirty="0" err="1"/>
              <a:t>ntw</a:t>
            </a:r>
            <a:r>
              <a:rPr lang="en-US" sz="2800" dirty="0"/>
              <a:t> --name example-</a:t>
            </a:r>
            <a:r>
              <a:rPr lang="en-US" sz="2800" dirty="0" err="1"/>
              <a:t>pyapi</a:t>
            </a:r>
            <a:r>
              <a:rPr lang="en-US" sz="2800" dirty="0"/>
              <a:t> example-</a:t>
            </a:r>
            <a:r>
              <a:rPr lang="en-US" sz="2800" dirty="0" err="1"/>
              <a:t>pyapi</a:t>
            </a:r>
            <a:endParaRPr lang="en-US" sz="2800" dirty="0"/>
          </a:p>
        </p:txBody>
      </p:sp>
    </p:spTree>
    <p:extLst>
      <p:ext uri="{BB962C8B-B14F-4D97-AF65-F5344CB8AC3E}">
        <p14:creationId xmlns:p14="http://schemas.microsoft.com/office/powerpoint/2010/main" val="34458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16"/>
          <p:cNvSpPr txBox="1">
            <a:spLocks noGrp="1"/>
          </p:cNvSpPr>
          <p:nvPr>
            <p:ph type="sldNum" idx="12"/>
          </p:nvPr>
        </p:nvSpPr>
        <p:spPr>
          <a:xfrm>
            <a:off x="4183350" y="45085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22" name="Группа 21">
            <a:extLst>
              <a:ext uri="{FF2B5EF4-FFF2-40B4-BE49-F238E27FC236}">
                <a16:creationId xmlns:a16="http://schemas.microsoft.com/office/drawing/2014/main" id="{AA6B9C51-1C15-467C-BF42-AF5F48B84B25}"/>
              </a:ext>
            </a:extLst>
          </p:cNvPr>
          <p:cNvGrpSpPr/>
          <p:nvPr/>
        </p:nvGrpSpPr>
        <p:grpSpPr>
          <a:xfrm>
            <a:off x="6380720" y="335401"/>
            <a:ext cx="1159181" cy="3990097"/>
            <a:chOff x="6434042" y="173181"/>
            <a:chExt cx="1159181" cy="3990097"/>
          </a:xfrm>
        </p:grpSpPr>
        <p:sp>
          <p:nvSpPr>
            <p:cNvPr id="23" name="Прямоугольник 22">
              <a:extLst>
                <a:ext uri="{FF2B5EF4-FFF2-40B4-BE49-F238E27FC236}">
                  <a16:creationId xmlns:a16="http://schemas.microsoft.com/office/drawing/2014/main" id="{29C6A5AC-4544-4C62-A2DE-8346996ED7BB}"/>
                </a:ext>
              </a:extLst>
            </p:cNvPr>
            <p:cNvSpPr/>
            <p:nvPr/>
          </p:nvSpPr>
          <p:spPr>
            <a:xfrm>
              <a:off x="6434042" y="173181"/>
              <a:ext cx="1159181" cy="3990097"/>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24" name="Рисунок 23">
              <a:extLst>
                <a:ext uri="{FF2B5EF4-FFF2-40B4-BE49-F238E27FC236}">
                  <a16:creationId xmlns:a16="http://schemas.microsoft.com/office/drawing/2014/main" id="{9714ACAF-EC48-486C-88E7-C98BB199D44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95483" y="2091288"/>
              <a:ext cx="780290" cy="780290"/>
            </a:xfrm>
            <a:prstGeom prst="rect">
              <a:avLst/>
            </a:prstGeom>
          </p:spPr>
        </p:pic>
        <p:pic>
          <p:nvPicPr>
            <p:cNvPr id="25" name="Рисунок 24">
              <a:extLst>
                <a:ext uri="{FF2B5EF4-FFF2-40B4-BE49-F238E27FC236}">
                  <a16:creationId xmlns:a16="http://schemas.microsoft.com/office/drawing/2014/main" id="{0CA34CCB-44F9-4CF6-BCB2-EDF38563FC1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573853" y="3205918"/>
              <a:ext cx="780290" cy="780290"/>
            </a:xfrm>
            <a:prstGeom prst="rect">
              <a:avLst/>
            </a:prstGeom>
          </p:spPr>
        </p:pic>
        <p:pic>
          <p:nvPicPr>
            <p:cNvPr id="26" name="Рисунок 25">
              <a:extLst>
                <a:ext uri="{FF2B5EF4-FFF2-40B4-BE49-F238E27FC236}">
                  <a16:creationId xmlns:a16="http://schemas.microsoft.com/office/drawing/2014/main" id="{CC3D8BE6-55D3-49FA-B633-34CB84B6CA5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595483" y="1049425"/>
              <a:ext cx="780290" cy="780290"/>
            </a:xfrm>
            <a:prstGeom prst="rect">
              <a:avLst/>
            </a:prstGeom>
          </p:spPr>
        </p:pic>
        <p:cxnSp>
          <p:nvCxnSpPr>
            <p:cNvPr id="27" name="Прямая со стрелкой 26">
              <a:extLst>
                <a:ext uri="{FF2B5EF4-FFF2-40B4-BE49-F238E27FC236}">
                  <a16:creationId xmlns:a16="http://schemas.microsoft.com/office/drawing/2014/main" id="{D720BF64-3513-4F19-866F-A8B9918C6F60}"/>
                </a:ext>
              </a:extLst>
            </p:cNvPr>
            <p:cNvCxnSpPr>
              <a:cxnSpLocks/>
            </p:cNvCxnSpPr>
            <p:nvPr/>
          </p:nvCxnSpPr>
          <p:spPr>
            <a:xfrm rot="5400000" flipH="1">
              <a:off x="6825693" y="3008893"/>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574D1FA2-EFBF-4479-8D30-A8C59FE510BE}"/>
                </a:ext>
              </a:extLst>
            </p:cNvPr>
            <p:cNvCxnSpPr>
              <a:cxnSpLocks/>
            </p:cNvCxnSpPr>
            <p:nvPr/>
          </p:nvCxnSpPr>
          <p:spPr>
            <a:xfrm rot="5400000">
              <a:off x="6805034" y="2026065"/>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Прямоугольник 28">
              <a:extLst>
                <a:ext uri="{FF2B5EF4-FFF2-40B4-BE49-F238E27FC236}">
                  <a16:creationId xmlns:a16="http://schemas.microsoft.com/office/drawing/2014/main" id="{0F37A8B7-8A7D-41B1-A5F4-D34F4997638F}"/>
                </a:ext>
              </a:extLst>
            </p:cNvPr>
            <p:cNvSpPr/>
            <p:nvPr/>
          </p:nvSpPr>
          <p:spPr>
            <a:xfrm>
              <a:off x="6490025" y="221158"/>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.NET Core Service</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grpSp>
        <p:nvGrpSpPr>
          <p:cNvPr id="30" name="Группа 29">
            <a:extLst>
              <a:ext uri="{FF2B5EF4-FFF2-40B4-BE49-F238E27FC236}">
                <a16:creationId xmlns:a16="http://schemas.microsoft.com/office/drawing/2014/main" id="{C598B6B6-6A6A-4E74-AAB5-DEA51A054CBD}"/>
              </a:ext>
            </a:extLst>
          </p:cNvPr>
          <p:cNvGrpSpPr/>
          <p:nvPr/>
        </p:nvGrpSpPr>
        <p:grpSpPr>
          <a:xfrm>
            <a:off x="110316" y="1991935"/>
            <a:ext cx="1334551" cy="2172100"/>
            <a:chOff x="163638" y="1829715"/>
            <a:chExt cx="1334551" cy="2172100"/>
          </a:xfrm>
        </p:grpSpPr>
        <p:sp>
          <p:nvSpPr>
            <p:cNvPr id="31" name="Прямоугольник 30">
              <a:extLst>
                <a:ext uri="{FF2B5EF4-FFF2-40B4-BE49-F238E27FC236}">
                  <a16:creationId xmlns:a16="http://schemas.microsoft.com/office/drawing/2014/main" id="{620C3D24-653D-42F3-9993-14B2BFBA17BE}"/>
                </a:ext>
              </a:extLst>
            </p:cNvPr>
            <p:cNvSpPr/>
            <p:nvPr/>
          </p:nvSpPr>
          <p:spPr>
            <a:xfrm>
              <a:off x="163638" y="1829715"/>
              <a:ext cx="1334551" cy="2172100"/>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762BAE8B-84D2-43E7-9080-69C4E5926D11}"/>
                </a:ext>
              </a:extLst>
            </p:cNvPr>
            <p:cNvSpPr/>
            <p:nvPr/>
          </p:nvSpPr>
          <p:spPr>
            <a:xfrm>
              <a:off x="304868" y="1988472"/>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Python</a:t>
              </a:r>
            </a:p>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Public Endpoint</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pic>
          <p:nvPicPr>
            <p:cNvPr id="33" name="Рисунок 32">
              <a:extLst>
                <a:ext uri="{FF2B5EF4-FFF2-40B4-BE49-F238E27FC236}">
                  <a16:creationId xmlns:a16="http://schemas.microsoft.com/office/drawing/2014/main" id="{7856B5F5-16B7-40BD-A8C7-EE4C9646BA3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82608" y="2995143"/>
              <a:ext cx="780289" cy="780289"/>
            </a:xfrm>
            <a:prstGeom prst="rect">
              <a:avLst/>
            </a:prstGeom>
          </p:spPr>
        </p:pic>
      </p:grpSp>
      <p:grpSp>
        <p:nvGrpSpPr>
          <p:cNvPr id="34" name="Группа 33">
            <a:extLst>
              <a:ext uri="{FF2B5EF4-FFF2-40B4-BE49-F238E27FC236}">
                <a16:creationId xmlns:a16="http://schemas.microsoft.com/office/drawing/2014/main" id="{0220B9E5-489E-4907-B7BA-75C5D775922C}"/>
              </a:ext>
            </a:extLst>
          </p:cNvPr>
          <p:cNvGrpSpPr/>
          <p:nvPr/>
        </p:nvGrpSpPr>
        <p:grpSpPr>
          <a:xfrm>
            <a:off x="777592" y="1311285"/>
            <a:ext cx="1699197" cy="842871"/>
            <a:chOff x="777592" y="1149065"/>
            <a:chExt cx="1699197" cy="842871"/>
          </a:xfrm>
        </p:grpSpPr>
        <p:cxnSp>
          <p:nvCxnSpPr>
            <p:cNvPr id="35" name="Соединитель: уступ 34">
              <a:extLst>
                <a:ext uri="{FF2B5EF4-FFF2-40B4-BE49-F238E27FC236}">
                  <a16:creationId xmlns:a16="http://schemas.microsoft.com/office/drawing/2014/main" id="{E16EE042-83CE-45CC-B459-D24882C2350F}"/>
                </a:ext>
              </a:extLst>
            </p:cNvPr>
            <p:cNvCxnSpPr>
              <a:cxnSpLocks/>
              <a:stCxn id="31" idx="0"/>
            </p:cNvCxnSpPr>
            <p:nvPr/>
          </p:nvCxnSpPr>
          <p:spPr>
            <a:xfrm rot="5400000" flipH="1" flipV="1">
              <a:off x="1383847" y="898994"/>
              <a:ext cx="486687" cy="16991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Прямоугольник 35">
              <a:extLst>
                <a:ext uri="{FF2B5EF4-FFF2-40B4-BE49-F238E27FC236}">
                  <a16:creationId xmlns:a16="http://schemas.microsoft.com/office/drawing/2014/main" id="{62CA4C1E-73A8-4A4B-A6B1-50FC6793FC37}"/>
                </a:ext>
              </a:extLst>
            </p:cNvPr>
            <p:cNvSpPr/>
            <p:nvPr/>
          </p:nvSpPr>
          <p:spPr>
            <a:xfrm>
              <a:off x="933893" y="1149065"/>
              <a:ext cx="1524279"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send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37" name="Группа 36">
            <a:extLst>
              <a:ext uri="{FF2B5EF4-FFF2-40B4-BE49-F238E27FC236}">
                <a16:creationId xmlns:a16="http://schemas.microsoft.com/office/drawing/2014/main" id="{197BF0F7-75A5-45E4-ACE1-38EEEFC89BFF}"/>
              </a:ext>
            </a:extLst>
          </p:cNvPr>
          <p:cNvGrpSpPr/>
          <p:nvPr/>
        </p:nvGrpSpPr>
        <p:grpSpPr>
          <a:xfrm>
            <a:off x="5135204" y="1436021"/>
            <a:ext cx="1266849" cy="176130"/>
            <a:chOff x="5188526" y="1273801"/>
            <a:chExt cx="1266849" cy="176130"/>
          </a:xfrm>
        </p:grpSpPr>
        <p:cxnSp>
          <p:nvCxnSpPr>
            <p:cNvPr id="38" name="Прямая со стрелкой 37">
              <a:extLst>
                <a:ext uri="{FF2B5EF4-FFF2-40B4-BE49-F238E27FC236}">
                  <a16:creationId xmlns:a16="http://schemas.microsoft.com/office/drawing/2014/main" id="{FB56A4AA-37BB-4DB6-B516-72D9866DD572}"/>
                </a:ext>
              </a:extLst>
            </p:cNvPr>
            <p:cNvCxnSpPr>
              <a:cxnSpLocks/>
            </p:cNvCxnSpPr>
            <p:nvPr/>
          </p:nvCxnSpPr>
          <p:spPr>
            <a:xfrm>
              <a:off x="5188526" y="1361868"/>
              <a:ext cx="1229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Прямоугольник 38">
              <a:extLst>
                <a:ext uri="{FF2B5EF4-FFF2-40B4-BE49-F238E27FC236}">
                  <a16:creationId xmlns:a16="http://schemas.microsoft.com/office/drawing/2014/main" id="{3C918B4E-6E28-4DDD-A10E-53D79BA1FA9A}"/>
                </a:ext>
              </a:extLst>
            </p:cNvPr>
            <p:cNvSpPr/>
            <p:nvPr/>
          </p:nvSpPr>
          <p:spPr>
            <a:xfrm>
              <a:off x="5204995" y="1273801"/>
              <a:ext cx="1250380"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receive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40" name="Группа 39">
            <a:extLst>
              <a:ext uri="{FF2B5EF4-FFF2-40B4-BE49-F238E27FC236}">
                <a16:creationId xmlns:a16="http://schemas.microsoft.com/office/drawing/2014/main" id="{2B5870A4-F9FC-412A-A64C-1B60DA9C145D}"/>
              </a:ext>
            </a:extLst>
          </p:cNvPr>
          <p:cNvGrpSpPr/>
          <p:nvPr/>
        </p:nvGrpSpPr>
        <p:grpSpPr>
          <a:xfrm>
            <a:off x="1444867" y="3470619"/>
            <a:ext cx="4919384" cy="460897"/>
            <a:chOff x="1498189" y="3308399"/>
            <a:chExt cx="4919384" cy="460897"/>
          </a:xfrm>
        </p:grpSpPr>
        <p:cxnSp>
          <p:nvCxnSpPr>
            <p:cNvPr id="41" name="Прямая со стрелкой 40">
              <a:extLst>
                <a:ext uri="{FF2B5EF4-FFF2-40B4-BE49-F238E27FC236}">
                  <a16:creationId xmlns:a16="http://schemas.microsoft.com/office/drawing/2014/main" id="{DCAFEEE5-2D1B-40D3-A241-BE306EF41CBA}"/>
                </a:ext>
              </a:extLst>
            </p:cNvPr>
            <p:cNvCxnSpPr>
              <a:cxnSpLocks/>
            </p:cNvCxnSpPr>
            <p:nvPr/>
          </p:nvCxnSpPr>
          <p:spPr>
            <a:xfrm>
              <a:off x="1498190" y="3512415"/>
              <a:ext cx="491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a:extLst>
                <a:ext uri="{FF2B5EF4-FFF2-40B4-BE49-F238E27FC236}">
                  <a16:creationId xmlns:a16="http://schemas.microsoft.com/office/drawing/2014/main" id="{206B0CDA-A113-48A3-B474-9F1B53117343}"/>
                </a:ext>
              </a:extLst>
            </p:cNvPr>
            <p:cNvCxnSpPr>
              <a:cxnSpLocks/>
            </p:cNvCxnSpPr>
            <p:nvPr/>
          </p:nvCxnSpPr>
          <p:spPr>
            <a:xfrm flipH="1">
              <a:off x="1498189" y="3567835"/>
              <a:ext cx="49193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3" name="Прямоугольник 42">
              <a:extLst>
                <a:ext uri="{FF2B5EF4-FFF2-40B4-BE49-F238E27FC236}">
                  <a16:creationId xmlns:a16="http://schemas.microsoft.com/office/drawing/2014/main" id="{34F71CFD-5A5C-467F-B122-9307312F32B3}"/>
                </a:ext>
              </a:extLst>
            </p:cNvPr>
            <p:cNvSpPr/>
            <p:nvPr/>
          </p:nvSpPr>
          <p:spPr>
            <a:xfrm>
              <a:off x="2989191" y="3308399"/>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request</a:t>
              </a:r>
            </a:p>
          </p:txBody>
        </p:sp>
        <p:sp>
          <p:nvSpPr>
            <p:cNvPr id="44" name="Прямоугольник 43">
              <a:extLst>
                <a:ext uri="{FF2B5EF4-FFF2-40B4-BE49-F238E27FC236}">
                  <a16:creationId xmlns:a16="http://schemas.microsoft.com/office/drawing/2014/main" id="{90F91626-C830-4066-974C-2FFE08032718}"/>
                </a:ext>
              </a:extLst>
            </p:cNvPr>
            <p:cNvSpPr/>
            <p:nvPr/>
          </p:nvSpPr>
          <p:spPr>
            <a:xfrm>
              <a:off x="2989191" y="3565280"/>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response</a:t>
              </a:r>
            </a:p>
          </p:txBody>
        </p:sp>
      </p:grpSp>
      <p:grpSp>
        <p:nvGrpSpPr>
          <p:cNvPr id="45" name="Группа 44">
            <a:extLst>
              <a:ext uri="{FF2B5EF4-FFF2-40B4-BE49-F238E27FC236}">
                <a16:creationId xmlns:a16="http://schemas.microsoft.com/office/drawing/2014/main" id="{BB683662-5DC3-4411-8CB6-F3AA2A9CF8ED}"/>
              </a:ext>
            </a:extLst>
          </p:cNvPr>
          <p:cNvGrpSpPr/>
          <p:nvPr/>
        </p:nvGrpSpPr>
        <p:grpSpPr>
          <a:xfrm>
            <a:off x="7579944" y="1780054"/>
            <a:ext cx="1449756" cy="1783303"/>
            <a:chOff x="7633266" y="1617834"/>
            <a:chExt cx="1449756" cy="1783303"/>
          </a:xfrm>
        </p:grpSpPr>
        <p:sp>
          <p:nvSpPr>
            <p:cNvPr id="46" name="Прямоугольник 45">
              <a:extLst>
                <a:ext uri="{FF2B5EF4-FFF2-40B4-BE49-F238E27FC236}">
                  <a16:creationId xmlns:a16="http://schemas.microsoft.com/office/drawing/2014/main" id="{966CAAAC-5C33-407B-9CBE-2DE930BBF0B6}"/>
                </a:ext>
              </a:extLst>
            </p:cNvPr>
            <p:cNvSpPr/>
            <p:nvPr/>
          </p:nvSpPr>
          <p:spPr>
            <a:xfrm>
              <a:off x="8154592" y="1617834"/>
              <a:ext cx="928430" cy="1783303"/>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grpSp>
          <p:nvGrpSpPr>
            <p:cNvPr id="47" name="Группа 46">
              <a:extLst>
                <a:ext uri="{FF2B5EF4-FFF2-40B4-BE49-F238E27FC236}">
                  <a16:creationId xmlns:a16="http://schemas.microsoft.com/office/drawing/2014/main" id="{3A7E3B9C-6830-4E9E-801A-2EC87334C9BB}"/>
                </a:ext>
              </a:extLst>
            </p:cNvPr>
            <p:cNvGrpSpPr/>
            <p:nvPr/>
          </p:nvGrpSpPr>
          <p:grpSpPr>
            <a:xfrm>
              <a:off x="7633266" y="2377869"/>
              <a:ext cx="429491" cy="131617"/>
              <a:chOff x="1898073" y="1239982"/>
              <a:chExt cx="429491" cy="131617"/>
            </a:xfrm>
          </p:grpSpPr>
          <p:cxnSp>
            <p:nvCxnSpPr>
              <p:cNvPr id="50" name="Прямая со стрелкой 49">
                <a:extLst>
                  <a:ext uri="{FF2B5EF4-FFF2-40B4-BE49-F238E27FC236}">
                    <a16:creationId xmlns:a16="http://schemas.microsoft.com/office/drawing/2014/main" id="{18486097-402A-4CA5-86B0-23EEA0BD9F3E}"/>
                  </a:ext>
                </a:extLst>
              </p:cNvPr>
              <p:cNvCxnSpPr>
                <a:cxnSpLocks/>
              </p:cNvCxnSpPr>
              <p:nvPr/>
            </p:nvCxnSpPr>
            <p:spPr>
              <a:xfrm>
                <a:off x="1981200" y="1239982"/>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a:extLst>
                  <a:ext uri="{FF2B5EF4-FFF2-40B4-BE49-F238E27FC236}">
                    <a16:creationId xmlns:a16="http://schemas.microsoft.com/office/drawing/2014/main" id="{02ABC6E4-D158-4818-9429-C775DA4AF54C}"/>
                  </a:ext>
                </a:extLst>
              </p:cNvPr>
              <p:cNvCxnSpPr>
                <a:cxnSpLocks/>
              </p:cNvCxnSpPr>
              <p:nvPr/>
            </p:nvCxnSpPr>
            <p:spPr>
              <a:xfrm flipH="1">
                <a:off x="1898073" y="1371599"/>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48" name="Рисунок 47">
              <a:extLst>
                <a:ext uri="{FF2B5EF4-FFF2-40B4-BE49-F238E27FC236}">
                  <a16:creationId xmlns:a16="http://schemas.microsoft.com/office/drawing/2014/main" id="{E871F29C-EC0C-448C-96E4-A3D11160E2AB}"/>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8226531" y="2590669"/>
              <a:ext cx="780291" cy="780291"/>
            </a:xfrm>
            <a:prstGeom prst="rect">
              <a:avLst/>
            </a:prstGeom>
          </p:spPr>
        </p:pic>
        <p:sp>
          <p:nvSpPr>
            <p:cNvPr id="49" name="Прямоугольник 48">
              <a:extLst>
                <a:ext uri="{FF2B5EF4-FFF2-40B4-BE49-F238E27FC236}">
                  <a16:creationId xmlns:a16="http://schemas.microsoft.com/office/drawing/2014/main" id="{7B2EC4D2-129D-4366-B8EF-912E98966064}"/>
                </a:ext>
              </a:extLst>
            </p:cNvPr>
            <p:cNvSpPr/>
            <p:nvPr/>
          </p:nvSpPr>
          <p:spPr>
            <a:xfrm>
              <a:off x="8226530" y="1701470"/>
              <a:ext cx="780291" cy="78028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MS SQL Server</a:t>
              </a:r>
            </a:p>
          </p:txBody>
        </p:sp>
      </p:grpSp>
      <p:grpSp>
        <p:nvGrpSpPr>
          <p:cNvPr id="52" name="Группа 51">
            <a:extLst>
              <a:ext uri="{FF2B5EF4-FFF2-40B4-BE49-F238E27FC236}">
                <a16:creationId xmlns:a16="http://schemas.microsoft.com/office/drawing/2014/main" id="{1EE7F86A-F6F0-46DF-8DDB-68C10EB5D32A}"/>
              </a:ext>
            </a:extLst>
          </p:cNvPr>
          <p:cNvGrpSpPr/>
          <p:nvPr/>
        </p:nvGrpSpPr>
        <p:grpSpPr>
          <a:xfrm>
            <a:off x="2476787" y="748911"/>
            <a:ext cx="2752260" cy="1538826"/>
            <a:chOff x="2530109" y="586691"/>
            <a:chExt cx="2752260" cy="1538826"/>
          </a:xfrm>
        </p:grpSpPr>
        <p:sp>
          <p:nvSpPr>
            <p:cNvPr id="53" name="Прямоугольник 52">
              <a:extLst>
                <a:ext uri="{FF2B5EF4-FFF2-40B4-BE49-F238E27FC236}">
                  <a16:creationId xmlns:a16="http://schemas.microsoft.com/office/drawing/2014/main" id="{79A4DC7C-D98A-4B33-BEFC-0777648F78A2}"/>
                </a:ext>
              </a:extLst>
            </p:cNvPr>
            <p:cNvSpPr/>
            <p:nvPr/>
          </p:nvSpPr>
          <p:spPr>
            <a:xfrm>
              <a:off x="2530109" y="586691"/>
              <a:ext cx="2658417" cy="1266192"/>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54" name="Рисунок 53">
              <a:extLst>
                <a:ext uri="{FF2B5EF4-FFF2-40B4-BE49-F238E27FC236}">
                  <a16:creationId xmlns:a16="http://schemas.microsoft.com/office/drawing/2014/main" id="{8596D7D3-7C16-467F-AA15-8537B7E668B2}"/>
                </a:ext>
              </a:extLst>
            </p:cNvPr>
            <p:cNvPicPr>
              <a:picLocks noChangeAspect="1"/>
            </p:cNvPicPr>
            <p:nvPr/>
          </p:nvPicPr>
          <p:blipFill rotWithShape="1">
            <a:blip r:embed="rId13">
              <a:extLst>
                <a:ext uri="{837473B0-CC2E-450A-ABE3-18F120FF3D39}">
                  <a1611:picAttrSrcUrl xmlns:a1611="http://schemas.microsoft.com/office/drawing/2016/11/main" r:id="rId14"/>
                </a:ext>
              </a:extLst>
            </a:blip>
            <a:srcRect l="20761" r="22748"/>
            <a:stretch/>
          </p:blipFill>
          <p:spPr>
            <a:xfrm>
              <a:off x="2608412" y="971721"/>
              <a:ext cx="780291" cy="780290"/>
            </a:xfrm>
            <a:prstGeom prst="rect">
              <a:avLst/>
            </a:prstGeom>
          </p:spPr>
        </p:pic>
        <p:pic>
          <p:nvPicPr>
            <p:cNvPr id="55" name="Рисунок 54">
              <a:extLst>
                <a:ext uri="{FF2B5EF4-FFF2-40B4-BE49-F238E27FC236}">
                  <a16:creationId xmlns:a16="http://schemas.microsoft.com/office/drawing/2014/main" id="{6AB0F421-9386-41D9-9F39-B4F4C638CA75}"/>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248145" y="598216"/>
              <a:ext cx="2034224" cy="1527301"/>
            </a:xfrm>
            <a:prstGeom prst="rect">
              <a:avLst/>
            </a:prstGeom>
          </p:spPr>
        </p:pic>
        <p:sp>
          <p:nvSpPr>
            <p:cNvPr id="56" name="Прямоугольник 55">
              <a:extLst>
                <a:ext uri="{FF2B5EF4-FFF2-40B4-BE49-F238E27FC236}">
                  <a16:creationId xmlns:a16="http://schemas.microsoft.com/office/drawing/2014/main" id="{D25571D8-8000-4AD7-858E-84D0228B9EE1}"/>
                </a:ext>
              </a:extLst>
            </p:cNvPr>
            <p:cNvSpPr/>
            <p:nvPr/>
          </p:nvSpPr>
          <p:spPr>
            <a:xfrm>
              <a:off x="2608410" y="675285"/>
              <a:ext cx="2504133" cy="2410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Message Bus</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sp>
        <p:nvSpPr>
          <p:cNvPr id="4" name="Прямоугольник 3">
            <a:extLst>
              <a:ext uri="{FF2B5EF4-FFF2-40B4-BE49-F238E27FC236}">
                <a16:creationId xmlns:a16="http://schemas.microsoft.com/office/drawing/2014/main" id="{125714AE-1889-4348-AA76-1FCB689EE25C}"/>
              </a:ext>
            </a:extLst>
          </p:cNvPr>
          <p:cNvSpPr/>
          <p:nvPr/>
        </p:nvSpPr>
        <p:spPr>
          <a:xfrm>
            <a:off x="169583" y="70449"/>
            <a:ext cx="4562467" cy="307777"/>
          </a:xfrm>
          <a:prstGeom prst="rect">
            <a:avLst/>
          </a:prstGeom>
        </p:spPr>
        <p:txBody>
          <a:bodyPr wrap="none">
            <a:spAutoFit/>
          </a:bodyPr>
          <a:lstStyle/>
          <a:p>
            <a:r>
              <a:rPr lang="en-US" dirty="0">
                <a:hlinkClick r:id="rId17"/>
              </a:rPr>
              <a:t>https://github.com/AzarinSergey/winter-school-example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Виртуализация</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1030" name="Picture 6">
            <a:extLst>
              <a:ext uri="{FF2B5EF4-FFF2-40B4-BE49-F238E27FC236}">
                <a16:creationId xmlns:a16="http://schemas.microsoft.com/office/drawing/2014/main" id="{DBB95551-22FB-436A-BADB-ADBAF588E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540" y="1328283"/>
            <a:ext cx="3943677" cy="315027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57A1DAC4-DF16-4D77-9ED1-4843BA39F7A9}"/>
              </a:ext>
            </a:extLst>
          </p:cNvPr>
          <p:cNvSpPr/>
          <p:nvPr/>
        </p:nvSpPr>
        <p:spPr>
          <a:xfrm>
            <a:off x="457200" y="1328283"/>
            <a:ext cx="4321709" cy="3323987"/>
          </a:xfrm>
          <a:prstGeom prst="rect">
            <a:avLst/>
          </a:prstGeom>
        </p:spPr>
        <p:txBody>
          <a:bodyPr wrap="square">
            <a:spAutoFit/>
          </a:bodyPr>
          <a:lstStyle/>
          <a:p>
            <a:pPr marL="285750" indent="-285750">
              <a:buClr>
                <a:srgbClr val="92D050"/>
              </a:buClr>
              <a:buFont typeface="Wingdings" panose="05000000000000000000" pitchFamily="2" charset="2"/>
              <a:buChar char="v"/>
            </a:pPr>
            <a:r>
              <a:rPr lang="ru-RU" dirty="0">
                <a:solidFill>
                  <a:srgbClr val="222222"/>
                </a:solidFill>
                <a:latin typeface="-apple-system"/>
              </a:rPr>
              <a:t>Возможность создания множества виртуальных машин с различными ОС. </a:t>
            </a:r>
          </a:p>
          <a:p>
            <a:pPr>
              <a:buClr>
                <a:srgbClr val="92D050"/>
              </a:buClr>
            </a:pPr>
            <a:endParaRPr lang="ru-RU"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Виртуальные машины выглядят как обычный компьютер. Они содержат собственное виртуальное оборудование.</a:t>
            </a:r>
          </a:p>
          <a:p>
            <a:pPr>
              <a:buClr>
                <a:srgbClr val="92D050"/>
              </a:buClr>
            </a:pPr>
            <a:endParaRPr lang="ru-RU"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Виртуальные машины полностью изолированы друг от друга и от </a:t>
            </a:r>
            <a:r>
              <a:rPr lang="ru-RU" dirty="0" err="1">
                <a:solidFill>
                  <a:srgbClr val="222222"/>
                </a:solidFill>
                <a:latin typeface="-apple-system"/>
              </a:rPr>
              <a:t>хостовой</a:t>
            </a:r>
            <a:r>
              <a:rPr lang="ru-RU" dirty="0">
                <a:solidFill>
                  <a:srgbClr val="222222"/>
                </a:solidFill>
                <a:latin typeface="-apple-system"/>
              </a:rPr>
              <a:t> ОС, где происходит запуск виртуальных машин.</a:t>
            </a:r>
          </a:p>
          <a:p>
            <a:pPr>
              <a:buClr>
                <a:srgbClr val="92D050"/>
              </a:buClr>
            </a:pPr>
            <a:endParaRPr lang="ru-RU"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Благодаря использованию технологий виртуализации производительность виртуальных серверов очень высока и приближена к производительности реального оборудования.</a:t>
            </a:r>
          </a:p>
        </p:txBody>
      </p:sp>
      <p:sp>
        <p:nvSpPr>
          <p:cNvPr id="7" name="Прямоугольник 6">
            <a:extLst>
              <a:ext uri="{FF2B5EF4-FFF2-40B4-BE49-F238E27FC236}">
                <a16:creationId xmlns:a16="http://schemas.microsoft.com/office/drawing/2014/main" id="{8E9AF30A-BA47-4C4E-A769-8BF7A94C9C72}"/>
              </a:ext>
            </a:extLst>
          </p:cNvPr>
          <p:cNvSpPr/>
          <p:nvPr/>
        </p:nvSpPr>
        <p:spPr>
          <a:xfrm>
            <a:off x="4365854" y="2417862"/>
            <a:ext cx="412292" cy="307777"/>
          </a:xfrm>
          <a:prstGeom prst="rect">
            <a:avLst/>
          </a:prstGeom>
        </p:spPr>
        <p:txBody>
          <a:bodyPr wrap="none">
            <a:spAutoFit/>
          </a:bodyPr>
          <a:lstStyle/>
          <a:p>
            <a:r>
              <a:rPr lang="en" dirty="0">
                <a:solidFill>
                  <a:srgbClr val="FFFFFF"/>
                </a:solidFill>
              </a:rPr>
              <a:t>🔌</a:t>
            </a:r>
            <a:endParaRPr lang="ru-RU" dirty="0"/>
          </a:p>
        </p:txBody>
      </p:sp>
      <p:sp>
        <p:nvSpPr>
          <p:cNvPr id="8" name="Прямоугольник 7">
            <a:extLst>
              <a:ext uri="{FF2B5EF4-FFF2-40B4-BE49-F238E27FC236}">
                <a16:creationId xmlns:a16="http://schemas.microsoft.com/office/drawing/2014/main" id="{05FBEC2E-5590-4CF2-8188-A092370929BB}"/>
              </a:ext>
            </a:extLst>
          </p:cNvPr>
          <p:cNvSpPr/>
          <p:nvPr/>
        </p:nvSpPr>
        <p:spPr>
          <a:xfrm>
            <a:off x="1423957" y="116250"/>
            <a:ext cx="864237" cy="830997"/>
          </a:xfrm>
          <a:prstGeom prst="rect">
            <a:avLst/>
          </a:prstGeom>
        </p:spPr>
        <p:txBody>
          <a:bodyPr wrap="square">
            <a:spAutoFit/>
          </a:bodyPr>
          <a:lstStyle/>
          <a:p>
            <a:r>
              <a:rPr lang="en" sz="4800" dirty="0">
                <a:solidFill>
                  <a:srgbClr val="FFFFFF"/>
                </a:solidFill>
              </a:rPr>
              <a:t>🔌</a:t>
            </a:r>
            <a:endParaRPr lang="ru-RU"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docker-compose</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pic>
        <p:nvPicPr>
          <p:cNvPr id="2" name="Рисунок 1">
            <a:extLst>
              <a:ext uri="{FF2B5EF4-FFF2-40B4-BE49-F238E27FC236}">
                <a16:creationId xmlns:a16="http://schemas.microsoft.com/office/drawing/2014/main" id="{18D4ACEB-5225-4DDC-9A4C-AAF0E38303D8}"/>
              </a:ext>
            </a:extLst>
          </p:cNvPr>
          <p:cNvPicPr>
            <a:picLocks noChangeAspect="1"/>
          </p:cNvPicPr>
          <p:nvPr/>
        </p:nvPicPr>
        <p:blipFill>
          <a:blip r:embed="rId3"/>
          <a:stretch>
            <a:fillRect/>
          </a:stretch>
        </p:blipFill>
        <p:spPr>
          <a:xfrm>
            <a:off x="1665893" y="1439487"/>
            <a:ext cx="6360914" cy="3149123"/>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940785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Проверка</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8" name="Прямоугольник 7">
            <a:extLst>
              <a:ext uri="{FF2B5EF4-FFF2-40B4-BE49-F238E27FC236}">
                <a16:creationId xmlns:a16="http://schemas.microsoft.com/office/drawing/2014/main" id="{29F67D64-3A96-498B-AD8A-185215C69C8A}"/>
              </a:ext>
            </a:extLst>
          </p:cNvPr>
          <p:cNvSpPr/>
          <p:nvPr/>
        </p:nvSpPr>
        <p:spPr>
          <a:xfrm>
            <a:off x="397129" y="1284596"/>
            <a:ext cx="8349741" cy="3244158"/>
          </a:xfrm>
          <a:prstGeom prst="rect">
            <a:avLst/>
          </a:prstGeom>
        </p:spPr>
        <p:txBody>
          <a:bodyPr wrap="square">
            <a:spAutoFit/>
          </a:bodyPr>
          <a:lstStyle/>
          <a:p>
            <a:pPr marL="457200" lvl="1" indent="-457200">
              <a:lnSpc>
                <a:spcPct val="150000"/>
              </a:lnSpc>
              <a:buClr>
                <a:srgbClr val="92D050"/>
              </a:buClr>
              <a:buFont typeface="Wingdings" panose="05000000000000000000" pitchFamily="2" charset="2"/>
              <a:buChar char="ü"/>
            </a:pPr>
            <a:r>
              <a:rPr lang="ru-RU" sz="2800" b="1" dirty="0"/>
              <a:t>Доступность публичного </a:t>
            </a:r>
            <a:r>
              <a:rPr lang="en-US" sz="2800" b="1" dirty="0"/>
              <a:t>API</a:t>
            </a:r>
            <a:r>
              <a:rPr lang="ru-RU" sz="2800" b="1" dirty="0"/>
              <a:t> </a:t>
            </a:r>
            <a:endParaRPr lang="en-US" sz="2800" b="1" dirty="0"/>
          </a:p>
          <a:p>
            <a:pPr lvl="1" algn="ctr">
              <a:lnSpc>
                <a:spcPct val="150000"/>
              </a:lnSpc>
              <a:buClr>
                <a:srgbClr val="92D050"/>
              </a:buClr>
            </a:pPr>
            <a:r>
              <a:rPr lang="en-US" sz="2800" dirty="0"/>
              <a:t>	</a:t>
            </a:r>
            <a:r>
              <a:rPr lang="en-US" sz="2800" i="1" dirty="0">
                <a:solidFill>
                  <a:schemeClr val="accent1"/>
                </a:solidFill>
              </a:rPr>
              <a:t>localhost:15000 </a:t>
            </a:r>
          </a:p>
          <a:p>
            <a:pPr marL="457200" lvl="1" indent="-457200">
              <a:lnSpc>
                <a:spcPct val="150000"/>
              </a:lnSpc>
              <a:buClr>
                <a:srgbClr val="92D050"/>
              </a:buClr>
              <a:buFont typeface="Wingdings" panose="05000000000000000000" pitchFamily="2" charset="2"/>
              <a:buChar char="ü"/>
            </a:pPr>
            <a:r>
              <a:rPr lang="ru-RU" sz="2800" b="1" dirty="0"/>
              <a:t>Доступ к приватному сервису через публичное </a:t>
            </a:r>
            <a:r>
              <a:rPr lang="en-US" sz="2800" b="1" dirty="0"/>
              <a:t>API </a:t>
            </a:r>
          </a:p>
          <a:p>
            <a:pPr lvl="1" algn="ctr">
              <a:lnSpc>
                <a:spcPct val="150000"/>
              </a:lnSpc>
              <a:buClr>
                <a:srgbClr val="92D050"/>
              </a:buClr>
            </a:pPr>
            <a:r>
              <a:rPr lang="en-US" sz="2800" dirty="0"/>
              <a:t>	</a:t>
            </a:r>
            <a:r>
              <a:rPr lang="en-US" sz="2800" i="1" dirty="0">
                <a:solidFill>
                  <a:schemeClr val="accent1"/>
                </a:solidFill>
              </a:rPr>
              <a:t>localhost:15000/service/ping</a:t>
            </a:r>
          </a:p>
        </p:txBody>
      </p:sp>
    </p:spTree>
    <p:extLst>
      <p:ext uri="{BB962C8B-B14F-4D97-AF65-F5344CB8AC3E}">
        <p14:creationId xmlns:p14="http://schemas.microsoft.com/office/powerpoint/2010/main" val="575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Выполнение кейса</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8" name="Прямоугольник 7">
            <a:extLst>
              <a:ext uri="{FF2B5EF4-FFF2-40B4-BE49-F238E27FC236}">
                <a16:creationId xmlns:a16="http://schemas.microsoft.com/office/drawing/2014/main" id="{29F67D64-3A96-498B-AD8A-185215C69C8A}"/>
              </a:ext>
            </a:extLst>
          </p:cNvPr>
          <p:cNvSpPr/>
          <p:nvPr/>
        </p:nvSpPr>
        <p:spPr>
          <a:xfrm>
            <a:off x="168965" y="1391970"/>
            <a:ext cx="8806069" cy="3028714"/>
          </a:xfrm>
          <a:prstGeom prst="rect">
            <a:avLst/>
          </a:prstGeom>
        </p:spPr>
        <p:txBody>
          <a:bodyPr wrap="square">
            <a:spAutoFit/>
          </a:bodyPr>
          <a:lstStyle/>
          <a:p>
            <a:pPr marL="457200" lvl="1" indent="-457200">
              <a:lnSpc>
                <a:spcPct val="150000"/>
              </a:lnSpc>
              <a:buClr>
                <a:srgbClr val="92D050"/>
              </a:buClr>
              <a:buFont typeface="Wingdings" panose="05000000000000000000" pitchFamily="2" charset="2"/>
              <a:buChar char="ü"/>
            </a:pPr>
            <a:r>
              <a:rPr lang="ru-RU" sz="2800" b="1" dirty="0"/>
              <a:t>Создание задачи</a:t>
            </a:r>
            <a:endParaRPr lang="en-US" sz="2800" b="1" dirty="0"/>
          </a:p>
          <a:p>
            <a:pPr lvl="1" algn="ctr">
              <a:lnSpc>
                <a:spcPct val="150000"/>
              </a:lnSpc>
              <a:buClr>
                <a:srgbClr val="92D050"/>
              </a:buClr>
            </a:pPr>
            <a:r>
              <a:rPr lang="en-US" sz="2800" i="1" dirty="0">
                <a:solidFill>
                  <a:schemeClr val="accent1"/>
                </a:solidFill>
              </a:rPr>
              <a:t>localhost:15000/service/create/</a:t>
            </a:r>
            <a:r>
              <a:rPr lang="en-US" sz="2800" i="1" dirty="0" err="1">
                <a:solidFill>
                  <a:schemeClr val="accent1"/>
                </a:solidFill>
              </a:rPr>
              <a:t>MySimpleTask</a:t>
            </a:r>
            <a:r>
              <a:rPr lang="en-US" sz="2800" i="1" dirty="0">
                <a:solidFill>
                  <a:schemeClr val="accent1"/>
                </a:solidFill>
              </a:rPr>
              <a:t>/80</a:t>
            </a:r>
          </a:p>
          <a:p>
            <a:pPr marL="457200" lvl="1" indent="-457200">
              <a:lnSpc>
                <a:spcPct val="250000"/>
              </a:lnSpc>
              <a:buClr>
                <a:srgbClr val="92D050"/>
              </a:buClr>
              <a:buFont typeface="Wingdings" panose="05000000000000000000" pitchFamily="2" charset="2"/>
              <a:buChar char="ü"/>
            </a:pPr>
            <a:r>
              <a:rPr lang="ru-RU" sz="2800" b="1" dirty="0"/>
              <a:t>Получения списка задач</a:t>
            </a:r>
            <a:endParaRPr lang="en-US" sz="2800" b="1" dirty="0"/>
          </a:p>
          <a:p>
            <a:pPr lvl="1" algn="ctr">
              <a:lnSpc>
                <a:spcPct val="150000"/>
              </a:lnSpc>
              <a:buClr>
                <a:srgbClr val="92D050"/>
              </a:buClr>
            </a:pPr>
            <a:r>
              <a:rPr lang="en-US" sz="2800" i="1" dirty="0">
                <a:solidFill>
                  <a:schemeClr val="accent1"/>
                </a:solidFill>
              </a:rPr>
              <a:t>	localhost:15000/service/get</a:t>
            </a:r>
          </a:p>
        </p:txBody>
      </p:sp>
    </p:spTree>
    <p:extLst>
      <p:ext uri="{BB962C8B-B14F-4D97-AF65-F5344CB8AC3E}">
        <p14:creationId xmlns:p14="http://schemas.microsoft.com/office/powerpoint/2010/main" val="3950971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2" name="Google Shape;422;p35"/>
          <p:cNvSpPr txBox="1">
            <a:spLocks noGrp="1"/>
          </p:cNvSpPr>
          <p:nvPr>
            <p:ph type="subTitle" idx="4294967295"/>
          </p:nvPr>
        </p:nvSpPr>
        <p:spPr>
          <a:xfrm>
            <a:off x="905100" y="1602800"/>
            <a:ext cx="7333800" cy="2664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lang="en" sz="3600" b="1" dirty="0">
              <a:solidFill>
                <a:srgbClr val="FFFFFF"/>
              </a:solidFill>
            </a:endParaRPr>
          </a:p>
          <a:p>
            <a:pPr marL="0" lvl="0" indent="0" algn="ctr" rtl="0">
              <a:spcBef>
                <a:spcPts val="600"/>
              </a:spcBef>
              <a:spcAft>
                <a:spcPts val="0"/>
              </a:spcAft>
              <a:buNone/>
            </a:pPr>
            <a:r>
              <a:rPr lang="ru-RU" sz="3600" b="1" dirty="0">
                <a:solidFill>
                  <a:srgbClr val="FFFFFF"/>
                </a:solidFill>
              </a:rPr>
              <a:t>Вопросы</a:t>
            </a:r>
            <a:r>
              <a:rPr lang="en" sz="3600" b="1" dirty="0">
                <a:solidFill>
                  <a:srgbClr val="FFFFFF"/>
                </a:solidFill>
              </a:rPr>
              <a:t>?</a:t>
            </a:r>
            <a:endParaRPr sz="3600" b="1" dirty="0">
              <a:solidFill>
                <a:srgbClr val="FFFFFF"/>
              </a:solidFill>
            </a:endParaRPr>
          </a:p>
        </p:txBody>
      </p:sp>
      <p:sp>
        <p:nvSpPr>
          <p:cNvPr id="423" name="Google Shape;423;p35"/>
          <p:cNvSpPr/>
          <p:nvPr/>
        </p:nvSpPr>
        <p:spPr>
          <a:xfrm>
            <a:off x="4353524" y="875800"/>
            <a:ext cx="437065" cy="437026"/>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
        <p:nvSpPr>
          <p:cNvPr id="6" name="Прямоугольник 5">
            <a:extLst>
              <a:ext uri="{FF2B5EF4-FFF2-40B4-BE49-F238E27FC236}">
                <a16:creationId xmlns:a16="http://schemas.microsoft.com/office/drawing/2014/main" id="{5F567789-A326-44EE-B408-E15887451272}"/>
              </a:ext>
            </a:extLst>
          </p:cNvPr>
          <p:cNvSpPr/>
          <p:nvPr/>
        </p:nvSpPr>
        <p:spPr>
          <a:xfrm>
            <a:off x="2290766" y="4113811"/>
            <a:ext cx="4562467" cy="307777"/>
          </a:xfrm>
          <a:prstGeom prst="rect">
            <a:avLst/>
          </a:prstGeom>
        </p:spPr>
        <p:txBody>
          <a:bodyPr wrap="none">
            <a:spAutoFit/>
          </a:bodyPr>
          <a:lstStyle/>
          <a:p>
            <a:r>
              <a:rPr lang="en-US" dirty="0">
                <a:hlinkClick r:id="rId3"/>
              </a:rPr>
              <a:t>https://github.com/AzarinSergey/winter-school-example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Контейнеризация</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pic>
        <p:nvPicPr>
          <p:cNvPr id="2052" name="Picture 4">
            <a:extLst>
              <a:ext uri="{FF2B5EF4-FFF2-40B4-BE49-F238E27FC236}">
                <a16:creationId xmlns:a16="http://schemas.microsoft.com/office/drawing/2014/main" id="{59F4C4BC-9AF8-484E-9BE6-B28B2891B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493" y="1293285"/>
            <a:ext cx="4161138" cy="3323987"/>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a:extLst>
              <a:ext uri="{FF2B5EF4-FFF2-40B4-BE49-F238E27FC236}">
                <a16:creationId xmlns:a16="http://schemas.microsoft.com/office/drawing/2014/main" id="{BD1EC135-FF32-43D1-B05A-CB52357AA53F}"/>
              </a:ext>
            </a:extLst>
          </p:cNvPr>
          <p:cNvSpPr/>
          <p:nvPr/>
        </p:nvSpPr>
        <p:spPr>
          <a:xfrm>
            <a:off x="540369" y="1570284"/>
            <a:ext cx="3255776" cy="1384995"/>
          </a:xfrm>
          <a:prstGeom prst="rect">
            <a:avLst/>
          </a:prstGeom>
        </p:spPr>
        <p:txBody>
          <a:bodyPr wrap="square">
            <a:spAutoFit/>
          </a:bodyPr>
          <a:lstStyle/>
          <a:p>
            <a:pPr>
              <a:buClr>
                <a:srgbClr val="92D050"/>
              </a:buClr>
            </a:pPr>
            <a:r>
              <a:rPr lang="ru-RU" b="1" dirty="0">
                <a:solidFill>
                  <a:srgbClr val="222222"/>
                </a:solidFill>
                <a:latin typeface="-apple-system"/>
              </a:rPr>
              <a:t>Преимущества</a:t>
            </a:r>
          </a:p>
          <a:p>
            <a:pPr marL="285750" indent="-285750">
              <a:buClr>
                <a:srgbClr val="92D050"/>
              </a:buClr>
              <a:buFont typeface="Wingdings" panose="05000000000000000000" pitchFamily="2" charset="2"/>
              <a:buChar char="v"/>
            </a:pPr>
            <a:r>
              <a:rPr lang="ru-RU" dirty="0">
                <a:solidFill>
                  <a:srgbClr val="222222"/>
                </a:solidFill>
                <a:latin typeface="-apple-system"/>
              </a:rPr>
              <a:t>Стандартизация. </a:t>
            </a:r>
          </a:p>
          <a:p>
            <a:pPr marL="285750" indent="-285750">
              <a:buClr>
                <a:srgbClr val="92D050"/>
              </a:buClr>
              <a:buFont typeface="Wingdings" panose="05000000000000000000" pitchFamily="2" charset="2"/>
              <a:buChar char="v"/>
            </a:pPr>
            <a:r>
              <a:rPr lang="ru-RU" dirty="0">
                <a:solidFill>
                  <a:srgbClr val="222222"/>
                </a:solidFill>
                <a:latin typeface="-apple-system"/>
              </a:rPr>
              <a:t>Гибкая среда.</a:t>
            </a:r>
          </a:p>
          <a:p>
            <a:pPr marL="285750" indent="-285750">
              <a:buClr>
                <a:srgbClr val="92D050"/>
              </a:buClr>
              <a:buFont typeface="Wingdings" panose="05000000000000000000" pitchFamily="2" charset="2"/>
              <a:buChar char="v"/>
            </a:pPr>
            <a:r>
              <a:rPr lang="ru-RU" dirty="0">
                <a:solidFill>
                  <a:srgbClr val="222222"/>
                </a:solidFill>
                <a:latin typeface="-apple-system"/>
              </a:rPr>
              <a:t>Повышенная производительность.</a:t>
            </a:r>
          </a:p>
          <a:p>
            <a:pPr marL="285750" indent="-285750">
              <a:buClr>
                <a:srgbClr val="92D050"/>
              </a:buClr>
              <a:buFont typeface="Wingdings" panose="05000000000000000000" pitchFamily="2" charset="2"/>
              <a:buChar char="v"/>
            </a:pPr>
            <a:r>
              <a:rPr lang="ru-RU" dirty="0">
                <a:solidFill>
                  <a:srgbClr val="222222"/>
                </a:solidFill>
                <a:latin typeface="-apple-system"/>
              </a:rPr>
              <a:t>Переносимость среды вычислений.</a:t>
            </a:r>
          </a:p>
          <a:p>
            <a:pPr marL="285750" indent="-285750">
              <a:buClr>
                <a:srgbClr val="92D050"/>
              </a:buClr>
              <a:buFont typeface="Wingdings" panose="05000000000000000000" pitchFamily="2" charset="2"/>
              <a:buChar char="v"/>
            </a:pPr>
            <a:r>
              <a:rPr lang="ru-RU" dirty="0">
                <a:solidFill>
                  <a:srgbClr val="222222"/>
                </a:solidFill>
                <a:latin typeface="-apple-system"/>
              </a:rPr>
              <a:t>Безопасность. </a:t>
            </a:r>
          </a:p>
        </p:txBody>
      </p:sp>
      <p:sp>
        <p:nvSpPr>
          <p:cNvPr id="11" name="Прямоугольник 10">
            <a:extLst>
              <a:ext uri="{FF2B5EF4-FFF2-40B4-BE49-F238E27FC236}">
                <a16:creationId xmlns:a16="http://schemas.microsoft.com/office/drawing/2014/main" id="{DA039B9B-CFBB-45D9-B9D8-930A54315394}"/>
              </a:ext>
            </a:extLst>
          </p:cNvPr>
          <p:cNvSpPr/>
          <p:nvPr/>
        </p:nvSpPr>
        <p:spPr>
          <a:xfrm>
            <a:off x="540369" y="3238415"/>
            <a:ext cx="3322977" cy="738664"/>
          </a:xfrm>
          <a:prstGeom prst="rect">
            <a:avLst/>
          </a:prstGeom>
        </p:spPr>
        <p:txBody>
          <a:bodyPr wrap="square">
            <a:spAutoFit/>
          </a:bodyPr>
          <a:lstStyle/>
          <a:p>
            <a:pPr>
              <a:buClr>
                <a:srgbClr val="92D050"/>
              </a:buClr>
            </a:pPr>
            <a:r>
              <a:rPr lang="ru-RU" b="1" dirty="0">
                <a:solidFill>
                  <a:srgbClr val="222222"/>
                </a:solidFill>
                <a:latin typeface="-apple-system"/>
              </a:rPr>
              <a:t>Недостатки</a:t>
            </a:r>
            <a:endParaRPr lang="en-US" b="1"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Повышенная сложность </a:t>
            </a:r>
          </a:p>
          <a:p>
            <a:pPr marL="285750" indent="-285750">
              <a:buClr>
                <a:srgbClr val="92D050"/>
              </a:buClr>
              <a:buFont typeface="Wingdings" panose="05000000000000000000" pitchFamily="2" charset="2"/>
              <a:buChar char="v"/>
            </a:pPr>
            <a:r>
              <a:rPr lang="ru-RU" dirty="0" err="1">
                <a:solidFill>
                  <a:srgbClr val="222222"/>
                </a:solidFill>
                <a:latin typeface="-apple-system"/>
              </a:rPr>
              <a:t>Нативная</a:t>
            </a:r>
            <a:r>
              <a:rPr lang="ru-RU" dirty="0">
                <a:solidFill>
                  <a:srgbClr val="222222"/>
                </a:solidFill>
                <a:latin typeface="-apple-system"/>
              </a:rPr>
              <a:t> поддержка только в </a:t>
            </a:r>
            <a:r>
              <a:rPr lang="en-US" dirty="0">
                <a:solidFill>
                  <a:srgbClr val="222222"/>
                </a:solidFill>
                <a:latin typeface="-apple-system"/>
              </a:rPr>
              <a:t>Linux</a:t>
            </a:r>
            <a:endParaRPr lang="ru-RU" dirty="0">
              <a:solidFill>
                <a:srgbClr val="222222"/>
              </a:solidFill>
              <a:latin typeface="-apple-system"/>
            </a:endParaRPr>
          </a:p>
        </p:txBody>
      </p:sp>
    </p:spTree>
    <p:extLst>
      <p:ext uri="{BB962C8B-B14F-4D97-AF65-F5344CB8AC3E}">
        <p14:creationId xmlns:p14="http://schemas.microsoft.com/office/powerpoint/2010/main" val="2600948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Архитектура</a:t>
            </a:r>
            <a:r>
              <a:rPr lang="en-US" sz="4800" dirty="0"/>
              <a:t> Docker</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pic>
        <p:nvPicPr>
          <p:cNvPr id="3" name="Рисунок 2">
            <a:extLst>
              <a:ext uri="{FF2B5EF4-FFF2-40B4-BE49-F238E27FC236}">
                <a16:creationId xmlns:a16="http://schemas.microsoft.com/office/drawing/2014/main" id="{2CB0B6E4-A0FB-4E82-A9EC-042A8A7C75E5}"/>
              </a:ext>
            </a:extLst>
          </p:cNvPr>
          <p:cNvPicPr>
            <a:picLocks noChangeAspect="1"/>
          </p:cNvPicPr>
          <p:nvPr/>
        </p:nvPicPr>
        <p:blipFill>
          <a:blip r:embed="rId3"/>
          <a:stretch>
            <a:fillRect/>
          </a:stretch>
        </p:blipFill>
        <p:spPr>
          <a:xfrm>
            <a:off x="1546235" y="1430565"/>
            <a:ext cx="6051529" cy="3166967"/>
          </a:xfrm>
          <a:prstGeom prst="rect">
            <a:avLst/>
          </a:prstGeom>
        </p:spPr>
      </p:pic>
    </p:spTree>
    <p:extLst>
      <p:ext uri="{BB962C8B-B14F-4D97-AF65-F5344CB8AC3E}">
        <p14:creationId xmlns:p14="http://schemas.microsoft.com/office/powerpoint/2010/main" val="419347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Объекты</a:t>
            </a:r>
            <a:r>
              <a:rPr lang="en-US" sz="4800" dirty="0"/>
              <a:t> Docker</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1856076" y="1460125"/>
            <a:ext cx="5652655" cy="3244158"/>
          </a:xfrm>
          <a:prstGeom prst="rect">
            <a:avLst/>
          </a:prstGeom>
        </p:spPr>
        <p:txBody>
          <a:bodyPr wrap="square">
            <a:spAutoFit/>
          </a:bodyPr>
          <a:lstStyle/>
          <a:p>
            <a:pPr marL="285750" lvl="1" indent="-285750">
              <a:lnSpc>
                <a:spcPct val="150000"/>
              </a:lnSpc>
              <a:buClr>
                <a:srgbClr val="92D050"/>
              </a:buClr>
              <a:buFont typeface="Wingdings" panose="05000000000000000000" pitchFamily="2" charset="2"/>
              <a:buChar char="Ø"/>
            </a:pPr>
            <a:r>
              <a:rPr lang="en-US" sz="2800" dirty="0"/>
              <a:t>    </a:t>
            </a:r>
            <a:r>
              <a:rPr lang="ru-RU" sz="2800" dirty="0"/>
              <a:t>Образы</a:t>
            </a:r>
            <a:r>
              <a:rPr lang="en-US" sz="2800" dirty="0"/>
              <a:t> (Images)</a:t>
            </a:r>
            <a:r>
              <a:rPr lang="ru-RU" sz="2800" dirty="0"/>
              <a:t> </a:t>
            </a:r>
            <a:endParaRPr lang="en-US" sz="2800" dirty="0"/>
          </a:p>
          <a:p>
            <a:pPr marL="285750" lvl="1" indent="-285750">
              <a:lnSpc>
                <a:spcPct val="150000"/>
              </a:lnSpc>
              <a:buClr>
                <a:srgbClr val="92D050"/>
              </a:buClr>
              <a:buFont typeface="Wingdings" panose="05000000000000000000" pitchFamily="2" charset="2"/>
              <a:buChar char="Ø"/>
            </a:pPr>
            <a:r>
              <a:rPr lang="en-US" sz="2800" dirty="0"/>
              <a:t>    </a:t>
            </a:r>
            <a:r>
              <a:rPr lang="ru-RU" sz="2800" dirty="0"/>
              <a:t>Контейнеры</a:t>
            </a:r>
            <a:r>
              <a:rPr lang="en-US" sz="2800" dirty="0"/>
              <a:t> (Containers)</a:t>
            </a:r>
            <a:endParaRPr lang="ru-RU" sz="2800" dirty="0"/>
          </a:p>
          <a:p>
            <a:pPr marL="285750" lvl="1" indent="-285750">
              <a:lnSpc>
                <a:spcPct val="150000"/>
              </a:lnSpc>
              <a:buClr>
                <a:srgbClr val="92D050"/>
              </a:buClr>
              <a:buFont typeface="Wingdings" panose="05000000000000000000" pitchFamily="2" charset="2"/>
              <a:buChar char="Ø"/>
            </a:pPr>
            <a:r>
              <a:rPr lang="ru-RU" sz="2800" dirty="0"/>
              <a:t>    Внешние данные</a:t>
            </a:r>
            <a:r>
              <a:rPr lang="en-US" sz="2800" dirty="0"/>
              <a:t> (Volumes)</a:t>
            </a:r>
          </a:p>
          <a:p>
            <a:pPr marL="285750" lvl="1" indent="-285750">
              <a:lnSpc>
                <a:spcPct val="150000"/>
              </a:lnSpc>
              <a:buClr>
                <a:srgbClr val="92D050"/>
              </a:buClr>
              <a:buFont typeface="Wingdings" panose="05000000000000000000" pitchFamily="2" charset="2"/>
              <a:buChar char="Ø"/>
            </a:pPr>
            <a:r>
              <a:rPr lang="en-US" sz="2800" dirty="0"/>
              <a:t>    </a:t>
            </a:r>
            <a:r>
              <a:rPr lang="ru-RU" sz="2800" dirty="0"/>
              <a:t>Сети</a:t>
            </a:r>
            <a:r>
              <a:rPr lang="en-US" sz="2800" dirty="0"/>
              <a:t> (Networks)</a:t>
            </a:r>
            <a:endParaRPr lang="ru-RU" sz="2800" dirty="0"/>
          </a:p>
          <a:p>
            <a:pPr marL="285750" lvl="1" indent="-285750">
              <a:lnSpc>
                <a:spcPct val="150000"/>
              </a:lnSpc>
              <a:buClr>
                <a:srgbClr val="92D050"/>
              </a:buClr>
              <a:buFont typeface="Wingdings" panose="05000000000000000000" pitchFamily="2" charset="2"/>
              <a:buChar char="Ø"/>
            </a:pPr>
            <a:r>
              <a:rPr lang="ru-RU" sz="2800" dirty="0"/>
              <a:t>    …</a:t>
            </a:r>
            <a:endParaRPr lang="en-US" sz="2800" dirty="0"/>
          </a:p>
        </p:txBody>
      </p:sp>
    </p:spTree>
    <p:extLst>
      <p:ext uri="{BB962C8B-B14F-4D97-AF65-F5344CB8AC3E}">
        <p14:creationId xmlns:p14="http://schemas.microsoft.com/office/powerpoint/2010/main" val="389504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body" idx="1"/>
          </p:nvPr>
        </p:nvSpPr>
        <p:spPr>
          <a:xfrm>
            <a:off x="933893" y="4338568"/>
            <a:ext cx="7552917" cy="748800"/>
          </a:xfrm>
          <a:prstGeom prst="rect">
            <a:avLst/>
          </a:prstGeom>
        </p:spPr>
        <p:txBody>
          <a:bodyPr spcFirstLastPara="1" wrap="square" lIns="91425" tIns="91425" rIns="91425" bIns="91425" anchor="ctr" anchorCtr="0">
            <a:noAutofit/>
          </a:bodyPr>
          <a:lstStyle/>
          <a:p>
            <a:pPr marL="0" lvl="0" indent="0"/>
            <a:r>
              <a:rPr lang="ru-RU" sz="4800" dirty="0"/>
              <a:t>Тестовое приложение</a:t>
            </a:r>
            <a:endParaRPr sz="4800" dirty="0"/>
          </a:p>
        </p:txBody>
      </p:sp>
      <p:grpSp>
        <p:nvGrpSpPr>
          <p:cNvPr id="87" name="Группа 86">
            <a:extLst>
              <a:ext uri="{FF2B5EF4-FFF2-40B4-BE49-F238E27FC236}">
                <a16:creationId xmlns:a16="http://schemas.microsoft.com/office/drawing/2014/main" id="{006B5A52-89F4-4CDA-9966-807904CED730}"/>
              </a:ext>
            </a:extLst>
          </p:cNvPr>
          <p:cNvGrpSpPr/>
          <p:nvPr/>
        </p:nvGrpSpPr>
        <p:grpSpPr>
          <a:xfrm>
            <a:off x="6434042" y="173181"/>
            <a:ext cx="1159181" cy="3990097"/>
            <a:chOff x="6434042" y="173181"/>
            <a:chExt cx="1159181" cy="3990097"/>
          </a:xfrm>
        </p:grpSpPr>
        <p:sp>
          <p:nvSpPr>
            <p:cNvPr id="3" name="Прямоугольник 2">
              <a:extLst>
                <a:ext uri="{FF2B5EF4-FFF2-40B4-BE49-F238E27FC236}">
                  <a16:creationId xmlns:a16="http://schemas.microsoft.com/office/drawing/2014/main" id="{E87CD97C-E3B3-4DD5-A420-CF0ED8C44977}"/>
                </a:ext>
              </a:extLst>
            </p:cNvPr>
            <p:cNvSpPr/>
            <p:nvPr/>
          </p:nvSpPr>
          <p:spPr>
            <a:xfrm>
              <a:off x="6434042" y="173181"/>
              <a:ext cx="1159181" cy="3990097"/>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7" name="Рисунок 6">
              <a:extLst>
                <a:ext uri="{FF2B5EF4-FFF2-40B4-BE49-F238E27FC236}">
                  <a16:creationId xmlns:a16="http://schemas.microsoft.com/office/drawing/2014/main" id="{848D5486-E992-48E8-A1F5-3C7B7A2B8C3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95483" y="2091288"/>
              <a:ext cx="780290" cy="780290"/>
            </a:xfrm>
            <a:prstGeom prst="rect">
              <a:avLst/>
            </a:prstGeom>
          </p:spPr>
        </p:pic>
        <p:pic>
          <p:nvPicPr>
            <p:cNvPr id="8" name="Рисунок 7">
              <a:extLst>
                <a:ext uri="{FF2B5EF4-FFF2-40B4-BE49-F238E27FC236}">
                  <a16:creationId xmlns:a16="http://schemas.microsoft.com/office/drawing/2014/main" id="{12FEB4B5-4B64-4D95-9FB4-277F42C0658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573853" y="3205918"/>
              <a:ext cx="780290" cy="780290"/>
            </a:xfrm>
            <a:prstGeom prst="rect">
              <a:avLst/>
            </a:prstGeom>
          </p:spPr>
        </p:pic>
        <p:pic>
          <p:nvPicPr>
            <p:cNvPr id="9" name="Рисунок 8">
              <a:extLst>
                <a:ext uri="{FF2B5EF4-FFF2-40B4-BE49-F238E27FC236}">
                  <a16:creationId xmlns:a16="http://schemas.microsoft.com/office/drawing/2014/main" id="{DAA655C9-C021-4F2A-9496-75264FE381E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595483" y="1049425"/>
              <a:ext cx="780290" cy="780290"/>
            </a:xfrm>
            <a:prstGeom prst="rect">
              <a:avLst/>
            </a:prstGeom>
          </p:spPr>
        </p:pic>
        <p:cxnSp>
          <p:nvCxnSpPr>
            <p:cNvPr id="11" name="Прямая со стрелкой 10">
              <a:extLst>
                <a:ext uri="{FF2B5EF4-FFF2-40B4-BE49-F238E27FC236}">
                  <a16:creationId xmlns:a16="http://schemas.microsoft.com/office/drawing/2014/main" id="{8DC9EFE3-E5D6-4742-84AB-D9BF07B7D849}"/>
                </a:ext>
              </a:extLst>
            </p:cNvPr>
            <p:cNvCxnSpPr>
              <a:cxnSpLocks/>
            </p:cNvCxnSpPr>
            <p:nvPr/>
          </p:nvCxnSpPr>
          <p:spPr>
            <a:xfrm rot="5400000" flipH="1">
              <a:off x="6825693" y="3008893"/>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638B7B5F-142C-49B2-A845-8AB1E36B7A24}"/>
                </a:ext>
              </a:extLst>
            </p:cNvPr>
            <p:cNvCxnSpPr>
              <a:cxnSpLocks/>
            </p:cNvCxnSpPr>
            <p:nvPr/>
          </p:nvCxnSpPr>
          <p:spPr>
            <a:xfrm rot="5400000">
              <a:off x="6805034" y="2026065"/>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Прямоугольник 14">
              <a:extLst>
                <a:ext uri="{FF2B5EF4-FFF2-40B4-BE49-F238E27FC236}">
                  <a16:creationId xmlns:a16="http://schemas.microsoft.com/office/drawing/2014/main" id="{166F1D39-A8A8-406B-B820-8ABB534416B0}"/>
                </a:ext>
              </a:extLst>
            </p:cNvPr>
            <p:cNvSpPr/>
            <p:nvPr/>
          </p:nvSpPr>
          <p:spPr>
            <a:xfrm>
              <a:off x="6490025" y="221158"/>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.NET Core Service</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grpSp>
        <p:nvGrpSpPr>
          <p:cNvPr id="2" name="Группа 1">
            <a:extLst>
              <a:ext uri="{FF2B5EF4-FFF2-40B4-BE49-F238E27FC236}">
                <a16:creationId xmlns:a16="http://schemas.microsoft.com/office/drawing/2014/main" id="{245B6D25-AD1C-42FC-90B5-42977715778C}"/>
              </a:ext>
            </a:extLst>
          </p:cNvPr>
          <p:cNvGrpSpPr/>
          <p:nvPr/>
        </p:nvGrpSpPr>
        <p:grpSpPr>
          <a:xfrm>
            <a:off x="163638" y="1149065"/>
            <a:ext cx="6253935" cy="2852750"/>
            <a:chOff x="163638" y="1149065"/>
            <a:chExt cx="6253935" cy="2852750"/>
          </a:xfrm>
        </p:grpSpPr>
        <p:grpSp>
          <p:nvGrpSpPr>
            <p:cNvPr id="89" name="Группа 88">
              <a:extLst>
                <a:ext uri="{FF2B5EF4-FFF2-40B4-BE49-F238E27FC236}">
                  <a16:creationId xmlns:a16="http://schemas.microsoft.com/office/drawing/2014/main" id="{94E94B0E-1BC2-440D-B7E4-7CB814605871}"/>
                </a:ext>
              </a:extLst>
            </p:cNvPr>
            <p:cNvGrpSpPr/>
            <p:nvPr/>
          </p:nvGrpSpPr>
          <p:grpSpPr>
            <a:xfrm>
              <a:off x="163638" y="1829715"/>
              <a:ext cx="1334551" cy="2172100"/>
              <a:chOff x="163638" y="1829715"/>
              <a:chExt cx="1334551" cy="2172100"/>
            </a:xfrm>
          </p:grpSpPr>
          <p:sp>
            <p:nvSpPr>
              <p:cNvPr id="23" name="Прямоугольник 22">
                <a:extLst>
                  <a:ext uri="{FF2B5EF4-FFF2-40B4-BE49-F238E27FC236}">
                    <a16:creationId xmlns:a16="http://schemas.microsoft.com/office/drawing/2014/main" id="{73033DCB-9393-49B5-AFAB-E1DC8E421C45}"/>
                  </a:ext>
                </a:extLst>
              </p:cNvPr>
              <p:cNvSpPr/>
              <p:nvPr/>
            </p:nvSpPr>
            <p:spPr>
              <a:xfrm>
                <a:off x="163638" y="1829715"/>
                <a:ext cx="1334551" cy="2172100"/>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E384AC1B-3702-4196-8EE7-71DBEBA0BC7F}"/>
                  </a:ext>
                </a:extLst>
              </p:cNvPr>
              <p:cNvSpPr/>
              <p:nvPr/>
            </p:nvSpPr>
            <p:spPr>
              <a:xfrm>
                <a:off x="304868" y="1988472"/>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Python</a:t>
                </a:r>
              </a:p>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Public Endpoint</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pic>
            <p:nvPicPr>
              <p:cNvPr id="17" name="Рисунок 16">
                <a:extLst>
                  <a:ext uri="{FF2B5EF4-FFF2-40B4-BE49-F238E27FC236}">
                    <a16:creationId xmlns:a16="http://schemas.microsoft.com/office/drawing/2014/main" id="{841CBB1F-7DA7-4FD1-8193-DB2AED35D38D}"/>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82608" y="2995143"/>
                <a:ext cx="780289" cy="780289"/>
              </a:xfrm>
              <a:prstGeom prst="rect">
                <a:avLst/>
              </a:prstGeom>
            </p:spPr>
          </p:pic>
        </p:grpSp>
        <p:grpSp>
          <p:nvGrpSpPr>
            <p:cNvPr id="91" name="Группа 90">
              <a:extLst>
                <a:ext uri="{FF2B5EF4-FFF2-40B4-BE49-F238E27FC236}">
                  <a16:creationId xmlns:a16="http://schemas.microsoft.com/office/drawing/2014/main" id="{94932D10-7823-4281-BFA3-7F7592D1E7E6}"/>
                </a:ext>
              </a:extLst>
            </p:cNvPr>
            <p:cNvGrpSpPr/>
            <p:nvPr/>
          </p:nvGrpSpPr>
          <p:grpSpPr>
            <a:xfrm>
              <a:off x="830914" y="1149065"/>
              <a:ext cx="1699197" cy="680651"/>
              <a:chOff x="830914" y="1149065"/>
              <a:chExt cx="1699197" cy="680651"/>
            </a:xfrm>
          </p:grpSpPr>
          <p:cxnSp>
            <p:nvCxnSpPr>
              <p:cNvPr id="37" name="Соединитель: уступ 36">
                <a:extLst>
                  <a:ext uri="{FF2B5EF4-FFF2-40B4-BE49-F238E27FC236}">
                    <a16:creationId xmlns:a16="http://schemas.microsoft.com/office/drawing/2014/main" id="{E065F35F-A3DD-450B-8BDA-0CB1AE4FFF1D}"/>
                  </a:ext>
                </a:extLst>
              </p:cNvPr>
              <p:cNvCxnSpPr>
                <a:cxnSpLocks/>
                <a:stCxn id="23" idx="0"/>
              </p:cNvCxnSpPr>
              <p:nvPr/>
            </p:nvCxnSpPr>
            <p:spPr>
              <a:xfrm rot="5400000" flipH="1" flipV="1">
                <a:off x="1437169" y="736774"/>
                <a:ext cx="486687" cy="16991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Прямоугольник 56">
                <a:extLst>
                  <a:ext uri="{FF2B5EF4-FFF2-40B4-BE49-F238E27FC236}">
                    <a16:creationId xmlns:a16="http://schemas.microsoft.com/office/drawing/2014/main" id="{09FCD049-4ED3-4DC5-A93E-1BA940845FB5}"/>
                  </a:ext>
                </a:extLst>
              </p:cNvPr>
              <p:cNvSpPr/>
              <p:nvPr/>
            </p:nvSpPr>
            <p:spPr>
              <a:xfrm>
                <a:off x="933893" y="1149065"/>
                <a:ext cx="1524279"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send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90" name="Группа 89">
              <a:extLst>
                <a:ext uri="{FF2B5EF4-FFF2-40B4-BE49-F238E27FC236}">
                  <a16:creationId xmlns:a16="http://schemas.microsoft.com/office/drawing/2014/main" id="{00F26BC6-7488-4348-A2C5-D4E1225D4718}"/>
                </a:ext>
              </a:extLst>
            </p:cNvPr>
            <p:cNvGrpSpPr/>
            <p:nvPr/>
          </p:nvGrpSpPr>
          <p:grpSpPr>
            <a:xfrm>
              <a:off x="1498189" y="3308399"/>
              <a:ext cx="4919384" cy="460897"/>
              <a:chOff x="1498189" y="3308399"/>
              <a:chExt cx="4919384" cy="460897"/>
            </a:xfrm>
          </p:grpSpPr>
          <p:cxnSp>
            <p:nvCxnSpPr>
              <p:cNvPr id="22" name="Прямая со стрелкой 21">
                <a:extLst>
                  <a:ext uri="{FF2B5EF4-FFF2-40B4-BE49-F238E27FC236}">
                    <a16:creationId xmlns:a16="http://schemas.microsoft.com/office/drawing/2014/main" id="{E0307984-DD51-4461-A711-1EE32BBEBA9C}"/>
                  </a:ext>
                </a:extLst>
              </p:cNvPr>
              <p:cNvCxnSpPr>
                <a:cxnSpLocks/>
              </p:cNvCxnSpPr>
              <p:nvPr/>
            </p:nvCxnSpPr>
            <p:spPr>
              <a:xfrm>
                <a:off x="1498190" y="3512415"/>
                <a:ext cx="491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4E568541-3028-4030-862D-4E6E56569C11}"/>
                  </a:ext>
                </a:extLst>
              </p:cNvPr>
              <p:cNvCxnSpPr>
                <a:cxnSpLocks/>
              </p:cNvCxnSpPr>
              <p:nvPr/>
            </p:nvCxnSpPr>
            <p:spPr>
              <a:xfrm flipH="1">
                <a:off x="1498189" y="3567835"/>
                <a:ext cx="49193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62" name="Прямоугольник 61">
                <a:extLst>
                  <a:ext uri="{FF2B5EF4-FFF2-40B4-BE49-F238E27FC236}">
                    <a16:creationId xmlns:a16="http://schemas.microsoft.com/office/drawing/2014/main" id="{20E42103-6919-444D-A0EA-CED13C7627C3}"/>
                  </a:ext>
                </a:extLst>
              </p:cNvPr>
              <p:cNvSpPr/>
              <p:nvPr/>
            </p:nvSpPr>
            <p:spPr>
              <a:xfrm>
                <a:off x="2989191" y="3308399"/>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request</a:t>
                </a:r>
              </a:p>
            </p:txBody>
          </p:sp>
          <p:sp>
            <p:nvSpPr>
              <p:cNvPr id="63" name="Прямоугольник 62">
                <a:extLst>
                  <a:ext uri="{FF2B5EF4-FFF2-40B4-BE49-F238E27FC236}">
                    <a16:creationId xmlns:a16="http://schemas.microsoft.com/office/drawing/2014/main" id="{8E205BDC-71C7-4653-A09C-5C6CA74453BB}"/>
                  </a:ext>
                </a:extLst>
              </p:cNvPr>
              <p:cNvSpPr/>
              <p:nvPr/>
            </p:nvSpPr>
            <p:spPr>
              <a:xfrm>
                <a:off x="2989191" y="3565280"/>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response</a:t>
                </a:r>
              </a:p>
            </p:txBody>
          </p:sp>
        </p:grpSp>
      </p:grpSp>
      <p:grpSp>
        <p:nvGrpSpPr>
          <p:cNvPr id="93" name="Группа 92">
            <a:extLst>
              <a:ext uri="{FF2B5EF4-FFF2-40B4-BE49-F238E27FC236}">
                <a16:creationId xmlns:a16="http://schemas.microsoft.com/office/drawing/2014/main" id="{BB7A85D9-636F-4E67-8B30-355F85B2B962}"/>
              </a:ext>
            </a:extLst>
          </p:cNvPr>
          <p:cNvGrpSpPr/>
          <p:nvPr/>
        </p:nvGrpSpPr>
        <p:grpSpPr>
          <a:xfrm>
            <a:off x="7634468" y="1624273"/>
            <a:ext cx="1449756" cy="1783303"/>
            <a:chOff x="7633266" y="1617834"/>
            <a:chExt cx="1449756" cy="1783303"/>
          </a:xfrm>
        </p:grpSpPr>
        <p:sp>
          <p:nvSpPr>
            <p:cNvPr id="81" name="Прямоугольник 80">
              <a:extLst>
                <a:ext uri="{FF2B5EF4-FFF2-40B4-BE49-F238E27FC236}">
                  <a16:creationId xmlns:a16="http://schemas.microsoft.com/office/drawing/2014/main" id="{5A486138-A90A-481E-843A-6AE3B8FE3A11}"/>
                </a:ext>
              </a:extLst>
            </p:cNvPr>
            <p:cNvSpPr/>
            <p:nvPr/>
          </p:nvSpPr>
          <p:spPr>
            <a:xfrm>
              <a:off x="8154592" y="1617834"/>
              <a:ext cx="928430" cy="1783303"/>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grpSp>
          <p:nvGrpSpPr>
            <p:cNvPr id="10" name="Группа 9">
              <a:extLst>
                <a:ext uri="{FF2B5EF4-FFF2-40B4-BE49-F238E27FC236}">
                  <a16:creationId xmlns:a16="http://schemas.microsoft.com/office/drawing/2014/main" id="{AA4EB470-79F3-4EBA-82CC-18DC9E1E583C}"/>
                </a:ext>
              </a:extLst>
            </p:cNvPr>
            <p:cNvGrpSpPr/>
            <p:nvPr/>
          </p:nvGrpSpPr>
          <p:grpSpPr>
            <a:xfrm>
              <a:off x="7633266" y="2377869"/>
              <a:ext cx="429491" cy="131617"/>
              <a:chOff x="1898073" y="1239982"/>
              <a:chExt cx="429491" cy="131617"/>
            </a:xfrm>
          </p:grpSpPr>
          <p:cxnSp>
            <p:nvCxnSpPr>
              <p:cNvPr id="13" name="Прямая со стрелкой 12">
                <a:extLst>
                  <a:ext uri="{FF2B5EF4-FFF2-40B4-BE49-F238E27FC236}">
                    <a16:creationId xmlns:a16="http://schemas.microsoft.com/office/drawing/2014/main" id="{C839C4FC-0D1F-4234-8645-2131FDD1B25D}"/>
                  </a:ext>
                </a:extLst>
              </p:cNvPr>
              <p:cNvCxnSpPr>
                <a:cxnSpLocks/>
              </p:cNvCxnSpPr>
              <p:nvPr/>
            </p:nvCxnSpPr>
            <p:spPr>
              <a:xfrm>
                <a:off x="1981200" y="1239982"/>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9D0FF0E3-9004-4F22-974C-ED245BAE0F67}"/>
                  </a:ext>
                </a:extLst>
              </p:cNvPr>
              <p:cNvCxnSpPr>
                <a:cxnSpLocks/>
              </p:cNvCxnSpPr>
              <p:nvPr/>
            </p:nvCxnSpPr>
            <p:spPr>
              <a:xfrm flipH="1">
                <a:off x="1898073" y="1371599"/>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6" name="Рисунок 5">
              <a:extLst>
                <a:ext uri="{FF2B5EF4-FFF2-40B4-BE49-F238E27FC236}">
                  <a16:creationId xmlns:a16="http://schemas.microsoft.com/office/drawing/2014/main" id="{3830E471-DEAE-40BA-9B5F-DA8CEC809C6B}"/>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8226531" y="2590669"/>
              <a:ext cx="780291" cy="780291"/>
            </a:xfrm>
            <a:prstGeom prst="rect">
              <a:avLst/>
            </a:prstGeom>
          </p:spPr>
        </p:pic>
        <p:sp>
          <p:nvSpPr>
            <p:cNvPr id="76" name="Прямоугольник 75">
              <a:extLst>
                <a:ext uri="{FF2B5EF4-FFF2-40B4-BE49-F238E27FC236}">
                  <a16:creationId xmlns:a16="http://schemas.microsoft.com/office/drawing/2014/main" id="{3EA86C41-DFE9-49D5-A682-4AB831F853FB}"/>
                </a:ext>
              </a:extLst>
            </p:cNvPr>
            <p:cNvSpPr/>
            <p:nvPr/>
          </p:nvSpPr>
          <p:spPr>
            <a:xfrm>
              <a:off x="8226530" y="1701470"/>
              <a:ext cx="780291" cy="78028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MS SQL Server</a:t>
              </a:r>
            </a:p>
          </p:txBody>
        </p:sp>
      </p:grpSp>
      <p:grpSp>
        <p:nvGrpSpPr>
          <p:cNvPr id="4" name="Группа 3">
            <a:extLst>
              <a:ext uri="{FF2B5EF4-FFF2-40B4-BE49-F238E27FC236}">
                <a16:creationId xmlns:a16="http://schemas.microsoft.com/office/drawing/2014/main" id="{E8BD1C0C-90CF-47C5-9DF2-01F904DC94C2}"/>
              </a:ext>
            </a:extLst>
          </p:cNvPr>
          <p:cNvGrpSpPr/>
          <p:nvPr/>
        </p:nvGrpSpPr>
        <p:grpSpPr>
          <a:xfrm>
            <a:off x="2530109" y="586691"/>
            <a:ext cx="3925266" cy="1538826"/>
            <a:chOff x="2530109" y="586691"/>
            <a:chExt cx="3925266" cy="1538826"/>
          </a:xfrm>
        </p:grpSpPr>
        <p:grpSp>
          <p:nvGrpSpPr>
            <p:cNvPr id="92" name="Группа 91">
              <a:extLst>
                <a:ext uri="{FF2B5EF4-FFF2-40B4-BE49-F238E27FC236}">
                  <a16:creationId xmlns:a16="http://schemas.microsoft.com/office/drawing/2014/main" id="{07F60A69-81E5-431B-AE00-B0BDA27045D9}"/>
                </a:ext>
              </a:extLst>
            </p:cNvPr>
            <p:cNvGrpSpPr/>
            <p:nvPr/>
          </p:nvGrpSpPr>
          <p:grpSpPr>
            <a:xfrm>
              <a:off x="5188526" y="1273801"/>
              <a:ext cx="1266849" cy="176130"/>
              <a:chOff x="5188526" y="1273801"/>
              <a:chExt cx="1266849" cy="176130"/>
            </a:xfrm>
          </p:grpSpPr>
          <p:cxnSp>
            <p:nvCxnSpPr>
              <p:cNvPr id="29" name="Прямая со стрелкой 28">
                <a:extLst>
                  <a:ext uri="{FF2B5EF4-FFF2-40B4-BE49-F238E27FC236}">
                    <a16:creationId xmlns:a16="http://schemas.microsoft.com/office/drawing/2014/main" id="{E07B5879-C4E0-4B5F-BDF8-EA0E8C989C90}"/>
                  </a:ext>
                </a:extLst>
              </p:cNvPr>
              <p:cNvCxnSpPr>
                <a:cxnSpLocks/>
              </p:cNvCxnSpPr>
              <p:nvPr/>
            </p:nvCxnSpPr>
            <p:spPr>
              <a:xfrm>
                <a:off x="5188526" y="1361868"/>
                <a:ext cx="1229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Прямоугольник 60">
                <a:extLst>
                  <a:ext uri="{FF2B5EF4-FFF2-40B4-BE49-F238E27FC236}">
                    <a16:creationId xmlns:a16="http://schemas.microsoft.com/office/drawing/2014/main" id="{7DB060A2-72F6-4874-A54C-31E37074515D}"/>
                  </a:ext>
                </a:extLst>
              </p:cNvPr>
              <p:cNvSpPr/>
              <p:nvPr/>
            </p:nvSpPr>
            <p:spPr>
              <a:xfrm>
                <a:off x="5204995" y="1273801"/>
                <a:ext cx="1250380"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receive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88" name="Группа 87">
              <a:extLst>
                <a:ext uri="{FF2B5EF4-FFF2-40B4-BE49-F238E27FC236}">
                  <a16:creationId xmlns:a16="http://schemas.microsoft.com/office/drawing/2014/main" id="{2E0C10D0-BFFD-4029-8A7E-B28AC6FD0466}"/>
                </a:ext>
              </a:extLst>
            </p:cNvPr>
            <p:cNvGrpSpPr/>
            <p:nvPr/>
          </p:nvGrpSpPr>
          <p:grpSpPr>
            <a:xfrm>
              <a:off x="2530109" y="586691"/>
              <a:ext cx="2752260" cy="1538826"/>
              <a:chOff x="2530109" y="586691"/>
              <a:chExt cx="2752260" cy="1538826"/>
            </a:xfrm>
          </p:grpSpPr>
          <p:sp>
            <p:nvSpPr>
              <p:cNvPr id="83" name="Прямоугольник 82">
                <a:extLst>
                  <a:ext uri="{FF2B5EF4-FFF2-40B4-BE49-F238E27FC236}">
                    <a16:creationId xmlns:a16="http://schemas.microsoft.com/office/drawing/2014/main" id="{E71192F8-93EC-4FDD-AD53-A32D2B6D6C0A}"/>
                  </a:ext>
                </a:extLst>
              </p:cNvPr>
              <p:cNvSpPr/>
              <p:nvPr/>
            </p:nvSpPr>
            <p:spPr>
              <a:xfrm>
                <a:off x="2530109" y="586691"/>
                <a:ext cx="2658417" cy="1266192"/>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19" name="Рисунок 18">
                <a:extLst>
                  <a:ext uri="{FF2B5EF4-FFF2-40B4-BE49-F238E27FC236}">
                    <a16:creationId xmlns:a16="http://schemas.microsoft.com/office/drawing/2014/main" id="{8B2D2C23-2BCE-4AFF-B561-B19E63AF03EF}"/>
                  </a:ext>
                </a:extLst>
              </p:cNvPr>
              <p:cNvPicPr>
                <a:picLocks noChangeAspect="1"/>
              </p:cNvPicPr>
              <p:nvPr/>
            </p:nvPicPr>
            <p:blipFill rotWithShape="1">
              <a:blip r:embed="rId13">
                <a:extLst>
                  <a:ext uri="{837473B0-CC2E-450A-ABE3-18F120FF3D39}">
                    <a1611:picAttrSrcUrl xmlns:a1611="http://schemas.microsoft.com/office/drawing/2016/11/main" r:id="rId14"/>
                  </a:ext>
                </a:extLst>
              </a:blip>
              <a:srcRect l="20761" r="22748"/>
              <a:stretch/>
            </p:blipFill>
            <p:spPr>
              <a:xfrm>
                <a:off x="2608412" y="971721"/>
                <a:ext cx="780291" cy="780290"/>
              </a:xfrm>
              <a:prstGeom prst="rect">
                <a:avLst/>
              </a:prstGeom>
            </p:spPr>
          </p:pic>
          <p:pic>
            <p:nvPicPr>
              <p:cNvPr id="20" name="Рисунок 19">
                <a:extLst>
                  <a:ext uri="{FF2B5EF4-FFF2-40B4-BE49-F238E27FC236}">
                    <a16:creationId xmlns:a16="http://schemas.microsoft.com/office/drawing/2014/main" id="{94F960FB-64C4-49F7-A107-452CAAE370A8}"/>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248145" y="598216"/>
                <a:ext cx="2034224" cy="1527301"/>
              </a:xfrm>
              <a:prstGeom prst="rect">
                <a:avLst/>
              </a:prstGeom>
            </p:spPr>
          </p:pic>
          <p:sp>
            <p:nvSpPr>
              <p:cNvPr id="75" name="Прямоугольник 74">
                <a:extLst>
                  <a:ext uri="{FF2B5EF4-FFF2-40B4-BE49-F238E27FC236}">
                    <a16:creationId xmlns:a16="http://schemas.microsoft.com/office/drawing/2014/main" id="{45D872BD-CDD3-46BA-9FCC-A043D4EC1DCC}"/>
                  </a:ext>
                </a:extLst>
              </p:cNvPr>
              <p:cNvSpPr/>
              <p:nvPr/>
            </p:nvSpPr>
            <p:spPr>
              <a:xfrm>
                <a:off x="2608410" y="675285"/>
                <a:ext cx="2504133" cy="2410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Message Bus</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grpSp>
      <p:sp>
        <p:nvSpPr>
          <p:cNvPr id="5" name="Прямоугольник 4">
            <a:extLst>
              <a:ext uri="{FF2B5EF4-FFF2-40B4-BE49-F238E27FC236}">
                <a16:creationId xmlns:a16="http://schemas.microsoft.com/office/drawing/2014/main" id="{D27DEB67-0038-4581-9F70-1502A862EE53}"/>
              </a:ext>
            </a:extLst>
          </p:cNvPr>
          <p:cNvSpPr/>
          <p:nvPr/>
        </p:nvSpPr>
        <p:spPr>
          <a:xfrm>
            <a:off x="890459" y="4431929"/>
            <a:ext cx="607730" cy="646331"/>
          </a:xfrm>
          <a:prstGeom prst="rect">
            <a:avLst/>
          </a:prstGeom>
        </p:spPr>
        <p:txBody>
          <a:bodyPr wrap="square">
            <a:spAutoFit/>
          </a:bodyPr>
          <a:lstStyle/>
          <a:p>
            <a:r>
              <a:rPr lang="en" sz="3600" dirty="0">
                <a:solidFill>
                  <a:srgbClr val="FFFFFF"/>
                </a:solidFill>
              </a:rPr>
              <a:t>🌏</a:t>
            </a:r>
            <a:endParaRPr lang="ru-RU" sz="3600" dirty="0"/>
          </a:p>
        </p:txBody>
      </p:sp>
    </p:spTree>
    <p:extLst>
      <p:ext uri="{BB962C8B-B14F-4D97-AF65-F5344CB8AC3E}">
        <p14:creationId xmlns:p14="http://schemas.microsoft.com/office/powerpoint/2010/main" val="219139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 calcmode="lin" valueType="num">
                                      <p:cBhvr additive="base">
                                        <p:cTn id="12" dur="500" fill="hold"/>
                                        <p:tgtEl>
                                          <p:spTgt spid="93"/>
                                        </p:tgtEl>
                                        <p:attrNameLst>
                                          <p:attrName>ppt_x</p:attrName>
                                        </p:attrNameLst>
                                      </p:cBhvr>
                                      <p:tavLst>
                                        <p:tav tm="0">
                                          <p:val>
                                            <p:strVal val="#ppt_x"/>
                                          </p:val>
                                        </p:tav>
                                        <p:tav tm="100000">
                                          <p:val>
                                            <p:strVal val="#ppt_x"/>
                                          </p:val>
                                        </p:tav>
                                      </p:tavLst>
                                    </p:anim>
                                    <p:anim calcmode="lin" valueType="num">
                                      <p:cBhvr additive="base">
                                        <p:cTn id="13"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Запуск сервиса</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457200" y="2161014"/>
            <a:ext cx="8128000" cy="1305165"/>
          </a:xfrm>
          <a:prstGeom prst="rect">
            <a:avLst/>
          </a:prstGeom>
        </p:spPr>
        <p:txBody>
          <a:bodyPr wrap="square">
            <a:spAutoFit/>
          </a:bodyPr>
          <a:lstStyle/>
          <a:p>
            <a:pPr marL="514350" lvl="1" indent="-514350">
              <a:lnSpc>
                <a:spcPct val="150000"/>
              </a:lnSpc>
              <a:buClr>
                <a:srgbClr val="92D050"/>
              </a:buClr>
              <a:buAutoNum type="arabicPeriod"/>
            </a:pPr>
            <a:r>
              <a:rPr lang="ru-RU" sz="2800" dirty="0"/>
              <a:t>Подготовить образ</a:t>
            </a:r>
          </a:p>
          <a:p>
            <a:pPr marL="514350" lvl="1" indent="-514350">
              <a:lnSpc>
                <a:spcPct val="150000"/>
              </a:lnSpc>
              <a:buClr>
                <a:srgbClr val="92D050"/>
              </a:buClr>
              <a:buAutoNum type="arabicPeriod"/>
            </a:pPr>
            <a:r>
              <a:rPr lang="ru-RU" sz="2800" dirty="0"/>
              <a:t>Запустить контейнер из образа</a:t>
            </a:r>
            <a:endParaRPr lang="en-US" sz="2800" dirty="0"/>
          </a:p>
        </p:txBody>
      </p:sp>
    </p:spTree>
    <p:extLst>
      <p:ext uri="{BB962C8B-B14F-4D97-AF65-F5344CB8AC3E}">
        <p14:creationId xmlns:p14="http://schemas.microsoft.com/office/powerpoint/2010/main" val="316022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Подготовка образа</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457200" y="2307834"/>
            <a:ext cx="8349741" cy="1131848"/>
          </a:xfrm>
          <a:prstGeom prst="rect">
            <a:avLst/>
          </a:prstGeom>
        </p:spPr>
        <p:txBody>
          <a:bodyPr wrap="square">
            <a:spAutoFit/>
          </a:bodyPr>
          <a:lstStyle/>
          <a:p>
            <a:pPr marL="457200" lvl="1" indent="-457200">
              <a:lnSpc>
                <a:spcPct val="150000"/>
              </a:lnSpc>
              <a:buClr>
                <a:srgbClr val="92D050"/>
              </a:buClr>
              <a:buFont typeface="Wingdings" panose="05000000000000000000" pitchFamily="2" charset="2"/>
              <a:buChar char="v"/>
            </a:pPr>
            <a:r>
              <a:rPr lang="ru-RU" sz="2400" dirty="0"/>
              <a:t>Скачать существующий (</a:t>
            </a:r>
            <a:r>
              <a:rPr lang="en-US" sz="2400" dirty="0">
                <a:hlinkClick r:id="rId3"/>
              </a:rPr>
              <a:t>http://hub.docker.com</a:t>
            </a:r>
            <a:r>
              <a:rPr lang="ru-RU" sz="2400" dirty="0"/>
              <a:t>)</a:t>
            </a:r>
            <a:endParaRPr lang="en-US" sz="2400" dirty="0"/>
          </a:p>
          <a:p>
            <a:pPr marL="457200" lvl="1" indent="-457200">
              <a:lnSpc>
                <a:spcPct val="150000"/>
              </a:lnSpc>
              <a:buClr>
                <a:srgbClr val="92D050"/>
              </a:buClr>
              <a:buFont typeface="Wingdings" panose="05000000000000000000" pitchFamily="2" charset="2"/>
              <a:buChar char="v"/>
            </a:pPr>
            <a:r>
              <a:rPr lang="ru-RU" sz="2400" dirty="0"/>
              <a:t>Собрать образ из </a:t>
            </a:r>
            <a:r>
              <a:rPr lang="en-US" sz="2400" dirty="0" err="1"/>
              <a:t>Dockerfile</a:t>
            </a:r>
            <a:r>
              <a:rPr lang="en-US" sz="2400" dirty="0"/>
              <a:t> </a:t>
            </a:r>
            <a:r>
              <a:rPr lang="ru-RU" sz="2400" dirty="0"/>
              <a:t>(</a:t>
            </a:r>
            <a:r>
              <a:rPr lang="en-US" sz="2400" dirty="0"/>
              <a:t>.\build-images.ps1</a:t>
            </a:r>
            <a:r>
              <a:rPr lang="ru-RU" sz="2400" dirty="0"/>
              <a:t>)</a:t>
            </a:r>
            <a:endParaRPr lang="en-US" sz="2400" dirty="0"/>
          </a:p>
        </p:txBody>
      </p:sp>
    </p:spTree>
    <p:extLst>
      <p:ext uri="{BB962C8B-B14F-4D97-AF65-F5344CB8AC3E}">
        <p14:creationId xmlns:p14="http://schemas.microsoft.com/office/powerpoint/2010/main" val="120313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72E00C9-F39F-4D0B-990A-D8871FB26D2A}"/>
              </a:ext>
            </a:extLst>
          </p:cNvPr>
          <p:cNvSpPr/>
          <p:nvPr/>
        </p:nvSpPr>
        <p:spPr>
          <a:xfrm>
            <a:off x="323850" y="1612900"/>
            <a:ext cx="8496300" cy="29083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dirty="0"/>
              <a:t>docker pull rabbitmq:3-management</a:t>
            </a:r>
          </a:p>
          <a:p>
            <a:endParaRPr lang="en-US" sz="1800" dirty="0"/>
          </a:p>
          <a:p>
            <a:r>
              <a:rPr lang="en-US" sz="1800" dirty="0"/>
              <a:t>docker build --no-cache "Storage" -t example-</a:t>
            </a:r>
            <a:r>
              <a:rPr lang="en-US" sz="1800" dirty="0" err="1"/>
              <a:t>sql</a:t>
            </a:r>
            <a:endParaRPr lang="en-US" sz="1800" dirty="0"/>
          </a:p>
          <a:p>
            <a:endParaRPr lang="en-US" sz="1800" dirty="0"/>
          </a:p>
          <a:p>
            <a:r>
              <a:rPr lang="en-US" sz="1800" dirty="0"/>
              <a:t>docker build --no-cache "</a:t>
            </a:r>
            <a:r>
              <a:rPr lang="en-US" sz="1800" dirty="0" err="1"/>
              <a:t>ApiEndpoint</a:t>
            </a:r>
            <a:r>
              <a:rPr lang="en-US" sz="1800" dirty="0"/>
              <a:t>" -t example-</a:t>
            </a:r>
            <a:r>
              <a:rPr lang="en-US" sz="1800" dirty="0" err="1"/>
              <a:t>pyapi</a:t>
            </a:r>
            <a:endParaRPr lang="en-US" sz="1800" dirty="0"/>
          </a:p>
          <a:p>
            <a:endParaRPr lang="en-US" sz="1800" dirty="0"/>
          </a:p>
          <a:p>
            <a:r>
              <a:rPr lang="en-US" sz="1800" dirty="0"/>
              <a:t>dotnet build ".\</a:t>
            </a:r>
            <a:r>
              <a:rPr lang="en-US" sz="1800" dirty="0" err="1"/>
              <a:t>ExampleService</a:t>
            </a:r>
            <a:r>
              <a:rPr lang="en-US" sz="1800" dirty="0"/>
              <a:t>\</a:t>
            </a:r>
            <a:r>
              <a:rPr lang="en-US" sz="1800" dirty="0" err="1"/>
              <a:t>Svc.Implementation</a:t>
            </a:r>
            <a:r>
              <a:rPr lang="en-US" sz="1800" dirty="0"/>
              <a:t>\</a:t>
            </a:r>
            <a:r>
              <a:rPr lang="en-US" sz="1800" dirty="0" err="1"/>
              <a:t>Svc.Implementation.csproj</a:t>
            </a:r>
            <a:r>
              <a:rPr lang="en-US" sz="1800" dirty="0"/>
              <a:t>"</a:t>
            </a:r>
          </a:p>
          <a:p>
            <a:r>
              <a:rPr lang="en-US" sz="1800" dirty="0"/>
              <a:t>docker build --no-cache "</a:t>
            </a:r>
            <a:r>
              <a:rPr lang="en-US" sz="1800" dirty="0" err="1"/>
              <a:t>ExampleService</a:t>
            </a:r>
            <a:r>
              <a:rPr lang="en-US" sz="1800" dirty="0"/>
              <a:t>\</a:t>
            </a:r>
            <a:r>
              <a:rPr lang="en-US" sz="1800" dirty="0" err="1"/>
              <a:t>Svc.Implementation</a:t>
            </a:r>
            <a:r>
              <a:rPr lang="en-US" sz="1800" dirty="0"/>
              <a:t>" -t example-svc</a:t>
            </a:r>
          </a:p>
          <a:p>
            <a:endParaRPr lang="en-US" sz="1800" dirty="0"/>
          </a:p>
        </p:txBody>
      </p:sp>
      <p:sp>
        <p:nvSpPr>
          <p:cNvPr id="20" name="Прямоугольник 19">
            <a:extLst>
              <a:ext uri="{FF2B5EF4-FFF2-40B4-BE49-F238E27FC236}">
                <a16:creationId xmlns:a16="http://schemas.microsoft.com/office/drawing/2014/main" id="{E8DB6B33-A113-4870-8900-434B906D3553}"/>
              </a:ext>
            </a:extLst>
          </p:cNvPr>
          <p:cNvSpPr/>
          <p:nvPr/>
        </p:nvSpPr>
        <p:spPr>
          <a:xfrm>
            <a:off x="1631950" y="292100"/>
            <a:ext cx="5632450" cy="9017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b="1" dirty="0"/>
              <a:t>build-images.ps1</a:t>
            </a:r>
          </a:p>
        </p:txBody>
      </p:sp>
    </p:spTree>
  </p:cSld>
  <p:clrMapOvr>
    <a:masterClrMapping/>
  </p:clrMapOvr>
</p:sld>
</file>

<file path=ppt/theme/theme1.xml><?xml version="1.0" encoding="utf-8"?>
<a:theme xmlns:a="http://schemas.openxmlformats.org/drawingml/2006/main" name="Ira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11167</TotalTime>
  <Words>2759</Words>
  <Application>Microsoft Office PowerPoint</Application>
  <PresentationFormat>Экран (16:9)</PresentationFormat>
  <Paragraphs>288</Paragraphs>
  <Slides>23</Slides>
  <Notes>23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Arial</vt:lpstr>
      <vt:lpstr>Calibri</vt:lpstr>
      <vt:lpstr>-apple-system</vt:lpstr>
      <vt:lpstr>Varela Round</vt:lpstr>
      <vt:lpstr>Wingdings</vt:lpstr>
      <vt:lpstr>Iras template</vt:lpstr>
      <vt:lpstr>DOCKER FOR BEGINNERS</vt:lpstr>
      <vt:lpstr>Виртуализация</vt:lpstr>
      <vt:lpstr>Контейнеризация</vt:lpstr>
      <vt:lpstr>Архитектура Docker</vt:lpstr>
      <vt:lpstr>Объекты Docker</vt:lpstr>
      <vt:lpstr>Презентация PowerPoint</vt:lpstr>
      <vt:lpstr>Запуск сервиса</vt:lpstr>
      <vt:lpstr>Подготовка образа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Запуск контейнера</vt:lpstr>
      <vt:lpstr>Презентация PowerPoint</vt:lpstr>
      <vt:lpstr>Запуск .net core сервиса </vt:lpstr>
      <vt:lpstr>Запуск python сервиса </vt:lpstr>
      <vt:lpstr>Презентация PowerPoint</vt:lpstr>
      <vt:lpstr>docker-compose</vt:lpstr>
      <vt:lpstr>Проверка</vt:lpstr>
      <vt:lpstr>Выполнение кейса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Использование контейнеров Docker</dc:title>
  <dc:creator>Сергей Азарин</dc:creator>
  <cp:lastModifiedBy>Сергей Азарин</cp:lastModifiedBy>
  <cp:revision>86</cp:revision>
  <dcterms:modified xsi:type="dcterms:W3CDTF">2020-01-26T07:39:47Z</dcterms:modified>
</cp:coreProperties>
</file>