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Lato Black"/>
      <p:bold r:id="rId20"/>
      <p:boldItalic r:id="rId21"/>
    </p:embeddedFont>
    <p:embeddedFont>
      <p:font typeface="Libre Baskerville"/>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riO6rGy/2+ERQ1SWq/6VpTTg5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fntdata"/><Relationship Id="rId22" Type="http://schemas.openxmlformats.org/officeDocument/2006/relationships/font" Target="fonts/LibreBaskerville-regular.fntdata"/><Relationship Id="rId21" Type="http://schemas.openxmlformats.org/officeDocument/2006/relationships/font" Target="fonts/LatoBlack-boldItalic.fntdata"/><Relationship Id="rId24" Type="http://schemas.openxmlformats.org/officeDocument/2006/relationships/font" Target="fonts/LibreBaskerville-italic.fntdata"/><Relationship Id="rId23" Type="http://schemas.openxmlformats.org/officeDocument/2006/relationships/font" Target="fonts/LibreBaskervill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e6fe565f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e6fe565f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ce6fe565f7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5" name="Google Shape;1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e77319ea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e77319ea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ce77319ea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e77319ea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e77319ea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ce77319ea6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e77319ea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e77319ea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ce77319ea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77319ea6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77319ea6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ce77319ea6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e77319ea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e77319ea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ce77319ea6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e77319ea6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e77319ea6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ce77319ea6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77319ea6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77319ea6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ce77319ea6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0" y="3679408"/>
            <a:ext cx="7432800" cy="8865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IN" sz="2400">
                <a:solidFill>
                  <a:schemeClr val="dk1"/>
                </a:solidFill>
                <a:latin typeface="Roboto"/>
                <a:ea typeface="Roboto"/>
                <a:cs typeface="Roboto"/>
                <a:sym typeface="Roboto"/>
              </a:rPr>
              <a:t>Enhancing Search Engine Relevance for </a:t>
            </a:r>
            <a:endParaRPr b="1" sz="2400">
              <a:solidFill>
                <a:schemeClr val="dk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b="1" lang="en-IN" sz="2400">
                <a:solidFill>
                  <a:schemeClr val="dk1"/>
                </a:solidFill>
                <a:latin typeface="Roboto"/>
                <a:ea typeface="Roboto"/>
                <a:cs typeface="Roboto"/>
                <a:sym typeface="Roboto"/>
              </a:rPr>
              <a:t>Video Subtitles</a:t>
            </a:r>
            <a:endParaRPr b="0" i="0" sz="2400" u="none" cap="none" strike="noStrike">
              <a:solidFill>
                <a:srgbClr val="000000"/>
              </a:solidFill>
              <a:latin typeface="Arial"/>
              <a:ea typeface="Arial"/>
              <a:cs typeface="Arial"/>
              <a:sym typeface="Arial"/>
            </a:endParaRPr>
          </a:p>
        </p:txBody>
      </p:sp>
      <p:sp>
        <p:nvSpPr>
          <p:cNvPr id="100" name="Google Shape;100;p1"/>
          <p:cNvSpPr txBox="1"/>
          <p:nvPr/>
        </p:nvSpPr>
        <p:spPr>
          <a:xfrm>
            <a:off x="1423800" y="4819450"/>
            <a:ext cx="4828200" cy="22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dk1"/>
                </a:solidFill>
                <a:latin typeface="Calibri"/>
                <a:ea typeface="Calibri"/>
                <a:cs typeface="Calibri"/>
                <a:sym typeface="Calibri"/>
              </a:rPr>
              <a:t>Prepared by:</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-&gt; Ajay Chaudhary(IN1240153)</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-&gt; Sapna Limbu(</a:t>
            </a:r>
            <a:r>
              <a:rPr b="1" lang="en-IN" sz="1800">
                <a:solidFill>
                  <a:schemeClr val="dk1"/>
                </a:solidFill>
                <a:latin typeface="Calibri"/>
                <a:ea typeface="Calibri"/>
                <a:cs typeface="Calibri"/>
                <a:sym typeface="Calibri"/>
              </a:rPr>
              <a:t>IN1240692</a:t>
            </a:r>
            <a:r>
              <a:rPr b="1" lang="en-IN"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Team ID :- T211009</a:t>
            </a:r>
            <a:endParaRPr b="1"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ce6fe565f7_0_4"/>
          <p:cNvSpPr txBox="1"/>
          <p:nvPr/>
        </p:nvSpPr>
        <p:spPr>
          <a:xfrm>
            <a:off x="703125" y="1255668"/>
            <a:ext cx="10579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2400">
                <a:solidFill>
                  <a:schemeClr val="dk1"/>
                </a:solidFill>
                <a:latin typeface="Calibri"/>
                <a:ea typeface="Calibri"/>
                <a:cs typeface="Calibri"/>
                <a:sym typeface="Calibri"/>
              </a:rPr>
              <a:t>By following the step by step process as mentioned above our project  “Search Engine web app “  on movie subtitle datasets was successfully built that enhanced  searching within video subtitles.</a:t>
            </a:r>
            <a:endParaRPr sz="2400">
              <a:solidFill>
                <a:schemeClr val="dk1"/>
              </a:solidFill>
              <a:latin typeface="Calibri"/>
              <a:ea typeface="Calibri"/>
              <a:cs typeface="Calibri"/>
              <a:sym typeface="Calibri"/>
            </a:endParaRPr>
          </a:p>
        </p:txBody>
      </p:sp>
      <p:sp>
        <p:nvSpPr>
          <p:cNvPr id="162" name="Google Shape;162;g2ce6fe565f7_0_4"/>
          <p:cNvSpPr txBox="1"/>
          <p:nvPr/>
        </p:nvSpPr>
        <p:spPr>
          <a:xfrm>
            <a:off x="427656" y="416554"/>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CONCLUSION</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68" name="Google Shape;168;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703125" y="1255668"/>
            <a:ext cx="10579800" cy="15699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IN" sz="2400">
                <a:solidFill>
                  <a:schemeClr val="dk1"/>
                </a:solidFill>
                <a:latin typeface="Calibri"/>
                <a:ea typeface="Calibri"/>
                <a:cs typeface="Calibri"/>
                <a:sym typeface="Calibri"/>
              </a:rPr>
              <a:t>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endParaRPr b="1" i="0" sz="2400" u="none" cap="none" strike="noStrike">
              <a:solidFill>
                <a:schemeClr val="dk1"/>
              </a:solidFill>
              <a:latin typeface="Calibri"/>
              <a:ea typeface="Calibri"/>
              <a:cs typeface="Calibri"/>
              <a:sym typeface="Calibri"/>
            </a:endParaRPr>
          </a:p>
        </p:txBody>
      </p:sp>
      <p:sp>
        <p:nvSpPr>
          <p:cNvPr id="106" name="Google Shape;106;p3"/>
          <p:cNvSpPr txBox="1"/>
          <p:nvPr/>
        </p:nvSpPr>
        <p:spPr>
          <a:xfrm>
            <a:off x="427656" y="416554"/>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O</a:t>
            </a:r>
            <a:r>
              <a:rPr lang="en-IN" sz="3200">
                <a:solidFill>
                  <a:srgbClr val="FF0000"/>
                </a:solidFill>
                <a:latin typeface="Lato Black"/>
                <a:ea typeface="Lato Black"/>
                <a:cs typeface="Lato Black"/>
                <a:sym typeface="Lato Black"/>
              </a:rPr>
              <a:t>BJECTIVE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ce77319ea6_0_6"/>
          <p:cNvSpPr txBox="1"/>
          <p:nvPr/>
        </p:nvSpPr>
        <p:spPr>
          <a:xfrm>
            <a:off x="703125" y="1255668"/>
            <a:ext cx="10579800" cy="26781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lang="en-IN" sz="2400">
                <a:solidFill>
                  <a:schemeClr val="dk1"/>
                </a:solidFill>
                <a:latin typeface="Calibri"/>
                <a:ea typeface="Calibri"/>
                <a:cs typeface="Calibri"/>
                <a:sym typeface="Calibri"/>
              </a:rPr>
              <a:t>Search Engine is a tool that helps to extract relevant contents from the huge amount of data. In the current landscape, Google maintains a steadfast commitment to ensuring a seamless and precise search experience above all other considerations.</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IN" sz="2400">
                <a:solidFill>
                  <a:schemeClr val="dk1"/>
                </a:solidFill>
                <a:latin typeface="Calibri"/>
                <a:ea typeface="Calibri"/>
                <a:cs typeface="Calibri"/>
                <a:sym typeface="Calibri"/>
              </a:rPr>
              <a:t>Our project focuses on improving the search relevance for video subtitles, enhancing the accessibility of video content.</a:t>
            </a:r>
            <a:endParaRPr sz="2400">
              <a:solidFill>
                <a:schemeClr val="dk1"/>
              </a:solidFill>
              <a:latin typeface="Calibri"/>
              <a:ea typeface="Calibri"/>
              <a:cs typeface="Calibri"/>
              <a:sym typeface="Calibri"/>
            </a:endParaRPr>
          </a:p>
        </p:txBody>
      </p:sp>
      <p:sp>
        <p:nvSpPr>
          <p:cNvPr id="113" name="Google Shape;113;g2ce77319ea6_0_6"/>
          <p:cNvSpPr txBox="1"/>
          <p:nvPr/>
        </p:nvSpPr>
        <p:spPr>
          <a:xfrm>
            <a:off x="427656" y="416554"/>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INTRODUCTION</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ce77319ea6_0_17"/>
          <p:cNvSpPr txBox="1"/>
          <p:nvPr/>
        </p:nvSpPr>
        <p:spPr>
          <a:xfrm>
            <a:off x="703125" y="1255668"/>
            <a:ext cx="105798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2400">
                <a:solidFill>
                  <a:schemeClr val="dk1"/>
                </a:solidFill>
                <a:latin typeface="Calibri"/>
                <a:ea typeface="Calibri"/>
                <a:cs typeface="Calibri"/>
                <a:sym typeface="Calibri"/>
              </a:rPr>
              <a:t>Based on how searching action is done, search engine can be categorized as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IN" sz="2400">
                <a:solidFill>
                  <a:schemeClr val="dk1"/>
                </a:solidFill>
                <a:latin typeface="Calibri"/>
                <a:ea typeface="Calibri"/>
                <a:cs typeface="Calibri"/>
                <a:sym typeface="Calibri"/>
              </a:rPr>
              <a:t>Keyword based Search Engines</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IN" sz="2400">
                <a:solidFill>
                  <a:schemeClr val="dk1"/>
                </a:solidFill>
                <a:latin typeface="Calibri"/>
                <a:ea typeface="Calibri"/>
                <a:cs typeface="Calibri"/>
                <a:sym typeface="Calibri"/>
              </a:rPr>
              <a:t>Semantic </a:t>
            </a:r>
            <a:r>
              <a:rPr b="1" lang="en-IN" sz="2400">
                <a:solidFill>
                  <a:schemeClr val="dk1"/>
                </a:solidFill>
                <a:latin typeface="Calibri"/>
                <a:ea typeface="Calibri"/>
                <a:cs typeface="Calibri"/>
                <a:sym typeface="Calibri"/>
              </a:rPr>
              <a:t>based </a:t>
            </a:r>
            <a:r>
              <a:rPr b="1" lang="en-IN" sz="2400">
                <a:solidFill>
                  <a:schemeClr val="dk1"/>
                </a:solidFill>
                <a:latin typeface="Calibri"/>
                <a:ea typeface="Calibri"/>
                <a:cs typeface="Calibri"/>
                <a:sym typeface="Calibri"/>
              </a:rPr>
              <a:t>Search Engines</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2400">
                <a:solidFill>
                  <a:schemeClr val="dk1"/>
                </a:solidFill>
                <a:latin typeface="Calibri"/>
                <a:ea typeface="Calibri"/>
                <a:cs typeface="Calibri"/>
                <a:sym typeface="Calibri"/>
              </a:rPr>
              <a:t>Keyword Based Search Engine:</a:t>
            </a:r>
            <a:r>
              <a:rPr lang="en-IN" sz="2400">
                <a:solidFill>
                  <a:schemeClr val="dk1"/>
                </a:solidFill>
                <a:latin typeface="Calibri"/>
                <a:ea typeface="Calibri"/>
                <a:cs typeface="Calibri"/>
                <a:sym typeface="Calibri"/>
              </a:rPr>
              <a:t> These search engines rely heavily on exact keyword matches between the user query and the indexed documents.It focus primarily on matching exact keywords in documents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2400">
                <a:solidFill>
                  <a:schemeClr val="dk1"/>
                </a:solidFill>
                <a:latin typeface="Calibri"/>
                <a:ea typeface="Calibri"/>
                <a:cs typeface="Calibri"/>
                <a:sym typeface="Calibri"/>
              </a:rPr>
              <a:t>Semantic Search Engines: </a:t>
            </a:r>
            <a:r>
              <a:rPr lang="en-IN" sz="2400">
                <a:solidFill>
                  <a:schemeClr val="dk1"/>
                </a:solidFill>
                <a:latin typeface="Calibri"/>
                <a:ea typeface="Calibri"/>
                <a:cs typeface="Calibri"/>
                <a:sym typeface="Calibri"/>
              </a:rPr>
              <a:t>Semantic search engines go beyond simple keyword matching to understand the meaning and context of user queries and documents.aim to understand the deeper meaning and context of user queries to deliver more relevant and meaningful search results.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20" name="Google Shape;120;g2ce77319ea6_0_17"/>
          <p:cNvSpPr txBox="1"/>
          <p:nvPr/>
        </p:nvSpPr>
        <p:spPr>
          <a:xfrm>
            <a:off x="427656" y="416554"/>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TYPES OF SEARCH ENGINE</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ce77319ea6_0_30"/>
          <p:cNvSpPr txBox="1"/>
          <p:nvPr/>
        </p:nvSpPr>
        <p:spPr>
          <a:xfrm>
            <a:off x="703125" y="1255668"/>
            <a:ext cx="10579800" cy="304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2400">
                <a:solidFill>
                  <a:schemeClr val="dk1"/>
                </a:solidFill>
                <a:latin typeface="Calibri"/>
                <a:ea typeface="Calibri"/>
                <a:cs typeface="Calibri"/>
                <a:sym typeface="Calibri"/>
              </a:rPr>
              <a:t>Part 1: Ingesting Documents</a:t>
            </a:r>
            <a:endParaRPr b="1"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Data Sampling</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Data preprocessing</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Document chunker</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Text vectorization</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Storing Embeddings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2400">
                <a:solidFill>
                  <a:schemeClr val="dk1"/>
                </a:solidFill>
                <a:latin typeface="Calibri"/>
                <a:ea typeface="Calibri"/>
                <a:cs typeface="Calibri"/>
                <a:sym typeface="Calibri"/>
              </a:rPr>
              <a:t>Part 2: Retrieving Documents</a:t>
            </a:r>
            <a:endParaRPr b="1" sz="2400">
              <a:solidFill>
                <a:schemeClr val="dk1"/>
              </a:solidFill>
              <a:latin typeface="Calibri"/>
              <a:ea typeface="Calibri"/>
              <a:cs typeface="Calibri"/>
              <a:sym typeface="Calibri"/>
            </a:endParaRPr>
          </a:p>
        </p:txBody>
      </p:sp>
      <p:sp>
        <p:nvSpPr>
          <p:cNvPr id="127" name="Google Shape;127;g2ce77319ea6_0_30"/>
          <p:cNvSpPr txBox="1"/>
          <p:nvPr/>
        </p:nvSpPr>
        <p:spPr>
          <a:xfrm>
            <a:off x="427656" y="416554"/>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STEP BY STEP PROCESS</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ce77319ea6_0_46"/>
          <p:cNvSpPr txBox="1"/>
          <p:nvPr/>
        </p:nvSpPr>
        <p:spPr>
          <a:xfrm>
            <a:off x="703125" y="1255668"/>
            <a:ext cx="10579800" cy="52641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Calibri"/>
              <a:buChar char="●"/>
            </a:pPr>
            <a:r>
              <a:rPr i="1" lang="en-IN" sz="2400">
                <a:solidFill>
                  <a:schemeClr val="dk1"/>
                </a:solidFill>
                <a:latin typeface="Calibri"/>
                <a:ea typeface="Calibri"/>
                <a:cs typeface="Calibri"/>
                <a:sym typeface="Calibri"/>
              </a:rPr>
              <a:t>Data Sampling</a:t>
            </a:r>
            <a:endParaRPr i="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400">
                <a:solidFill>
                  <a:schemeClr val="dk1"/>
                </a:solidFill>
                <a:latin typeface="Calibri"/>
                <a:ea typeface="Calibri"/>
                <a:cs typeface="Calibri"/>
                <a:sym typeface="Calibri"/>
              </a:rPr>
              <a:t>Dataset provided was in .db format. As it contained huge amount of data we took 30% of it and converted into .csv format which made us easy to preprocess on it.</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1" lang="en-IN" sz="2400">
                <a:solidFill>
                  <a:schemeClr val="dk1"/>
                </a:solidFill>
                <a:latin typeface="Calibri"/>
                <a:ea typeface="Calibri"/>
                <a:cs typeface="Calibri"/>
                <a:sym typeface="Calibri"/>
              </a:rPr>
              <a:t>Data preprocessing </a:t>
            </a:r>
            <a:endParaRPr i="1" sz="2400">
              <a:solidFill>
                <a:schemeClr val="dk1"/>
              </a:solidFill>
              <a:latin typeface="Calibri"/>
              <a:ea typeface="Calibri"/>
              <a:cs typeface="Calibri"/>
              <a:sym typeface="Calibri"/>
            </a:endParaRPr>
          </a:p>
          <a:p>
            <a:pPr indent="457200" lvl="0" marL="0" rtl="0" algn="l">
              <a:spcBef>
                <a:spcPts val="0"/>
              </a:spcBef>
              <a:spcAft>
                <a:spcPts val="0"/>
              </a:spcAft>
              <a:buNone/>
            </a:pPr>
            <a:r>
              <a:rPr lang="en-IN" sz="2400">
                <a:solidFill>
                  <a:schemeClr val="dk1"/>
                </a:solidFill>
                <a:latin typeface="Calibri"/>
                <a:ea typeface="Calibri"/>
                <a:cs typeface="Calibri"/>
                <a:sym typeface="Calibri"/>
              </a:rPr>
              <a:t>Data cleaning is necessary before analysing it. It involved:</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Decoding the subtitles with “latin-1” </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Removing timestamps</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Standardizing text to lowercase</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Removing symbols and punctuation marks</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Removing unwanted words</a:t>
            </a:r>
            <a:endParaRPr sz="24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34" name="Google Shape;134;g2ce77319ea6_0_46"/>
          <p:cNvSpPr txBox="1"/>
          <p:nvPr/>
        </p:nvSpPr>
        <p:spPr>
          <a:xfrm>
            <a:off x="427656" y="416554"/>
            <a:ext cx="60996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2400">
                <a:solidFill>
                  <a:schemeClr val="dk1"/>
                </a:solidFill>
                <a:latin typeface="Calibri"/>
                <a:ea typeface="Calibri"/>
                <a:cs typeface="Calibri"/>
                <a:sym typeface="Calibri"/>
              </a:rPr>
              <a:t>Part 1: Ingesting Documents</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e77319ea6_0_52"/>
          <p:cNvSpPr txBox="1"/>
          <p:nvPr/>
        </p:nvSpPr>
        <p:spPr>
          <a:xfrm>
            <a:off x="703125" y="295776"/>
            <a:ext cx="10579800" cy="48948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Calibri"/>
              <a:buChar char="●"/>
            </a:pPr>
            <a:r>
              <a:rPr i="1" lang="en-IN" sz="2400">
                <a:solidFill>
                  <a:schemeClr val="dk1"/>
                </a:solidFill>
                <a:latin typeface="Calibri"/>
                <a:ea typeface="Calibri"/>
                <a:cs typeface="Calibri"/>
                <a:sym typeface="Calibri"/>
              </a:rPr>
              <a:t>Document chunker</a:t>
            </a:r>
            <a:endParaRPr i="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400">
                <a:solidFill>
                  <a:schemeClr val="dk1"/>
                </a:solidFill>
                <a:latin typeface="Calibri"/>
                <a:ea typeface="Calibri"/>
                <a:cs typeface="Calibri"/>
                <a:sym typeface="Calibri"/>
              </a:rPr>
              <a:t>Subtitles are chunked into smaller chunks to ensure that no information is lost during embedding. Embeddings is done to convert words into numerical form that is machine friendly.</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1" lang="en-IN" sz="2400">
                <a:solidFill>
                  <a:schemeClr val="dk1"/>
                </a:solidFill>
                <a:latin typeface="Calibri"/>
                <a:ea typeface="Calibri"/>
                <a:cs typeface="Calibri"/>
                <a:sym typeface="Calibri"/>
              </a:rPr>
              <a:t>Text vectorization</a:t>
            </a:r>
            <a:r>
              <a:rPr i="1"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IN" sz="2400">
                <a:solidFill>
                  <a:schemeClr val="dk1"/>
                </a:solidFill>
                <a:latin typeface="Calibri"/>
                <a:ea typeface="Calibri"/>
                <a:cs typeface="Calibri"/>
                <a:sym typeface="Calibri"/>
              </a:rPr>
              <a:t>BERT is used for generating embeddings of the given subtitles.It is based on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400">
                <a:solidFill>
                  <a:schemeClr val="dk1"/>
                </a:solidFill>
                <a:latin typeface="Calibri"/>
                <a:ea typeface="Calibri"/>
                <a:cs typeface="Calibri"/>
                <a:sym typeface="Calibri"/>
              </a:rPr>
              <a:t> “SentenceTransformers” to generate embeddings which encode semantic information.</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i="1" lang="en-IN" sz="2400">
                <a:solidFill>
                  <a:schemeClr val="dk1"/>
                </a:solidFill>
                <a:latin typeface="Calibri"/>
                <a:ea typeface="Calibri"/>
                <a:cs typeface="Calibri"/>
                <a:sym typeface="Calibri"/>
              </a:rPr>
              <a:t>Storing Embeddings</a:t>
            </a:r>
            <a:endParaRPr i="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400">
                <a:solidFill>
                  <a:schemeClr val="dk1"/>
                </a:solidFill>
                <a:latin typeface="Calibri"/>
                <a:ea typeface="Calibri"/>
                <a:cs typeface="Calibri"/>
                <a:sym typeface="Calibri"/>
              </a:rPr>
              <a:t>	ChromaDB is used for storing the embeddings as it is suitable for storing the vector representations.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e77319ea6_0_59"/>
          <p:cNvSpPr txBox="1"/>
          <p:nvPr/>
        </p:nvSpPr>
        <p:spPr>
          <a:xfrm>
            <a:off x="703125" y="1255668"/>
            <a:ext cx="10579800" cy="30477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Take the user's search query.</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Preprocess the query (if required).</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Create query embedding.</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Used cosine distance to calculate the similarity score between embeddings of documents and user search query embedding.</a:t>
            </a:r>
            <a:endParaRPr i="1" sz="24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47" name="Google Shape;147;g2ce77319ea6_0_59"/>
          <p:cNvSpPr txBox="1"/>
          <p:nvPr/>
        </p:nvSpPr>
        <p:spPr>
          <a:xfrm>
            <a:off x="369656" y="416554"/>
            <a:ext cx="60996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2400">
                <a:solidFill>
                  <a:schemeClr val="dk1"/>
                </a:solidFill>
                <a:latin typeface="Calibri"/>
                <a:ea typeface="Calibri"/>
                <a:cs typeface="Calibri"/>
                <a:sym typeface="Calibri"/>
              </a:rPr>
              <a:t>Part 2: Retrieving Documents</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ce77319ea6_0_77"/>
          <p:cNvSpPr txBox="1"/>
          <p:nvPr/>
        </p:nvSpPr>
        <p:spPr>
          <a:xfrm>
            <a:off x="703125" y="1255668"/>
            <a:ext cx="10579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54" name="Google Shape;154;g2ce77319ea6_0_77"/>
          <p:cNvSpPr txBox="1"/>
          <p:nvPr/>
        </p:nvSpPr>
        <p:spPr>
          <a:xfrm>
            <a:off x="471156" y="141079"/>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RESULTS</a:t>
            </a:r>
            <a:endParaRPr b="0" i="0" sz="1800" u="none" cap="none" strike="noStrike">
              <a:solidFill>
                <a:srgbClr val="FF0000"/>
              </a:solidFill>
              <a:latin typeface="Calibri"/>
              <a:ea typeface="Calibri"/>
              <a:cs typeface="Calibri"/>
              <a:sym typeface="Calibri"/>
            </a:endParaRPr>
          </a:p>
        </p:txBody>
      </p:sp>
      <p:pic>
        <p:nvPicPr>
          <p:cNvPr id="155" name="Google Shape;155;g2ce77319ea6_0_77"/>
          <p:cNvPicPr preferRelativeResize="0"/>
          <p:nvPr/>
        </p:nvPicPr>
        <p:blipFill>
          <a:blip r:embed="rId3">
            <a:alphaModFix/>
          </a:blip>
          <a:stretch>
            <a:fillRect/>
          </a:stretch>
        </p:blipFill>
        <p:spPr>
          <a:xfrm>
            <a:off x="891775" y="803250"/>
            <a:ext cx="9941825" cy="5335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