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61" r:id="rId2"/>
  </p:sldIdLst>
  <p:sldSz cx="27432000" cy="36576000"/>
  <p:notesSz cx="7010400" cy="9296400"/>
  <p:defaultTextStyle>
    <a:defPPr>
      <a:defRPr lang="en-US"/>
    </a:defPPr>
    <a:lvl1pPr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1pPr>
    <a:lvl2pPr marL="1828800" indent="-13716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2pPr>
    <a:lvl3pPr marL="3657600" indent="-27432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3pPr>
    <a:lvl4pPr marL="5486400" indent="-41148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4pPr>
    <a:lvl5pPr marL="7315200" indent="-54864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5pPr>
    <a:lvl6pPr marL="2286000" algn="l" defTabSz="914400" rtl="0" eaLnBrk="1" latinLnBrk="0" hangingPunct="1">
      <a:defRPr sz="7200" kern="1200">
        <a:solidFill>
          <a:schemeClr val="tx1"/>
        </a:solidFill>
        <a:latin typeface="Arial" pitchFamily="34" charset="0"/>
        <a:ea typeface="+mn-ea"/>
        <a:cs typeface="Arial" pitchFamily="34" charset="0"/>
      </a:defRPr>
    </a:lvl6pPr>
    <a:lvl7pPr marL="2743200" algn="l" defTabSz="914400" rtl="0" eaLnBrk="1" latinLnBrk="0" hangingPunct="1">
      <a:defRPr sz="7200" kern="1200">
        <a:solidFill>
          <a:schemeClr val="tx1"/>
        </a:solidFill>
        <a:latin typeface="Arial" pitchFamily="34" charset="0"/>
        <a:ea typeface="+mn-ea"/>
        <a:cs typeface="Arial" pitchFamily="34" charset="0"/>
      </a:defRPr>
    </a:lvl7pPr>
    <a:lvl8pPr marL="3200400" algn="l" defTabSz="914400" rtl="0" eaLnBrk="1" latinLnBrk="0" hangingPunct="1">
      <a:defRPr sz="7200" kern="1200">
        <a:solidFill>
          <a:schemeClr val="tx1"/>
        </a:solidFill>
        <a:latin typeface="Arial" pitchFamily="34" charset="0"/>
        <a:ea typeface="+mn-ea"/>
        <a:cs typeface="Arial" pitchFamily="34" charset="0"/>
      </a:defRPr>
    </a:lvl8pPr>
    <a:lvl9pPr marL="3657600" algn="l" defTabSz="914400" rtl="0" eaLnBrk="1" latinLnBrk="0" hangingPunct="1">
      <a:defRPr sz="72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8D168-A9B3-78B7-0895-B4F390B6DF9D}" v="219" dt="2024-04-24T22:28:58.818"/>
    <p1510:client id="{D8254C52-A742-D8F3-4985-10258F523B97}" v="81" dt="2024-04-25T01:17:09.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3084" y="90"/>
      </p:cViewPr>
      <p:guideLst>
        <p:guide orient="horz" pos="11520"/>
        <p:guide pos="86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13BE792-9A3B-4843-91DD-11D6C66ED82E}" type="datetimeFigureOut">
              <a:rPr lang="en-US" smtClean="0"/>
              <a:t>5/20/2024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F41D007-0DD9-4FD2-AA4B-EED2FBB0F214}" type="slidenum">
              <a:rPr lang="en-US" smtClean="0"/>
              <a:t>‹#›</a:t>
            </a:fld>
            <a:endParaRPr lang="en-US"/>
          </a:p>
        </p:txBody>
      </p:sp>
    </p:spTree>
    <p:extLst>
      <p:ext uri="{BB962C8B-B14F-4D97-AF65-F5344CB8AC3E}">
        <p14:creationId xmlns:p14="http://schemas.microsoft.com/office/powerpoint/2010/main" val="648689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3317668-0571-450D-AB9B-6C372BA96705}" type="datetimeFigureOut">
              <a:rPr lang="en-US" smtClean="0"/>
              <a:t>5/20/2024</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755FCEC-25C9-4374-9481-09CDE899297E}" type="slidenum">
              <a:rPr lang="en-US" smtClean="0"/>
              <a:t>‹#›</a:t>
            </a:fld>
            <a:endParaRPr lang="en-US"/>
          </a:p>
        </p:txBody>
      </p:sp>
    </p:spTree>
    <p:extLst>
      <p:ext uri="{BB962C8B-B14F-4D97-AF65-F5344CB8AC3E}">
        <p14:creationId xmlns:p14="http://schemas.microsoft.com/office/powerpoint/2010/main" val="284769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FCEC-25C9-4374-9481-09CDE899297E}" type="slidenum">
              <a:rPr lang="en-US" smtClean="0"/>
              <a:t>1</a:t>
            </a:fld>
            <a:endParaRPr lang="en-US"/>
          </a:p>
        </p:txBody>
      </p:sp>
    </p:spTree>
    <p:extLst>
      <p:ext uri="{BB962C8B-B14F-4D97-AF65-F5344CB8AC3E}">
        <p14:creationId xmlns:p14="http://schemas.microsoft.com/office/powerpoint/2010/main" val="358359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er 2 and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56960" y="990600"/>
            <a:ext cx="14892338" cy="1828800"/>
          </a:xfrm>
          <a:prstGeom prst="rect">
            <a:avLst/>
          </a:prstGeom>
        </p:spPr>
        <p:txBody>
          <a:bodyPr lIns="91440" tIns="45720" rIns="91440" bIns="45720" anchor="ctr"/>
          <a:lstStyle>
            <a:lvl1pPr>
              <a:defRPr sz="6600" baseline="0"/>
            </a:lvl1pPr>
          </a:lstStyle>
          <a:p>
            <a:r>
              <a:rPr lang="en-US"/>
              <a:t>Program / Project Title</a:t>
            </a:r>
          </a:p>
        </p:txBody>
      </p:sp>
      <p:sp>
        <p:nvSpPr>
          <p:cNvPr id="4" name="Text Placeholder 3"/>
          <p:cNvSpPr>
            <a:spLocks noGrp="1"/>
          </p:cNvSpPr>
          <p:nvPr>
            <p:ph type="body" sz="quarter" idx="10" hasCustomPrompt="1"/>
          </p:nvPr>
        </p:nvSpPr>
        <p:spPr>
          <a:xfrm>
            <a:off x="22898100" y="35433000"/>
            <a:ext cx="4533900" cy="1143000"/>
          </a:xfrm>
          <a:prstGeom prst="rect">
            <a:avLst/>
          </a:prstGeom>
        </p:spPr>
        <p:txBody>
          <a:bodyPr rIns="365760" anchor="b"/>
          <a:lstStyle>
            <a:lvl1pPr marL="0" indent="0" algn="r">
              <a:buNone/>
              <a:defRPr sz="5400" baseline="0">
                <a:latin typeface="Arial" panose="020B0604020202020204" pitchFamily="34" charset="0"/>
                <a:cs typeface="Arial" panose="020B0604020202020204" pitchFamily="34" charset="0"/>
              </a:defRPr>
            </a:lvl1pPr>
            <a:lvl2pPr>
              <a:defRPr sz="5400">
                <a:latin typeface="Arial" panose="020B0604020202020204" pitchFamily="34" charset="0"/>
                <a:cs typeface="Arial" panose="020B0604020202020204" pitchFamily="34" charset="0"/>
              </a:defRPr>
            </a:lvl2pPr>
            <a:lvl3pPr>
              <a:defRPr sz="5400">
                <a:latin typeface="Arial" panose="020B0604020202020204" pitchFamily="34" charset="0"/>
                <a:cs typeface="Arial" panose="020B0604020202020204" pitchFamily="34" charset="0"/>
              </a:defRPr>
            </a:lvl3pPr>
            <a:lvl4pPr>
              <a:defRPr sz="5400">
                <a:latin typeface="Arial" panose="020B0604020202020204" pitchFamily="34" charset="0"/>
                <a:cs typeface="Arial" panose="020B0604020202020204" pitchFamily="34" charset="0"/>
              </a:defRPr>
            </a:lvl4pPr>
            <a:lvl5pPr>
              <a:defRPr sz="5400">
                <a:latin typeface="Arial" panose="020B0604020202020204" pitchFamily="34" charset="0"/>
                <a:cs typeface="Arial" panose="020B0604020202020204" pitchFamily="34" charset="0"/>
              </a:defRPr>
            </a:lvl5pPr>
          </a:lstStyle>
          <a:p>
            <a:pPr lvl="0"/>
            <a:r>
              <a:rPr lang="en-US"/>
              <a:t>Poster #</a:t>
            </a:r>
          </a:p>
        </p:txBody>
      </p:sp>
      <p:sp>
        <p:nvSpPr>
          <p:cNvPr id="17" name="Text Placeholder 16"/>
          <p:cNvSpPr>
            <a:spLocks noGrp="1"/>
          </p:cNvSpPr>
          <p:nvPr>
            <p:ph type="body" sz="quarter" idx="13" hasCustomPrompt="1"/>
          </p:nvPr>
        </p:nvSpPr>
        <p:spPr>
          <a:xfrm>
            <a:off x="0" y="3931227"/>
            <a:ext cx="13716000" cy="1662547"/>
          </a:xfrm>
          <a:prstGeom prst="rect">
            <a:avLst/>
          </a:prstGeom>
        </p:spPr>
        <p:txBody>
          <a:bodyPr lIns="365760" anchor="ctr"/>
          <a:lstStyle>
            <a:lvl1pPr marL="0" indent="0">
              <a:lnSpc>
                <a:spcPct val="80000"/>
              </a:lnSpc>
              <a:buNone/>
              <a:defRPr sz="4000" b="1" baseline="0">
                <a:latin typeface="Arial" panose="020B0604020202020204" pitchFamily="34" charset="0"/>
                <a:cs typeface="Arial" panose="020B0604020202020204" pitchFamily="34" charset="0"/>
              </a:defRPr>
            </a:lvl1pPr>
            <a:lvl2pPr marL="1828800" indent="0">
              <a:buNone/>
              <a:defRPr sz="4000" b="1">
                <a:latin typeface="Arial" panose="020B0604020202020204" pitchFamily="34" charset="0"/>
                <a:cs typeface="Arial" panose="020B0604020202020204" pitchFamily="34" charset="0"/>
              </a:defRPr>
            </a:lvl2pPr>
            <a:lvl3pPr marL="3657600" indent="0">
              <a:buNone/>
              <a:defRPr sz="4000" b="1">
                <a:latin typeface="Arial" panose="020B0604020202020204" pitchFamily="34" charset="0"/>
                <a:cs typeface="Arial" panose="020B0604020202020204" pitchFamily="34" charset="0"/>
              </a:defRPr>
            </a:lvl3pPr>
            <a:lvl4pPr marL="5486400" indent="0">
              <a:buNone/>
              <a:defRPr sz="4000" b="1">
                <a:latin typeface="Arial" panose="020B0604020202020204" pitchFamily="34" charset="0"/>
                <a:cs typeface="Arial" panose="020B0604020202020204" pitchFamily="34" charset="0"/>
              </a:defRPr>
            </a:lvl4pPr>
            <a:lvl5pPr marL="7315200" indent="0">
              <a:buNone/>
              <a:defRPr sz="4000" b="1">
                <a:latin typeface="Arial" panose="020B0604020202020204" pitchFamily="34" charset="0"/>
                <a:cs typeface="Arial" panose="020B0604020202020204" pitchFamily="34" charset="0"/>
              </a:defRPr>
            </a:lvl5pPr>
          </a:lstStyle>
          <a:p>
            <a:pPr lvl="0"/>
            <a:r>
              <a:rPr lang="en-US"/>
              <a:t>[Authors &amp; Affiliation]</a:t>
            </a:r>
          </a:p>
          <a:p>
            <a:pPr lvl="0"/>
            <a:r>
              <a:rPr lang="en-US"/>
              <a:t>[Mentors &amp; Affiliation]</a:t>
            </a:r>
          </a:p>
        </p:txBody>
      </p:sp>
      <p:sp>
        <p:nvSpPr>
          <p:cNvPr id="8" name="Text Placeholder 16"/>
          <p:cNvSpPr>
            <a:spLocks noGrp="1"/>
          </p:cNvSpPr>
          <p:nvPr>
            <p:ph type="body" sz="quarter" idx="15" hasCustomPrompt="1"/>
          </p:nvPr>
        </p:nvSpPr>
        <p:spPr>
          <a:xfrm>
            <a:off x="6858000" y="35737800"/>
            <a:ext cx="13716000" cy="838200"/>
          </a:xfrm>
          <a:prstGeom prst="rect">
            <a:avLst/>
          </a:prstGeom>
        </p:spPr>
        <p:txBody>
          <a:bodyPr lIns="365760" anchor="ctr"/>
          <a:lstStyle>
            <a:lvl1pPr marL="0" indent="0" algn="ctr">
              <a:lnSpc>
                <a:spcPct val="80000"/>
              </a:lnSpc>
              <a:buNone/>
              <a:defRPr sz="4000" b="1" i="0" baseline="0">
                <a:solidFill>
                  <a:srgbClr val="00B050"/>
                </a:solidFill>
                <a:latin typeface="Arial" panose="020B0604020202020204" pitchFamily="34" charset="0"/>
                <a:cs typeface="Arial" panose="020B0604020202020204" pitchFamily="34" charset="0"/>
              </a:defRPr>
            </a:lvl1pPr>
            <a:lvl2pPr marL="1828800" indent="0">
              <a:buNone/>
              <a:defRPr sz="4000" b="1">
                <a:latin typeface="Arial" panose="020B0604020202020204" pitchFamily="34" charset="0"/>
                <a:cs typeface="Arial" panose="020B0604020202020204" pitchFamily="34" charset="0"/>
              </a:defRPr>
            </a:lvl2pPr>
            <a:lvl3pPr marL="3657600" indent="0">
              <a:buNone/>
              <a:defRPr sz="4000" b="1">
                <a:latin typeface="Arial" panose="020B0604020202020204" pitchFamily="34" charset="0"/>
                <a:cs typeface="Arial" panose="020B0604020202020204" pitchFamily="34" charset="0"/>
              </a:defRPr>
            </a:lvl3pPr>
            <a:lvl4pPr marL="5486400" indent="0">
              <a:buNone/>
              <a:defRPr sz="4000" b="1">
                <a:latin typeface="Arial" panose="020B0604020202020204" pitchFamily="34" charset="0"/>
                <a:cs typeface="Arial" panose="020B0604020202020204" pitchFamily="34" charset="0"/>
              </a:defRPr>
            </a:lvl4pPr>
            <a:lvl5pPr marL="7315200" indent="0">
              <a:buNone/>
              <a:defRPr sz="4000" b="1">
                <a:latin typeface="Arial" panose="020B0604020202020204" pitchFamily="34" charset="0"/>
                <a:cs typeface="Arial" panose="020B0604020202020204" pitchFamily="34" charset="0"/>
              </a:defRPr>
            </a:lvl5pPr>
          </a:lstStyle>
          <a:p>
            <a:pPr lvl="0"/>
            <a:r>
              <a:rPr lang="en-US"/>
              <a:t>[Appropriate Distribution Statement]</a:t>
            </a:r>
          </a:p>
        </p:txBody>
      </p:sp>
    </p:spTree>
    <p:extLst>
      <p:ext uri="{BB962C8B-B14F-4D97-AF65-F5344CB8AC3E}">
        <p14:creationId xmlns:p14="http://schemas.microsoft.com/office/powerpoint/2010/main" val="264596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Metal Header.jpg"/>
          <p:cNvPicPr>
            <a:picLocks noChangeAspect="1"/>
          </p:cNvPicPr>
          <p:nvPr userDrawn="1"/>
        </p:nvPicPr>
        <p:blipFill>
          <a:blip r:embed="rId3" cstate="print"/>
          <a:stretch>
            <a:fillRect/>
          </a:stretch>
        </p:blipFill>
        <p:spPr>
          <a:xfrm>
            <a:off x="0" y="39278"/>
            <a:ext cx="27432000" cy="3685725"/>
          </a:xfrm>
          <a:prstGeom prst="rect">
            <a:avLst/>
          </a:prstGeom>
          <a:solidFill>
            <a:schemeClr val="accent6">
              <a:alpha val="81000"/>
            </a:schemeClr>
          </a:solidFill>
          <a:ln>
            <a:noFill/>
          </a:ln>
          <a:effectLst/>
        </p:spPr>
      </p:pic>
    </p:spTree>
    <p:extLst>
      <p:ext uri="{BB962C8B-B14F-4D97-AF65-F5344CB8AC3E}">
        <p14:creationId xmlns:p14="http://schemas.microsoft.com/office/powerpoint/2010/main" val="1138305649"/>
      </p:ext>
    </p:extLst>
  </p:cSld>
  <p:clrMap bg1="lt1" tx1="dk1" bg2="lt2" tx2="dk2" accent1="accent1" accent2="accent2" accent3="accent3" accent4="accent4" accent5="accent5" accent6="accent6" hlink="hlink" folHlink="folHlink"/>
  <p:sldLayoutIdLst>
    <p:sldLayoutId id="2147483658" r:id="rId1"/>
  </p:sldLayoutIdLst>
  <p:hf sldNum="0" hdr="0" ftr="0" dt="0"/>
  <p:txStyles>
    <p:titleStyle>
      <a:lvl1pPr algn="ctr" defTabSz="3657600" rtl="0" eaLnBrk="0" fontAlgn="base" hangingPunct="0">
        <a:lnSpc>
          <a:spcPct val="80000"/>
        </a:lnSpc>
        <a:spcBef>
          <a:spcPct val="0"/>
        </a:spcBef>
        <a:spcAft>
          <a:spcPct val="0"/>
        </a:spcAft>
        <a:defRPr sz="7200" b="1" kern="1200">
          <a:solidFill>
            <a:schemeClr val="bg1"/>
          </a:solidFill>
          <a:latin typeface="Arial" panose="020B0604020202020204" pitchFamily="34" charset="0"/>
          <a:ea typeface="+mj-ea"/>
          <a:cs typeface="Arial" panose="020B0604020202020204" pitchFamily="34" charset="0"/>
        </a:defRPr>
      </a:lvl1pPr>
      <a:lvl2pPr algn="ctr" defTabSz="3657600" rtl="0" eaLnBrk="0" fontAlgn="base" hangingPunct="0">
        <a:spcBef>
          <a:spcPct val="0"/>
        </a:spcBef>
        <a:spcAft>
          <a:spcPct val="0"/>
        </a:spcAft>
        <a:defRPr sz="7200">
          <a:solidFill>
            <a:schemeClr val="bg1"/>
          </a:solidFill>
          <a:latin typeface="Calibri" pitchFamily="34" charset="0"/>
        </a:defRPr>
      </a:lvl2pPr>
      <a:lvl3pPr algn="ctr" defTabSz="3657600" rtl="0" eaLnBrk="0" fontAlgn="base" hangingPunct="0">
        <a:spcBef>
          <a:spcPct val="0"/>
        </a:spcBef>
        <a:spcAft>
          <a:spcPct val="0"/>
        </a:spcAft>
        <a:defRPr sz="7200">
          <a:solidFill>
            <a:schemeClr val="bg1"/>
          </a:solidFill>
          <a:latin typeface="Calibri" pitchFamily="34" charset="0"/>
        </a:defRPr>
      </a:lvl3pPr>
      <a:lvl4pPr algn="ctr" defTabSz="3657600" rtl="0" eaLnBrk="0" fontAlgn="base" hangingPunct="0">
        <a:spcBef>
          <a:spcPct val="0"/>
        </a:spcBef>
        <a:spcAft>
          <a:spcPct val="0"/>
        </a:spcAft>
        <a:defRPr sz="7200">
          <a:solidFill>
            <a:schemeClr val="bg1"/>
          </a:solidFill>
          <a:latin typeface="Calibri" pitchFamily="34" charset="0"/>
        </a:defRPr>
      </a:lvl4pPr>
      <a:lvl5pPr algn="ctr" defTabSz="3657600" rtl="0" eaLnBrk="0" fontAlgn="base" hangingPunct="0">
        <a:spcBef>
          <a:spcPct val="0"/>
        </a:spcBef>
        <a:spcAft>
          <a:spcPct val="0"/>
        </a:spcAft>
        <a:defRPr sz="7200">
          <a:solidFill>
            <a:schemeClr val="bg1"/>
          </a:solidFill>
          <a:latin typeface="Calibri" pitchFamily="34" charset="0"/>
        </a:defRPr>
      </a:lvl5pPr>
      <a:lvl6pPr marL="457200" algn="ctr" defTabSz="3657600" rtl="0" fontAlgn="base">
        <a:spcBef>
          <a:spcPct val="0"/>
        </a:spcBef>
        <a:spcAft>
          <a:spcPct val="0"/>
        </a:spcAft>
        <a:defRPr sz="17600">
          <a:solidFill>
            <a:schemeClr val="tx1"/>
          </a:solidFill>
          <a:latin typeface="Calibri" pitchFamily="34" charset="0"/>
        </a:defRPr>
      </a:lvl6pPr>
      <a:lvl7pPr marL="914400" algn="ctr" defTabSz="3657600" rtl="0" fontAlgn="base">
        <a:spcBef>
          <a:spcPct val="0"/>
        </a:spcBef>
        <a:spcAft>
          <a:spcPct val="0"/>
        </a:spcAft>
        <a:defRPr sz="17600">
          <a:solidFill>
            <a:schemeClr val="tx1"/>
          </a:solidFill>
          <a:latin typeface="Calibri" pitchFamily="34" charset="0"/>
        </a:defRPr>
      </a:lvl7pPr>
      <a:lvl8pPr marL="1371600" algn="ctr" defTabSz="3657600" rtl="0" fontAlgn="base">
        <a:spcBef>
          <a:spcPct val="0"/>
        </a:spcBef>
        <a:spcAft>
          <a:spcPct val="0"/>
        </a:spcAft>
        <a:defRPr sz="17600">
          <a:solidFill>
            <a:schemeClr val="tx1"/>
          </a:solidFill>
          <a:latin typeface="Calibri" pitchFamily="34" charset="0"/>
        </a:defRPr>
      </a:lvl8pPr>
      <a:lvl9pPr marL="1828800" algn="ctr" defTabSz="3657600" rtl="0" fontAlgn="base">
        <a:spcBef>
          <a:spcPct val="0"/>
        </a:spcBef>
        <a:spcAft>
          <a:spcPct val="0"/>
        </a:spcAft>
        <a:defRPr sz="17600">
          <a:solidFill>
            <a:schemeClr val="tx1"/>
          </a:solidFill>
          <a:latin typeface="Calibri" pitchFamily="34" charset="0"/>
        </a:defRPr>
      </a:lvl9pPr>
    </p:titleStyle>
    <p:bodyStyle>
      <a:lvl1pPr marL="1371600" indent="-1371600" algn="l" defTabSz="3657600" rtl="0" eaLnBrk="0" fontAlgn="base" hangingPunct="0">
        <a:spcBef>
          <a:spcPct val="20000"/>
        </a:spcBef>
        <a:spcAft>
          <a:spcPct val="0"/>
        </a:spcAft>
        <a:buFont typeface="Arial" pitchFamily="34" charset="0"/>
        <a:buChar char="•"/>
        <a:defRPr sz="12800" kern="1200">
          <a:solidFill>
            <a:schemeClr val="tx1"/>
          </a:solidFill>
          <a:latin typeface="+mn-lt"/>
          <a:ea typeface="+mn-ea"/>
          <a:cs typeface="+mn-cs"/>
        </a:defRPr>
      </a:lvl1pPr>
      <a:lvl2pPr marL="2971800" indent="-1143000" algn="l" defTabSz="3657600" rtl="0"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2pPr>
      <a:lvl3pPr marL="4572000" indent="-914400" algn="l" defTabSz="365760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4pPr>
      <a:lvl5pPr marL="82296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aarneus.deviantart.com/art/Burning-city-175404823" TargetMode="External"/><Relationship Id="rId11" Type="http://schemas.openxmlformats.org/officeDocument/2006/relationships/image" Target="../media/image8.gif"/><Relationship Id="rId5" Type="http://schemas.microsoft.com/office/2007/relationships/hdphoto" Target="../media/hdphoto1.wdp"/><Relationship Id="rId10" Type="http://schemas.openxmlformats.org/officeDocument/2006/relationships/image" Target="../media/image7.sv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rivilege Escalation Use Case Chapter 1: Introduction">
            <a:extLst>
              <a:ext uri="{FF2B5EF4-FFF2-40B4-BE49-F238E27FC236}">
                <a16:creationId xmlns:a16="http://schemas.microsoft.com/office/drawing/2014/main" id="{257F3F0D-0E0D-6325-B48F-4FF65A9F5076}"/>
              </a:ext>
            </a:extLst>
          </p:cNvPr>
          <p:cNvPicPr>
            <a:picLocks noChangeAspect="1"/>
          </p:cNvPicPr>
          <p:nvPr/>
        </p:nvPicPr>
        <p:blipFill>
          <a:blip r:embed="rId3"/>
          <a:stretch>
            <a:fillRect/>
          </a:stretch>
        </p:blipFill>
        <p:spPr>
          <a:xfrm>
            <a:off x="48749" y="29780737"/>
            <a:ext cx="8693487" cy="6801782"/>
          </a:xfrm>
          <a:prstGeom prst="rect">
            <a:avLst/>
          </a:prstGeom>
        </p:spPr>
      </p:pic>
      <p:pic>
        <p:nvPicPr>
          <p:cNvPr id="6" name="Picture 5" descr="A city skyline with smoke and flames behind it&#10;&#10;Description automatically generated">
            <a:extLst>
              <a:ext uri="{FF2B5EF4-FFF2-40B4-BE49-F238E27FC236}">
                <a16:creationId xmlns:a16="http://schemas.microsoft.com/office/drawing/2014/main" id="{EA10CFCD-BAD5-1020-17C6-A3238A255F86}"/>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42000"/>
                    </a14:imgEffect>
                  </a14:imgLayer>
                </a14:imgProps>
              </a:ext>
              <a:ext uri="{837473B0-CC2E-450A-ABE3-18F120FF3D39}">
                <a1611:picAttrSrcUrl xmlns:a1611="http://schemas.microsoft.com/office/drawing/2016/11/main" r:id="rId6"/>
              </a:ext>
            </a:extLst>
          </a:blip>
          <a:srcRect l="67" r="-200" b="30460"/>
          <a:stretch/>
        </p:blipFill>
        <p:spPr>
          <a:xfrm>
            <a:off x="-198255" y="-901390"/>
            <a:ext cx="27902906" cy="4668077"/>
          </a:xfrm>
          <a:prstGeom prst="rect">
            <a:avLst/>
          </a:prstGeom>
        </p:spPr>
      </p:pic>
      <p:sp>
        <p:nvSpPr>
          <p:cNvPr id="2" name="Title 1"/>
          <p:cNvSpPr>
            <a:spLocks noGrp="1"/>
          </p:cNvSpPr>
          <p:nvPr>
            <p:ph type="title"/>
          </p:nvPr>
        </p:nvSpPr>
        <p:spPr>
          <a:xfrm>
            <a:off x="4318000" y="888978"/>
            <a:ext cx="17957800" cy="1828800"/>
          </a:xfrm>
        </p:spPr>
        <p:txBody>
          <a:bodyPr/>
          <a:lstStyle/>
          <a:p>
            <a:r>
              <a:rPr lang="en-US" sz="8800" u="sng" dirty="0">
                <a:latin typeface="Arial"/>
                <a:cs typeface="Arial"/>
              </a:rPr>
              <a:t>Fallen Empire</a:t>
            </a:r>
            <a:br>
              <a:rPr lang="en-US" sz="8800" u="sng" dirty="0"/>
            </a:br>
            <a:r>
              <a:rPr lang="en-US" sz="5400" u="sng" dirty="0">
                <a:latin typeface="Arial"/>
                <a:cs typeface="Arial"/>
              </a:rPr>
              <a:t>“Using Tools on A Post Exploited Machine”</a:t>
            </a:r>
            <a:endParaRPr lang="en-US" u="sng" dirty="0">
              <a:latin typeface="Arial"/>
              <a:cs typeface="Arial"/>
            </a:endParaRPr>
          </a:p>
        </p:txBody>
      </p:sp>
      <p:sp>
        <p:nvSpPr>
          <p:cNvPr id="30" name="Content Placeholder 31"/>
          <p:cNvSpPr txBox="1">
            <a:spLocks/>
          </p:cNvSpPr>
          <p:nvPr/>
        </p:nvSpPr>
        <p:spPr>
          <a:xfrm>
            <a:off x="55757" y="4093830"/>
            <a:ext cx="13340358" cy="12500745"/>
          </a:xfrm>
          <a:prstGeom prst="rect">
            <a:avLst/>
          </a:prstGeom>
        </p:spPr>
        <p:txBody>
          <a:bodyPr lIns="457200" tIns="45720" rIns="457200" bIns="45720" numCol="1" anchor="t"/>
          <a:lstStyle>
            <a:lvl1pPr marL="1371600" indent="-1371600" algn="l" defTabSz="3657600" rtl="0" eaLnBrk="0" fontAlgn="base" hangingPunct="0">
              <a:spcBef>
                <a:spcPct val="20000"/>
              </a:spcBef>
              <a:spcAft>
                <a:spcPct val="0"/>
              </a:spcAft>
              <a:buFont typeface="Arial" pitchFamily="34" charset="0"/>
              <a:buChar char="•"/>
              <a:defRPr sz="12800" kern="1200">
                <a:solidFill>
                  <a:schemeClr val="tx1"/>
                </a:solidFill>
                <a:latin typeface="+mn-lt"/>
                <a:ea typeface="+mn-ea"/>
                <a:cs typeface="+mn-cs"/>
              </a:defRPr>
            </a:lvl1pPr>
            <a:lvl2pPr marL="2971800" indent="-1143000" algn="l" defTabSz="3657600" rtl="0"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2pPr>
            <a:lvl3pPr marL="4572000" indent="-914400" algn="l" defTabSz="365760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4pPr>
            <a:lvl5pPr marL="82296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marL="0" indent="0">
              <a:spcBef>
                <a:spcPts val="2400"/>
              </a:spcBef>
              <a:buFont typeface="Arial" pitchFamily="34" charset="0"/>
              <a:buNone/>
            </a:pPr>
            <a:r>
              <a:rPr lang="en-US" sz="5400" b="1" dirty="0">
                <a:solidFill>
                  <a:srgbClr val="800000"/>
                </a:solidFill>
                <a:latin typeface="Arial Black"/>
                <a:ea typeface="Arial" pitchFamily="1" charset="0"/>
                <a:cs typeface="Arial"/>
              </a:rPr>
              <a:t>I. Background</a:t>
            </a:r>
          </a:p>
          <a:p>
            <a:pPr marL="640080" lvl="2" indent="-640080">
              <a:spcBef>
                <a:spcPts val="0"/>
              </a:spcBef>
              <a:tabLst>
                <a:tab pos="533400" algn="l"/>
              </a:tabLst>
              <a:defRPr/>
            </a:pPr>
            <a:r>
              <a:rPr lang="en-US" sz="4000" dirty="0">
                <a:solidFill>
                  <a:prstClr val="black"/>
                </a:solidFill>
                <a:latin typeface="Arial"/>
                <a:cs typeface="Arial"/>
              </a:rPr>
              <a:t>This is an exercise designed to teach you how to use </a:t>
            </a:r>
            <a:r>
              <a:rPr lang="en-US" sz="4000" dirty="0" err="1">
                <a:solidFill>
                  <a:prstClr val="black"/>
                </a:solidFill>
                <a:latin typeface="Arial"/>
                <a:cs typeface="Arial"/>
              </a:rPr>
              <a:t>Poweshell</a:t>
            </a:r>
            <a:r>
              <a:rPr lang="en-US" sz="4000">
                <a:solidFill>
                  <a:prstClr val="black"/>
                </a:solidFill>
                <a:latin typeface="Arial"/>
                <a:cs typeface="Arial"/>
              </a:rPr>
              <a:t>-Empire</a:t>
            </a:r>
            <a:r>
              <a:rPr lang="en-US" sz="4000" dirty="0">
                <a:solidFill>
                  <a:prstClr val="black"/>
                </a:solidFill>
                <a:latin typeface="Arial"/>
                <a:cs typeface="Arial"/>
              </a:rPr>
              <a:t>, which is an "open source, cross-platform remote administration and post-exploitation framework that is publicly available on GitHub</a:t>
            </a:r>
            <a:r>
              <a:rPr lang="en-US" sz="4000" dirty="0">
                <a:solidFill>
                  <a:srgbClr val="FF0000"/>
                </a:solidFill>
                <a:latin typeface="Arial"/>
                <a:cs typeface="Arial"/>
              </a:rPr>
              <a:t>*</a:t>
            </a:r>
            <a:r>
              <a:rPr lang="en-US" sz="4000" dirty="0">
                <a:solidFill>
                  <a:prstClr val="black"/>
                </a:solidFill>
                <a:latin typeface="Arial"/>
                <a:cs typeface="Arial"/>
              </a:rPr>
              <a:t>."</a:t>
            </a:r>
          </a:p>
          <a:p>
            <a:pPr marL="0" lvl="2" indent="0">
              <a:spcBef>
                <a:spcPts val="0"/>
              </a:spcBef>
              <a:buNone/>
              <a:tabLst>
                <a:tab pos="533400" algn="l"/>
              </a:tabLst>
              <a:defRPr/>
            </a:pPr>
            <a:endParaRPr lang="en-US" sz="4000" dirty="0">
              <a:solidFill>
                <a:prstClr val="black"/>
              </a:solidFill>
              <a:latin typeface="Arial"/>
              <a:cs typeface="Arial"/>
            </a:endParaRPr>
          </a:p>
          <a:p>
            <a:pPr marL="571500" lvl="2" indent="-571500">
              <a:spcBef>
                <a:spcPts val="0"/>
              </a:spcBef>
              <a:tabLst>
                <a:tab pos="533400" algn="l"/>
              </a:tabLst>
              <a:defRPr/>
            </a:pPr>
            <a:r>
              <a:rPr lang="en-US" sz="4000" dirty="0">
                <a:solidFill>
                  <a:prstClr val="black"/>
                </a:solidFill>
                <a:latin typeface="Arial"/>
                <a:cs typeface="Arial"/>
              </a:rPr>
              <a:t>It is used primarily to attack computers that have already been exploited, allowing for a multitude of exploits to be run on a victim's machine.</a:t>
            </a:r>
          </a:p>
          <a:p>
            <a:pPr marL="571500" lvl="2" indent="-571500">
              <a:spcBef>
                <a:spcPts val="0"/>
              </a:spcBef>
              <a:tabLst>
                <a:tab pos="533400" algn="l"/>
              </a:tabLst>
              <a:defRPr/>
            </a:pPr>
            <a:endParaRPr lang="en-US" sz="4000" dirty="0">
              <a:solidFill>
                <a:prstClr val="black"/>
              </a:solidFill>
              <a:latin typeface="Arial"/>
              <a:cs typeface="Arial"/>
            </a:endParaRPr>
          </a:p>
          <a:p>
            <a:pPr marL="571500" lvl="2" indent="-571500">
              <a:spcBef>
                <a:spcPts val="0"/>
              </a:spcBef>
              <a:tabLst>
                <a:tab pos="533400" algn="l"/>
              </a:tabLst>
              <a:defRPr/>
            </a:pPr>
            <a:r>
              <a:rPr lang="en-US" sz="4000" dirty="0">
                <a:solidFill>
                  <a:prstClr val="black"/>
                </a:solidFill>
                <a:latin typeface="Arial"/>
                <a:cs typeface="Arial"/>
              </a:rPr>
              <a:t>These range from using PowerShell to escalate privileges, create/modify system processes, and exfiltrate data via GitHub/cloud storage.</a:t>
            </a:r>
          </a:p>
          <a:p>
            <a:pPr marL="0" lvl="2" indent="0">
              <a:spcBef>
                <a:spcPts val="0"/>
              </a:spcBef>
              <a:buNone/>
              <a:tabLst>
                <a:tab pos="533400" algn="l"/>
              </a:tabLst>
              <a:defRPr/>
            </a:pPr>
            <a:endParaRPr lang="en-US" sz="4000" dirty="0">
              <a:solidFill>
                <a:prstClr val="black"/>
              </a:solidFill>
              <a:latin typeface="Arial"/>
              <a:cs typeface="Arial"/>
            </a:endParaRPr>
          </a:p>
          <a:p>
            <a:pPr marL="640080" lvl="2" indent="-640080">
              <a:spcBef>
                <a:spcPts val="0"/>
              </a:spcBef>
              <a:tabLst>
                <a:tab pos="533400" algn="l"/>
              </a:tabLst>
              <a:defRPr/>
            </a:pP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endParaRPr lang="en-US" sz="4000" dirty="0">
              <a:solidFill>
                <a:prstClr val="black"/>
              </a:solidFill>
              <a:latin typeface="Arial" pitchFamily="34" charset="0"/>
              <a:cs typeface="Arial" pitchFamily="34" charset="0"/>
            </a:endParaRPr>
          </a:p>
          <a:p>
            <a:pPr marL="0" lvl="2" indent="0">
              <a:spcBef>
                <a:spcPts val="0"/>
              </a:spcBef>
              <a:buNone/>
              <a:tabLst>
                <a:tab pos="533400" algn="l"/>
              </a:tabLst>
              <a:defRPr/>
            </a:pPr>
            <a:endParaRPr lang="en-US" sz="4000" dirty="0">
              <a:solidFill>
                <a:prstClr val="black"/>
              </a:solidFill>
              <a:latin typeface="Arial" pitchFamily="34" charset="0"/>
              <a:cs typeface="Arial" pitchFamily="34" charset="0"/>
            </a:endParaRPr>
          </a:p>
        </p:txBody>
      </p:sp>
      <p:sp>
        <p:nvSpPr>
          <p:cNvPr id="8" name="Rectangle 7"/>
          <p:cNvSpPr/>
          <p:nvPr/>
        </p:nvSpPr>
        <p:spPr>
          <a:xfrm>
            <a:off x="13613547" y="4095323"/>
            <a:ext cx="13818448" cy="9541073"/>
          </a:xfrm>
          <a:prstGeom prst="rect">
            <a:avLst/>
          </a:prstGeom>
        </p:spPr>
        <p:txBody>
          <a:bodyPr wrap="square" lIns="91440" tIns="45720" rIns="91440" bIns="45720" anchor="t">
            <a:spAutoFit/>
          </a:bodyPr>
          <a:lstStyle/>
          <a:p>
            <a:pPr marL="0" lvl="2" indent="0">
              <a:spcBef>
                <a:spcPts val="0"/>
              </a:spcBef>
              <a:buNone/>
              <a:tabLst>
                <a:tab pos="533400" algn="l"/>
              </a:tabLst>
              <a:defRPr/>
            </a:pPr>
            <a:r>
              <a:rPr lang="en-US" sz="5400" b="1" dirty="0">
                <a:solidFill>
                  <a:srgbClr val="800000"/>
                </a:solidFill>
                <a:latin typeface="Arial Black"/>
                <a:ea typeface="Arial" pitchFamily="1" charset="0"/>
                <a:cs typeface="Arial"/>
              </a:rPr>
              <a:t>II. </a:t>
            </a:r>
            <a:r>
              <a:rPr lang="en-US" sz="5400" dirty="0">
                <a:solidFill>
                  <a:srgbClr val="800000"/>
                </a:solidFill>
                <a:latin typeface="Arial Black"/>
                <a:ea typeface="Arial" pitchFamily="1" charset="0"/>
                <a:cs typeface="Arial"/>
              </a:rPr>
              <a:t>Scenario</a:t>
            </a:r>
          </a:p>
          <a:p>
            <a:pPr marL="685800" lvl="2" indent="-685800">
              <a:spcBef>
                <a:spcPts val="0"/>
              </a:spcBef>
              <a:buFont typeface="Arial"/>
              <a:buChar char="•"/>
              <a:tabLst>
                <a:tab pos="533400" algn="l"/>
              </a:tabLst>
              <a:defRPr/>
            </a:pPr>
            <a:r>
              <a:rPr lang="en-US" sz="4000" dirty="0">
                <a:latin typeface="Arial"/>
                <a:cs typeface="Arial"/>
              </a:rPr>
              <a:t>A computer on your network has been exploited!</a:t>
            </a:r>
          </a:p>
          <a:p>
            <a:pPr marL="685800" lvl="2" indent="-685800">
              <a:spcBef>
                <a:spcPts val="0"/>
              </a:spcBef>
              <a:buFont typeface="Arial"/>
              <a:buChar char="•"/>
              <a:tabLst>
                <a:tab pos="533400" algn="l"/>
              </a:tabLst>
              <a:defRPr/>
            </a:pPr>
            <a:endParaRPr lang="en-US" sz="4000" dirty="0">
              <a:latin typeface="Arial"/>
              <a:cs typeface="Arial"/>
            </a:endParaRPr>
          </a:p>
          <a:p>
            <a:pPr marL="685800" lvl="2" indent="-685800">
              <a:spcBef>
                <a:spcPts val="0"/>
              </a:spcBef>
              <a:buFont typeface="Arial"/>
              <a:buChar char="•"/>
              <a:tabLst>
                <a:tab pos="533400" algn="l"/>
              </a:tabLst>
              <a:defRPr/>
            </a:pPr>
            <a:r>
              <a:rPr lang="en-US" sz="4000" dirty="0">
                <a:latin typeface="Arial"/>
                <a:cs typeface="Arial"/>
              </a:rPr>
              <a:t>You are an IT supervisor for a company dealing with medical records. You received a threatening email from an anonymous party, detailing some private information gathered using an exploited machine and software named Empire.</a:t>
            </a:r>
            <a:endParaRPr lang="en-US" sz="4000" dirty="0"/>
          </a:p>
          <a:p>
            <a:pPr marL="685800" lvl="2" indent="-685800">
              <a:spcBef>
                <a:spcPts val="0"/>
              </a:spcBef>
              <a:buFont typeface="Arial"/>
              <a:buChar char="•"/>
              <a:tabLst>
                <a:tab pos="533400" algn="l"/>
              </a:tabLst>
              <a:defRPr/>
            </a:pPr>
            <a:endParaRPr lang="en-US" sz="4000" dirty="0">
              <a:latin typeface="Arial"/>
              <a:cs typeface="Arial"/>
            </a:endParaRPr>
          </a:p>
          <a:p>
            <a:pPr marL="685800" lvl="2" indent="-685800">
              <a:spcBef>
                <a:spcPts val="0"/>
              </a:spcBef>
              <a:buFont typeface="Arial"/>
              <a:buChar char="•"/>
              <a:tabLst>
                <a:tab pos="533400" algn="l"/>
              </a:tabLst>
              <a:defRPr/>
            </a:pPr>
            <a:r>
              <a:rPr lang="en-US" sz="4000" dirty="0">
                <a:latin typeface="Arial"/>
                <a:cs typeface="Arial"/>
              </a:rPr>
              <a:t>After spending some time to verify the information and that the network was exploited, you have been assigned to a task force to simulate a "worst case scenario" in terms of what information could have been gathered by these hackers.</a:t>
            </a:r>
            <a:endParaRPr lang="en-US" sz="4000" dirty="0"/>
          </a:p>
          <a:p>
            <a:pPr marL="685800" lvl="2" indent="-685800">
              <a:spcBef>
                <a:spcPts val="0"/>
              </a:spcBef>
              <a:buFont typeface="Arial"/>
              <a:buChar char="•"/>
              <a:tabLst>
                <a:tab pos="533400" algn="l"/>
              </a:tabLst>
              <a:defRPr/>
            </a:pPr>
            <a:endParaRPr lang="en-US" sz="4000" dirty="0"/>
          </a:p>
        </p:txBody>
      </p:sp>
      <p:cxnSp>
        <p:nvCxnSpPr>
          <p:cNvPr id="20" name="Straight Connector 19"/>
          <p:cNvCxnSpPr/>
          <p:nvPr/>
        </p:nvCxnSpPr>
        <p:spPr>
          <a:xfrm>
            <a:off x="156731" y="19040475"/>
            <a:ext cx="269533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423993" y="4117433"/>
            <a:ext cx="0" cy="3205764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50325" y="2850840"/>
            <a:ext cx="14470741" cy="830997"/>
          </a:xfrm>
          <a:prstGeom prst="rect">
            <a:avLst/>
          </a:prstGeom>
          <a:noFill/>
        </p:spPr>
        <p:txBody>
          <a:bodyPr wrap="square" rtlCol="0">
            <a:spAutoFit/>
          </a:bodyPr>
          <a:lstStyle/>
          <a:p>
            <a:pPr algn="ctr"/>
            <a:r>
              <a:rPr lang="en-US" sz="4800">
                <a:solidFill>
                  <a:schemeClr val="bg1"/>
                </a:solidFill>
              </a:rPr>
              <a:t>by Gilbert G., </a:t>
            </a:r>
            <a:r>
              <a:rPr lang="en-US" sz="4800" err="1">
                <a:solidFill>
                  <a:schemeClr val="bg1"/>
                </a:solidFill>
              </a:rPr>
              <a:t>Fernie</a:t>
            </a:r>
            <a:r>
              <a:rPr lang="en-US" sz="4800">
                <a:solidFill>
                  <a:schemeClr val="bg1"/>
                </a:solidFill>
              </a:rPr>
              <a:t> R., Jose S., Hector D.</a:t>
            </a:r>
          </a:p>
        </p:txBody>
      </p:sp>
      <p:sp>
        <p:nvSpPr>
          <p:cNvPr id="39" name="TextBox 38"/>
          <p:cNvSpPr txBox="1"/>
          <p:nvPr/>
        </p:nvSpPr>
        <p:spPr>
          <a:xfrm>
            <a:off x="7494876" y="129833"/>
            <a:ext cx="10840193" cy="830997"/>
          </a:xfrm>
          <a:prstGeom prst="rect">
            <a:avLst/>
          </a:prstGeom>
          <a:noFill/>
        </p:spPr>
        <p:txBody>
          <a:bodyPr wrap="square" rtlCol="0">
            <a:spAutoFit/>
          </a:bodyPr>
          <a:lstStyle/>
          <a:p>
            <a:pPr algn="ctr"/>
            <a:r>
              <a:rPr lang="en-US" sz="4800" i="1">
                <a:solidFill>
                  <a:schemeClr val="bg1"/>
                </a:solidFill>
              </a:rPr>
              <a:t>CS4177</a:t>
            </a:r>
          </a:p>
        </p:txBody>
      </p:sp>
      <p:sp>
        <p:nvSpPr>
          <p:cNvPr id="3" name="Content Placeholder 31">
            <a:extLst>
              <a:ext uri="{FF2B5EF4-FFF2-40B4-BE49-F238E27FC236}">
                <a16:creationId xmlns:a16="http://schemas.microsoft.com/office/drawing/2014/main" id="{6B9A1F91-78F4-477A-ED56-7FD46E02CF4E}"/>
              </a:ext>
            </a:extLst>
          </p:cNvPr>
          <p:cNvSpPr txBox="1">
            <a:spLocks/>
          </p:cNvSpPr>
          <p:nvPr/>
        </p:nvSpPr>
        <p:spPr>
          <a:xfrm>
            <a:off x="13512680" y="19368695"/>
            <a:ext cx="13340358" cy="12500745"/>
          </a:xfrm>
          <a:prstGeom prst="rect">
            <a:avLst/>
          </a:prstGeom>
        </p:spPr>
        <p:txBody>
          <a:bodyPr lIns="457200" tIns="45720" rIns="457200" bIns="45720" numCol="1" anchor="t"/>
          <a:lstStyle>
            <a:lvl1pPr marL="1371600" indent="-1371600" algn="l" defTabSz="3657600" rtl="0" eaLnBrk="0" fontAlgn="base" hangingPunct="0">
              <a:spcBef>
                <a:spcPct val="20000"/>
              </a:spcBef>
              <a:spcAft>
                <a:spcPct val="0"/>
              </a:spcAft>
              <a:buFont typeface="Arial" pitchFamily="34" charset="0"/>
              <a:buChar char="•"/>
              <a:defRPr sz="12800" kern="1200">
                <a:solidFill>
                  <a:schemeClr val="tx1"/>
                </a:solidFill>
                <a:latin typeface="+mn-lt"/>
                <a:ea typeface="+mn-ea"/>
                <a:cs typeface="+mn-cs"/>
              </a:defRPr>
            </a:lvl1pPr>
            <a:lvl2pPr marL="2971800" indent="-1143000" algn="l" defTabSz="3657600" rtl="0"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2pPr>
            <a:lvl3pPr marL="4572000" indent="-914400" algn="l" defTabSz="365760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4pPr>
            <a:lvl5pPr marL="82296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marL="0" indent="0">
              <a:spcBef>
                <a:spcPts val="2400"/>
              </a:spcBef>
              <a:buFont typeface="Arial" pitchFamily="34" charset="0"/>
              <a:buNone/>
            </a:pPr>
            <a:r>
              <a:rPr lang="en-US" sz="5400" b="1">
                <a:solidFill>
                  <a:srgbClr val="800000"/>
                </a:solidFill>
                <a:latin typeface="Arial Black"/>
                <a:ea typeface="Arial" pitchFamily="1" charset="0"/>
                <a:cs typeface="Arial"/>
              </a:rPr>
              <a:t>IV. Outcomes</a:t>
            </a:r>
            <a:endParaRPr lang="en-US" sz="5400" b="1">
              <a:solidFill>
                <a:srgbClr val="800000"/>
              </a:solidFill>
              <a:latin typeface="Arial Black" pitchFamily="34" charset="0"/>
              <a:ea typeface="Arial" pitchFamily="1" charset="0"/>
              <a:cs typeface="Arial" pitchFamily="1" charset="0"/>
            </a:endParaRPr>
          </a:p>
          <a:p>
            <a:pPr marL="0" indent="0">
              <a:spcBef>
                <a:spcPts val="2400"/>
              </a:spcBef>
              <a:buNone/>
              <a:tabLst>
                <a:tab pos="533400" algn="l"/>
              </a:tabLst>
              <a:defRPr/>
            </a:pPr>
            <a:endParaRPr lang="en-US" sz="5400" b="1">
              <a:solidFill>
                <a:srgbClr val="800000"/>
              </a:solidFill>
              <a:latin typeface="Arial Black"/>
              <a:cs typeface="Arial" pitchFamily="34" charset="0"/>
            </a:endParaRPr>
          </a:p>
          <a:p>
            <a:pPr marL="640080" lvl="2" indent="-640080">
              <a:spcBef>
                <a:spcPts val="0"/>
              </a:spcBef>
              <a:tabLst>
                <a:tab pos="533400" algn="l"/>
              </a:tabLst>
              <a:defRPr/>
            </a:pPr>
            <a:endParaRPr lang="en-US" sz="4000">
              <a:solidFill>
                <a:srgbClr val="000000"/>
              </a:solidFill>
              <a:latin typeface="Arial" pitchFamily="34" charset="0"/>
              <a:cs typeface="Arial" pitchFamily="34" charset="0"/>
            </a:endParaRPr>
          </a:p>
          <a:p>
            <a:pPr marL="640080" lvl="2" indent="-640080">
              <a:spcBef>
                <a:spcPts val="0"/>
              </a:spcBef>
              <a:tabLst>
                <a:tab pos="533400" algn="l"/>
              </a:tabLst>
              <a:defRPr/>
            </a:pPr>
            <a:endParaRPr lang="en-US" sz="4000">
              <a:solidFill>
                <a:prstClr val="black"/>
              </a:solidFill>
              <a:latin typeface="Arial" pitchFamily="34" charset="0"/>
              <a:cs typeface="Arial" pitchFamily="34" charset="0"/>
            </a:endParaRPr>
          </a:p>
          <a:p>
            <a:pPr marL="640080" lvl="2" indent="-640080">
              <a:spcBef>
                <a:spcPts val="0"/>
              </a:spcBef>
              <a:tabLst>
                <a:tab pos="533400" algn="l"/>
              </a:tabLst>
              <a:defRPr/>
            </a:pPr>
            <a:endParaRPr lang="en-US" sz="4000">
              <a:solidFill>
                <a:prstClr val="black"/>
              </a:solidFill>
              <a:latin typeface="Arial" pitchFamily="34" charset="0"/>
              <a:cs typeface="Arial" pitchFamily="34" charset="0"/>
            </a:endParaRPr>
          </a:p>
          <a:p>
            <a:pPr marL="0" lvl="2" indent="0">
              <a:spcBef>
                <a:spcPts val="0"/>
              </a:spcBef>
              <a:buNone/>
              <a:tabLst>
                <a:tab pos="533400" algn="l"/>
              </a:tabLst>
              <a:defRPr/>
            </a:pPr>
            <a:endParaRPr lang="en-US" sz="4000">
              <a:solidFill>
                <a:prstClr val="black"/>
              </a:solidFill>
              <a:latin typeface="Arial" pitchFamily="34" charset="0"/>
              <a:cs typeface="Arial" pitchFamily="34" charset="0"/>
            </a:endParaRPr>
          </a:p>
        </p:txBody>
      </p:sp>
      <p:sp>
        <p:nvSpPr>
          <p:cNvPr id="4" name="Content Placeholder 31">
            <a:extLst>
              <a:ext uri="{FF2B5EF4-FFF2-40B4-BE49-F238E27FC236}">
                <a16:creationId xmlns:a16="http://schemas.microsoft.com/office/drawing/2014/main" id="{EE1AE099-330D-053D-90B6-FAAE7ACF4737}"/>
              </a:ext>
            </a:extLst>
          </p:cNvPr>
          <p:cNvSpPr txBox="1">
            <a:spLocks/>
          </p:cNvSpPr>
          <p:nvPr/>
        </p:nvSpPr>
        <p:spPr>
          <a:xfrm>
            <a:off x="-142516" y="19551694"/>
            <a:ext cx="13340358" cy="12500745"/>
          </a:xfrm>
          <a:prstGeom prst="rect">
            <a:avLst/>
          </a:prstGeom>
        </p:spPr>
        <p:txBody>
          <a:bodyPr lIns="457200" tIns="45720" rIns="457200" bIns="45720" numCol="1" anchor="t"/>
          <a:lstStyle>
            <a:lvl1pPr marL="1371600" indent="-1371600" algn="l" defTabSz="3657600" rtl="0" eaLnBrk="0" fontAlgn="base" hangingPunct="0">
              <a:spcBef>
                <a:spcPct val="20000"/>
              </a:spcBef>
              <a:spcAft>
                <a:spcPct val="0"/>
              </a:spcAft>
              <a:buFont typeface="Arial" pitchFamily="34" charset="0"/>
              <a:buChar char="•"/>
              <a:defRPr sz="12800" kern="1200">
                <a:solidFill>
                  <a:schemeClr val="tx1"/>
                </a:solidFill>
                <a:latin typeface="+mn-lt"/>
                <a:ea typeface="+mn-ea"/>
                <a:cs typeface="+mn-cs"/>
              </a:defRPr>
            </a:lvl1pPr>
            <a:lvl2pPr marL="2971800" indent="-1143000" algn="l" defTabSz="3657600" rtl="0"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2pPr>
            <a:lvl3pPr marL="4572000" indent="-914400" algn="l" defTabSz="365760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4pPr>
            <a:lvl5pPr marL="8229600" indent="-914400" algn="l" defTabSz="3657600" rtl="0" eaLnBrk="0" fontAlgn="base" hangingPunct="0">
              <a:spcBef>
                <a:spcPct val="20000"/>
              </a:spcBef>
              <a:spcAft>
                <a:spcPct val="0"/>
              </a:spcAft>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marL="0" indent="0">
              <a:spcBef>
                <a:spcPts val="2400"/>
              </a:spcBef>
              <a:buFont typeface="Arial" pitchFamily="34" charset="0"/>
              <a:buNone/>
            </a:pPr>
            <a:r>
              <a:rPr lang="en-US" sz="5400" b="1" dirty="0">
                <a:solidFill>
                  <a:srgbClr val="800000"/>
                </a:solidFill>
                <a:latin typeface="Arial Black"/>
                <a:ea typeface="Arial" pitchFamily="1" charset="0"/>
                <a:cs typeface="Arial"/>
              </a:rPr>
              <a:t>III. Tasks</a:t>
            </a:r>
          </a:p>
          <a:p>
            <a:pPr marL="640080" lvl="2" indent="-640080">
              <a:spcBef>
                <a:spcPts val="0"/>
              </a:spcBef>
              <a:tabLst>
                <a:tab pos="533400" algn="l"/>
              </a:tabLst>
              <a:defRPr/>
            </a:pPr>
            <a:r>
              <a:rPr lang="en-US" sz="4000" dirty="0">
                <a:solidFill>
                  <a:prstClr val="black"/>
                </a:solidFill>
                <a:latin typeface="Arial"/>
                <a:cs typeface="Arial"/>
              </a:rPr>
              <a:t>Set up a weak network using Windows7 in a Virtual Machine.</a:t>
            </a: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r>
              <a:rPr lang="en-US" sz="4000" dirty="0">
                <a:solidFill>
                  <a:prstClr val="black"/>
                </a:solidFill>
                <a:latin typeface="Arial"/>
                <a:cs typeface="Arial"/>
              </a:rPr>
              <a:t>Set up the Empire PowerShell using Kali Linux.</a:t>
            </a:r>
          </a:p>
          <a:p>
            <a:pPr marL="640080" lvl="2" indent="-640080">
              <a:spcBef>
                <a:spcPts val="0"/>
              </a:spcBef>
              <a:tabLst>
                <a:tab pos="533400" algn="l"/>
              </a:tabLst>
              <a:defRPr/>
            </a:pP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r>
              <a:rPr lang="en-US" sz="4000" dirty="0">
                <a:solidFill>
                  <a:prstClr val="black"/>
                </a:solidFill>
                <a:latin typeface="Arial"/>
                <a:cs typeface="Arial"/>
              </a:rPr>
              <a:t>Create a network link to the Windows7.</a:t>
            </a: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r>
              <a:rPr lang="en-US" sz="4000" dirty="0">
                <a:solidFill>
                  <a:prstClr val="black"/>
                </a:solidFill>
                <a:latin typeface="Arial"/>
                <a:cs typeface="Arial"/>
              </a:rPr>
              <a:t>Gather some data from the client records.</a:t>
            </a:r>
          </a:p>
          <a:p>
            <a:pPr marL="640080" lvl="2" indent="-640080">
              <a:spcBef>
                <a:spcPts val="0"/>
              </a:spcBef>
              <a:tabLst>
                <a:tab pos="533400" algn="l"/>
              </a:tabLst>
              <a:defRPr/>
            </a:pPr>
            <a:endParaRPr lang="en-US" sz="4000" dirty="0">
              <a:solidFill>
                <a:prstClr val="black"/>
              </a:solidFill>
              <a:latin typeface="Arial"/>
              <a:cs typeface="Arial"/>
            </a:endParaRPr>
          </a:p>
          <a:p>
            <a:pPr marL="640080" lvl="2" indent="-640080">
              <a:spcBef>
                <a:spcPts val="0"/>
              </a:spcBef>
              <a:tabLst>
                <a:tab pos="533400" algn="l"/>
              </a:tabLst>
              <a:defRPr/>
            </a:pPr>
            <a:r>
              <a:rPr lang="en-US" sz="4000" dirty="0">
                <a:solidFill>
                  <a:prstClr val="black"/>
                </a:solidFill>
                <a:latin typeface="Arial"/>
                <a:cs typeface="Arial"/>
              </a:rPr>
              <a:t>Escalate Privileges on the exploited machine.</a:t>
            </a:r>
            <a:endParaRPr lang="en-US" sz="4000" dirty="0">
              <a:solidFill>
                <a:prstClr val="black"/>
              </a:solidFill>
              <a:latin typeface="Arial" pitchFamily="34" charset="0"/>
              <a:cs typeface="Arial" pitchFamily="34" charset="0"/>
            </a:endParaRPr>
          </a:p>
          <a:p>
            <a:pPr marL="640080" lvl="2" indent="-640080">
              <a:spcBef>
                <a:spcPts val="0"/>
              </a:spcBef>
              <a:tabLst>
                <a:tab pos="533400" algn="l"/>
              </a:tabLst>
              <a:defRPr/>
            </a:pPr>
            <a:endParaRPr lang="en-US" sz="4000">
              <a:solidFill>
                <a:prstClr val="black"/>
              </a:solidFill>
              <a:latin typeface="Arial" pitchFamily="34" charset="0"/>
              <a:cs typeface="Arial" pitchFamily="34" charset="0"/>
            </a:endParaRPr>
          </a:p>
          <a:p>
            <a:pPr marL="0" lvl="2" indent="0">
              <a:spcBef>
                <a:spcPts val="0"/>
              </a:spcBef>
              <a:buNone/>
              <a:tabLst>
                <a:tab pos="533400" algn="l"/>
              </a:tabLst>
              <a:defRPr/>
            </a:pPr>
            <a:endParaRPr lang="en-US" sz="4000">
              <a:solidFill>
                <a:prstClr val="black"/>
              </a:solidFill>
              <a:latin typeface="Arial" pitchFamily="34" charset="0"/>
              <a:cs typeface="Arial" pitchFamily="34" charset="0"/>
            </a:endParaRPr>
          </a:p>
        </p:txBody>
      </p:sp>
      <p:pic>
        <p:nvPicPr>
          <p:cNvPr id="13" name="Picture 12" descr="How To Make Invisible Wireless Router? - GeeksforGeeks">
            <a:extLst>
              <a:ext uri="{FF2B5EF4-FFF2-40B4-BE49-F238E27FC236}">
                <a16:creationId xmlns:a16="http://schemas.microsoft.com/office/drawing/2014/main" id="{13999020-E6EB-3E87-F4B3-743AE8629C8D}"/>
              </a:ext>
            </a:extLst>
          </p:cNvPr>
          <p:cNvPicPr>
            <a:picLocks noChangeAspect="1"/>
          </p:cNvPicPr>
          <p:nvPr/>
        </p:nvPicPr>
        <p:blipFill>
          <a:blip r:embed="rId7"/>
          <a:stretch>
            <a:fillRect/>
          </a:stretch>
        </p:blipFill>
        <p:spPr>
          <a:xfrm>
            <a:off x="7449593" y="26920273"/>
            <a:ext cx="5499836" cy="6267351"/>
          </a:xfrm>
          <a:prstGeom prst="rect">
            <a:avLst/>
          </a:prstGeom>
        </p:spPr>
      </p:pic>
      <p:sp>
        <p:nvSpPr>
          <p:cNvPr id="14" name="Rectangle 13">
            <a:extLst>
              <a:ext uri="{FF2B5EF4-FFF2-40B4-BE49-F238E27FC236}">
                <a16:creationId xmlns:a16="http://schemas.microsoft.com/office/drawing/2014/main" id="{60A705CF-FBAE-E8F1-A1B3-EF2D8029E697}"/>
              </a:ext>
            </a:extLst>
          </p:cNvPr>
          <p:cNvSpPr/>
          <p:nvPr/>
        </p:nvSpPr>
        <p:spPr>
          <a:xfrm>
            <a:off x="13664773" y="19360936"/>
            <a:ext cx="13818448" cy="10156627"/>
          </a:xfrm>
          <a:prstGeom prst="rect">
            <a:avLst/>
          </a:prstGeom>
        </p:spPr>
        <p:txBody>
          <a:bodyPr wrap="square" lIns="91440" tIns="45720" rIns="91440" bIns="45720" anchor="t">
            <a:spAutoFit/>
          </a:bodyPr>
          <a:lstStyle/>
          <a:p>
            <a:pPr marL="0" lvl="2" indent="0">
              <a:spcBef>
                <a:spcPts val="0"/>
              </a:spcBef>
              <a:buNone/>
              <a:tabLst>
                <a:tab pos="533400" algn="l"/>
              </a:tabLst>
              <a:defRPr/>
            </a:pPr>
            <a:endParaRPr lang="en-US" sz="5400" dirty="0">
              <a:solidFill>
                <a:srgbClr val="800000"/>
              </a:solidFill>
              <a:latin typeface="Arial Black"/>
              <a:ea typeface="Arial" pitchFamily="1" charset="0"/>
              <a:cs typeface="Arial"/>
            </a:endParaRPr>
          </a:p>
          <a:p>
            <a:pPr marL="685800" lvl="2" indent="-685800">
              <a:spcBef>
                <a:spcPts val="0"/>
              </a:spcBef>
              <a:buFont typeface="Arial"/>
              <a:buChar char="•"/>
              <a:tabLst>
                <a:tab pos="533400" algn="l"/>
              </a:tabLst>
              <a:defRPr/>
            </a:pPr>
            <a:r>
              <a:rPr lang="en-US" sz="4000" dirty="0">
                <a:latin typeface="Arial"/>
                <a:cs typeface="Arial"/>
              </a:rPr>
              <a:t>You have learned how to use some aspects of Empire!</a:t>
            </a:r>
          </a:p>
          <a:p>
            <a:pPr marL="2514600" lvl="3" indent="-685800">
              <a:spcBef>
                <a:spcPts val="0"/>
              </a:spcBef>
              <a:buFont typeface="Arial"/>
              <a:buChar char="•"/>
              <a:tabLst>
                <a:tab pos="533400" algn="l"/>
              </a:tabLst>
              <a:defRPr/>
            </a:pPr>
            <a:r>
              <a:rPr lang="en-US" sz="4000" dirty="0">
                <a:latin typeface="Arial"/>
                <a:cs typeface="Arial"/>
              </a:rPr>
              <a:t>This is important, as Empire was "one of five tools singled out by a joint report on public hacking tools being widely used by adversaries</a:t>
            </a:r>
            <a:r>
              <a:rPr lang="en-US" sz="4000" dirty="0">
                <a:solidFill>
                  <a:srgbClr val="FF0000"/>
                </a:solidFill>
                <a:latin typeface="Arial"/>
                <a:cs typeface="Arial"/>
              </a:rPr>
              <a:t>*</a:t>
            </a:r>
            <a:r>
              <a:rPr lang="en-US" sz="4000" dirty="0">
                <a:latin typeface="Arial"/>
                <a:cs typeface="Arial"/>
              </a:rPr>
              <a:t>."</a:t>
            </a:r>
          </a:p>
          <a:p>
            <a:pPr marL="685800" lvl="2" indent="-685800">
              <a:spcBef>
                <a:spcPts val="0"/>
              </a:spcBef>
              <a:buFont typeface="Arial"/>
              <a:buChar char="•"/>
              <a:tabLst>
                <a:tab pos="533400" algn="l"/>
              </a:tabLst>
              <a:defRPr/>
            </a:pPr>
            <a:endParaRPr lang="en-US" sz="4000" dirty="0">
              <a:latin typeface="Arial"/>
              <a:cs typeface="Arial"/>
            </a:endParaRPr>
          </a:p>
          <a:p>
            <a:pPr marL="685800" lvl="2" indent="-685800">
              <a:spcBef>
                <a:spcPts val="0"/>
              </a:spcBef>
              <a:buFont typeface="Arial"/>
              <a:buChar char="•"/>
              <a:tabLst>
                <a:tab pos="533400" algn="l"/>
              </a:tabLst>
              <a:defRPr/>
            </a:pPr>
            <a:r>
              <a:rPr lang="en-US" sz="4000" dirty="0">
                <a:latin typeface="Arial"/>
                <a:cs typeface="Arial"/>
              </a:rPr>
              <a:t>You and your task force have demonstrated some of the exploits that could have been used for the hackers to gather their information. </a:t>
            </a:r>
            <a:endParaRPr lang="en-US" sz="4000" dirty="0"/>
          </a:p>
          <a:p>
            <a:pPr marL="685800" lvl="2" indent="-685800">
              <a:spcBef>
                <a:spcPts val="0"/>
              </a:spcBef>
              <a:buFont typeface="Arial"/>
              <a:buChar char="•"/>
              <a:tabLst>
                <a:tab pos="533400" algn="l"/>
              </a:tabLst>
              <a:defRPr/>
            </a:pPr>
            <a:endParaRPr lang="en-US" sz="4000" dirty="0">
              <a:latin typeface="Arial"/>
              <a:cs typeface="Arial"/>
            </a:endParaRPr>
          </a:p>
          <a:p>
            <a:pPr marL="685800" lvl="2" indent="-685800">
              <a:spcBef>
                <a:spcPts val="0"/>
              </a:spcBef>
              <a:buFont typeface="Arial"/>
              <a:buChar char="•"/>
              <a:tabLst>
                <a:tab pos="533400" algn="l"/>
              </a:tabLst>
              <a:defRPr/>
            </a:pPr>
            <a:r>
              <a:rPr lang="en-US" sz="4000" dirty="0">
                <a:latin typeface="Arial"/>
                <a:cs typeface="Arial"/>
              </a:rPr>
              <a:t>Your company now knows how to do some preventative work to prevent this from happening in the future. (Phishing safety classes, encrypting records, disallowing certain sites on machines, preventing privilege escalation, etc.)</a:t>
            </a:r>
          </a:p>
          <a:p>
            <a:pPr marL="685800" lvl="2" indent="-685800">
              <a:spcBef>
                <a:spcPts val="0"/>
              </a:spcBef>
              <a:buFont typeface="Arial"/>
              <a:buChar char="•"/>
              <a:tabLst>
                <a:tab pos="533400" algn="l"/>
              </a:tabLst>
              <a:defRPr/>
            </a:pPr>
            <a:endParaRPr lang="en-US" sz="4000" dirty="0"/>
          </a:p>
        </p:txBody>
      </p:sp>
      <p:sp>
        <p:nvSpPr>
          <p:cNvPr id="15" name="Rectangle 14">
            <a:extLst>
              <a:ext uri="{FF2B5EF4-FFF2-40B4-BE49-F238E27FC236}">
                <a16:creationId xmlns:a16="http://schemas.microsoft.com/office/drawing/2014/main" id="{204EB53B-2D55-8F9F-908E-68FA9921DD39}"/>
              </a:ext>
            </a:extLst>
          </p:cNvPr>
          <p:cNvSpPr/>
          <p:nvPr/>
        </p:nvSpPr>
        <p:spPr>
          <a:xfrm>
            <a:off x="17532403" y="35855995"/>
            <a:ext cx="13818448" cy="707886"/>
          </a:xfrm>
          <a:prstGeom prst="rect">
            <a:avLst/>
          </a:prstGeom>
        </p:spPr>
        <p:txBody>
          <a:bodyPr wrap="square" lIns="91440" tIns="45720" rIns="91440" bIns="45720" anchor="t">
            <a:spAutoFit/>
          </a:bodyPr>
          <a:lstStyle/>
          <a:p>
            <a:pPr marL="0" lvl="2" indent="0">
              <a:spcBef>
                <a:spcPts val="0"/>
              </a:spcBef>
              <a:tabLst>
                <a:tab pos="533400" algn="l"/>
              </a:tabLst>
              <a:defRPr/>
            </a:pPr>
            <a:r>
              <a:rPr lang="en-US" sz="4000" dirty="0">
                <a:solidFill>
                  <a:srgbClr val="FF0000"/>
                </a:solidFill>
                <a:latin typeface="Arial"/>
                <a:ea typeface="Arial" pitchFamily="1" charset="0"/>
                <a:cs typeface="Arial"/>
              </a:rPr>
              <a:t>* </a:t>
            </a:r>
            <a:r>
              <a:rPr lang="en-US" sz="4000" dirty="0">
                <a:latin typeface="Arial"/>
                <a:ea typeface="Arial" pitchFamily="1" charset="0"/>
                <a:cs typeface="Arial"/>
              </a:rPr>
              <a:t>= https://attack.mitre.org/software/S0363/</a:t>
            </a:r>
            <a:endParaRPr lang="en-US" sz="4000">
              <a:solidFill>
                <a:srgbClr val="800000"/>
              </a:solidFill>
              <a:latin typeface="Arial"/>
              <a:ea typeface="Arial" pitchFamily="1" charset="0"/>
              <a:cs typeface="Arial"/>
            </a:endParaRPr>
          </a:p>
        </p:txBody>
      </p:sp>
      <p:pic>
        <p:nvPicPr>
          <p:cNvPr id="18" name="Picture 17" descr="A screenshot of a computer&#10;&#10;Description automatically generated">
            <a:extLst>
              <a:ext uri="{FF2B5EF4-FFF2-40B4-BE49-F238E27FC236}">
                <a16:creationId xmlns:a16="http://schemas.microsoft.com/office/drawing/2014/main" id="{C8E33787-CE27-2E4F-30CF-14C5D455EB01}"/>
              </a:ext>
            </a:extLst>
          </p:cNvPr>
          <p:cNvPicPr>
            <a:picLocks noChangeAspect="1"/>
          </p:cNvPicPr>
          <p:nvPr/>
        </p:nvPicPr>
        <p:blipFill>
          <a:blip r:embed="rId8"/>
          <a:stretch>
            <a:fillRect/>
          </a:stretch>
        </p:blipFill>
        <p:spPr>
          <a:xfrm>
            <a:off x="1617134" y="12902141"/>
            <a:ext cx="9084732" cy="5226050"/>
          </a:xfrm>
          <a:prstGeom prst="rect">
            <a:avLst/>
          </a:prstGeom>
        </p:spPr>
      </p:pic>
      <p:pic>
        <p:nvPicPr>
          <p:cNvPr id="19" name="Graphic 18" descr="powershell-empire | Kali Linux Tools">
            <a:extLst>
              <a:ext uri="{FF2B5EF4-FFF2-40B4-BE49-F238E27FC236}">
                <a16:creationId xmlns:a16="http://schemas.microsoft.com/office/drawing/2014/main" id="{370D0FB8-DAD5-14EE-E090-9DE4AAEFAD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92067" y="14842067"/>
            <a:ext cx="4436533" cy="4140200"/>
          </a:xfrm>
          <a:prstGeom prst="rect">
            <a:avLst/>
          </a:prstGeom>
        </p:spPr>
      </p:pic>
      <p:pic>
        <p:nvPicPr>
          <p:cNvPr id="23" name="Picture 22" descr="Hacker Man GIFs | Tenor">
            <a:extLst>
              <a:ext uri="{FF2B5EF4-FFF2-40B4-BE49-F238E27FC236}">
                <a16:creationId xmlns:a16="http://schemas.microsoft.com/office/drawing/2014/main" id="{B4AA6CEA-670D-BBF2-EE28-4E4CB330D8EB}"/>
              </a:ext>
            </a:extLst>
          </p:cNvPr>
          <p:cNvPicPr>
            <a:picLocks noChangeAspect="1"/>
          </p:cNvPicPr>
          <p:nvPr/>
        </p:nvPicPr>
        <p:blipFill>
          <a:blip r:embed="rId11"/>
          <a:stretch>
            <a:fillRect/>
          </a:stretch>
        </p:blipFill>
        <p:spPr>
          <a:xfrm>
            <a:off x="21848329" y="11717686"/>
            <a:ext cx="4652124" cy="4926836"/>
          </a:xfrm>
          <a:prstGeom prst="rect">
            <a:avLst/>
          </a:prstGeom>
        </p:spPr>
      </p:pic>
      <p:sp>
        <p:nvSpPr>
          <p:cNvPr id="24" name="TextBox 23">
            <a:extLst>
              <a:ext uri="{FF2B5EF4-FFF2-40B4-BE49-F238E27FC236}">
                <a16:creationId xmlns:a16="http://schemas.microsoft.com/office/drawing/2014/main" id="{F53F9A9F-426F-D37C-F02A-F045957A949D}"/>
              </a:ext>
            </a:extLst>
          </p:cNvPr>
          <p:cNvSpPr txBox="1"/>
          <p:nvPr/>
        </p:nvSpPr>
        <p:spPr>
          <a:xfrm>
            <a:off x="13735621" y="13649718"/>
            <a:ext cx="751182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lvl="2" indent="-571500">
              <a:spcBef>
                <a:spcPts val="0"/>
              </a:spcBef>
              <a:buFont typeface="Arial"/>
              <a:buChar char="•"/>
            </a:pPr>
            <a:r>
              <a:rPr lang="en-US" sz="4000">
                <a:latin typeface="Arial"/>
                <a:cs typeface="Arial"/>
              </a:rPr>
              <a:t>Using the "Empire Tool" you </a:t>
            </a:r>
            <a:r>
              <a:rPr lang="en-US" sz="4000" dirty="0">
                <a:latin typeface="Arial"/>
                <a:cs typeface="Arial"/>
              </a:rPr>
              <a:t>will begin exploiting a simulated version of your system using a few of the known exploits. </a:t>
            </a:r>
            <a:endParaRPr lang="en-US">
              <a:latin typeface="Arial"/>
              <a:cs typeface="Arial"/>
            </a:endParaRPr>
          </a:p>
        </p:txBody>
      </p:sp>
      <p:pic>
        <p:nvPicPr>
          <p:cNvPr id="25" name="Picture 24" descr="Hackerman Fleece Blanket">
            <a:extLst>
              <a:ext uri="{FF2B5EF4-FFF2-40B4-BE49-F238E27FC236}">
                <a16:creationId xmlns:a16="http://schemas.microsoft.com/office/drawing/2014/main" id="{D7AC7B27-C400-1995-FAEA-529CA47EDBDB}"/>
              </a:ext>
            </a:extLst>
          </p:cNvPr>
          <p:cNvPicPr>
            <a:picLocks noChangeAspect="1"/>
          </p:cNvPicPr>
          <p:nvPr/>
        </p:nvPicPr>
        <p:blipFill>
          <a:blip r:embed="rId12"/>
          <a:stretch>
            <a:fillRect/>
          </a:stretch>
        </p:blipFill>
        <p:spPr>
          <a:xfrm>
            <a:off x="19379801" y="14146610"/>
            <a:ext cx="7444275" cy="4804420"/>
          </a:xfrm>
          <a:prstGeom prst="rect">
            <a:avLst/>
          </a:prstGeom>
        </p:spPr>
      </p:pic>
      <p:pic>
        <p:nvPicPr>
          <p:cNvPr id="26" name="Picture 25" descr="What is Team Collaboration? Importance, Elements, and Types | Simplilearn">
            <a:extLst>
              <a:ext uri="{FF2B5EF4-FFF2-40B4-BE49-F238E27FC236}">
                <a16:creationId xmlns:a16="http://schemas.microsoft.com/office/drawing/2014/main" id="{6E83AE78-510B-D80F-C42C-37DEC59E3729}"/>
              </a:ext>
            </a:extLst>
          </p:cNvPr>
          <p:cNvPicPr>
            <a:picLocks noChangeAspect="1"/>
          </p:cNvPicPr>
          <p:nvPr/>
        </p:nvPicPr>
        <p:blipFill>
          <a:blip r:embed="rId13"/>
          <a:stretch>
            <a:fillRect/>
          </a:stretch>
        </p:blipFill>
        <p:spPr>
          <a:xfrm>
            <a:off x="14746280" y="29525875"/>
            <a:ext cx="11002296" cy="5630461"/>
          </a:xfrm>
          <a:prstGeom prst="rect">
            <a:avLst/>
          </a:prstGeom>
        </p:spPr>
      </p:pic>
    </p:spTree>
    <p:extLst>
      <p:ext uri="{BB962C8B-B14F-4D97-AF65-F5344CB8AC3E}">
        <p14:creationId xmlns:p14="http://schemas.microsoft.com/office/powerpoint/2010/main" val="25409166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1_Office Theme</vt:lpstr>
      <vt:lpstr>Fallen Empire “Using Tools on A Post Exploited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for Cross-Site Scripting Vulnerabilities</dc:title>
  <dc:creator>Acosta</dc:creator>
  <cp:lastModifiedBy>Guzman, Gilbert I</cp:lastModifiedBy>
  <cp:revision>380</cp:revision>
  <dcterms:modified xsi:type="dcterms:W3CDTF">2024-05-20T07:14:10Z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ActionId">
    <vt:lpwstr>ac29acba-79e6-4c29-8374-77c71129ffff</vt:lpwstr>
  </property>
  <property fmtid="{D5CDD505-2E9C-101B-9397-08002B2CF9AE}" pid="3" name="MSIP_Label_b73649dc-6fee-4eb8-a128-734c3c842ea8_ContentBits">
    <vt:lpwstr>0</vt:lpwstr>
  </property>
  <property fmtid="{D5CDD505-2E9C-101B-9397-08002B2CF9AE}" pid="4" name="MSIP_Label_b73649dc-6fee-4eb8-a128-734c3c842ea8_Enabled">
    <vt:lpwstr>true</vt:lpwstr>
  </property>
  <property fmtid="{D5CDD505-2E9C-101B-9397-08002B2CF9AE}" pid="5" name="MSIP_Label_b73649dc-6fee-4eb8-a128-734c3c842ea8_SiteId">
    <vt:lpwstr>857c21d2-1a16-43a4-90cf-d57f3fab9d2f</vt:lpwstr>
  </property>
  <property fmtid="{D5CDD505-2E9C-101B-9397-08002B2CF9AE}" pid="6" name="MSIP_Label_b73649dc-6fee-4eb8-a128-734c3c842ea8_SetDate">
    <vt:lpwstr>2024-03-07T21:02:04Z</vt:lpwstr>
  </property>
  <property fmtid="{D5CDD505-2E9C-101B-9397-08002B2CF9AE}" pid="7" name="MSIP_Label_b73649dc-6fee-4eb8-a128-734c3c842ea8_Method">
    <vt:lpwstr>Standard</vt:lpwstr>
  </property>
  <property fmtid="{D5CDD505-2E9C-101B-9397-08002B2CF9AE}" pid="8" name="MSIP_Label_b73649dc-6fee-4eb8-a128-734c3c842ea8_Name">
    <vt:lpwstr>defa4170-0d19-0005-0004-bc88714345d2</vt:lpwstr>
  </property>
</Properties>
</file>