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>
      <p:cViewPr>
        <p:scale>
          <a:sx n="66" d="100"/>
          <a:sy n="66" d="100"/>
        </p:scale>
        <p:origin x="-1146" y="-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86837CFC-CCC0-EA72-9A23-BE0B6A5AD8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5"/>
            <a:ext cx="12192000" cy="685345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717384B-9E02-0DDA-015A-06F5B0AE5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582" y="612240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 b="1"/>
            </a:lvl1pPr>
          </a:lstStyle>
          <a:p>
            <a:r>
              <a:rPr lang="ru-RU" dirty="0"/>
              <a:t>Образец заголовка</a:t>
            </a:r>
            <a:endParaRPr lang="x-none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7AC8F23C-00AA-3CF5-E9B8-93E776590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582" y="3030280"/>
            <a:ext cx="9144000" cy="1655762"/>
          </a:xfrm>
        </p:spPr>
        <p:txBody>
          <a:bodyPr/>
          <a:lstStyle>
            <a:lvl1pPr marL="0" indent="0" algn="l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x-none" dirty="0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5F9E014E-9F70-F5EB-D631-77157E6B5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1DAE-CE80-4498-BD0C-F3E8A50ADDBB}" type="datetimeFigureOut">
              <a:rPr lang="x-none" smtClean="0"/>
              <a:pPr/>
              <a:t>21.12.2023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C0557758-5793-89F9-9A8D-5E52A2D0E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3285746A-898F-F771-E0E4-F5DD3E079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B7FC-185F-4F91-8469-67B74DA24E0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112015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78E65A7-78CB-B762-4693-40AD7FB31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585A45C7-4BC7-EA53-7A9C-20A274D70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FD7B026B-620F-8EF2-7CC9-A0E4CB0B6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1DAE-CE80-4498-BD0C-F3E8A50ADDBB}" type="datetimeFigureOut">
              <a:rPr lang="x-none" smtClean="0"/>
              <a:pPr/>
              <a:t>21.12.2023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7B07C2E2-54F5-1EC0-6D8B-2CE536B2F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FA353000-8AA7-4BDB-AF6A-7D335F9E0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B7FC-185F-4F91-8469-67B74DA24E0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5851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CCBA2823-ED39-EAAA-3381-6F12D0DC6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49F0BE86-BC04-C71B-D34A-858F3D593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EFF2160B-0AC9-7CAD-E046-8205D1488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1DAE-CE80-4498-BD0C-F3E8A50ADDBB}" type="datetimeFigureOut">
              <a:rPr lang="x-none" smtClean="0"/>
              <a:pPr/>
              <a:t>21.12.2023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0C93A0D8-1411-6E94-EDF7-957149EFE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D9370CF2-8007-0489-D1BC-5ADC87FB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B7FC-185F-4F91-8469-67B74DA24E0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102147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07E483F-5EDD-AD6D-E8F2-C5452403A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4714C4FD-C5E8-5AFE-2905-2B2AB8382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3851F7E4-6596-2338-E394-7EC364F9B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1DAE-CE80-4498-BD0C-F3E8A50ADDBB}" type="datetimeFigureOut">
              <a:rPr lang="x-none" smtClean="0"/>
              <a:pPr/>
              <a:t>21.12.2023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6D3315F6-2CE3-DCD0-7E78-B39F460A8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4C24AEDD-1C1A-6A9B-9811-B70BAF0D3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B7FC-185F-4F91-8469-67B74DA24E0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312508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8113462-93F6-6D26-325A-8F860015D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8CBAB403-2F4A-F791-5240-C117FCFAF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26FB63E9-5D1C-96F3-2E36-CC0231E2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1DAE-CE80-4498-BD0C-F3E8A50ADDBB}" type="datetimeFigureOut">
              <a:rPr lang="x-none" smtClean="0"/>
              <a:pPr/>
              <a:t>21.12.2023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23D396E7-FD47-0883-A914-FC016659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46F5DECB-8F30-A07C-691B-101398A7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B7FC-185F-4F91-8469-67B74DA24E0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135870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E202E56-6F11-43C8-20A8-3F3F1E958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5E9F1112-35C5-A6DD-6F45-E29BC7AE78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A6074568-244D-A3E0-FEFB-5508F9D53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AAEC6286-2990-8685-7739-FBCF46412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1DAE-CE80-4498-BD0C-F3E8A50ADDBB}" type="datetimeFigureOut">
              <a:rPr lang="x-none" smtClean="0"/>
              <a:pPr/>
              <a:t>21.12.2023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3C8B4A6E-C27A-F962-B9F5-B2B6CA46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EE98632A-B716-06F5-365D-0A827C713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B7FC-185F-4F91-8469-67B74DA24E0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318827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477D0D0-39B0-437F-DC73-5F9B7AEE2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812737B6-9357-A968-B3E1-852D66EAC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35A0452C-43DF-FEA0-E215-A592074B6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2218993B-2C82-E5F6-D946-BEE75AF11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05173F00-3A9A-A208-66C6-F6B50406C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32AA4A23-C14A-E048-E1FB-A191E106F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1DAE-CE80-4498-BD0C-F3E8A50ADDBB}" type="datetimeFigureOut">
              <a:rPr lang="x-none" smtClean="0"/>
              <a:pPr/>
              <a:t>21.12.2023</a:t>
            </a:fld>
            <a:endParaRPr lang="x-none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65F66D65-BAF7-FCC8-952D-77C771782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056D074F-93C5-C176-D0C7-17F73DAAC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B7FC-185F-4F91-8469-67B74DA24E0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104442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166C454-B6C7-A8ED-C6ED-C98DE34C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5BF86D2C-8A7B-9E6D-89C9-06B170412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1DAE-CE80-4498-BD0C-F3E8A50ADDBB}" type="datetimeFigureOut">
              <a:rPr lang="x-none" smtClean="0"/>
              <a:pPr/>
              <a:t>21.12.2023</a:t>
            </a:fld>
            <a:endParaRPr lang="x-none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FC36D870-62AE-8BDF-49BA-0FDF97436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119869CB-E04D-BFBA-E471-112206010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B7FC-185F-4F91-8469-67B74DA24E0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68344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82F4CD11-09B6-95E5-70BD-5F48B20B1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1DAE-CE80-4498-BD0C-F3E8A50ADDBB}" type="datetimeFigureOut">
              <a:rPr lang="x-none" smtClean="0"/>
              <a:pPr/>
              <a:t>21.12.2023</a:t>
            </a:fld>
            <a:endParaRPr lang="x-none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3A279ACB-3F73-EB5D-295F-31953557B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31F3DA1-6FE4-E2D8-207E-78128A737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B7FC-185F-4F91-8469-67B74DA24E0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289865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F34CD24-61BD-5A70-56B9-CF9BB70E2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AB23EC01-9EDA-1AD1-0C39-9C0C02BA2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57497A93-BC36-E65C-D070-16C5F48F3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AEA372F4-51FB-AFE8-8536-7FB5526F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1DAE-CE80-4498-BD0C-F3E8A50ADDBB}" type="datetimeFigureOut">
              <a:rPr lang="x-none" smtClean="0"/>
              <a:pPr/>
              <a:t>21.12.2023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19384632-8A5F-35F2-7E6E-3302A237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58EF6BBF-E00A-CBFF-9115-49D22FE69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B7FC-185F-4F91-8469-67B74DA24E0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367107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2A43129-A62D-A4A8-98BF-398FECC7F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E7CA4071-7074-48D1-1240-4D7218CC8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D8D26830-FCD8-AF12-D821-82F836319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D123DA39-8C56-3A91-503D-22779888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1DAE-CE80-4498-BD0C-F3E8A50ADDBB}" type="datetimeFigureOut">
              <a:rPr lang="x-none" smtClean="0"/>
              <a:pPr/>
              <a:t>21.12.2023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4CB7AD2C-60EE-B5CE-8C34-C9A0F21F2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9B4D8473-7B85-7E57-3027-350F8DA46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B7FC-185F-4F91-8469-67B74DA24E0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88800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5EAFFF4E-BCD1-1384-EC3F-5C8B1E5862E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4DAA19D-C61D-3AD9-1EAE-D05E0EDA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3" y="346653"/>
            <a:ext cx="10515600" cy="429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AF6EAF92-2BDF-14A0-2D3A-2E6847811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00D2541C-3FDA-7812-5845-055129FA5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B1DAE-CE80-4498-BD0C-F3E8A50ADDBB}" type="datetimeFigureOut">
              <a:rPr lang="x-none" smtClean="0"/>
              <a:pPr/>
              <a:t>21.12.2023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BD25DE1B-AC3E-C2AC-3D0F-D6C081269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189A05AE-9911-ACD6-3230-291010BA1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1B7FC-185F-4F91-8469-67B74DA24E0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274178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7260ED3-DAD9-6C47-25CA-5D880233FE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ФРИЛАНС БИРЖА</a:t>
            </a:r>
            <a:r>
              <a:rPr lang="x-none" smtClean="0"/>
              <a:t/>
            </a:r>
            <a:br>
              <a:rPr lang="x-none" smtClean="0"/>
            </a:br>
            <a:endParaRPr lang="x-none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4FECF40D-1972-B189-2E5E-6E2AC3632D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Призентация</a:t>
            </a:r>
            <a:r>
              <a:rPr lang="ru-RU" dirty="0" smtClean="0"/>
              <a:t> к индивидуальному </a:t>
            </a:r>
            <a:r>
              <a:rPr lang="ru-RU" dirty="0" smtClean="0"/>
              <a:t>проекту</a:t>
            </a:r>
            <a:endParaRPr lang="ru-RU" dirty="0" smtClean="0"/>
          </a:p>
          <a:p>
            <a:r>
              <a:rPr lang="ru-RU" dirty="0" smtClean="0"/>
              <a:t>Выполнил: Сафиуллин Азамат </a:t>
            </a:r>
            <a:r>
              <a:rPr lang="ru-RU" dirty="0" err="1" smtClean="0"/>
              <a:t>Румилевич</a:t>
            </a:r>
            <a:endParaRPr lang="ru-RU" dirty="0" smtClean="0"/>
          </a:p>
          <a:p>
            <a:r>
              <a:rPr lang="ru-RU" dirty="0" smtClean="0"/>
              <a:t>Проверила: Дмитриева Елизавета Константиновна</a:t>
            </a:r>
          </a:p>
        </p:txBody>
      </p:sp>
    </p:spTree>
    <p:extLst>
      <p:ext uri="{BB962C8B-B14F-4D97-AF65-F5344CB8AC3E}">
        <p14:creationId xmlns="" xmlns:p14="http://schemas.microsoft.com/office/powerpoint/2010/main" val="107238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530" y="2699657"/>
            <a:ext cx="6153727" cy="1254827"/>
          </a:xfrm>
        </p:spPr>
        <p:txBody>
          <a:bodyPr>
            <a:normAutofit/>
          </a:bodyPr>
          <a:lstStyle/>
          <a:p>
            <a:r>
              <a:rPr lang="ru-RU" dirty="0" smtClean="0"/>
              <a:t>Спасибо за внимание</a:t>
            </a: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111693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EC9C45-5498-884F-B1E1-489210D4F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Цели проекта</a:t>
            </a:r>
            <a:endParaRPr lang="x-none" dirty="0"/>
          </a:p>
        </p:txBody>
      </p:sp>
      <p:grpSp>
        <p:nvGrpSpPr>
          <p:cNvPr id="63" name="组合 43">
            <a:extLst>
              <a:ext uri="{FF2B5EF4-FFF2-40B4-BE49-F238E27FC236}">
                <a16:creationId xmlns="" xmlns:a16="http://schemas.microsoft.com/office/drawing/2014/main" id="{B29E5567-C76F-3C45-8557-7FFE041FE30F}"/>
              </a:ext>
            </a:extLst>
          </p:cNvPr>
          <p:cNvGrpSpPr/>
          <p:nvPr/>
        </p:nvGrpSpPr>
        <p:grpSpPr>
          <a:xfrm>
            <a:off x="4679824" y="2517016"/>
            <a:ext cx="3329201" cy="3327668"/>
            <a:chOff x="3347856" y="1888809"/>
            <a:chExt cx="2663825" cy="2662237"/>
          </a:xfrm>
          <a:solidFill>
            <a:schemeClr val="bg1">
              <a:lumMod val="95000"/>
            </a:schemeClr>
          </a:solidFill>
        </p:grpSpPr>
        <p:sp>
          <p:nvSpPr>
            <p:cNvPr id="64" name="Freeform 9">
              <a:extLst>
                <a:ext uri="{FF2B5EF4-FFF2-40B4-BE49-F238E27FC236}">
                  <a16:creationId xmlns="" xmlns:a16="http://schemas.microsoft.com/office/drawing/2014/main" id="{81FDF239-07A1-0149-8D22-FD607EDC3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7856" y="1888809"/>
              <a:ext cx="2663825" cy="2662237"/>
            </a:xfrm>
            <a:custGeom>
              <a:avLst/>
              <a:gdLst>
                <a:gd name="T0" fmla="*/ 0 w 986"/>
                <a:gd name="T1" fmla="*/ 817 h 986"/>
                <a:gd name="T2" fmla="*/ 75 w 986"/>
                <a:gd name="T3" fmla="*/ 741 h 986"/>
                <a:gd name="T4" fmla="*/ 741 w 986"/>
                <a:gd name="T5" fmla="*/ 741 h 986"/>
                <a:gd name="T6" fmla="*/ 741 w 986"/>
                <a:gd name="T7" fmla="*/ 75 h 986"/>
                <a:gd name="T8" fmla="*/ 817 w 986"/>
                <a:gd name="T9" fmla="*/ 0 h 986"/>
                <a:gd name="T10" fmla="*/ 986 w 986"/>
                <a:gd name="T11" fmla="*/ 408 h 986"/>
                <a:gd name="T12" fmla="*/ 817 w 986"/>
                <a:gd name="T13" fmla="*/ 817 h 986"/>
                <a:gd name="T14" fmla="*/ 408 w 986"/>
                <a:gd name="T15" fmla="*/ 986 h 986"/>
                <a:gd name="T16" fmla="*/ 0 w 986"/>
                <a:gd name="T17" fmla="*/ 817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6" h="986">
                  <a:moveTo>
                    <a:pt x="0" y="817"/>
                  </a:moveTo>
                  <a:cubicBezTo>
                    <a:pt x="75" y="741"/>
                    <a:pt x="75" y="741"/>
                    <a:pt x="75" y="741"/>
                  </a:cubicBezTo>
                  <a:cubicBezTo>
                    <a:pt x="259" y="925"/>
                    <a:pt x="558" y="925"/>
                    <a:pt x="741" y="741"/>
                  </a:cubicBezTo>
                  <a:cubicBezTo>
                    <a:pt x="925" y="558"/>
                    <a:pt x="925" y="259"/>
                    <a:pt x="741" y="75"/>
                  </a:cubicBezTo>
                  <a:cubicBezTo>
                    <a:pt x="817" y="0"/>
                    <a:pt x="817" y="0"/>
                    <a:pt x="817" y="0"/>
                  </a:cubicBezTo>
                  <a:cubicBezTo>
                    <a:pt x="926" y="109"/>
                    <a:pt x="986" y="254"/>
                    <a:pt x="986" y="408"/>
                  </a:cubicBezTo>
                  <a:cubicBezTo>
                    <a:pt x="986" y="563"/>
                    <a:pt x="926" y="708"/>
                    <a:pt x="817" y="817"/>
                  </a:cubicBezTo>
                  <a:cubicBezTo>
                    <a:pt x="708" y="926"/>
                    <a:pt x="563" y="986"/>
                    <a:pt x="408" y="986"/>
                  </a:cubicBezTo>
                  <a:cubicBezTo>
                    <a:pt x="254" y="986"/>
                    <a:pt x="109" y="926"/>
                    <a:pt x="0" y="8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883" tIns="60941" rIns="121883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65" name="TextBox 144">
              <a:extLst>
                <a:ext uri="{FF2B5EF4-FFF2-40B4-BE49-F238E27FC236}">
                  <a16:creationId xmlns="" xmlns:a16="http://schemas.microsoft.com/office/drawing/2014/main" id="{5E8D21F1-AD54-5249-BC42-0D5BA840E086}"/>
                </a:ext>
              </a:extLst>
            </p:cNvPr>
            <p:cNvSpPr txBox="1"/>
            <p:nvPr/>
          </p:nvSpPr>
          <p:spPr>
            <a:xfrm>
              <a:off x="5215273" y="3837624"/>
              <a:ext cx="311934" cy="369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399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endParaRPr lang="zh-CN" altLang="en-US" sz="2399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66" name="组合 46">
            <a:extLst>
              <a:ext uri="{FF2B5EF4-FFF2-40B4-BE49-F238E27FC236}">
                <a16:creationId xmlns="" xmlns:a16="http://schemas.microsoft.com/office/drawing/2014/main" id="{D47FDB68-2CCD-1C46-ACE8-73DAC7CC274B}"/>
              </a:ext>
            </a:extLst>
          </p:cNvPr>
          <p:cNvGrpSpPr/>
          <p:nvPr/>
        </p:nvGrpSpPr>
        <p:grpSpPr>
          <a:xfrm>
            <a:off x="4360392" y="2185644"/>
            <a:ext cx="2747881" cy="2748252"/>
            <a:chOff x="3092268" y="1623697"/>
            <a:chExt cx="2198688" cy="2198687"/>
          </a:xfrm>
          <a:solidFill>
            <a:schemeClr val="bg1">
              <a:lumMod val="95000"/>
            </a:schemeClr>
          </a:solidFill>
        </p:grpSpPr>
        <p:sp>
          <p:nvSpPr>
            <p:cNvPr id="67" name="Freeform 7">
              <a:extLst>
                <a:ext uri="{FF2B5EF4-FFF2-40B4-BE49-F238E27FC236}">
                  <a16:creationId xmlns="" xmlns:a16="http://schemas.microsoft.com/office/drawing/2014/main" id="{636CBEF0-F258-B746-9A2B-D1BEC9B8A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2268" y="1623697"/>
              <a:ext cx="2198688" cy="2198687"/>
            </a:xfrm>
            <a:custGeom>
              <a:avLst/>
              <a:gdLst>
                <a:gd name="T0" fmla="*/ 174 w 814"/>
                <a:gd name="T1" fmla="*/ 814 h 814"/>
                <a:gd name="T2" fmla="*/ 179 w 814"/>
                <a:gd name="T3" fmla="*/ 179 h 814"/>
                <a:gd name="T4" fmla="*/ 814 w 814"/>
                <a:gd name="T5" fmla="*/ 174 h 814"/>
                <a:gd name="T6" fmla="*/ 739 w 814"/>
                <a:gd name="T7" fmla="*/ 249 h 814"/>
                <a:gd name="T8" fmla="*/ 255 w 814"/>
                <a:gd name="T9" fmla="*/ 255 h 814"/>
                <a:gd name="T10" fmla="*/ 250 w 814"/>
                <a:gd name="T11" fmla="*/ 738 h 814"/>
                <a:gd name="T12" fmla="*/ 174 w 814"/>
                <a:gd name="T13" fmla="*/ 814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4" h="814">
                  <a:moveTo>
                    <a:pt x="174" y="814"/>
                  </a:moveTo>
                  <a:cubicBezTo>
                    <a:pt x="0" y="640"/>
                    <a:pt x="3" y="355"/>
                    <a:pt x="179" y="179"/>
                  </a:cubicBezTo>
                  <a:cubicBezTo>
                    <a:pt x="356" y="2"/>
                    <a:pt x="641" y="0"/>
                    <a:pt x="814" y="174"/>
                  </a:cubicBezTo>
                  <a:cubicBezTo>
                    <a:pt x="739" y="249"/>
                    <a:pt x="739" y="249"/>
                    <a:pt x="739" y="249"/>
                  </a:cubicBezTo>
                  <a:cubicBezTo>
                    <a:pt x="607" y="117"/>
                    <a:pt x="390" y="120"/>
                    <a:pt x="255" y="255"/>
                  </a:cubicBezTo>
                  <a:cubicBezTo>
                    <a:pt x="120" y="389"/>
                    <a:pt x="118" y="606"/>
                    <a:pt x="250" y="738"/>
                  </a:cubicBezTo>
                  <a:lnTo>
                    <a:pt x="174" y="81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883" tIns="60941" rIns="121883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68" name="TextBox 152">
              <a:extLst>
                <a:ext uri="{FF2B5EF4-FFF2-40B4-BE49-F238E27FC236}">
                  <a16:creationId xmlns="" xmlns:a16="http://schemas.microsoft.com/office/drawing/2014/main" id="{77C7F141-8A3E-3A49-BB3B-C1AE4189C964}"/>
                </a:ext>
              </a:extLst>
            </p:cNvPr>
            <p:cNvSpPr txBox="1"/>
            <p:nvPr/>
          </p:nvSpPr>
          <p:spPr>
            <a:xfrm>
              <a:off x="3808197" y="1809956"/>
              <a:ext cx="327326" cy="369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399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D</a:t>
              </a:r>
              <a:endParaRPr lang="zh-CN" altLang="en-US" sz="2399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69" name="组合 49">
            <a:extLst>
              <a:ext uri="{FF2B5EF4-FFF2-40B4-BE49-F238E27FC236}">
                <a16:creationId xmlns="" xmlns:a16="http://schemas.microsoft.com/office/drawing/2014/main" id="{6295011B-D86F-7246-9606-05CFAC330370}"/>
              </a:ext>
            </a:extLst>
          </p:cNvPr>
          <p:cNvGrpSpPr/>
          <p:nvPr/>
        </p:nvGrpSpPr>
        <p:grpSpPr>
          <a:xfrm>
            <a:off x="5165907" y="2993251"/>
            <a:ext cx="1414613" cy="1414803"/>
            <a:chOff x="3736793" y="2269809"/>
            <a:chExt cx="1131888" cy="1131887"/>
          </a:xfrm>
          <a:solidFill>
            <a:schemeClr val="bg1">
              <a:lumMod val="95000"/>
            </a:schemeClr>
          </a:solidFill>
        </p:grpSpPr>
        <p:sp>
          <p:nvSpPr>
            <p:cNvPr id="70" name="Freeform 6">
              <a:extLst>
                <a:ext uri="{FF2B5EF4-FFF2-40B4-BE49-F238E27FC236}">
                  <a16:creationId xmlns="" xmlns:a16="http://schemas.microsoft.com/office/drawing/2014/main" id="{60DDDB96-D0E4-784E-BA45-7297C52B3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6793" y="2269809"/>
              <a:ext cx="1131888" cy="1131887"/>
            </a:xfrm>
            <a:custGeom>
              <a:avLst/>
              <a:gdLst>
                <a:gd name="T0" fmla="*/ 91 w 419"/>
                <a:gd name="T1" fmla="*/ 419 h 419"/>
                <a:gd name="T2" fmla="*/ 91 w 419"/>
                <a:gd name="T3" fmla="*/ 91 h 419"/>
                <a:gd name="T4" fmla="*/ 419 w 419"/>
                <a:gd name="T5" fmla="*/ 91 h 419"/>
                <a:gd name="T6" fmla="*/ 344 w 419"/>
                <a:gd name="T7" fmla="*/ 166 h 419"/>
                <a:gd name="T8" fmla="*/ 167 w 419"/>
                <a:gd name="T9" fmla="*/ 166 h 419"/>
                <a:gd name="T10" fmla="*/ 167 w 419"/>
                <a:gd name="T11" fmla="*/ 343 h 419"/>
                <a:gd name="T12" fmla="*/ 91 w 419"/>
                <a:gd name="T13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9" h="419">
                  <a:moveTo>
                    <a:pt x="91" y="419"/>
                  </a:moveTo>
                  <a:cubicBezTo>
                    <a:pt x="0" y="329"/>
                    <a:pt x="0" y="181"/>
                    <a:pt x="91" y="91"/>
                  </a:cubicBezTo>
                  <a:cubicBezTo>
                    <a:pt x="181" y="0"/>
                    <a:pt x="329" y="0"/>
                    <a:pt x="419" y="91"/>
                  </a:cubicBezTo>
                  <a:cubicBezTo>
                    <a:pt x="344" y="166"/>
                    <a:pt x="344" y="166"/>
                    <a:pt x="344" y="166"/>
                  </a:cubicBezTo>
                  <a:cubicBezTo>
                    <a:pt x="295" y="117"/>
                    <a:pt x="215" y="117"/>
                    <a:pt x="167" y="166"/>
                  </a:cubicBezTo>
                  <a:cubicBezTo>
                    <a:pt x="118" y="215"/>
                    <a:pt x="118" y="295"/>
                    <a:pt x="167" y="343"/>
                  </a:cubicBezTo>
                  <a:lnTo>
                    <a:pt x="91" y="41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883" tIns="60941" rIns="121883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71" name="TextBox 150">
              <a:extLst>
                <a:ext uri="{FF2B5EF4-FFF2-40B4-BE49-F238E27FC236}">
                  <a16:creationId xmlns="" xmlns:a16="http://schemas.microsoft.com/office/drawing/2014/main" id="{AD9AF58B-7D31-7449-9000-D39005200554}"/>
                </a:ext>
              </a:extLst>
            </p:cNvPr>
            <p:cNvSpPr txBox="1"/>
            <p:nvPr/>
          </p:nvSpPr>
          <p:spPr>
            <a:xfrm>
              <a:off x="4013937" y="2370026"/>
              <a:ext cx="309369" cy="369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399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</a:t>
              </a:r>
              <a:endParaRPr lang="zh-CN" altLang="en-US" sz="2399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72" name="组合 52">
            <a:extLst>
              <a:ext uri="{FF2B5EF4-FFF2-40B4-BE49-F238E27FC236}">
                <a16:creationId xmlns="" xmlns:a16="http://schemas.microsoft.com/office/drawing/2014/main" id="{B88FB5A1-CF00-6549-8A63-F8DA0F4A3C43}"/>
              </a:ext>
            </a:extLst>
          </p:cNvPr>
          <p:cNvGrpSpPr/>
          <p:nvPr/>
        </p:nvGrpSpPr>
        <p:grpSpPr>
          <a:xfrm>
            <a:off x="5304787" y="3108339"/>
            <a:ext cx="2065376" cy="2065653"/>
            <a:chOff x="3847918" y="2361884"/>
            <a:chExt cx="1652588" cy="1652587"/>
          </a:xfrm>
          <a:solidFill>
            <a:schemeClr val="bg1">
              <a:lumMod val="95000"/>
            </a:schemeClr>
          </a:solidFill>
        </p:grpSpPr>
        <p:sp>
          <p:nvSpPr>
            <p:cNvPr id="73" name="Freeform 8">
              <a:extLst>
                <a:ext uri="{FF2B5EF4-FFF2-40B4-BE49-F238E27FC236}">
                  <a16:creationId xmlns="" xmlns:a16="http://schemas.microsoft.com/office/drawing/2014/main" id="{49B92DD6-3A35-474A-8C02-2039D7ED2F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7918" y="2361884"/>
              <a:ext cx="1652588" cy="1652587"/>
            </a:xfrm>
            <a:custGeom>
              <a:avLst/>
              <a:gdLst>
                <a:gd name="T0" fmla="*/ 0 w 612"/>
                <a:gd name="T1" fmla="*/ 480 h 612"/>
                <a:gd name="T2" fmla="*/ 76 w 612"/>
                <a:gd name="T3" fmla="*/ 404 h 612"/>
                <a:gd name="T4" fmla="*/ 404 w 612"/>
                <a:gd name="T5" fmla="*/ 404 h 612"/>
                <a:gd name="T6" fmla="*/ 404 w 612"/>
                <a:gd name="T7" fmla="*/ 76 h 612"/>
                <a:gd name="T8" fmla="*/ 480 w 612"/>
                <a:gd name="T9" fmla="*/ 0 h 612"/>
                <a:gd name="T10" fmla="*/ 480 w 612"/>
                <a:gd name="T11" fmla="*/ 480 h 612"/>
                <a:gd name="T12" fmla="*/ 0 w 612"/>
                <a:gd name="T13" fmla="*/ 48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2" h="612">
                  <a:moveTo>
                    <a:pt x="0" y="480"/>
                  </a:moveTo>
                  <a:cubicBezTo>
                    <a:pt x="76" y="404"/>
                    <a:pt x="76" y="404"/>
                    <a:pt x="76" y="404"/>
                  </a:cubicBezTo>
                  <a:cubicBezTo>
                    <a:pt x="166" y="495"/>
                    <a:pt x="314" y="495"/>
                    <a:pt x="404" y="404"/>
                  </a:cubicBezTo>
                  <a:cubicBezTo>
                    <a:pt x="495" y="314"/>
                    <a:pt x="495" y="166"/>
                    <a:pt x="404" y="76"/>
                  </a:cubicBezTo>
                  <a:cubicBezTo>
                    <a:pt x="480" y="0"/>
                    <a:pt x="480" y="0"/>
                    <a:pt x="480" y="0"/>
                  </a:cubicBezTo>
                  <a:cubicBezTo>
                    <a:pt x="612" y="132"/>
                    <a:pt x="612" y="348"/>
                    <a:pt x="480" y="480"/>
                  </a:cubicBezTo>
                  <a:cubicBezTo>
                    <a:pt x="348" y="612"/>
                    <a:pt x="133" y="612"/>
                    <a:pt x="0" y="4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883" tIns="60941" rIns="121883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74" name="TextBox 147">
              <a:extLst>
                <a:ext uri="{FF2B5EF4-FFF2-40B4-BE49-F238E27FC236}">
                  <a16:creationId xmlns="" xmlns:a16="http://schemas.microsoft.com/office/drawing/2014/main" id="{9F7A1CE9-25D7-9A44-B20F-9FF9C53674AC}"/>
                </a:ext>
              </a:extLst>
            </p:cNvPr>
            <p:cNvSpPr txBox="1"/>
            <p:nvPr/>
          </p:nvSpPr>
          <p:spPr>
            <a:xfrm>
              <a:off x="5056570" y="2613663"/>
              <a:ext cx="292696" cy="369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399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B</a:t>
              </a:r>
              <a:endParaRPr lang="zh-CN" altLang="en-US" sz="2399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pic>
        <p:nvPicPr>
          <p:cNvPr id="75" name="Picture 18">
            <a:extLst>
              <a:ext uri="{FF2B5EF4-FFF2-40B4-BE49-F238E27FC236}">
                <a16:creationId xmlns="" xmlns:a16="http://schemas.microsoft.com/office/drawing/2014/main" id="{AA063C91-A069-FD4B-960F-9EC064AE0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87686" y="3586556"/>
            <a:ext cx="632135" cy="902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Freeform 28">
            <a:extLst>
              <a:ext uri="{FF2B5EF4-FFF2-40B4-BE49-F238E27FC236}">
                <a16:creationId xmlns="" xmlns:a16="http://schemas.microsoft.com/office/drawing/2014/main" id="{7888690A-0DFD-E146-8127-173F51CAC4C4}"/>
              </a:ext>
            </a:extLst>
          </p:cNvPr>
          <p:cNvSpPr>
            <a:spLocks noEditPoints="1"/>
          </p:cNvSpPr>
          <p:nvPr/>
        </p:nvSpPr>
        <p:spPr bwMode="auto">
          <a:xfrm>
            <a:off x="8081179" y="4397141"/>
            <a:ext cx="319496" cy="480201"/>
          </a:xfrm>
          <a:custGeom>
            <a:avLst/>
            <a:gdLst>
              <a:gd name="T0" fmla="*/ 83 w 103"/>
              <a:gd name="T1" fmla="*/ 52 h 155"/>
              <a:gd name="T2" fmla="*/ 83 w 103"/>
              <a:gd name="T3" fmla="*/ 52 h 155"/>
              <a:gd name="T4" fmla="*/ 87 w 103"/>
              <a:gd name="T5" fmla="*/ 36 h 155"/>
              <a:gd name="T6" fmla="*/ 52 w 103"/>
              <a:gd name="T7" fmla="*/ 0 h 155"/>
              <a:gd name="T8" fmla="*/ 32 w 103"/>
              <a:gd name="T9" fmla="*/ 6 h 155"/>
              <a:gd name="T10" fmla="*/ 28 w 103"/>
              <a:gd name="T11" fmla="*/ 10 h 155"/>
              <a:gd name="T12" fmla="*/ 27 w 103"/>
              <a:gd name="T13" fmla="*/ 10 h 155"/>
              <a:gd name="T14" fmla="*/ 17 w 103"/>
              <a:gd name="T15" fmla="*/ 36 h 155"/>
              <a:gd name="T16" fmla="*/ 17 w 103"/>
              <a:gd name="T17" fmla="*/ 36 h 155"/>
              <a:gd name="T18" fmla="*/ 17 w 103"/>
              <a:gd name="T19" fmla="*/ 38 h 155"/>
              <a:gd name="T20" fmla="*/ 17 w 103"/>
              <a:gd name="T21" fmla="*/ 40 h 155"/>
              <a:gd name="T22" fmla="*/ 17 w 103"/>
              <a:gd name="T23" fmla="*/ 40 h 155"/>
              <a:gd name="T24" fmla="*/ 21 w 103"/>
              <a:gd name="T25" fmla="*/ 52 h 155"/>
              <a:gd name="T26" fmla="*/ 20 w 103"/>
              <a:gd name="T27" fmla="*/ 52 h 155"/>
              <a:gd name="T28" fmla="*/ 9 w 103"/>
              <a:gd name="T29" fmla="*/ 55 h 155"/>
              <a:gd name="T30" fmla="*/ 0 w 103"/>
              <a:gd name="T31" fmla="*/ 72 h 155"/>
              <a:gd name="T32" fmla="*/ 0 w 103"/>
              <a:gd name="T33" fmla="*/ 107 h 155"/>
              <a:gd name="T34" fmla="*/ 0 w 103"/>
              <a:gd name="T35" fmla="*/ 112 h 155"/>
              <a:gd name="T36" fmla="*/ 0 w 103"/>
              <a:gd name="T37" fmla="*/ 135 h 155"/>
              <a:gd name="T38" fmla="*/ 20 w 103"/>
              <a:gd name="T39" fmla="*/ 155 h 155"/>
              <a:gd name="T40" fmla="*/ 83 w 103"/>
              <a:gd name="T41" fmla="*/ 155 h 155"/>
              <a:gd name="T42" fmla="*/ 103 w 103"/>
              <a:gd name="T43" fmla="*/ 135 h 155"/>
              <a:gd name="T44" fmla="*/ 103 w 103"/>
              <a:gd name="T45" fmla="*/ 72 h 155"/>
              <a:gd name="T46" fmla="*/ 83 w 103"/>
              <a:gd name="T47" fmla="*/ 52 h 155"/>
              <a:gd name="T48" fmla="*/ 82 w 103"/>
              <a:gd name="T49" fmla="*/ 36 h 155"/>
              <a:gd name="T50" fmla="*/ 81 w 103"/>
              <a:gd name="T51" fmla="*/ 45 h 155"/>
              <a:gd name="T52" fmla="*/ 81 w 103"/>
              <a:gd name="T53" fmla="*/ 45 h 155"/>
              <a:gd name="T54" fmla="*/ 79 w 103"/>
              <a:gd name="T55" fmla="*/ 48 h 155"/>
              <a:gd name="T56" fmla="*/ 79 w 103"/>
              <a:gd name="T57" fmla="*/ 49 h 155"/>
              <a:gd name="T58" fmla="*/ 78 w 103"/>
              <a:gd name="T59" fmla="*/ 50 h 155"/>
              <a:gd name="T60" fmla="*/ 61 w 103"/>
              <a:gd name="T61" fmla="*/ 64 h 155"/>
              <a:gd name="T62" fmla="*/ 67 w 103"/>
              <a:gd name="T63" fmla="*/ 64 h 155"/>
              <a:gd name="T64" fmla="*/ 59 w 103"/>
              <a:gd name="T65" fmla="*/ 102 h 155"/>
              <a:gd name="T66" fmla="*/ 57 w 103"/>
              <a:gd name="T67" fmla="*/ 112 h 155"/>
              <a:gd name="T68" fmla="*/ 54 w 103"/>
              <a:gd name="T69" fmla="*/ 95 h 155"/>
              <a:gd name="T70" fmla="*/ 52 w 103"/>
              <a:gd name="T71" fmla="*/ 78 h 155"/>
              <a:gd name="T72" fmla="*/ 55 w 103"/>
              <a:gd name="T73" fmla="*/ 73 h 155"/>
              <a:gd name="T74" fmla="*/ 59 w 103"/>
              <a:gd name="T75" fmla="*/ 66 h 155"/>
              <a:gd name="T76" fmla="*/ 44 w 103"/>
              <a:gd name="T77" fmla="*/ 66 h 155"/>
              <a:gd name="T78" fmla="*/ 46 w 103"/>
              <a:gd name="T79" fmla="*/ 69 h 155"/>
              <a:gd name="T80" fmla="*/ 52 w 103"/>
              <a:gd name="T81" fmla="*/ 78 h 155"/>
              <a:gd name="T82" fmla="*/ 47 w 103"/>
              <a:gd name="T83" fmla="*/ 112 h 155"/>
              <a:gd name="T84" fmla="*/ 37 w 103"/>
              <a:gd name="T85" fmla="*/ 64 h 155"/>
              <a:gd name="T86" fmla="*/ 42 w 103"/>
              <a:gd name="T87" fmla="*/ 64 h 155"/>
              <a:gd name="T88" fmla="*/ 34 w 103"/>
              <a:gd name="T89" fmla="*/ 60 h 155"/>
              <a:gd name="T90" fmla="*/ 27 w 103"/>
              <a:gd name="T91" fmla="*/ 53 h 155"/>
              <a:gd name="T92" fmla="*/ 21 w 103"/>
              <a:gd name="T93" fmla="*/ 36 h 155"/>
              <a:gd name="T94" fmla="*/ 29 w 103"/>
              <a:gd name="T95" fmla="*/ 16 h 155"/>
              <a:gd name="T96" fmla="*/ 52 w 103"/>
              <a:gd name="T97" fmla="*/ 5 h 155"/>
              <a:gd name="T98" fmla="*/ 80 w 103"/>
              <a:gd name="T99" fmla="*/ 26 h 155"/>
              <a:gd name="T100" fmla="*/ 81 w 103"/>
              <a:gd name="T101" fmla="*/ 28 h 155"/>
              <a:gd name="T102" fmla="*/ 82 w 103"/>
              <a:gd name="T103" fmla="*/ 31 h 155"/>
              <a:gd name="T104" fmla="*/ 82 w 103"/>
              <a:gd name="T105" fmla="*/ 36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3" h="155">
                <a:moveTo>
                  <a:pt x="83" y="52"/>
                </a:moveTo>
                <a:cubicBezTo>
                  <a:pt x="83" y="52"/>
                  <a:pt x="83" y="52"/>
                  <a:pt x="83" y="52"/>
                </a:cubicBezTo>
                <a:cubicBezTo>
                  <a:pt x="85" y="47"/>
                  <a:pt x="87" y="41"/>
                  <a:pt x="87" y="36"/>
                </a:cubicBezTo>
                <a:cubicBezTo>
                  <a:pt x="87" y="16"/>
                  <a:pt x="71" y="0"/>
                  <a:pt x="52" y="0"/>
                </a:cubicBezTo>
                <a:cubicBezTo>
                  <a:pt x="45" y="0"/>
                  <a:pt x="38" y="3"/>
                  <a:pt x="32" y="6"/>
                </a:cubicBezTo>
                <a:cubicBezTo>
                  <a:pt x="28" y="10"/>
                  <a:pt x="28" y="10"/>
                  <a:pt x="28" y="10"/>
                </a:cubicBezTo>
                <a:cubicBezTo>
                  <a:pt x="27" y="10"/>
                  <a:pt x="27" y="10"/>
                  <a:pt x="27" y="10"/>
                </a:cubicBezTo>
                <a:cubicBezTo>
                  <a:pt x="21" y="17"/>
                  <a:pt x="17" y="26"/>
                  <a:pt x="17" y="36"/>
                </a:cubicBezTo>
                <a:cubicBezTo>
                  <a:pt x="17" y="36"/>
                  <a:pt x="17" y="36"/>
                  <a:pt x="17" y="36"/>
                </a:cubicBezTo>
                <a:cubicBezTo>
                  <a:pt x="17" y="36"/>
                  <a:pt x="17" y="37"/>
                  <a:pt x="17" y="38"/>
                </a:cubicBezTo>
                <a:cubicBezTo>
                  <a:pt x="17" y="38"/>
                  <a:pt x="17" y="39"/>
                  <a:pt x="17" y="40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4"/>
                  <a:pt x="19" y="48"/>
                  <a:pt x="21" y="52"/>
                </a:cubicBezTo>
                <a:cubicBezTo>
                  <a:pt x="20" y="52"/>
                  <a:pt x="20" y="52"/>
                  <a:pt x="20" y="52"/>
                </a:cubicBezTo>
                <a:cubicBezTo>
                  <a:pt x="16" y="52"/>
                  <a:pt x="12" y="53"/>
                  <a:pt x="9" y="55"/>
                </a:cubicBezTo>
                <a:cubicBezTo>
                  <a:pt x="4" y="59"/>
                  <a:pt x="0" y="65"/>
                  <a:pt x="0" y="72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46"/>
                  <a:pt x="9" y="155"/>
                  <a:pt x="20" y="155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94" y="155"/>
                  <a:pt x="103" y="146"/>
                  <a:pt x="103" y="135"/>
                </a:cubicBezTo>
                <a:cubicBezTo>
                  <a:pt x="103" y="72"/>
                  <a:pt x="103" y="72"/>
                  <a:pt x="103" y="72"/>
                </a:cubicBezTo>
                <a:cubicBezTo>
                  <a:pt x="103" y="61"/>
                  <a:pt x="94" y="52"/>
                  <a:pt x="83" y="52"/>
                </a:cubicBezTo>
                <a:close/>
                <a:moveTo>
                  <a:pt x="82" y="36"/>
                </a:moveTo>
                <a:cubicBezTo>
                  <a:pt x="82" y="39"/>
                  <a:pt x="82" y="42"/>
                  <a:pt x="81" y="45"/>
                </a:cubicBezTo>
                <a:cubicBezTo>
                  <a:pt x="81" y="45"/>
                  <a:pt x="81" y="45"/>
                  <a:pt x="81" y="45"/>
                </a:cubicBezTo>
                <a:cubicBezTo>
                  <a:pt x="80" y="46"/>
                  <a:pt x="80" y="47"/>
                  <a:pt x="79" y="48"/>
                </a:cubicBezTo>
                <a:cubicBezTo>
                  <a:pt x="79" y="48"/>
                  <a:pt x="79" y="49"/>
                  <a:pt x="79" y="49"/>
                </a:cubicBezTo>
                <a:cubicBezTo>
                  <a:pt x="79" y="50"/>
                  <a:pt x="78" y="50"/>
                  <a:pt x="78" y="50"/>
                </a:cubicBezTo>
                <a:cubicBezTo>
                  <a:pt x="75" y="57"/>
                  <a:pt x="69" y="62"/>
                  <a:pt x="61" y="64"/>
                </a:cubicBezTo>
                <a:cubicBezTo>
                  <a:pt x="67" y="64"/>
                  <a:pt x="67" y="64"/>
                  <a:pt x="67" y="64"/>
                </a:cubicBezTo>
                <a:cubicBezTo>
                  <a:pt x="59" y="102"/>
                  <a:pt x="59" y="102"/>
                  <a:pt x="59" y="102"/>
                </a:cubicBezTo>
                <a:cubicBezTo>
                  <a:pt x="57" y="112"/>
                  <a:pt x="57" y="112"/>
                  <a:pt x="57" y="112"/>
                </a:cubicBezTo>
                <a:cubicBezTo>
                  <a:pt x="54" y="95"/>
                  <a:pt x="54" y="95"/>
                  <a:pt x="54" y="95"/>
                </a:cubicBezTo>
                <a:cubicBezTo>
                  <a:pt x="52" y="78"/>
                  <a:pt x="52" y="78"/>
                  <a:pt x="52" y="78"/>
                </a:cubicBezTo>
                <a:cubicBezTo>
                  <a:pt x="55" y="73"/>
                  <a:pt x="55" y="73"/>
                  <a:pt x="55" y="73"/>
                </a:cubicBezTo>
                <a:cubicBezTo>
                  <a:pt x="59" y="66"/>
                  <a:pt x="59" y="66"/>
                  <a:pt x="59" y="66"/>
                </a:cubicBezTo>
                <a:cubicBezTo>
                  <a:pt x="44" y="66"/>
                  <a:pt x="44" y="66"/>
                  <a:pt x="44" y="66"/>
                </a:cubicBezTo>
                <a:cubicBezTo>
                  <a:pt x="46" y="69"/>
                  <a:pt x="46" y="69"/>
                  <a:pt x="46" y="69"/>
                </a:cubicBezTo>
                <a:cubicBezTo>
                  <a:pt x="52" y="78"/>
                  <a:pt x="52" y="78"/>
                  <a:pt x="52" y="78"/>
                </a:cubicBezTo>
                <a:cubicBezTo>
                  <a:pt x="47" y="112"/>
                  <a:pt x="47" y="112"/>
                  <a:pt x="47" y="112"/>
                </a:cubicBezTo>
                <a:cubicBezTo>
                  <a:pt x="37" y="64"/>
                  <a:pt x="37" y="64"/>
                  <a:pt x="37" y="64"/>
                </a:cubicBezTo>
                <a:cubicBezTo>
                  <a:pt x="42" y="64"/>
                  <a:pt x="42" y="64"/>
                  <a:pt x="42" y="64"/>
                </a:cubicBezTo>
                <a:cubicBezTo>
                  <a:pt x="39" y="63"/>
                  <a:pt x="36" y="62"/>
                  <a:pt x="34" y="60"/>
                </a:cubicBezTo>
                <a:cubicBezTo>
                  <a:pt x="31" y="58"/>
                  <a:pt x="29" y="56"/>
                  <a:pt x="27" y="53"/>
                </a:cubicBezTo>
                <a:cubicBezTo>
                  <a:pt x="23" y="48"/>
                  <a:pt x="21" y="42"/>
                  <a:pt x="21" y="36"/>
                </a:cubicBezTo>
                <a:cubicBezTo>
                  <a:pt x="21" y="28"/>
                  <a:pt x="24" y="21"/>
                  <a:pt x="29" y="16"/>
                </a:cubicBezTo>
                <a:cubicBezTo>
                  <a:pt x="34" y="9"/>
                  <a:pt x="42" y="5"/>
                  <a:pt x="52" y="5"/>
                </a:cubicBezTo>
                <a:cubicBezTo>
                  <a:pt x="65" y="5"/>
                  <a:pt x="76" y="14"/>
                  <a:pt x="80" y="26"/>
                </a:cubicBezTo>
                <a:cubicBezTo>
                  <a:pt x="81" y="27"/>
                  <a:pt x="81" y="27"/>
                  <a:pt x="81" y="28"/>
                </a:cubicBezTo>
                <a:cubicBezTo>
                  <a:pt x="81" y="29"/>
                  <a:pt x="81" y="30"/>
                  <a:pt x="82" y="31"/>
                </a:cubicBezTo>
                <a:cubicBezTo>
                  <a:pt x="82" y="32"/>
                  <a:pt x="82" y="34"/>
                  <a:pt x="82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77" name="组合 57">
            <a:extLst>
              <a:ext uri="{FF2B5EF4-FFF2-40B4-BE49-F238E27FC236}">
                <a16:creationId xmlns="" xmlns:a16="http://schemas.microsoft.com/office/drawing/2014/main" id="{B5F4B809-DEC2-7C4A-BFD4-28E64DC16D4E}"/>
              </a:ext>
            </a:extLst>
          </p:cNvPr>
          <p:cNvGrpSpPr/>
          <p:nvPr/>
        </p:nvGrpSpPr>
        <p:grpSpPr>
          <a:xfrm rot="2700000">
            <a:off x="8370215" y="4415988"/>
            <a:ext cx="3469478" cy="1168851"/>
            <a:chOff x="6397246" y="1466813"/>
            <a:chExt cx="2775690" cy="935243"/>
          </a:xfrm>
        </p:grpSpPr>
        <p:sp>
          <p:nvSpPr>
            <p:cNvPr id="78" name="TextBox 110">
              <a:extLst>
                <a:ext uri="{FF2B5EF4-FFF2-40B4-BE49-F238E27FC236}">
                  <a16:creationId xmlns="" xmlns:a16="http://schemas.microsoft.com/office/drawing/2014/main" id="{A8A11F64-DF85-904E-AC63-52FFCA3E81CC}"/>
                </a:ext>
              </a:extLst>
            </p:cNvPr>
            <p:cNvSpPr txBox="1"/>
            <p:nvPr/>
          </p:nvSpPr>
          <p:spPr>
            <a:xfrm>
              <a:off x="6454066" y="1971094"/>
              <a:ext cx="2706554" cy="430962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>
              <a:defPPr>
                <a:defRPr lang="zh-CN"/>
              </a:defPPr>
              <a:lvl1pPr defTabSz="1219170">
                <a:spcBef>
                  <a:spcPct val="20000"/>
                </a:spcBef>
                <a:defRPr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ru-RU" altLang="zh-CN" sz="1600" dirty="0" smtClean="0">
                  <a:solidFill>
                    <a:schemeClr val="bg1"/>
                  </a:solidFill>
                </a:rPr>
                <a:t>Не придётся встречаться и договариваться напрямую</a:t>
              </a:r>
              <a:endParaRPr lang="en-US" altLang="zh-CN" sz="1600" dirty="0">
                <a:solidFill>
                  <a:schemeClr val="bg1"/>
                </a:solidFill>
              </a:endParaRPr>
            </a:p>
          </p:txBody>
        </p:sp>
        <p:sp>
          <p:nvSpPr>
            <p:cNvPr id="79" name="矩形 59">
              <a:extLst>
                <a:ext uri="{FF2B5EF4-FFF2-40B4-BE49-F238E27FC236}">
                  <a16:creationId xmlns="" xmlns:a16="http://schemas.microsoft.com/office/drawing/2014/main" id="{DC8E70B1-FBEC-6247-ACDF-ACBFF6F9F3D0}"/>
                </a:ext>
              </a:extLst>
            </p:cNvPr>
            <p:cNvSpPr/>
            <p:nvPr/>
          </p:nvSpPr>
          <p:spPr>
            <a:xfrm>
              <a:off x="6397246" y="1466813"/>
              <a:ext cx="2775690" cy="484162"/>
            </a:xfrm>
            <a:prstGeom prst="rect">
              <a:avLst/>
            </a:prstGeom>
          </p:spPr>
          <p:txBody>
            <a:bodyPr vert="horz" wrap="square" lIns="111567" tIns="55783" rIns="111567" bIns="55783" rtlCol="0">
              <a:spAutoFit/>
            </a:bodyPr>
            <a:lstStyle/>
            <a:p>
              <a:r>
                <a:rPr lang="ru-RU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Автоматизация договора с клиентом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0" name="直接连接符 87">
              <a:extLst>
                <a:ext uri="{FF2B5EF4-FFF2-40B4-BE49-F238E27FC236}">
                  <a16:creationId xmlns="" xmlns:a16="http://schemas.microsoft.com/office/drawing/2014/main" id="{E2BE165C-3B2B-9F44-A263-B49F54E23018}"/>
                </a:ext>
              </a:extLst>
            </p:cNvPr>
            <p:cNvCxnSpPr/>
            <p:nvPr/>
          </p:nvCxnSpPr>
          <p:spPr>
            <a:xfrm>
              <a:off x="6445250" y="1920736"/>
              <a:ext cx="187579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任意多边形 88">
            <a:extLst>
              <a:ext uri="{FF2B5EF4-FFF2-40B4-BE49-F238E27FC236}">
                <a16:creationId xmlns="" xmlns:a16="http://schemas.microsoft.com/office/drawing/2014/main" id="{752FACCB-9D23-1843-8E23-78124F0E4C1C}"/>
              </a:ext>
            </a:extLst>
          </p:cNvPr>
          <p:cNvSpPr/>
          <p:nvPr/>
        </p:nvSpPr>
        <p:spPr>
          <a:xfrm>
            <a:off x="7366602" y="3387896"/>
            <a:ext cx="1632572" cy="1650936"/>
          </a:xfrm>
          <a:custGeom>
            <a:avLst/>
            <a:gdLst>
              <a:gd name="connsiteX0" fmla="*/ 0 w 1306285"/>
              <a:gd name="connsiteY0" fmla="*/ 1320800 h 1320800"/>
              <a:gd name="connsiteX1" fmla="*/ 43542 w 1306285"/>
              <a:gd name="connsiteY1" fmla="*/ 1277257 h 1320800"/>
              <a:gd name="connsiteX2" fmla="*/ 1306285 w 1306285"/>
              <a:gd name="connsiteY2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6285" h="1320800">
                <a:moveTo>
                  <a:pt x="0" y="1320800"/>
                </a:moveTo>
                <a:lnTo>
                  <a:pt x="43542" y="1277257"/>
                </a:lnTo>
                <a:lnTo>
                  <a:pt x="1306285" y="0"/>
                </a:lnTo>
              </a:path>
            </a:pathLst>
          </a:custGeom>
          <a:noFill/>
          <a:ln w="12700">
            <a:solidFill>
              <a:srgbClr val="261F1C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 sz="2399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82" name="组合 89">
            <a:extLst>
              <a:ext uri="{FF2B5EF4-FFF2-40B4-BE49-F238E27FC236}">
                <a16:creationId xmlns="" xmlns:a16="http://schemas.microsoft.com/office/drawing/2014/main" id="{06AC378D-3E30-B14B-BB76-60F80E355D12}"/>
              </a:ext>
            </a:extLst>
          </p:cNvPr>
          <p:cNvGrpSpPr/>
          <p:nvPr/>
        </p:nvGrpSpPr>
        <p:grpSpPr>
          <a:xfrm>
            <a:off x="3957635" y="3183747"/>
            <a:ext cx="400773" cy="343285"/>
            <a:chOff x="2541588" y="2027238"/>
            <a:chExt cx="320675" cy="274638"/>
          </a:xfrm>
          <a:solidFill>
            <a:schemeClr val="bg1"/>
          </a:solidFill>
        </p:grpSpPr>
        <p:sp>
          <p:nvSpPr>
            <p:cNvPr id="83" name="Freeform 20">
              <a:extLst>
                <a:ext uri="{FF2B5EF4-FFF2-40B4-BE49-F238E27FC236}">
                  <a16:creationId xmlns="" xmlns:a16="http://schemas.microsoft.com/office/drawing/2014/main" id="{15D276F7-D552-3D48-8A1B-0E32F8F94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1588" y="2027238"/>
              <a:ext cx="320675" cy="274638"/>
            </a:xfrm>
            <a:custGeom>
              <a:avLst/>
              <a:gdLst>
                <a:gd name="T0" fmla="*/ 14 w 202"/>
                <a:gd name="T1" fmla="*/ 157 h 173"/>
                <a:gd name="T2" fmla="*/ 14 w 202"/>
                <a:gd name="T3" fmla="*/ 0 h 173"/>
                <a:gd name="T4" fmla="*/ 0 w 202"/>
                <a:gd name="T5" fmla="*/ 0 h 173"/>
                <a:gd name="T6" fmla="*/ 0 w 202"/>
                <a:gd name="T7" fmla="*/ 173 h 173"/>
                <a:gd name="T8" fmla="*/ 202 w 202"/>
                <a:gd name="T9" fmla="*/ 173 h 173"/>
                <a:gd name="T10" fmla="*/ 202 w 202"/>
                <a:gd name="T11" fmla="*/ 157 h 173"/>
                <a:gd name="T12" fmla="*/ 14 w 202"/>
                <a:gd name="T13" fmla="*/ 15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" h="173">
                  <a:moveTo>
                    <a:pt x="14" y="157"/>
                  </a:moveTo>
                  <a:lnTo>
                    <a:pt x="14" y="0"/>
                  </a:lnTo>
                  <a:lnTo>
                    <a:pt x="0" y="0"/>
                  </a:lnTo>
                  <a:lnTo>
                    <a:pt x="0" y="173"/>
                  </a:lnTo>
                  <a:lnTo>
                    <a:pt x="202" y="173"/>
                  </a:lnTo>
                  <a:lnTo>
                    <a:pt x="202" y="157"/>
                  </a:lnTo>
                  <a:lnTo>
                    <a:pt x="14" y="1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3" tIns="60941" rIns="121883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4" name="Freeform 21">
              <a:extLst>
                <a:ext uri="{FF2B5EF4-FFF2-40B4-BE49-F238E27FC236}">
                  <a16:creationId xmlns="" xmlns:a16="http://schemas.microsoft.com/office/drawing/2014/main" id="{607A2842-CF00-BF4F-AE6C-935D9C9A2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7625" y="2106613"/>
              <a:ext cx="242887" cy="153988"/>
            </a:xfrm>
            <a:custGeom>
              <a:avLst/>
              <a:gdLst>
                <a:gd name="T0" fmla="*/ 45 w 153"/>
                <a:gd name="T1" fmla="*/ 49 h 97"/>
                <a:gd name="T2" fmla="*/ 71 w 153"/>
                <a:gd name="T3" fmla="*/ 68 h 97"/>
                <a:gd name="T4" fmla="*/ 127 w 153"/>
                <a:gd name="T5" fmla="*/ 28 h 97"/>
                <a:gd name="T6" fmla="*/ 135 w 153"/>
                <a:gd name="T7" fmla="*/ 38 h 97"/>
                <a:gd name="T8" fmla="*/ 153 w 153"/>
                <a:gd name="T9" fmla="*/ 0 h 97"/>
                <a:gd name="T10" fmla="*/ 111 w 153"/>
                <a:gd name="T11" fmla="*/ 4 h 97"/>
                <a:gd name="T12" fmla="*/ 120 w 153"/>
                <a:gd name="T13" fmla="*/ 16 h 97"/>
                <a:gd name="T14" fmla="*/ 71 w 153"/>
                <a:gd name="T15" fmla="*/ 50 h 97"/>
                <a:gd name="T16" fmla="*/ 43 w 153"/>
                <a:gd name="T17" fmla="*/ 28 h 97"/>
                <a:gd name="T18" fmla="*/ 0 w 153"/>
                <a:gd name="T19" fmla="*/ 88 h 97"/>
                <a:gd name="T20" fmla="*/ 12 w 153"/>
                <a:gd name="T21" fmla="*/ 97 h 97"/>
                <a:gd name="T22" fmla="*/ 45 w 153"/>
                <a:gd name="T23" fmla="*/ 4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3" h="97">
                  <a:moveTo>
                    <a:pt x="45" y="49"/>
                  </a:moveTo>
                  <a:lnTo>
                    <a:pt x="71" y="68"/>
                  </a:lnTo>
                  <a:lnTo>
                    <a:pt x="127" y="28"/>
                  </a:lnTo>
                  <a:lnTo>
                    <a:pt x="135" y="38"/>
                  </a:lnTo>
                  <a:lnTo>
                    <a:pt x="153" y="0"/>
                  </a:lnTo>
                  <a:lnTo>
                    <a:pt x="111" y="4"/>
                  </a:lnTo>
                  <a:lnTo>
                    <a:pt x="120" y="16"/>
                  </a:lnTo>
                  <a:lnTo>
                    <a:pt x="71" y="50"/>
                  </a:lnTo>
                  <a:lnTo>
                    <a:pt x="43" y="28"/>
                  </a:lnTo>
                  <a:lnTo>
                    <a:pt x="0" y="88"/>
                  </a:lnTo>
                  <a:lnTo>
                    <a:pt x="12" y="97"/>
                  </a:lnTo>
                  <a:lnTo>
                    <a:pt x="45" y="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3" tIns="60941" rIns="121883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85" name="组合 92">
            <a:extLst>
              <a:ext uri="{FF2B5EF4-FFF2-40B4-BE49-F238E27FC236}">
                <a16:creationId xmlns="" xmlns:a16="http://schemas.microsoft.com/office/drawing/2014/main" id="{D7F05762-BABC-8147-95DF-5E473A3E8467}"/>
              </a:ext>
            </a:extLst>
          </p:cNvPr>
          <p:cNvGrpSpPr/>
          <p:nvPr/>
        </p:nvGrpSpPr>
        <p:grpSpPr>
          <a:xfrm rot="2700000">
            <a:off x="1098103" y="1704832"/>
            <a:ext cx="3143158" cy="1160699"/>
            <a:chOff x="5989937" y="1656194"/>
            <a:chExt cx="2514621" cy="928722"/>
          </a:xfrm>
        </p:grpSpPr>
        <p:sp>
          <p:nvSpPr>
            <p:cNvPr id="86" name="TextBox 126">
              <a:extLst>
                <a:ext uri="{FF2B5EF4-FFF2-40B4-BE49-F238E27FC236}">
                  <a16:creationId xmlns="" xmlns:a16="http://schemas.microsoft.com/office/drawing/2014/main" id="{1320BDF5-FDCB-C94F-B0FA-00D839A4AFEF}"/>
                </a:ext>
              </a:extLst>
            </p:cNvPr>
            <p:cNvSpPr txBox="1"/>
            <p:nvPr/>
          </p:nvSpPr>
          <p:spPr>
            <a:xfrm>
              <a:off x="5989937" y="1956942"/>
              <a:ext cx="2514621" cy="627974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>
              <a:defPPr>
                <a:defRPr lang="zh-CN"/>
              </a:defPPr>
              <a:lvl1pPr defTabSz="1219170">
                <a:spcBef>
                  <a:spcPct val="20000"/>
                </a:spcBef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ru-RU" altLang="zh-CN" sz="1600" dirty="0" smtClean="0">
                  <a:solidFill>
                    <a:schemeClr val="bg1"/>
                  </a:solidFill>
                </a:rPr>
                <a:t>Возможность начинающим </a:t>
              </a:r>
              <a:r>
                <a:rPr lang="ru-RU" altLang="zh-CN" sz="1600" dirty="0" err="1" smtClean="0">
                  <a:solidFill>
                    <a:schemeClr val="bg1"/>
                  </a:solidFill>
                </a:rPr>
                <a:t>фрилансерам</a:t>
              </a:r>
              <a:r>
                <a:rPr lang="ru-RU" altLang="zh-CN" sz="1600" dirty="0" smtClean="0">
                  <a:solidFill>
                    <a:schemeClr val="bg1"/>
                  </a:solidFill>
                </a:rPr>
                <a:t> работать в сфере </a:t>
              </a:r>
              <a:r>
                <a:rPr lang="en-US" altLang="zh-CN" sz="1600" dirty="0" smtClean="0">
                  <a:solidFill>
                    <a:schemeClr val="bg1"/>
                  </a:solidFill>
                </a:rPr>
                <a:t>it</a:t>
              </a:r>
              <a:r>
                <a:rPr lang="ru-RU" altLang="zh-CN" sz="1600" dirty="0" smtClean="0">
                  <a:solidFill>
                    <a:schemeClr val="bg1"/>
                  </a:solidFill>
                </a:rPr>
                <a:t>.</a:t>
              </a:r>
              <a:endParaRPr lang="en-US" altLang="zh-CN" sz="1600" dirty="0">
                <a:solidFill>
                  <a:schemeClr val="bg1"/>
                </a:solidFill>
              </a:endParaRPr>
            </a:p>
          </p:txBody>
        </p:sp>
        <p:sp>
          <p:nvSpPr>
            <p:cNvPr id="87" name="矩形 94">
              <a:extLst>
                <a:ext uri="{FF2B5EF4-FFF2-40B4-BE49-F238E27FC236}">
                  <a16:creationId xmlns="" xmlns:a16="http://schemas.microsoft.com/office/drawing/2014/main" id="{0ABD8C5D-8695-2845-A8B5-C68EFC48A349}"/>
                </a:ext>
              </a:extLst>
            </p:cNvPr>
            <p:cNvSpPr/>
            <p:nvPr/>
          </p:nvSpPr>
          <p:spPr>
            <a:xfrm>
              <a:off x="6805042" y="1656194"/>
              <a:ext cx="1562808" cy="287152"/>
            </a:xfrm>
            <a:prstGeom prst="rect">
              <a:avLst/>
            </a:prstGeom>
          </p:spPr>
          <p:txBody>
            <a:bodyPr vert="horz" wrap="square" lIns="111567" tIns="55783" rIns="111567" bIns="55783" rtlCol="0">
              <a:spAutoFit/>
            </a:bodyPr>
            <a:lstStyle/>
            <a:p>
              <a:pPr algn="r"/>
              <a:r>
                <a:rPr lang="ru-RU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Начало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8" name="直接连接符 95">
              <a:extLst>
                <a:ext uri="{FF2B5EF4-FFF2-40B4-BE49-F238E27FC236}">
                  <a16:creationId xmlns="" xmlns:a16="http://schemas.microsoft.com/office/drawing/2014/main" id="{8C24A585-AF00-254C-9690-E877D382C66C}"/>
                </a:ext>
              </a:extLst>
            </p:cNvPr>
            <p:cNvCxnSpPr/>
            <p:nvPr/>
          </p:nvCxnSpPr>
          <p:spPr>
            <a:xfrm>
              <a:off x="6445250" y="1920736"/>
              <a:ext cx="187579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任意多边形 96">
            <a:extLst>
              <a:ext uri="{FF2B5EF4-FFF2-40B4-BE49-F238E27FC236}">
                <a16:creationId xmlns="" xmlns:a16="http://schemas.microsoft.com/office/drawing/2014/main" id="{4EE07FA7-0A07-7C47-B64B-9403CE24299B}"/>
              </a:ext>
            </a:extLst>
          </p:cNvPr>
          <p:cNvSpPr/>
          <p:nvPr/>
        </p:nvSpPr>
        <p:spPr>
          <a:xfrm>
            <a:off x="4124124" y="2713468"/>
            <a:ext cx="1142800" cy="1142956"/>
          </a:xfrm>
          <a:custGeom>
            <a:avLst/>
            <a:gdLst>
              <a:gd name="connsiteX0" fmla="*/ 914400 w 914400"/>
              <a:gd name="connsiteY0" fmla="*/ 0 h 914400"/>
              <a:gd name="connsiteX1" fmla="*/ 0 w 914400"/>
              <a:gd name="connsiteY1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" h="914400">
                <a:moveTo>
                  <a:pt x="914400" y="0"/>
                </a:moveTo>
                <a:lnTo>
                  <a:pt x="0" y="914400"/>
                </a:lnTo>
              </a:path>
            </a:pathLst>
          </a:custGeom>
          <a:noFill/>
          <a:ln w="12700">
            <a:solidFill>
              <a:srgbClr val="261F1C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 sz="2399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90" name="组合 97">
            <a:extLst>
              <a:ext uri="{FF2B5EF4-FFF2-40B4-BE49-F238E27FC236}">
                <a16:creationId xmlns="" xmlns:a16="http://schemas.microsoft.com/office/drawing/2014/main" id="{43AA84F0-3DEC-7A4E-8DDC-22AA491DFAD0}"/>
              </a:ext>
            </a:extLst>
          </p:cNvPr>
          <p:cNvGrpSpPr/>
          <p:nvPr/>
        </p:nvGrpSpPr>
        <p:grpSpPr>
          <a:xfrm>
            <a:off x="3868354" y="5175982"/>
            <a:ext cx="476167" cy="559572"/>
            <a:chOff x="2635250" y="3875088"/>
            <a:chExt cx="381000" cy="447675"/>
          </a:xfrm>
          <a:solidFill>
            <a:schemeClr val="bg1"/>
          </a:solidFill>
        </p:grpSpPr>
        <p:sp>
          <p:nvSpPr>
            <p:cNvPr id="91" name="Freeform 22">
              <a:extLst>
                <a:ext uri="{FF2B5EF4-FFF2-40B4-BE49-F238E27FC236}">
                  <a16:creationId xmlns="" xmlns:a16="http://schemas.microsoft.com/office/drawing/2014/main" id="{6C2FCFC5-E701-4E40-A40F-9484AAD3D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0200" y="3967163"/>
              <a:ext cx="146050" cy="168275"/>
            </a:xfrm>
            <a:custGeom>
              <a:avLst/>
              <a:gdLst>
                <a:gd name="T0" fmla="*/ 45 w 53"/>
                <a:gd name="T1" fmla="*/ 0 h 61"/>
                <a:gd name="T2" fmla="*/ 34 w 53"/>
                <a:gd name="T3" fmla="*/ 0 h 61"/>
                <a:gd name="T4" fmla="*/ 26 w 53"/>
                <a:gd name="T5" fmla="*/ 33 h 61"/>
                <a:gd name="T6" fmla="*/ 23 w 53"/>
                <a:gd name="T7" fmla="*/ 7 h 61"/>
                <a:gd name="T8" fmla="*/ 19 w 53"/>
                <a:gd name="T9" fmla="*/ 33 h 61"/>
                <a:gd name="T10" fmla="*/ 11 w 53"/>
                <a:gd name="T11" fmla="*/ 0 h 61"/>
                <a:gd name="T12" fmla="*/ 1 w 53"/>
                <a:gd name="T13" fmla="*/ 0 h 61"/>
                <a:gd name="T14" fmla="*/ 3 w 53"/>
                <a:gd name="T15" fmla="*/ 6 h 61"/>
                <a:gd name="T16" fmla="*/ 3 w 53"/>
                <a:gd name="T17" fmla="*/ 21 h 61"/>
                <a:gd name="T18" fmla="*/ 0 w 53"/>
                <a:gd name="T19" fmla="*/ 27 h 61"/>
                <a:gd name="T20" fmla="*/ 7 w 53"/>
                <a:gd name="T21" fmla="*/ 27 h 61"/>
                <a:gd name="T22" fmla="*/ 19 w 53"/>
                <a:gd name="T23" fmla="*/ 38 h 61"/>
                <a:gd name="T24" fmla="*/ 19 w 53"/>
                <a:gd name="T25" fmla="*/ 61 h 61"/>
                <a:gd name="T26" fmla="*/ 45 w 53"/>
                <a:gd name="T27" fmla="*/ 61 h 61"/>
                <a:gd name="T28" fmla="*/ 53 w 53"/>
                <a:gd name="T29" fmla="*/ 54 h 61"/>
                <a:gd name="T30" fmla="*/ 53 w 53"/>
                <a:gd name="T31" fmla="*/ 7 h 61"/>
                <a:gd name="T32" fmla="*/ 45 w 53"/>
                <a:gd name="T3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61">
                  <a:moveTo>
                    <a:pt x="45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3" y="3"/>
                    <a:pt x="3" y="6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4"/>
                    <a:pt x="2" y="26"/>
                    <a:pt x="0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14" y="27"/>
                    <a:pt x="19" y="32"/>
                    <a:pt x="19" y="38"/>
                  </a:cubicBezTo>
                  <a:cubicBezTo>
                    <a:pt x="19" y="61"/>
                    <a:pt x="19" y="61"/>
                    <a:pt x="19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9" y="61"/>
                    <a:pt x="53" y="58"/>
                    <a:pt x="53" y="54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3"/>
                    <a:pt x="49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92" name="Freeform 23">
              <a:extLst>
                <a:ext uri="{FF2B5EF4-FFF2-40B4-BE49-F238E27FC236}">
                  <a16:creationId xmlns="" xmlns:a16="http://schemas.microsoft.com/office/drawing/2014/main" id="{E9F22E57-A71F-8C46-9243-854A5A177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0838" y="3875088"/>
              <a:ext cx="87312" cy="106363"/>
            </a:xfrm>
            <a:custGeom>
              <a:avLst/>
              <a:gdLst>
                <a:gd name="T0" fmla="*/ 8 w 32"/>
                <a:gd name="T1" fmla="*/ 32 h 39"/>
                <a:gd name="T2" fmla="*/ 13 w 32"/>
                <a:gd name="T3" fmla="*/ 32 h 39"/>
                <a:gd name="T4" fmla="*/ 16 w 32"/>
                <a:gd name="T5" fmla="*/ 39 h 39"/>
                <a:gd name="T6" fmla="*/ 18 w 32"/>
                <a:gd name="T7" fmla="*/ 32 h 39"/>
                <a:gd name="T8" fmla="*/ 24 w 32"/>
                <a:gd name="T9" fmla="*/ 32 h 39"/>
                <a:gd name="T10" fmla="*/ 24 w 32"/>
                <a:gd name="T11" fmla="*/ 32 h 39"/>
                <a:gd name="T12" fmla="*/ 32 w 32"/>
                <a:gd name="T13" fmla="*/ 24 h 39"/>
                <a:gd name="T14" fmla="*/ 32 w 32"/>
                <a:gd name="T15" fmla="*/ 8 h 39"/>
                <a:gd name="T16" fmla="*/ 24 w 32"/>
                <a:gd name="T17" fmla="*/ 0 h 39"/>
                <a:gd name="T18" fmla="*/ 8 w 32"/>
                <a:gd name="T19" fmla="*/ 0 h 39"/>
                <a:gd name="T20" fmla="*/ 0 w 32"/>
                <a:gd name="T21" fmla="*/ 8 h 39"/>
                <a:gd name="T22" fmla="*/ 0 w 32"/>
                <a:gd name="T23" fmla="*/ 24 h 39"/>
                <a:gd name="T24" fmla="*/ 8 w 32"/>
                <a:gd name="T25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39">
                  <a:moveTo>
                    <a:pt x="8" y="32"/>
                  </a:moveTo>
                  <a:cubicBezTo>
                    <a:pt x="13" y="32"/>
                    <a:pt x="13" y="32"/>
                    <a:pt x="13" y="32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8" y="32"/>
                    <a:pt x="32" y="28"/>
                    <a:pt x="32" y="2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4"/>
                    <a:pt x="28" y="0"/>
                    <a:pt x="2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8"/>
                    <a:pt x="3" y="32"/>
                    <a:pt x="8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93" name="Freeform 24">
              <a:extLst>
                <a:ext uri="{FF2B5EF4-FFF2-40B4-BE49-F238E27FC236}">
                  <a16:creationId xmlns="" xmlns:a16="http://schemas.microsoft.com/office/drawing/2014/main" id="{BBF54AB5-F235-E04B-805A-280E9D35A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6225" y="4071938"/>
              <a:ext cx="30162" cy="130175"/>
            </a:xfrm>
            <a:custGeom>
              <a:avLst/>
              <a:gdLst>
                <a:gd name="T0" fmla="*/ 9 w 19"/>
                <a:gd name="T1" fmla="*/ 0 h 82"/>
                <a:gd name="T2" fmla="*/ 0 w 19"/>
                <a:gd name="T3" fmla="*/ 68 h 82"/>
                <a:gd name="T4" fmla="*/ 9 w 19"/>
                <a:gd name="T5" fmla="*/ 82 h 82"/>
                <a:gd name="T6" fmla="*/ 19 w 19"/>
                <a:gd name="T7" fmla="*/ 68 h 82"/>
                <a:gd name="T8" fmla="*/ 9 w 19"/>
                <a:gd name="T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82">
                  <a:moveTo>
                    <a:pt x="9" y="0"/>
                  </a:moveTo>
                  <a:lnTo>
                    <a:pt x="0" y="68"/>
                  </a:lnTo>
                  <a:lnTo>
                    <a:pt x="9" y="82"/>
                  </a:lnTo>
                  <a:lnTo>
                    <a:pt x="19" y="68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94" name="Freeform 25">
              <a:extLst>
                <a:ext uri="{FF2B5EF4-FFF2-40B4-BE49-F238E27FC236}">
                  <a16:creationId xmlns="" xmlns:a16="http://schemas.microsoft.com/office/drawing/2014/main" id="{E29316E1-92E7-844D-8EBC-E0F9E02F6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5900" y="3962400"/>
              <a:ext cx="161925" cy="263525"/>
            </a:xfrm>
            <a:custGeom>
              <a:avLst/>
              <a:gdLst>
                <a:gd name="T0" fmla="*/ 49 w 59"/>
                <a:gd name="T1" fmla="*/ 31 h 96"/>
                <a:gd name="T2" fmla="*/ 38 w 59"/>
                <a:gd name="T3" fmla="*/ 31 h 96"/>
                <a:gd name="T4" fmla="*/ 40 w 59"/>
                <a:gd name="T5" fmla="*/ 30 h 96"/>
                <a:gd name="T6" fmla="*/ 43 w 59"/>
                <a:gd name="T7" fmla="*/ 23 h 96"/>
                <a:gd name="T8" fmla="*/ 43 w 59"/>
                <a:gd name="T9" fmla="*/ 8 h 96"/>
                <a:gd name="T10" fmla="*/ 35 w 59"/>
                <a:gd name="T11" fmla="*/ 0 h 96"/>
                <a:gd name="T12" fmla="*/ 19 w 59"/>
                <a:gd name="T13" fmla="*/ 0 h 96"/>
                <a:gd name="T14" fmla="*/ 11 w 59"/>
                <a:gd name="T15" fmla="*/ 8 h 96"/>
                <a:gd name="T16" fmla="*/ 11 w 59"/>
                <a:gd name="T17" fmla="*/ 23 h 96"/>
                <a:gd name="T18" fmla="*/ 15 w 59"/>
                <a:gd name="T19" fmla="*/ 30 h 96"/>
                <a:gd name="T20" fmla="*/ 17 w 59"/>
                <a:gd name="T21" fmla="*/ 31 h 96"/>
                <a:gd name="T22" fmla="*/ 5 w 59"/>
                <a:gd name="T23" fmla="*/ 31 h 96"/>
                <a:gd name="T24" fmla="*/ 0 w 59"/>
                <a:gd name="T25" fmla="*/ 32 h 96"/>
                <a:gd name="T26" fmla="*/ 2 w 59"/>
                <a:gd name="T27" fmla="*/ 33 h 96"/>
                <a:gd name="T28" fmla="*/ 5 w 59"/>
                <a:gd name="T29" fmla="*/ 33 h 96"/>
                <a:gd name="T30" fmla="*/ 25 w 59"/>
                <a:gd name="T31" fmla="*/ 33 h 96"/>
                <a:gd name="T32" fmla="*/ 27 w 59"/>
                <a:gd name="T33" fmla="*/ 38 h 96"/>
                <a:gd name="T34" fmla="*/ 29 w 59"/>
                <a:gd name="T35" fmla="*/ 33 h 96"/>
                <a:gd name="T36" fmla="*/ 49 w 59"/>
                <a:gd name="T37" fmla="*/ 33 h 96"/>
                <a:gd name="T38" fmla="*/ 57 w 59"/>
                <a:gd name="T39" fmla="*/ 40 h 96"/>
                <a:gd name="T40" fmla="*/ 57 w 59"/>
                <a:gd name="T41" fmla="*/ 87 h 96"/>
                <a:gd name="T42" fmla="*/ 49 w 59"/>
                <a:gd name="T43" fmla="*/ 94 h 96"/>
                <a:gd name="T44" fmla="*/ 22 w 59"/>
                <a:gd name="T45" fmla="*/ 94 h 96"/>
                <a:gd name="T46" fmla="*/ 22 w 59"/>
                <a:gd name="T47" fmla="*/ 96 h 96"/>
                <a:gd name="T48" fmla="*/ 49 w 59"/>
                <a:gd name="T49" fmla="*/ 96 h 96"/>
                <a:gd name="T50" fmla="*/ 59 w 59"/>
                <a:gd name="T51" fmla="*/ 87 h 96"/>
                <a:gd name="T52" fmla="*/ 59 w 59"/>
                <a:gd name="T53" fmla="*/ 40 h 96"/>
                <a:gd name="T54" fmla="*/ 49 w 59"/>
                <a:gd name="T55" fmla="*/ 3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9" h="96">
                  <a:moveTo>
                    <a:pt x="49" y="31"/>
                  </a:moveTo>
                  <a:cubicBezTo>
                    <a:pt x="38" y="31"/>
                    <a:pt x="38" y="31"/>
                    <a:pt x="38" y="31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2" y="28"/>
                    <a:pt x="43" y="26"/>
                    <a:pt x="43" y="23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3"/>
                    <a:pt x="39" y="0"/>
                    <a:pt x="3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5" y="0"/>
                    <a:pt x="11" y="3"/>
                    <a:pt x="11" y="8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6"/>
                    <a:pt x="13" y="28"/>
                    <a:pt x="15" y="30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3" y="31"/>
                    <a:pt x="2" y="32"/>
                    <a:pt x="0" y="32"/>
                  </a:cubicBezTo>
                  <a:cubicBezTo>
                    <a:pt x="1" y="33"/>
                    <a:pt x="2" y="33"/>
                    <a:pt x="2" y="33"/>
                  </a:cubicBezTo>
                  <a:cubicBezTo>
                    <a:pt x="3" y="33"/>
                    <a:pt x="4" y="33"/>
                    <a:pt x="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4" y="33"/>
                    <a:pt x="57" y="36"/>
                    <a:pt x="57" y="40"/>
                  </a:cubicBezTo>
                  <a:cubicBezTo>
                    <a:pt x="57" y="87"/>
                    <a:pt x="57" y="87"/>
                    <a:pt x="57" y="87"/>
                  </a:cubicBezTo>
                  <a:cubicBezTo>
                    <a:pt x="57" y="91"/>
                    <a:pt x="54" y="94"/>
                    <a:pt x="49" y="94"/>
                  </a:cubicBezTo>
                  <a:cubicBezTo>
                    <a:pt x="22" y="94"/>
                    <a:pt x="22" y="94"/>
                    <a:pt x="22" y="94"/>
                  </a:cubicBezTo>
                  <a:cubicBezTo>
                    <a:pt x="22" y="96"/>
                    <a:pt x="22" y="96"/>
                    <a:pt x="22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55" y="96"/>
                    <a:pt x="59" y="92"/>
                    <a:pt x="59" y="87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5" y="31"/>
                    <a:pt x="49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95" name="Freeform 26">
              <a:extLst>
                <a:ext uri="{FF2B5EF4-FFF2-40B4-BE49-F238E27FC236}">
                  <a16:creationId xmlns="" xmlns:a16="http://schemas.microsoft.com/office/drawing/2014/main" id="{B2A94A09-84AE-7744-A451-D419963020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5250" y="4052888"/>
              <a:ext cx="174625" cy="269875"/>
            </a:xfrm>
            <a:custGeom>
              <a:avLst/>
              <a:gdLst>
                <a:gd name="T0" fmla="*/ 54 w 64"/>
                <a:gd name="T1" fmla="*/ 33 h 98"/>
                <a:gd name="T2" fmla="*/ 46 w 64"/>
                <a:gd name="T3" fmla="*/ 33 h 98"/>
                <a:gd name="T4" fmla="*/ 47 w 64"/>
                <a:gd name="T5" fmla="*/ 32 h 98"/>
                <a:gd name="T6" fmla="*/ 49 w 64"/>
                <a:gd name="T7" fmla="*/ 25 h 98"/>
                <a:gd name="T8" fmla="*/ 49 w 64"/>
                <a:gd name="T9" fmla="*/ 10 h 98"/>
                <a:gd name="T10" fmla="*/ 40 w 64"/>
                <a:gd name="T11" fmla="*/ 0 h 98"/>
                <a:gd name="T12" fmla="*/ 24 w 64"/>
                <a:gd name="T13" fmla="*/ 0 h 98"/>
                <a:gd name="T14" fmla="*/ 14 w 64"/>
                <a:gd name="T15" fmla="*/ 10 h 98"/>
                <a:gd name="T16" fmla="*/ 14 w 64"/>
                <a:gd name="T17" fmla="*/ 25 h 98"/>
                <a:gd name="T18" fmla="*/ 17 w 64"/>
                <a:gd name="T19" fmla="*/ 32 h 98"/>
                <a:gd name="T20" fmla="*/ 18 w 64"/>
                <a:gd name="T21" fmla="*/ 33 h 98"/>
                <a:gd name="T22" fmla="*/ 9 w 64"/>
                <a:gd name="T23" fmla="*/ 33 h 98"/>
                <a:gd name="T24" fmla="*/ 0 w 64"/>
                <a:gd name="T25" fmla="*/ 42 h 98"/>
                <a:gd name="T26" fmla="*/ 0 w 64"/>
                <a:gd name="T27" fmla="*/ 90 h 98"/>
                <a:gd name="T28" fmla="*/ 9 w 64"/>
                <a:gd name="T29" fmla="*/ 98 h 98"/>
                <a:gd name="T30" fmla="*/ 54 w 64"/>
                <a:gd name="T31" fmla="*/ 98 h 98"/>
                <a:gd name="T32" fmla="*/ 64 w 64"/>
                <a:gd name="T33" fmla="*/ 90 h 98"/>
                <a:gd name="T34" fmla="*/ 64 w 64"/>
                <a:gd name="T35" fmla="*/ 42 h 98"/>
                <a:gd name="T36" fmla="*/ 54 w 64"/>
                <a:gd name="T37" fmla="*/ 33 h 98"/>
                <a:gd name="T38" fmla="*/ 16 w 64"/>
                <a:gd name="T39" fmla="*/ 25 h 98"/>
                <a:gd name="T40" fmla="*/ 16 w 64"/>
                <a:gd name="T41" fmla="*/ 10 h 98"/>
                <a:gd name="T42" fmla="*/ 24 w 64"/>
                <a:gd name="T43" fmla="*/ 2 h 98"/>
                <a:gd name="T44" fmla="*/ 40 w 64"/>
                <a:gd name="T45" fmla="*/ 2 h 98"/>
                <a:gd name="T46" fmla="*/ 48 w 64"/>
                <a:gd name="T47" fmla="*/ 10 h 98"/>
                <a:gd name="T48" fmla="*/ 48 w 64"/>
                <a:gd name="T49" fmla="*/ 25 h 98"/>
                <a:gd name="T50" fmla="*/ 40 w 64"/>
                <a:gd name="T51" fmla="*/ 33 h 98"/>
                <a:gd name="T52" fmla="*/ 24 w 64"/>
                <a:gd name="T53" fmla="*/ 33 h 98"/>
                <a:gd name="T54" fmla="*/ 16 w 64"/>
                <a:gd name="T55" fmla="*/ 25 h 98"/>
                <a:gd name="T56" fmla="*/ 62 w 64"/>
                <a:gd name="T57" fmla="*/ 90 h 98"/>
                <a:gd name="T58" fmla="*/ 54 w 64"/>
                <a:gd name="T59" fmla="*/ 96 h 98"/>
                <a:gd name="T60" fmla="*/ 9 w 64"/>
                <a:gd name="T61" fmla="*/ 96 h 98"/>
                <a:gd name="T62" fmla="*/ 1 w 64"/>
                <a:gd name="T63" fmla="*/ 90 h 98"/>
                <a:gd name="T64" fmla="*/ 1 w 64"/>
                <a:gd name="T65" fmla="*/ 42 h 98"/>
                <a:gd name="T66" fmla="*/ 9 w 64"/>
                <a:gd name="T67" fmla="*/ 35 h 98"/>
                <a:gd name="T68" fmla="*/ 30 w 64"/>
                <a:gd name="T69" fmla="*/ 35 h 98"/>
                <a:gd name="T70" fmla="*/ 32 w 64"/>
                <a:gd name="T71" fmla="*/ 40 h 98"/>
                <a:gd name="T72" fmla="*/ 34 w 64"/>
                <a:gd name="T73" fmla="*/ 35 h 98"/>
                <a:gd name="T74" fmla="*/ 54 w 64"/>
                <a:gd name="T75" fmla="*/ 35 h 98"/>
                <a:gd name="T76" fmla="*/ 62 w 64"/>
                <a:gd name="T77" fmla="*/ 42 h 98"/>
                <a:gd name="T78" fmla="*/ 62 w 64"/>
                <a:gd name="T79" fmla="*/ 9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98">
                  <a:moveTo>
                    <a:pt x="54" y="33"/>
                  </a:moveTo>
                  <a:cubicBezTo>
                    <a:pt x="46" y="33"/>
                    <a:pt x="46" y="33"/>
                    <a:pt x="46" y="33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9" y="30"/>
                    <a:pt x="49" y="28"/>
                    <a:pt x="49" y="25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4"/>
                    <a:pt x="45" y="0"/>
                    <a:pt x="4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9" y="0"/>
                    <a:pt x="14" y="4"/>
                    <a:pt x="14" y="10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8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4" y="33"/>
                    <a:pt x="0" y="37"/>
                    <a:pt x="0" y="42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4"/>
                    <a:pt x="4" y="98"/>
                    <a:pt x="9" y="98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60" y="98"/>
                    <a:pt x="64" y="94"/>
                    <a:pt x="64" y="90"/>
                  </a:cubicBezTo>
                  <a:cubicBezTo>
                    <a:pt x="64" y="42"/>
                    <a:pt x="64" y="42"/>
                    <a:pt x="64" y="42"/>
                  </a:cubicBezTo>
                  <a:cubicBezTo>
                    <a:pt x="64" y="37"/>
                    <a:pt x="60" y="33"/>
                    <a:pt x="54" y="33"/>
                  </a:cubicBezTo>
                  <a:close/>
                  <a:moveTo>
                    <a:pt x="16" y="25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6" y="5"/>
                    <a:pt x="20" y="2"/>
                    <a:pt x="24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4" y="2"/>
                    <a:pt x="48" y="5"/>
                    <a:pt x="48" y="10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8" y="30"/>
                    <a:pt x="44" y="33"/>
                    <a:pt x="4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0" y="33"/>
                    <a:pt x="16" y="30"/>
                    <a:pt x="16" y="25"/>
                  </a:cubicBezTo>
                  <a:close/>
                  <a:moveTo>
                    <a:pt x="62" y="90"/>
                  </a:moveTo>
                  <a:cubicBezTo>
                    <a:pt x="62" y="93"/>
                    <a:pt x="59" y="96"/>
                    <a:pt x="54" y="96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5" y="96"/>
                    <a:pt x="1" y="93"/>
                    <a:pt x="1" y="9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5" y="35"/>
                    <a:pt x="9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59" y="35"/>
                    <a:pt x="62" y="38"/>
                    <a:pt x="62" y="42"/>
                  </a:cubicBezTo>
                  <a:lnTo>
                    <a:pt x="62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96" name="Freeform 27">
              <a:extLst>
                <a:ext uri="{FF2B5EF4-FFF2-40B4-BE49-F238E27FC236}">
                  <a16:creationId xmlns="" xmlns:a16="http://schemas.microsoft.com/office/drawing/2014/main" id="{62DA0782-A21E-6B43-A791-1844D864D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688" y="4171950"/>
              <a:ext cx="30162" cy="125413"/>
            </a:xfrm>
            <a:custGeom>
              <a:avLst/>
              <a:gdLst>
                <a:gd name="T0" fmla="*/ 0 w 19"/>
                <a:gd name="T1" fmla="*/ 65 h 79"/>
                <a:gd name="T2" fmla="*/ 10 w 19"/>
                <a:gd name="T3" fmla="*/ 79 h 79"/>
                <a:gd name="T4" fmla="*/ 19 w 19"/>
                <a:gd name="T5" fmla="*/ 65 h 79"/>
                <a:gd name="T6" fmla="*/ 10 w 19"/>
                <a:gd name="T7" fmla="*/ 0 h 79"/>
                <a:gd name="T8" fmla="*/ 0 w 19"/>
                <a:gd name="T9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79">
                  <a:moveTo>
                    <a:pt x="0" y="65"/>
                  </a:moveTo>
                  <a:lnTo>
                    <a:pt x="10" y="79"/>
                  </a:lnTo>
                  <a:lnTo>
                    <a:pt x="19" y="65"/>
                  </a:lnTo>
                  <a:lnTo>
                    <a:pt x="10" y="0"/>
                  </a:lnTo>
                  <a:lnTo>
                    <a:pt x="0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97" name="组合 104">
            <a:extLst>
              <a:ext uri="{FF2B5EF4-FFF2-40B4-BE49-F238E27FC236}">
                <a16:creationId xmlns="" xmlns:a16="http://schemas.microsoft.com/office/drawing/2014/main" id="{BAA05454-422D-1946-B956-82B4AAAA1E18}"/>
              </a:ext>
            </a:extLst>
          </p:cNvPr>
          <p:cNvGrpSpPr/>
          <p:nvPr/>
        </p:nvGrpSpPr>
        <p:grpSpPr>
          <a:xfrm rot="2700000">
            <a:off x="1205968" y="3745065"/>
            <a:ext cx="2980992" cy="1129847"/>
            <a:chOff x="6109600" y="1564196"/>
            <a:chExt cx="2384884" cy="904036"/>
          </a:xfrm>
        </p:grpSpPr>
        <p:sp>
          <p:nvSpPr>
            <p:cNvPr id="98" name="TextBox 122">
              <a:extLst>
                <a:ext uri="{FF2B5EF4-FFF2-40B4-BE49-F238E27FC236}">
                  <a16:creationId xmlns="" xmlns:a16="http://schemas.microsoft.com/office/drawing/2014/main" id="{3CB437E4-0285-8C45-8F44-D98E98D28B82}"/>
                </a:ext>
              </a:extLst>
            </p:cNvPr>
            <p:cNvSpPr txBox="1"/>
            <p:nvPr/>
          </p:nvSpPr>
          <p:spPr>
            <a:xfrm>
              <a:off x="6422838" y="2037269"/>
              <a:ext cx="2071646" cy="430963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>
              <a:defPPr>
                <a:defRPr lang="zh-CN"/>
              </a:defPPr>
              <a:lvl1pPr defTabSz="1219170">
                <a:spcBef>
                  <a:spcPct val="20000"/>
                </a:spcBef>
                <a:defRPr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ru-RU" altLang="zh-CN" sz="1600" dirty="0" smtClean="0">
                  <a:solidFill>
                    <a:schemeClr val="bg1"/>
                  </a:solidFill>
                </a:rPr>
                <a:t>Ты не ищешь клиенты, клиенты сами ищут тебя!</a:t>
              </a:r>
              <a:endParaRPr lang="en-US" altLang="zh-CN" sz="1600" dirty="0">
                <a:solidFill>
                  <a:schemeClr val="bg1"/>
                </a:solidFill>
              </a:endParaRPr>
            </a:p>
          </p:txBody>
        </p:sp>
        <p:sp>
          <p:nvSpPr>
            <p:cNvPr id="99" name="矩形 106">
              <a:extLst>
                <a:ext uri="{FF2B5EF4-FFF2-40B4-BE49-F238E27FC236}">
                  <a16:creationId xmlns="" xmlns:a16="http://schemas.microsoft.com/office/drawing/2014/main" id="{73286A0A-1C5E-C24D-8A51-4FA3A9790BDD}"/>
                </a:ext>
              </a:extLst>
            </p:cNvPr>
            <p:cNvSpPr/>
            <p:nvPr/>
          </p:nvSpPr>
          <p:spPr>
            <a:xfrm>
              <a:off x="6109600" y="1564196"/>
              <a:ext cx="2253089" cy="287152"/>
            </a:xfrm>
            <a:prstGeom prst="rect">
              <a:avLst/>
            </a:prstGeom>
          </p:spPr>
          <p:txBody>
            <a:bodyPr vert="horz" wrap="square" lIns="111567" tIns="55783" rIns="111567" bIns="55783" rtlCol="0">
              <a:spAutoFit/>
            </a:bodyPr>
            <a:lstStyle/>
            <a:p>
              <a:pPr algn="r"/>
              <a:r>
                <a:rPr lang="ru-RU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Продвижение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0" name="直接连接符 107">
              <a:extLst>
                <a:ext uri="{FF2B5EF4-FFF2-40B4-BE49-F238E27FC236}">
                  <a16:creationId xmlns="" xmlns:a16="http://schemas.microsoft.com/office/drawing/2014/main" id="{05EFA2BB-FEEE-2444-91F2-A765D2D77C70}"/>
                </a:ext>
              </a:extLst>
            </p:cNvPr>
            <p:cNvCxnSpPr/>
            <p:nvPr/>
          </p:nvCxnSpPr>
          <p:spPr>
            <a:xfrm>
              <a:off x="6445250" y="1920736"/>
              <a:ext cx="187579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任意多边形 108">
            <a:extLst>
              <a:ext uri="{FF2B5EF4-FFF2-40B4-BE49-F238E27FC236}">
                <a16:creationId xmlns="" xmlns:a16="http://schemas.microsoft.com/office/drawing/2014/main" id="{87CAA1BA-83E6-7D40-BE34-419DC8C8AD6A}"/>
              </a:ext>
            </a:extLst>
          </p:cNvPr>
          <p:cNvSpPr/>
          <p:nvPr/>
        </p:nvSpPr>
        <p:spPr>
          <a:xfrm>
            <a:off x="3424159" y="3484960"/>
            <a:ext cx="2185605" cy="2185905"/>
          </a:xfrm>
          <a:custGeom>
            <a:avLst/>
            <a:gdLst>
              <a:gd name="connsiteX0" fmla="*/ 1748790 w 1748790"/>
              <a:gd name="connsiteY0" fmla="*/ 0 h 1748790"/>
              <a:gd name="connsiteX1" fmla="*/ 0 w 1748790"/>
              <a:gd name="connsiteY1" fmla="*/ 1748790 h 174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8790" h="1748790">
                <a:moveTo>
                  <a:pt x="1748790" y="0"/>
                </a:moveTo>
                <a:lnTo>
                  <a:pt x="0" y="1748790"/>
                </a:lnTo>
              </a:path>
            </a:pathLst>
          </a:custGeom>
          <a:noFill/>
          <a:ln w="12700">
            <a:solidFill>
              <a:srgbClr val="261F1C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 sz="2399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102" name="组合 109">
            <a:extLst>
              <a:ext uri="{FF2B5EF4-FFF2-40B4-BE49-F238E27FC236}">
                <a16:creationId xmlns="" xmlns:a16="http://schemas.microsoft.com/office/drawing/2014/main" id="{04463E4C-6947-1443-BFB5-3B4753B4CF37}"/>
              </a:ext>
            </a:extLst>
          </p:cNvPr>
          <p:cNvGrpSpPr/>
          <p:nvPr/>
        </p:nvGrpSpPr>
        <p:grpSpPr>
          <a:xfrm rot="2700000">
            <a:off x="8236189" y="2851061"/>
            <a:ext cx="4357298" cy="1204162"/>
            <a:chOff x="6414313" y="1487188"/>
            <a:chExt cx="3485973" cy="963497"/>
          </a:xfrm>
        </p:grpSpPr>
        <p:sp>
          <p:nvSpPr>
            <p:cNvPr id="103" name="TextBox 106">
              <a:extLst>
                <a:ext uri="{FF2B5EF4-FFF2-40B4-BE49-F238E27FC236}">
                  <a16:creationId xmlns="" xmlns:a16="http://schemas.microsoft.com/office/drawing/2014/main" id="{4EA90AB1-23B6-8F4E-80EB-169A42B6BCED}"/>
                </a:ext>
              </a:extLst>
            </p:cNvPr>
            <p:cNvSpPr txBox="1"/>
            <p:nvPr/>
          </p:nvSpPr>
          <p:spPr>
            <a:xfrm>
              <a:off x="6414313" y="2019723"/>
              <a:ext cx="3485973" cy="430962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>
              <a:defPPr>
                <a:defRPr lang="zh-CN"/>
              </a:defPPr>
              <a:lvl1pPr defTabSz="1219170">
                <a:spcBef>
                  <a:spcPct val="20000"/>
                </a:spcBef>
                <a:defRPr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ru-RU" altLang="zh-CN" sz="1600" dirty="0" smtClean="0">
                  <a:solidFill>
                    <a:schemeClr val="bg1"/>
                  </a:solidFill>
                </a:rPr>
                <a:t>Возможность </a:t>
              </a:r>
              <a:r>
                <a:rPr lang="ru-RU" altLang="zh-CN" sz="1600" dirty="0" err="1" smtClean="0">
                  <a:solidFill>
                    <a:schemeClr val="bg1"/>
                  </a:solidFill>
                </a:rPr>
                <a:t>фрилансерам</a:t>
              </a:r>
              <a:r>
                <a:rPr lang="ru-RU" altLang="zh-CN" sz="1600" dirty="0" smtClean="0">
                  <a:solidFill>
                    <a:schemeClr val="bg1"/>
                  </a:solidFill>
                </a:rPr>
                <a:t> </a:t>
              </a:r>
              <a:r>
                <a:rPr lang="ru-RU" altLang="zh-CN" sz="1600" dirty="0" err="1" smtClean="0">
                  <a:solidFill>
                    <a:schemeClr val="bg1"/>
                  </a:solidFill>
                </a:rPr>
                <a:t>продовать</a:t>
              </a:r>
              <a:r>
                <a:rPr lang="ru-RU" altLang="zh-CN" sz="1600" dirty="0" smtClean="0">
                  <a:solidFill>
                    <a:schemeClr val="bg1"/>
                  </a:solidFill>
                </a:rPr>
                <a:t> готовые </a:t>
              </a:r>
              <a:r>
                <a:rPr lang="ru-RU" altLang="zh-CN" sz="1600" dirty="0" err="1" smtClean="0">
                  <a:solidFill>
                    <a:schemeClr val="bg1"/>
                  </a:solidFill>
                </a:rPr>
                <a:t>услги</a:t>
              </a:r>
              <a:endParaRPr lang="en-US" altLang="zh-CN" sz="1600" dirty="0">
                <a:solidFill>
                  <a:schemeClr val="bg1"/>
                </a:solidFill>
              </a:endParaRPr>
            </a:p>
          </p:txBody>
        </p:sp>
        <p:sp>
          <p:nvSpPr>
            <p:cNvPr id="104" name="矩形 111">
              <a:extLst>
                <a:ext uri="{FF2B5EF4-FFF2-40B4-BE49-F238E27FC236}">
                  <a16:creationId xmlns="" xmlns:a16="http://schemas.microsoft.com/office/drawing/2014/main" id="{B60F756F-3602-E44C-9F31-9BCF8AA9DE26}"/>
                </a:ext>
              </a:extLst>
            </p:cNvPr>
            <p:cNvSpPr/>
            <p:nvPr/>
          </p:nvSpPr>
          <p:spPr>
            <a:xfrm>
              <a:off x="6441810" y="1487188"/>
              <a:ext cx="2762608" cy="484163"/>
            </a:xfrm>
            <a:prstGeom prst="rect">
              <a:avLst/>
            </a:prstGeom>
          </p:spPr>
          <p:txBody>
            <a:bodyPr vert="horz" wrap="square" lIns="111567" tIns="55783" rIns="111567" bIns="55783" rtlCol="0">
              <a:spAutoFit/>
            </a:bodyPr>
            <a:lstStyle/>
            <a:p>
              <a:r>
                <a:rPr lang="ru-RU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Автоматизация покупки готовых услуг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5" name="直接连接符 112">
              <a:extLst>
                <a:ext uri="{FF2B5EF4-FFF2-40B4-BE49-F238E27FC236}">
                  <a16:creationId xmlns="" xmlns:a16="http://schemas.microsoft.com/office/drawing/2014/main" id="{FB515C4B-AA06-DE4D-8233-FE1DBE98CEF7}"/>
                </a:ext>
              </a:extLst>
            </p:cNvPr>
            <p:cNvCxnSpPr/>
            <p:nvPr/>
          </p:nvCxnSpPr>
          <p:spPr>
            <a:xfrm>
              <a:off x="6445250" y="1920736"/>
              <a:ext cx="187579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任意多边形 113">
            <a:extLst>
              <a:ext uri="{FF2B5EF4-FFF2-40B4-BE49-F238E27FC236}">
                <a16:creationId xmlns="" xmlns:a16="http://schemas.microsoft.com/office/drawing/2014/main" id="{57E760DC-48EC-7242-887F-E88D6942F220}"/>
              </a:ext>
            </a:extLst>
          </p:cNvPr>
          <p:cNvSpPr/>
          <p:nvPr/>
        </p:nvSpPr>
        <p:spPr>
          <a:xfrm>
            <a:off x="6923766" y="1844903"/>
            <a:ext cx="1632572" cy="1650936"/>
          </a:xfrm>
          <a:custGeom>
            <a:avLst/>
            <a:gdLst>
              <a:gd name="connsiteX0" fmla="*/ 0 w 1306285"/>
              <a:gd name="connsiteY0" fmla="*/ 1320800 h 1320800"/>
              <a:gd name="connsiteX1" fmla="*/ 43542 w 1306285"/>
              <a:gd name="connsiteY1" fmla="*/ 1277257 h 1320800"/>
              <a:gd name="connsiteX2" fmla="*/ 1306285 w 1306285"/>
              <a:gd name="connsiteY2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6285" h="1320800">
                <a:moveTo>
                  <a:pt x="0" y="1320800"/>
                </a:moveTo>
                <a:lnTo>
                  <a:pt x="43542" y="1277257"/>
                </a:lnTo>
                <a:lnTo>
                  <a:pt x="1306285" y="0"/>
                </a:lnTo>
              </a:path>
            </a:pathLst>
          </a:custGeom>
          <a:solidFill>
            <a:srgbClr val="261F1C"/>
          </a:solidFill>
          <a:ln w="12700">
            <a:solidFill>
              <a:srgbClr val="261F1C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 sz="2399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107" name="组合 114">
            <a:extLst>
              <a:ext uri="{FF2B5EF4-FFF2-40B4-BE49-F238E27FC236}">
                <a16:creationId xmlns="" xmlns:a16="http://schemas.microsoft.com/office/drawing/2014/main" id="{21EB0087-295F-DC46-BBF3-01548D98B192}"/>
              </a:ext>
            </a:extLst>
          </p:cNvPr>
          <p:cNvGrpSpPr/>
          <p:nvPr/>
        </p:nvGrpSpPr>
        <p:grpSpPr>
          <a:xfrm>
            <a:off x="8087404" y="2498532"/>
            <a:ext cx="509896" cy="400828"/>
            <a:chOff x="5297488" y="2511425"/>
            <a:chExt cx="407988" cy="320675"/>
          </a:xfrm>
          <a:solidFill>
            <a:schemeClr val="bg1"/>
          </a:solidFill>
        </p:grpSpPr>
        <p:sp>
          <p:nvSpPr>
            <p:cNvPr id="108" name="Freeform 34">
              <a:extLst>
                <a:ext uri="{FF2B5EF4-FFF2-40B4-BE49-F238E27FC236}">
                  <a16:creationId xmlns="" xmlns:a16="http://schemas.microsoft.com/office/drawing/2014/main" id="{99BEF26B-D0A3-9F4E-9028-5D3F51D0E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7488" y="2511425"/>
              <a:ext cx="322263" cy="239713"/>
            </a:xfrm>
            <a:custGeom>
              <a:avLst/>
              <a:gdLst>
                <a:gd name="T0" fmla="*/ 15 w 131"/>
                <a:gd name="T1" fmla="*/ 92 h 97"/>
                <a:gd name="T2" fmla="*/ 6 w 131"/>
                <a:gd name="T3" fmla="*/ 83 h 97"/>
                <a:gd name="T4" fmla="*/ 6 w 131"/>
                <a:gd name="T5" fmla="*/ 15 h 97"/>
                <a:gd name="T6" fmla="*/ 15 w 131"/>
                <a:gd name="T7" fmla="*/ 6 h 97"/>
                <a:gd name="T8" fmla="*/ 117 w 131"/>
                <a:gd name="T9" fmla="*/ 6 h 97"/>
                <a:gd name="T10" fmla="*/ 126 w 131"/>
                <a:gd name="T11" fmla="*/ 15 h 97"/>
                <a:gd name="T12" fmla="*/ 126 w 131"/>
                <a:gd name="T13" fmla="*/ 23 h 97"/>
                <a:gd name="T14" fmla="*/ 131 w 131"/>
                <a:gd name="T15" fmla="*/ 23 h 97"/>
                <a:gd name="T16" fmla="*/ 131 w 131"/>
                <a:gd name="T17" fmla="*/ 15 h 97"/>
                <a:gd name="T18" fmla="*/ 117 w 131"/>
                <a:gd name="T19" fmla="*/ 0 h 97"/>
                <a:gd name="T20" fmla="*/ 15 w 131"/>
                <a:gd name="T21" fmla="*/ 0 h 97"/>
                <a:gd name="T22" fmla="*/ 0 w 131"/>
                <a:gd name="T23" fmla="*/ 15 h 97"/>
                <a:gd name="T24" fmla="*/ 0 w 131"/>
                <a:gd name="T25" fmla="*/ 83 h 97"/>
                <a:gd name="T26" fmla="*/ 15 w 131"/>
                <a:gd name="T27" fmla="*/ 97 h 97"/>
                <a:gd name="T28" fmla="*/ 97 w 131"/>
                <a:gd name="T29" fmla="*/ 97 h 97"/>
                <a:gd name="T30" fmla="*/ 97 w 131"/>
                <a:gd name="T31" fmla="*/ 92 h 97"/>
                <a:gd name="T32" fmla="*/ 15 w 131"/>
                <a:gd name="T33" fmla="*/ 9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1" h="97">
                  <a:moveTo>
                    <a:pt x="15" y="92"/>
                  </a:moveTo>
                  <a:cubicBezTo>
                    <a:pt x="10" y="92"/>
                    <a:pt x="6" y="88"/>
                    <a:pt x="6" y="83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0"/>
                    <a:pt x="10" y="6"/>
                    <a:pt x="15" y="6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22" y="6"/>
                    <a:pt x="126" y="10"/>
                    <a:pt x="126" y="15"/>
                  </a:cubicBezTo>
                  <a:cubicBezTo>
                    <a:pt x="126" y="23"/>
                    <a:pt x="126" y="23"/>
                    <a:pt x="126" y="23"/>
                  </a:cubicBezTo>
                  <a:cubicBezTo>
                    <a:pt x="131" y="23"/>
                    <a:pt x="131" y="23"/>
                    <a:pt x="131" y="23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7"/>
                    <a:pt x="125" y="0"/>
                    <a:pt x="11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91"/>
                    <a:pt x="7" y="97"/>
                    <a:pt x="15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2"/>
                    <a:pt x="97" y="92"/>
                    <a:pt x="97" y="92"/>
                  </a:cubicBezTo>
                  <a:lnTo>
                    <a:pt x="15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09" name="Freeform 35">
              <a:extLst>
                <a:ext uri="{FF2B5EF4-FFF2-40B4-BE49-F238E27FC236}">
                  <a16:creationId xmlns="" xmlns:a16="http://schemas.microsoft.com/office/drawing/2014/main" id="{91F3335C-1D0A-1843-B1BA-67223DBD2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1963" y="2663825"/>
              <a:ext cx="163513" cy="168275"/>
            </a:xfrm>
            <a:custGeom>
              <a:avLst/>
              <a:gdLst>
                <a:gd name="T0" fmla="*/ 58 w 67"/>
                <a:gd name="T1" fmla="*/ 0 h 68"/>
                <a:gd name="T2" fmla="*/ 46 w 67"/>
                <a:gd name="T3" fmla="*/ 0 h 68"/>
                <a:gd name="T4" fmla="*/ 37 w 67"/>
                <a:gd name="T5" fmla="*/ 37 h 68"/>
                <a:gd name="T6" fmla="*/ 33 w 67"/>
                <a:gd name="T7" fmla="*/ 8 h 68"/>
                <a:gd name="T8" fmla="*/ 29 w 67"/>
                <a:gd name="T9" fmla="*/ 37 h 68"/>
                <a:gd name="T10" fmla="*/ 21 w 67"/>
                <a:gd name="T11" fmla="*/ 0 h 68"/>
                <a:gd name="T12" fmla="*/ 9 w 67"/>
                <a:gd name="T13" fmla="*/ 0 h 68"/>
                <a:gd name="T14" fmla="*/ 0 w 67"/>
                <a:gd name="T15" fmla="*/ 8 h 68"/>
                <a:gd name="T16" fmla="*/ 0 w 67"/>
                <a:gd name="T17" fmla="*/ 60 h 68"/>
                <a:gd name="T18" fmla="*/ 9 w 67"/>
                <a:gd name="T19" fmla="*/ 68 h 68"/>
                <a:gd name="T20" fmla="*/ 58 w 67"/>
                <a:gd name="T21" fmla="*/ 68 h 68"/>
                <a:gd name="T22" fmla="*/ 67 w 67"/>
                <a:gd name="T23" fmla="*/ 60 h 68"/>
                <a:gd name="T24" fmla="*/ 67 w 67"/>
                <a:gd name="T25" fmla="*/ 8 h 68"/>
                <a:gd name="T26" fmla="*/ 58 w 67"/>
                <a:gd name="T2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" h="68">
                  <a:moveTo>
                    <a:pt x="58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5"/>
                    <a:pt x="4" y="68"/>
                    <a:pt x="9" y="68"/>
                  </a:cubicBezTo>
                  <a:cubicBezTo>
                    <a:pt x="58" y="68"/>
                    <a:pt x="58" y="68"/>
                    <a:pt x="58" y="68"/>
                  </a:cubicBezTo>
                  <a:cubicBezTo>
                    <a:pt x="63" y="68"/>
                    <a:pt x="67" y="65"/>
                    <a:pt x="67" y="60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7" y="4"/>
                    <a:pt x="63" y="0"/>
                    <a:pt x="5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10" name="Freeform 36">
              <a:extLst>
                <a:ext uri="{FF2B5EF4-FFF2-40B4-BE49-F238E27FC236}">
                  <a16:creationId xmlns="" xmlns:a16="http://schemas.microsoft.com/office/drawing/2014/main" id="{F1409E6F-A82C-B049-B406-6B79AD8B2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0063" y="2573338"/>
              <a:ext cx="87313" cy="103188"/>
            </a:xfrm>
            <a:custGeom>
              <a:avLst/>
              <a:gdLst>
                <a:gd name="T0" fmla="*/ 9 w 35"/>
                <a:gd name="T1" fmla="*/ 35 h 42"/>
                <a:gd name="T2" fmla="*/ 9 w 35"/>
                <a:gd name="T3" fmla="*/ 36 h 42"/>
                <a:gd name="T4" fmla="*/ 15 w 35"/>
                <a:gd name="T5" fmla="*/ 36 h 42"/>
                <a:gd name="T6" fmla="*/ 17 w 35"/>
                <a:gd name="T7" fmla="*/ 42 h 42"/>
                <a:gd name="T8" fmla="*/ 20 w 35"/>
                <a:gd name="T9" fmla="*/ 36 h 42"/>
                <a:gd name="T10" fmla="*/ 26 w 35"/>
                <a:gd name="T11" fmla="*/ 36 h 42"/>
                <a:gd name="T12" fmla="*/ 26 w 35"/>
                <a:gd name="T13" fmla="*/ 35 h 42"/>
                <a:gd name="T14" fmla="*/ 35 w 35"/>
                <a:gd name="T15" fmla="*/ 26 h 42"/>
                <a:gd name="T16" fmla="*/ 35 w 35"/>
                <a:gd name="T17" fmla="*/ 9 h 42"/>
                <a:gd name="T18" fmla="*/ 26 w 35"/>
                <a:gd name="T19" fmla="*/ 0 h 42"/>
                <a:gd name="T20" fmla="*/ 9 w 35"/>
                <a:gd name="T21" fmla="*/ 0 h 42"/>
                <a:gd name="T22" fmla="*/ 0 w 35"/>
                <a:gd name="T23" fmla="*/ 9 h 42"/>
                <a:gd name="T24" fmla="*/ 0 w 35"/>
                <a:gd name="T25" fmla="*/ 26 h 42"/>
                <a:gd name="T26" fmla="*/ 9 w 35"/>
                <a:gd name="T27" fmla="*/ 3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" h="42">
                  <a:moveTo>
                    <a:pt x="9" y="35"/>
                  </a:moveTo>
                  <a:cubicBezTo>
                    <a:pt x="9" y="36"/>
                    <a:pt x="9" y="36"/>
                    <a:pt x="9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31" y="35"/>
                    <a:pt x="35" y="31"/>
                    <a:pt x="35" y="26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4"/>
                    <a:pt x="31" y="0"/>
                    <a:pt x="26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1"/>
                    <a:pt x="4" y="35"/>
                    <a:pt x="9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11" name="Freeform 37">
              <a:extLst>
                <a:ext uri="{FF2B5EF4-FFF2-40B4-BE49-F238E27FC236}">
                  <a16:creationId xmlns="" xmlns:a16="http://schemas.microsoft.com/office/drawing/2014/main" id="{132C9DFC-6F47-A647-AEA1-76C038B92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2413" y="2605088"/>
              <a:ext cx="203200" cy="109538"/>
            </a:xfrm>
            <a:custGeom>
              <a:avLst/>
              <a:gdLst>
                <a:gd name="T0" fmla="*/ 116 w 128"/>
                <a:gd name="T1" fmla="*/ 9 h 69"/>
                <a:gd name="T2" fmla="*/ 91 w 128"/>
                <a:gd name="T3" fmla="*/ 34 h 69"/>
                <a:gd name="T4" fmla="*/ 79 w 128"/>
                <a:gd name="T5" fmla="*/ 20 h 69"/>
                <a:gd name="T6" fmla="*/ 38 w 128"/>
                <a:gd name="T7" fmla="*/ 59 h 69"/>
                <a:gd name="T8" fmla="*/ 15 w 128"/>
                <a:gd name="T9" fmla="*/ 50 h 69"/>
                <a:gd name="T10" fmla="*/ 0 w 128"/>
                <a:gd name="T11" fmla="*/ 65 h 69"/>
                <a:gd name="T12" fmla="*/ 3 w 128"/>
                <a:gd name="T13" fmla="*/ 69 h 69"/>
                <a:gd name="T14" fmla="*/ 17 w 128"/>
                <a:gd name="T15" fmla="*/ 55 h 69"/>
                <a:gd name="T16" fmla="*/ 40 w 128"/>
                <a:gd name="T17" fmla="*/ 64 h 69"/>
                <a:gd name="T18" fmla="*/ 79 w 128"/>
                <a:gd name="T19" fmla="*/ 26 h 69"/>
                <a:gd name="T20" fmla="*/ 91 w 128"/>
                <a:gd name="T21" fmla="*/ 40 h 69"/>
                <a:gd name="T22" fmla="*/ 119 w 128"/>
                <a:gd name="T23" fmla="*/ 12 h 69"/>
                <a:gd name="T24" fmla="*/ 124 w 128"/>
                <a:gd name="T25" fmla="*/ 17 h 69"/>
                <a:gd name="T26" fmla="*/ 128 w 128"/>
                <a:gd name="T27" fmla="*/ 0 h 69"/>
                <a:gd name="T28" fmla="*/ 111 w 128"/>
                <a:gd name="T29" fmla="*/ 5 h 69"/>
                <a:gd name="T30" fmla="*/ 116 w 128"/>
                <a:gd name="T31" fmla="*/ 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8" h="69">
                  <a:moveTo>
                    <a:pt x="116" y="9"/>
                  </a:moveTo>
                  <a:lnTo>
                    <a:pt x="91" y="34"/>
                  </a:lnTo>
                  <a:lnTo>
                    <a:pt x="79" y="20"/>
                  </a:lnTo>
                  <a:lnTo>
                    <a:pt x="38" y="59"/>
                  </a:lnTo>
                  <a:lnTo>
                    <a:pt x="15" y="50"/>
                  </a:lnTo>
                  <a:lnTo>
                    <a:pt x="0" y="65"/>
                  </a:lnTo>
                  <a:lnTo>
                    <a:pt x="3" y="69"/>
                  </a:lnTo>
                  <a:lnTo>
                    <a:pt x="17" y="55"/>
                  </a:lnTo>
                  <a:lnTo>
                    <a:pt x="40" y="64"/>
                  </a:lnTo>
                  <a:lnTo>
                    <a:pt x="79" y="26"/>
                  </a:lnTo>
                  <a:lnTo>
                    <a:pt x="91" y="40"/>
                  </a:lnTo>
                  <a:lnTo>
                    <a:pt x="119" y="12"/>
                  </a:lnTo>
                  <a:lnTo>
                    <a:pt x="124" y="17"/>
                  </a:lnTo>
                  <a:lnTo>
                    <a:pt x="128" y="0"/>
                  </a:lnTo>
                  <a:lnTo>
                    <a:pt x="111" y="5"/>
                  </a:lnTo>
                  <a:lnTo>
                    <a:pt x="116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49631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81" grpId="0" animBg="1"/>
      <p:bldP spid="89" grpId="0" animBg="1"/>
      <p:bldP spid="101" grpId="0" animBg="1"/>
      <p:bldP spid="10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Задачи</a:t>
            </a:r>
            <a:endParaRPr lang="x-none" dirty="0"/>
          </a:p>
        </p:txBody>
      </p:sp>
      <p:grpSp>
        <p:nvGrpSpPr>
          <p:cNvPr id="4" name="组合 1">
            <a:extLst>
              <a:ext uri="{FF2B5EF4-FFF2-40B4-BE49-F238E27FC236}">
                <a16:creationId xmlns="" xmlns:a16="http://schemas.microsoft.com/office/drawing/2014/main" id="{2CF13DF9-9D71-FE42-AF70-897C1C1DDA1C}"/>
              </a:ext>
            </a:extLst>
          </p:cNvPr>
          <p:cNvGrpSpPr/>
          <p:nvPr/>
        </p:nvGrpSpPr>
        <p:grpSpPr>
          <a:xfrm>
            <a:off x="5186310" y="1734460"/>
            <a:ext cx="1819380" cy="3776112"/>
            <a:chOff x="4923304" y="1684213"/>
            <a:chExt cx="2229277" cy="4626854"/>
          </a:xfrm>
        </p:grpSpPr>
        <p:sp>
          <p:nvSpPr>
            <p:cNvPr id="5" name="Freeform 4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="" xmlns:a16="http://schemas.microsoft.com/office/drawing/2014/main" id="{71CEFFB3-47C7-9F42-940E-4532F34282FE}"/>
                </a:ext>
              </a:extLst>
            </p:cNvPr>
            <p:cNvSpPr/>
            <p:nvPr/>
          </p:nvSpPr>
          <p:spPr>
            <a:xfrm>
              <a:off x="5793154" y="2315778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b="1" kern="1200" dirty="0">
                  <a:solidFill>
                    <a:schemeClr val="bg1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</a:p>
          </p:txBody>
        </p:sp>
        <p:sp>
          <p:nvSpPr>
            <p:cNvPr id="6" name="Freeform 5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="" xmlns:a16="http://schemas.microsoft.com/office/drawing/2014/main" id="{4923B1A9-4BDE-6945-AA3B-2466172733B1}"/>
                </a:ext>
              </a:extLst>
            </p:cNvPr>
            <p:cNvSpPr/>
            <p:nvPr/>
          </p:nvSpPr>
          <p:spPr>
            <a:xfrm>
              <a:off x="5306522" y="3320269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b="1" kern="1200" dirty="0">
                  <a:solidFill>
                    <a:schemeClr val="bg1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</a:p>
          </p:txBody>
        </p:sp>
        <p:sp>
          <p:nvSpPr>
            <p:cNvPr id="7" name="Freeform 6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="" xmlns:a16="http://schemas.microsoft.com/office/drawing/2014/main" id="{EC874660-1513-6B4C-A80F-AD05AC09EF91}"/>
                </a:ext>
              </a:extLst>
            </p:cNvPr>
            <p:cNvSpPr/>
            <p:nvPr/>
          </p:nvSpPr>
          <p:spPr>
            <a:xfrm>
              <a:off x="5793154" y="4299283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100" b="1" kern="120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8" name="Freeform 7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="" xmlns:a16="http://schemas.microsoft.com/office/drawing/2014/main" id="{3508B5E7-F1C4-5840-B4ED-8A32086E06B6}"/>
                </a:ext>
              </a:extLst>
            </p:cNvPr>
            <p:cNvSpPr/>
            <p:nvPr/>
          </p:nvSpPr>
          <p:spPr>
            <a:xfrm>
              <a:off x="5306522" y="5329250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b="1" kern="1200" dirty="0">
                  <a:solidFill>
                    <a:schemeClr val="bg1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</a:p>
          </p:txBody>
        </p:sp>
        <p:grpSp>
          <p:nvGrpSpPr>
            <p:cNvPr id="9" name="Group 8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="" xmlns:a16="http://schemas.microsoft.com/office/drawing/2014/main" id="{6078E9E7-6F42-AA41-B27E-49151C597E61}"/>
                </a:ext>
              </a:extLst>
            </p:cNvPr>
            <p:cNvGrpSpPr/>
            <p:nvPr/>
          </p:nvGrpSpPr>
          <p:grpSpPr>
            <a:xfrm>
              <a:off x="5407972" y="3693193"/>
              <a:ext cx="1744609" cy="1744787"/>
              <a:chOff x="5466028" y="3573608"/>
              <a:chExt cx="1744609" cy="1744787"/>
            </a:xfrm>
          </p:grpSpPr>
          <p:sp>
            <p:nvSpPr>
              <p:cNvPr id="19" name="Circular Arrow 18">
                <a:extLst>
                  <a:ext uri="{FF2B5EF4-FFF2-40B4-BE49-F238E27FC236}">
                    <a16:creationId xmlns="" xmlns:a16="http://schemas.microsoft.com/office/drawing/2014/main" id="{5902EFAC-1100-0B4D-B407-081ABAE3A1BA}"/>
                  </a:ext>
                </a:extLst>
              </p:cNvPr>
              <p:cNvSpPr/>
              <p:nvPr/>
            </p:nvSpPr>
            <p:spPr>
              <a:xfrm>
                <a:off x="5466028" y="3573608"/>
                <a:ext cx="1744609" cy="1744787"/>
              </a:xfrm>
              <a:prstGeom prst="circularArrow">
                <a:avLst>
                  <a:gd name="adj1" fmla="val 10980"/>
                  <a:gd name="adj2" fmla="val 1142322"/>
                  <a:gd name="adj3" fmla="val 4500000"/>
                  <a:gd name="adj4" fmla="val 13500000"/>
                  <a:gd name="adj5" fmla="val 12500"/>
                </a:avLst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="" xmlns:a16="http://schemas.microsoft.com/office/drawing/2014/main" id="{071EED87-77EF-6F44-B9CE-7EA034B2AE80}"/>
                  </a:ext>
                </a:extLst>
              </p:cNvPr>
              <p:cNvSpPr/>
              <p:nvPr/>
            </p:nvSpPr>
            <p:spPr>
              <a:xfrm>
                <a:off x="6018081" y="4121528"/>
                <a:ext cx="584388" cy="584388"/>
              </a:xfrm>
              <a:prstGeom prst="ellipse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C</a:t>
                </a:r>
                <a:endPara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  <p:grpSp>
          <p:nvGrpSpPr>
            <p:cNvPr id="10" name="Group 9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="" xmlns:a16="http://schemas.microsoft.com/office/drawing/2014/main" id="{EC07C967-B5E6-C74E-AD2A-BD40C8779A11}"/>
                </a:ext>
              </a:extLst>
            </p:cNvPr>
            <p:cNvGrpSpPr/>
            <p:nvPr/>
          </p:nvGrpSpPr>
          <p:grpSpPr>
            <a:xfrm>
              <a:off x="5047662" y="4811504"/>
              <a:ext cx="1498839" cy="1499563"/>
              <a:chOff x="5105718" y="4691919"/>
              <a:chExt cx="1498839" cy="1499563"/>
            </a:xfrm>
          </p:grpSpPr>
          <p:sp>
            <p:nvSpPr>
              <p:cNvPr id="17" name="Block Arc 16">
                <a:extLst>
                  <a:ext uri="{FF2B5EF4-FFF2-40B4-BE49-F238E27FC236}">
                    <a16:creationId xmlns="" xmlns:a16="http://schemas.microsoft.com/office/drawing/2014/main" id="{08140BC7-A757-D249-BBA3-C76DDE88ECC3}"/>
                  </a:ext>
                </a:extLst>
              </p:cNvPr>
              <p:cNvSpPr/>
              <p:nvPr/>
            </p:nvSpPr>
            <p:spPr>
              <a:xfrm>
                <a:off x="5105718" y="4691919"/>
                <a:ext cx="1498839" cy="1499563"/>
              </a:xfrm>
              <a:prstGeom prst="blockArc">
                <a:avLst>
                  <a:gd name="adj1" fmla="val 0"/>
                  <a:gd name="adj2" fmla="val 18900000"/>
                  <a:gd name="adj3" fmla="val 12740"/>
                </a:avLst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="" xmlns:a16="http://schemas.microsoft.com/office/drawing/2014/main" id="{86143A44-E28B-A447-93A8-496C9D0434CE}"/>
                  </a:ext>
                </a:extLst>
              </p:cNvPr>
              <p:cNvSpPr/>
              <p:nvPr/>
            </p:nvSpPr>
            <p:spPr>
              <a:xfrm>
                <a:off x="5576543" y="5163711"/>
                <a:ext cx="584388" cy="584388"/>
              </a:xfrm>
              <a:prstGeom prst="ellipse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D</a:t>
                </a:r>
                <a:endPara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  <p:grpSp>
          <p:nvGrpSpPr>
            <p:cNvPr id="11" name="Group 10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="" xmlns:a16="http://schemas.microsoft.com/office/drawing/2014/main" id="{BF41C622-7D5B-1F47-A66C-11A27984D68B}"/>
                </a:ext>
              </a:extLst>
            </p:cNvPr>
            <p:cNvGrpSpPr/>
            <p:nvPr/>
          </p:nvGrpSpPr>
          <p:grpSpPr>
            <a:xfrm>
              <a:off x="4923304" y="2686852"/>
              <a:ext cx="1744609" cy="1744787"/>
              <a:chOff x="4981360" y="2567267"/>
              <a:chExt cx="1744609" cy="1744787"/>
            </a:xfrm>
          </p:grpSpPr>
          <p:sp>
            <p:nvSpPr>
              <p:cNvPr id="15" name="Shape 14">
                <a:extLst>
                  <a:ext uri="{FF2B5EF4-FFF2-40B4-BE49-F238E27FC236}">
                    <a16:creationId xmlns="" xmlns:a16="http://schemas.microsoft.com/office/drawing/2014/main" id="{E6D6344C-31DC-3946-8046-46F889444BA7}"/>
                  </a:ext>
                </a:extLst>
              </p:cNvPr>
              <p:cNvSpPr/>
              <p:nvPr/>
            </p:nvSpPr>
            <p:spPr>
              <a:xfrm>
                <a:off x="4981360" y="2567267"/>
                <a:ext cx="1744609" cy="1744787"/>
              </a:xfrm>
              <a:prstGeom prst="leftCircularArrow">
                <a:avLst>
                  <a:gd name="adj1" fmla="val 10980"/>
                  <a:gd name="adj2" fmla="val 1142322"/>
                  <a:gd name="adj3" fmla="val 6300000"/>
                  <a:gd name="adj4" fmla="val 18900000"/>
                  <a:gd name="adj5" fmla="val 12500"/>
                </a:avLst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="" xmlns:a16="http://schemas.microsoft.com/office/drawing/2014/main" id="{2BAE6471-CFF3-B945-8CF5-5C02EB1795E7}"/>
                  </a:ext>
                </a:extLst>
              </p:cNvPr>
              <p:cNvSpPr/>
              <p:nvPr/>
            </p:nvSpPr>
            <p:spPr>
              <a:xfrm>
                <a:off x="5576543" y="3163803"/>
                <a:ext cx="584388" cy="584388"/>
              </a:xfrm>
              <a:prstGeom prst="ellipse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B</a:t>
                </a:r>
                <a:endPara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  <p:grpSp>
          <p:nvGrpSpPr>
            <p:cNvPr id="12" name="Group 11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="" xmlns:a16="http://schemas.microsoft.com/office/drawing/2014/main" id="{163EDCB4-DCC1-3045-92AB-BF51E47552F4}"/>
                </a:ext>
              </a:extLst>
            </p:cNvPr>
            <p:cNvGrpSpPr/>
            <p:nvPr/>
          </p:nvGrpSpPr>
          <p:grpSpPr>
            <a:xfrm>
              <a:off x="5407972" y="1684213"/>
              <a:ext cx="1744609" cy="1744787"/>
              <a:chOff x="5466028" y="1564628"/>
              <a:chExt cx="1744609" cy="1744787"/>
            </a:xfrm>
          </p:grpSpPr>
          <p:sp>
            <p:nvSpPr>
              <p:cNvPr id="13" name="Circular Arrow 12">
                <a:extLst>
                  <a:ext uri="{FF2B5EF4-FFF2-40B4-BE49-F238E27FC236}">
                    <a16:creationId xmlns="" xmlns:a16="http://schemas.microsoft.com/office/drawing/2014/main" id="{83C2A2E4-05E2-EB4D-8DD5-4DC8E18C862B}"/>
                  </a:ext>
                </a:extLst>
              </p:cNvPr>
              <p:cNvSpPr/>
              <p:nvPr/>
            </p:nvSpPr>
            <p:spPr>
              <a:xfrm>
                <a:off x="5466028" y="1564628"/>
                <a:ext cx="1744609" cy="1744787"/>
              </a:xfrm>
              <a:prstGeom prst="circularArrow">
                <a:avLst>
                  <a:gd name="adj1" fmla="val 10980"/>
                  <a:gd name="adj2" fmla="val 1142322"/>
                  <a:gd name="adj3" fmla="val 4500000"/>
                  <a:gd name="adj4" fmla="val 10800000"/>
                  <a:gd name="adj5" fmla="val 12500"/>
                </a:avLst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="" xmlns:a16="http://schemas.microsoft.com/office/drawing/2014/main" id="{C595AE00-7FD9-3E42-893F-83785B60F62B}"/>
                  </a:ext>
                </a:extLst>
              </p:cNvPr>
              <p:cNvSpPr/>
              <p:nvPr/>
            </p:nvSpPr>
            <p:spPr>
              <a:xfrm>
                <a:off x="6050547" y="2147096"/>
                <a:ext cx="584388" cy="584388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A</a:t>
                </a:r>
                <a:endPara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</p:grpSp>
      <p:sp>
        <p:nvSpPr>
          <p:cNvPr id="22" name="矩形 34">
            <a:extLst>
              <a:ext uri="{FF2B5EF4-FFF2-40B4-BE49-F238E27FC236}">
                <a16:creationId xmlns="" xmlns:a16="http://schemas.microsoft.com/office/drawing/2014/main" id="{E89AE25D-A166-8C47-9C23-5F94FB141FA3}"/>
              </a:ext>
            </a:extLst>
          </p:cNvPr>
          <p:cNvSpPr/>
          <p:nvPr/>
        </p:nvSpPr>
        <p:spPr>
          <a:xfrm>
            <a:off x="7150972" y="1894114"/>
            <a:ext cx="2717424" cy="1126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ru-RU" altLang="zh-CN" sz="1400" dirty="0" smtClean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Разработать систему для удобного пользования</a:t>
            </a:r>
            <a:endParaRPr lang="zh-CN" altLang="en-US" sz="1400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5" name="矩形 40">
            <a:extLst>
              <a:ext uri="{FF2B5EF4-FFF2-40B4-BE49-F238E27FC236}">
                <a16:creationId xmlns="" xmlns:a16="http://schemas.microsoft.com/office/drawing/2014/main" id="{417635EC-A970-BA42-9075-98EA3A76F4B2}"/>
              </a:ext>
            </a:extLst>
          </p:cNvPr>
          <p:cNvSpPr/>
          <p:nvPr/>
        </p:nvSpPr>
        <p:spPr>
          <a:xfrm>
            <a:off x="7150971" y="3963904"/>
            <a:ext cx="2717425" cy="1126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ru-RU" altLang="zh-CN" sz="1400" spc="-150" dirty="0" smtClean="0">
                <a:solidFill>
                  <a:schemeClr val="tx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Написать сопроводительную документацию для системы</a:t>
            </a:r>
          </a:p>
        </p:txBody>
      </p:sp>
      <p:sp>
        <p:nvSpPr>
          <p:cNvPr id="28" name="矩形 43">
            <a:extLst>
              <a:ext uri="{FF2B5EF4-FFF2-40B4-BE49-F238E27FC236}">
                <a16:creationId xmlns="" xmlns:a16="http://schemas.microsoft.com/office/drawing/2014/main" id="{82704E1F-46D9-6B43-97A4-2F15CECE3B46}"/>
              </a:ext>
            </a:extLst>
          </p:cNvPr>
          <p:cNvSpPr/>
          <p:nvPr/>
        </p:nvSpPr>
        <p:spPr>
          <a:xfrm>
            <a:off x="2090057" y="3025526"/>
            <a:ext cx="2915489" cy="8679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20000"/>
              </a:lnSpc>
            </a:pPr>
            <a:r>
              <a:rPr lang="ru-RU" altLang="zh-CN" sz="1400" dirty="0" smtClean="0">
                <a:solidFill>
                  <a:schemeClr val="tx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Создать базу данных для системы</a:t>
            </a:r>
            <a:endParaRPr lang="zh-CN" altLang="en-US" sz="1400" dirty="0">
              <a:solidFill>
                <a:schemeClr val="tx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1693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Логическая модель базы данных</a:t>
            </a:r>
            <a:endParaRPr lang="x-none" dirty="0"/>
          </a:p>
        </p:txBody>
      </p:sp>
      <p:pic>
        <p:nvPicPr>
          <p:cNvPr id="23" name="Рисунок 2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4902" y="1247819"/>
            <a:ext cx="5940425" cy="4536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1693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Руководство пользователя</a:t>
            </a:r>
            <a:endParaRPr lang="x-none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1530" y="1225534"/>
            <a:ext cx="8569091" cy="459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4B14D46C-1D23-8547-BB33-F0756F889247}"/>
              </a:ext>
            </a:extLst>
          </p:cNvPr>
          <p:cNvSpPr txBox="1">
            <a:spLocks/>
          </p:cNvSpPr>
          <p:nvPr/>
        </p:nvSpPr>
        <p:spPr>
          <a:xfrm>
            <a:off x="4848101" y="5996339"/>
            <a:ext cx="2205842" cy="429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Главная</a:t>
            </a:r>
            <a:endParaRPr kumimoji="0" lang="x-none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1693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Руководство пользователя</a:t>
            </a:r>
            <a:endParaRPr lang="x-none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4B14D46C-1D23-8547-BB33-F0756F889247}"/>
              </a:ext>
            </a:extLst>
          </p:cNvPr>
          <p:cNvSpPr txBox="1">
            <a:spLocks/>
          </p:cNvSpPr>
          <p:nvPr/>
        </p:nvSpPr>
        <p:spPr>
          <a:xfrm>
            <a:off x="3574471" y="5996339"/>
            <a:ext cx="4295899" cy="429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Регистрация и авторизация</a:t>
            </a:r>
            <a:endParaRPr kumimoji="0" lang="x-none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8561" y="1303317"/>
            <a:ext cx="3161164" cy="4251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5110" y="1001485"/>
            <a:ext cx="3141890" cy="4690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1693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Руководство пользователя</a:t>
            </a:r>
            <a:endParaRPr lang="x-none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4B14D46C-1D23-8547-BB33-F0756F889247}"/>
              </a:ext>
            </a:extLst>
          </p:cNvPr>
          <p:cNvSpPr txBox="1">
            <a:spLocks/>
          </p:cNvSpPr>
          <p:nvPr/>
        </p:nvSpPr>
        <p:spPr>
          <a:xfrm>
            <a:off x="4038928" y="5894739"/>
            <a:ext cx="4295899" cy="429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Добавить объявление</a:t>
            </a:r>
            <a:endParaRPr kumimoji="0" lang="x-none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54023" y="1139145"/>
            <a:ext cx="3842544" cy="4332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1693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Руководство пользователя</a:t>
            </a:r>
            <a:endParaRPr lang="x-none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4B14D46C-1D23-8547-BB33-F0756F889247}"/>
              </a:ext>
            </a:extLst>
          </p:cNvPr>
          <p:cNvSpPr txBox="1">
            <a:spLocks/>
          </p:cNvSpPr>
          <p:nvPr/>
        </p:nvSpPr>
        <p:spPr>
          <a:xfrm>
            <a:off x="4532415" y="5981826"/>
            <a:ext cx="2274786" cy="429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Объявления</a:t>
            </a:r>
            <a:endParaRPr kumimoji="0" lang="x-none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5595" y="1029381"/>
            <a:ext cx="7478497" cy="4863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1693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Руководство пользователя</a:t>
            </a:r>
            <a:endParaRPr lang="x-none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4B14D46C-1D23-8547-BB33-F0756F889247}"/>
              </a:ext>
            </a:extLst>
          </p:cNvPr>
          <p:cNvSpPr txBox="1">
            <a:spLocks/>
          </p:cNvSpPr>
          <p:nvPr/>
        </p:nvSpPr>
        <p:spPr>
          <a:xfrm>
            <a:off x="2239157" y="5502855"/>
            <a:ext cx="7441871" cy="876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Предложить услуги по объявлению</a:t>
            </a:r>
            <a:endParaRPr kumimoji="0" lang="x-none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0000" y="1140053"/>
            <a:ext cx="5717018" cy="4099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1693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Custom 4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6FBFD"/>
      </a:accent1>
      <a:accent2>
        <a:srgbClr val="FD9EA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112</Words>
  <Application>Microsoft Office PowerPoint</Application>
  <PresentationFormat>Произвольный</PresentationFormat>
  <Paragraphs>40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ФРИЛАНС БИРЖА </vt:lpstr>
      <vt:lpstr>Цели проекта</vt:lpstr>
      <vt:lpstr>Задачи</vt:lpstr>
      <vt:lpstr>Логическая модель базы данных</vt:lpstr>
      <vt:lpstr>Руководство пользователя</vt:lpstr>
      <vt:lpstr>Руководство пользователя</vt:lpstr>
      <vt:lpstr>Руководство пользователя</vt:lpstr>
      <vt:lpstr>Руководство пользователя</vt:lpstr>
      <vt:lpstr>Руководство пользователя</vt:lpstr>
      <vt:lpstr>Спасибо за внимание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Марина Маркасьян</dc:creator>
  <cp:lastModifiedBy>Азамат</cp:lastModifiedBy>
  <cp:revision>12</cp:revision>
  <dcterms:created xsi:type="dcterms:W3CDTF">2023-02-07T07:56:16Z</dcterms:created>
  <dcterms:modified xsi:type="dcterms:W3CDTF">2023-12-21T17:38:58Z</dcterms:modified>
</cp:coreProperties>
</file>