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5F381-0DA6-4F48-96AB-228D74712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160B41-2946-4F81-A085-5C3134B04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DA55FA-6B3E-4274-B160-6503A8A7C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CD8F-EB7C-4009-B8A9-2D70986E68CA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DB8B7-EDC9-447E-ACF6-D883BBF6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B262F-8D04-43B6-A605-F9E59759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5CA0-C12B-4A41-8401-290C67BCD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78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FEE98-8477-4614-90DF-BE71E439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A2DC37-75AA-45A9-8BF6-45564ED93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8A95D-A15D-403E-A444-1446F93D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CD8F-EB7C-4009-B8A9-2D70986E68CA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20A31E-0F72-4D5C-9ECF-632A5D6DA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FD0242-4274-480E-BB67-0ACF8E88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5CA0-C12B-4A41-8401-290C67BCD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18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166A2D-844B-4366-94C5-EB5918DDC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FEA3C6-D30C-42AF-AE43-9D1A72A1A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23D643-2673-4A22-83C5-65D90739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CD8F-EB7C-4009-B8A9-2D70986E68CA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BA6F4-7A9B-4DEB-931A-E85278D68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374EEE-9EFC-45A7-9C3B-E243961E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5CA0-C12B-4A41-8401-290C67BCD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83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75BDF-667F-40FA-9852-72584631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3336F-1586-4146-88C2-608753491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06F4D-2DF9-4B60-A595-F629C4C4B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CD8F-EB7C-4009-B8A9-2D70986E68CA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824307-F4F0-46E4-9414-F84DAF61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538D12-A9C4-44D9-9B48-C447CF95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5CA0-C12B-4A41-8401-290C67BCD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9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F4D0B-147C-4B38-810B-F8C27D790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65158A-DAFD-4D8A-AB90-CDE1D1562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D4B8AB-A16B-41E0-A784-B180C8F9E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CD8F-EB7C-4009-B8A9-2D70986E68CA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7B15-56B5-42D1-8E9F-D06AE92A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2CB97C-8ADF-4988-A89F-4D123DEA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5CA0-C12B-4A41-8401-290C67BCD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6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5C210-44D7-40F1-8665-F58D2738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DB737-95D1-4B54-97DB-2012E99E1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4E01C9-9439-457F-9F3B-D60F16ED3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EB2082-50C3-431E-ABC9-EEAAE87A6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CD8F-EB7C-4009-B8A9-2D70986E68CA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127168-AB0C-474D-8B0B-227C252C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426FED-9E08-4FE8-98D4-88EE620B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5CA0-C12B-4A41-8401-290C67BCD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19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3FF6D-33C8-4B8A-B0D3-ECACE140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B1201B-5F7A-46FE-8D0F-693EC5AA3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C7D4A5-C99C-4325-AB3D-E931499F0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2A2C11-9152-49BE-B334-F4F2BBE38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1AC2F8-8E3B-4B3B-9B46-C6BEA25D2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1D0DB8-0C8A-478E-803D-858F9C7A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CD8F-EB7C-4009-B8A9-2D70986E68CA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35B900-D9D9-4772-A1FC-565F3781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F590D7-20C9-4B50-B5C5-49760B2D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5CA0-C12B-4A41-8401-290C67BCD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36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CA21E-874B-49BB-A133-B17D4F20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A4B7CF-E649-455B-9B20-2B0E06DBB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CD8F-EB7C-4009-B8A9-2D70986E68CA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A02A07-E846-4382-AB58-6B2A5F00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731DB7-A49A-4DC1-A861-587FBD2B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5CA0-C12B-4A41-8401-290C67BCD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7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06B947-221C-43FB-996A-7F2CC70F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CD8F-EB7C-4009-B8A9-2D70986E68CA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5BA57B-C903-4B8C-84D3-14AA8A3B9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410077-52B4-4E0D-838A-588E6ECB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5CA0-C12B-4A41-8401-290C67BCD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0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434F8-4E9B-41FC-B57B-7347F52B8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E930A-96E8-4E83-B054-98740C2AE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D1259C-15B6-460A-B46A-090A0A1FB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602DF6-4F94-463E-B3C6-C6DDBD55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CD8F-EB7C-4009-B8A9-2D70986E68CA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2DE8DB-1BD5-487D-A266-3CA5234E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174501-4261-47D9-98E6-4FDF7F32C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5CA0-C12B-4A41-8401-290C67BCD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86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C805B-E02F-460E-9130-E8418C385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B35FCF-147C-4444-B321-381D38E5C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CBB15-B82C-4ABC-913F-FBB7BBF25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A01CD9-A497-4FAB-AF52-6C75E4C32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CD8F-EB7C-4009-B8A9-2D70986E68CA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CCE961-022B-4DD8-9FC5-0EF04D90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102F38-A081-44E4-8851-F81DFFC6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5CA0-C12B-4A41-8401-290C67BCD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57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B86FFC-E8FA-43E1-BC79-F8E2DC849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F78912-C66D-4939-BB3C-0FE039B89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DE3D3C-2480-4E8E-B5DA-777E36489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7CD8F-EB7C-4009-B8A9-2D70986E68CA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28FEA0-D3A7-4EA7-9E0A-D2495982D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0244AB-53B6-4A96-B5AA-BF8B6AD6C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85CA0-C12B-4A41-8401-290C67BCD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23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50201-3629-411D-A346-E3FC81D2E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6112" y="1968500"/>
            <a:ext cx="5819775" cy="161766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softmax</a:t>
            </a:r>
            <a:r>
              <a:rPr lang="zh-CN" altLang="en-US" dirty="0"/>
              <a:t>回归</a:t>
            </a:r>
          </a:p>
        </p:txBody>
      </p:sp>
    </p:spTree>
    <p:extLst>
      <p:ext uri="{BB962C8B-B14F-4D97-AF65-F5344CB8AC3E}">
        <p14:creationId xmlns:p14="http://schemas.microsoft.com/office/powerpoint/2010/main" val="1450338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90AA14-0A42-430F-80CA-535B130F3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137"/>
            <a:ext cx="10515600" cy="5419725"/>
          </a:xfrm>
        </p:spPr>
        <p:txBody>
          <a:bodyPr/>
          <a:lstStyle/>
          <a:p>
            <a:r>
              <a:rPr lang="zh-CN" altLang="en-US" dirty="0"/>
              <a:t>梯度下降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梯度下降的优化公式：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将            的表达式代入式子进行多次迭代直到            接近于</a:t>
            </a:r>
            <a:r>
              <a:rPr lang="en-US" altLang="zh-CN" dirty="0"/>
              <a:t>0</a:t>
            </a: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E8338E4-78A8-4DD1-8965-9121316D7A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31256"/>
              </p:ext>
            </p:extLst>
          </p:nvPr>
        </p:nvGraphicFramePr>
        <p:xfrm>
          <a:off x="3951288" y="2794000"/>
          <a:ext cx="3236452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3" imgW="1002960" imgH="393480" progId="Equation.DSMT4">
                  <p:embed/>
                </p:oleObj>
              </mc:Choice>
              <mc:Fallback>
                <p:oleObj name="Equation" r:id="rId3" imgW="1002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1288" y="2794000"/>
                        <a:ext cx="3236452" cy="1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49BC5D6-C187-42A7-AA72-EADDCA874D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070866"/>
              </p:ext>
            </p:extLst>
          </p:nvPr>
        </p:nvGraphicFramePr>
        <p:xfrm>
          <a:off x="1365251" y="4549775"/>
          <a:ext cx="980469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5" imgW="803220" imgH="756027" progId="Equation.DSMT4">
                  <p:embed/>
                </p:oleObj>
              </mc:Choice>
              <mc:Fallback>
                <p:oleObj name="Equation" r:id="rId5" imgW="803220" imgH="75602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65251" y="4549775"/>
                        <a:ext cx="980469" cy="922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4CB1769-F197-4910-8D7D-85A64B317E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340927"/>
              </p:ext>
            </p:extLst>
          </p:nvPr>
        </p:nvGraphicFramePr>
        <p:xfrm>
          <a:off x="8214862" y="4549775"/>
          <a:ext cx="980469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7" imgW="803220" imgH="756027" progId="Equation.DSMT4">
                  <p:embed/>
                </p:oleObj>
              </mc:Choice>
              <mc:Fallback>
                <p:oleObj name="Equation" r:id="rId7" imgW="803220" imgH="75602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14862" y="4549775"/>
                        <a:ext cx="980469" cy="922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1084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343B0F-D504-43BA-9FC7-FB7841C7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2950"/>
            <a:ext cx="10515600" cy="5434013"/>
          </a:xfrm>
        </p:spPr>
        <p:txBody>
          <a:bodyPr/>
          <a:lstStyle/>
          <a:p>
            <a:r>
              <a:rPr lang="zh-CN" altLang="en-US" dirty="0"/>
              <a:t>预测结果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根据梯度下降求得的参数矩阵     计算</a:t>
            </a:r>
            <a:r>
              <a:rPr lang="en-US" altLang="zh-CN" dirty="0"/>
              <a:t>H</a:t>
            </a:r>
            <a:r>
              <a:rPr lang="zh-CN" altLang="en-US" dirty="0"/>
              <a:t>，概率最大的类别即为预测的结果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9B0D941-F65D-4559-B6B9-DAF2AACD1C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961727"/>
              </p:ext>
            </p:extLst>
          </p:nvPr>
        </p:nvGraphicFramePr>
        <p:xfrm>
          <a:off x="5646719" y="1266824"/>
          <a:ext cx="339725" cy="47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26720" imgH="177480" progId="Equation.DSMT4">
                  <p:embed/>
                </p:oleObj>
              </mc:Choice>
              <mc:Fallback>
                <p:oleObj name="Equation" r:id="rId3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46719" y="1266824"/>
                        <a:ext cx="339725" cy="475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5326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6E046-2CDE-4F64-AB2F-8FDCD346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1100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190667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9A58E-F9AD-4B29-BF71-8E01A9998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2950"/>
            <a:ext cx="10515600" cy="5434013"/>
          </a:xfrm>
        </p:spPr>
        <p:txBody>
          <a:bodyPr/>
          <a:lstStyle/>
          <a:p>
            <a:r>
              <a:rPr lang="zh-CN" altLang="zh-CN" sz="2800" kern="100" dirty="0">
                <a:solidFill>
                  <a:srgbClr val="12121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800" kern="100" dirty="0" err="1">
                <a:solidFill>
                  <a:srgbClr val="12121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softmax</a:t>
            </a:r>
            <a:r>
              <a:rPr lang="en-US" altLang="zh-CN" sz="2800" kern="100" dirty="0">
                <a:solidFill>
                  <a:srgbClr val="12121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800" kern="100" dirty="0">
                <a:solidFill>
                  <a:srgbClr val="12121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回归的参数矩阵记为</a:t>
            </a:r>
            <a:endParaRPr lang="en-US" altLang="zh-CN" sz="2800" kern="100" dirty="0">
              <a:solidFill>
                <a:srgbClr val="121212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solidFill>
                <a:srgbClr val="121212"/>
              </a:solidFill>
              <a:latin typeface="等线" panose="02010600030101010101" pitchFamily="2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kern="100" dirty="0">
              <a:solidFill>
                <a:srgbClr val="121212"/>
              </a:solidFill>
              <a:effectLst/>
              <a:latin typeface="等线" panose="02010600030101010101" pitchFamily="2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solidFill>
                <a:srgbClr val="121212"/>
              </a:solidFill>
              <a:latin typeface="等线" panose="02010600030101010101" pitchFamily="2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kern="100" dirty="0">
              <a:solidFill>
                <a:srgbClr val="121212"/>
              </a:solidFill>
              <a:effectLst/>
              <a:latin typeface="等线" panose="02010600030101010101" pitchFamily="2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solidFill>
                <a:srgbClr val="121212"/>
              </a:solidFill>
              <a:latin typeface="等线" panose="02010600030101010101" pitchFamily="2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kern="100" dirty="0">
              <a:solidFill>
                <a:srgbClr val="121212"/>
              </a:solidFill>
              <a:effectLst/>
              <a:latin typeface="等线" panose="02010600030101010101" pitchFamily="2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solidFill>
                <a:srgbClr val="121212"/>
              </a:solidFill>
              <a:latin typeface="等线" panose="02010600030101010101" pitchFamily="2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kern="100" dirty="0">
              <a:solidFill>
                <a:srgbClr val="121212"/>
              </a:solidFill>
              <a:effectLst/>
              <a:latin typeface="等线" panose="02010600030101010101" pitchFamily="2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解决</a:t>
            </a:r>
            <a:r>
              <a:rPr lang="en-US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分类问题，这里的</a:t>
            </a:r>
            <a:r>
              <a:rPr lang="en-US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endParaRPr lang="zh-CN" altLang="zh-CN" sz="28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kern="100" dirty="0">
              <a:solidFill>
                <a:srgbClr val="121212"/>
              </a:solidFill>
              <a:effectLst/>
              <a:latin typeface="等线" panose="02010600030101010101" pitchFamily="2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09086F-AF20-44FC-A1D9-1723C445C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488" y="1931927"/>
            <a:ext cx="2552701" cy="29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8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A30E7-D3FB-4443-AD19-AE433B837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685800"/>
            <a:ext cx="10515600" cy="5819775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对输入的数据</a:t>
            </a:r>
            <a:r>
              <a:rPr lang="zh-CN" altLang="en-US" dirty="0"/>
              <a:t>                                  </a:t>
            </a:r>
            <a:r>
              <a:rPr lang="zh-CN" altLang="zh-CN" sz="1800" kern="10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400" kern="10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sz="2400" kern="10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zh-CN" sz="2400" kern="10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个类别，用</a:t>
            </a:r>
            <a:r>
              <a:rPr lang="en-US" altLang="zh-CN" sz="2400" kern="100" dirty="0" err="1">
                <a:solidFill>
                  <a:srgbClr val="121212"/>
                </a:solidFill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softmax</a:t>
            </a:r>
            <a:r>
              <a:rPr lang="en-US" altLang="zh-CN" sz="2400" kern="10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400" kern="10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回归估算输入数据</a:t>
            </a:r>
            <a:r>
              <a:rPr lang="en-US" altLang="zh-CN" sz="2400" kern="100" dirty="0">
                <a:solidFill>
                  <a:srgbClr val="121212"/>
                </a:solidFill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400" kern="100" dirty="0">
                <a:solidFill>
                  <a:srgbClr val="121212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zh-CN" altLang="zh-CN" sz="2400" kern="100" dirty="0">
                <a:solidFill>
                  <a:srgbClr val="121212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属于每一类的概率</a:t>
            </a:r>
            <a:r>
              <a:rPr lang="zh-CN" altLang="en-US" sz="2400" kern="100" dirty="0">
                <a:solidFill>
                  <a:srgbClr val="121212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为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altLang="zh-CN" sz="2400" kern="100" dirty="0">
              <a:solidFill>
                <a:srgbClr val="121212"/>
              </a:solidFill>
              <a:latin typeface="等线" panose="02010600030101010101" pitchFamily="2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altLang="zh-CN" sz="2400" kern="100" dirty="0">
              <a:solidFill>
                <a:srgbClr val="121212"/>
              </a:solidFill>
              <a:effectLst/>
              <a:latin typeface="等线" panose="02010600030101010101" pitchFamily="2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altLang="zh-CN" sz="2400" kern="100" dirty="0">
              <a:solidFill>
                <a:srgbClr val="121212"/>
              </a:solidFill>
              <a:latin typeface="等线" panose="02010600030101010101" pitchFamily="2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altLang="zh-CN" sz="2400" kern="100" dirty="0">
              <a:solidFill>
                <a:srgbClr val="121212"/>
              </a:solidFill>
              <a:effectLst/>
              <a:latin typeface="等线" panose="02010600030101010101" pitchFamily="2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A61BC9F-2264-47D0-A7C1-755A83AFC1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476912"/>
              </p:ext>
            </p:extLst>
          </p:nvPr>
        </p:nvGraphicFramePr>
        <p:xfrm>
          <a:off x="2862255" y="914406"/>
          <a:ext cx="3366191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1638000" imgH="203040" progId="Equation.DSMT4">
                  <p:embed/>
                </p:oleObj>
              </mc:Choice>
              <mc:Fallback>
                <p:oleObj name="Equation" r:id="rId3" imgW="1638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62255" y="914406"/>
                        <a:ext cx="3366191" cy="41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16AAD7AB-565A-41E9-BD76-9A59BB79AB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400288"/>
              </p:ext>
            </p:extLst>
          </p:nvPr>
        </p:nvGraphicFramePr>
        <p:xfrm>
          <a:off x="1647801" y="1543039"/>
          <a:ext cx="338138" cy="309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152280" imgH="139680" progId="Equation.DSMT4">
                  <p:embed/>
                </p:oleObj>
              </mc:Choice>
              <mc:Fallback>
                <p:oleObj name="Equation" r:id="rId5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7801" y="1543039"/>
                        <a:ext cx="338138" cy="309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ECDA0208-C686-4B78-9271-099F0DC2FB5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2" r="11068"/>
          <a:stretch/>
        </p:blipFill>
        <p:spPr bwMode="auto">
          <a:xfrm>
            <a:off x="1985939" y="2710238"/>
            <a:ext cx="6827336" cy="20383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3601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FC007-9C4B-47FD-9EBC-1D6E78A81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8663"/>
            <a:ext cx="10515600" cy="5448300"/>
          </a:xfrm>
        </p:spPr>
        <p:txBody>
          <a:bodyPr/>
          <a:lstStyle/>
          <a:p>
            <a:r>
              <a:rPr lang="zh-CN" altLang="en-US" dirty="0"/>
              <a:t>代价函数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</a:t>
            </a:r>
            <a:r>
              <a:rPr lang="en-US" altLang="zh-CN" dirty="0"/>
              <a:t>1{          }</a:t>
            </a:r>
            <a:r>
              <a:rPr lang="zh-CN" altLang="zh-CN" sz="2400" dirty="0">
                <a:solidFill>
                  <a:srgbClr val="121212"/>
                </a:solidFill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是示性函数，即</a:t>
            </a:r>
            <a:r>
              <a:rPr lang="en-US" altLang="zh-CN" sz="2400" dirty="0">
                <a:solidFill>
                  <a:srgbClr val="121212"/>
                </a:solidFill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1{</a:t>
            </a:r>
            <a:r>
              <a:rPr lang="zh-CN" altLang="zh-CN" sz="2400" dirty="0">
                <a:solidFill>
                  <a:srgbClr val="121212"/>
                </a:solidFill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值为真的表达式</a:t>
            </a:r>
            <a:r>
              <a:rPr lang="en-US" altLang="zh-CN" sz="2400" dirty="0">
                <a:solidFill>
                  <a:srgbClr val="121212"/>
                </a:solidFill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}=1</a:t>
            </a:r>
            <a:r>
              <a:rPr lang="zh-CN" altLang="zh-CN" sz="2400" dirty="0">
                <a:solidFill>
                  <a:srgbClr val="121212"/>
                </a:solidFill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121212"/>
                </a:solidFill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1{</a:t>
            </a:r>
            <a:r>
              <a:rPr lang="zh-CN" altLang="zh-CN" sz="2400" dirty="0">
                <a:solidFill>
                  <a:srgbClr val="121212"/>
                </a:solidFill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值为假的表达式</a:t>
            </a:r>
            <a:r>
              <a:rPr lang="en-US" altLang="zh-CN" sz="2400" dirty="0">
                <a:solidFill>
                  <a:srgbClr val="121212"/>
                </a:solidFill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}=0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E46433-53B9-4922-A67B-644091D90D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3" r="16148" b="7500"/>
          <a:stretch/>
        </p:blipFill>
        <p:spPr bwMode="auto">
          <a:xfrm>
            <a:off x="2462213" y="2874168"/>
            <a:ext cx="6807932" cy="11096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A1FBBD8-632B-415B-946C-6F7F986B9D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569622"/>
              </p:ext>
            </p:extLst>
          </p:nvPr>
        </p:nvGraphicFramePr>
        <p:xfrm>
          <a:off x="2193939" y="5360995"/>
          <a:ext cx="908036" cy="454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4" imgW="380908" imgH="190447" progId="Equation.DSMT4">
                  <p:embed/>
                </p:oleObj>
              </mc:Choice>
              <mc:Fallback>
                <p:oleObj name="Equation" r:id="rId4" imgW="380908" imgH="19044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93939" y="5360995"/>
                        <a:ext cx="908036" cy="454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277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5DC32-8E51-4605-84DF-F18E5B2ED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7213"/>
            <a:ext cx="10515600" cy="5619750"/>
          </a:xfrm>
        </p:spPr>
        <p:txBody>
          <a:bodyPr/>
          <a:lstStyle/>
          <a:p>
            <a:r>
              <a:rPr lang="zh-CN" altLang="en-US" dirty="0"/>
              <a:t>正则化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训练样本数量不够时可能出现过拟合线性，参数可能会很大，加入正则项对过大的参数进行惩罚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注意其中的       为常数项不需要进行惩罚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D46E9E-5720-4441-92AC-F84A43E247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6" r="2300"/>
          <a:stretch/>
        </p:blipFill>
        <p:spPr bwMode="auto">
          <a:xfrm>
            <a:off x="2195512" y="2725261"/>
            <a:ext cx="7218649" cy="14074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D6BE692-3B36-46FD-BC45-A8EA8BB84A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739840"/>
              </p:ext>
            </p:extLst>
          </p:nvPr>
        </p:nvGraphicFramePr>
        <p:xfrm>
          <a:off x="2506367" y="4132739"/>
          <a:ext cx="5207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4" imgW="203040" imgH="177480" progId="Equation.DSMT4">
                  <p:embed/>
                </p:oleObj>
              </mc:Choice>
              <mc:Fallback>
                <p:oleObj name="Equation" r:id="rId4" imgW="2030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06367" y="4132739"/>
                        <a:ext cx="520700" cy="455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0934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5034D-A268-41B9-A86A-CC2E03842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2950"/>
            <a:ext cx="10515600" cy="5434013"/>
          </a:xfrm>
        </p:spPr>
        <p:txBody>
          <a:bodyPr/>
          <a:lstStyle/>
          <a:p>
            <a:r>
              <a:rPr lang="zh-CN" altLang="en-US" dirty="0"/>
              <a:t>对代价函数求偏导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F8A6F5-D90A-4445-B33F-456B26FD99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5" r="2540"/>
          <a:stretch/>
        </p:blipFill>
        <p:spPr bwMode="auto">
          <a:xfrm>
            <a:off x="2456734" y="2807493"/>
            <a:ext cx="7278532" cy="12430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2174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9FB88-81F2-42CC-BCF6-7CE569B29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7213"/>
            <a:ext cx="10515600" cy="5619750"/>
          </a:xfrm>
        </p:spPr>
        <p:txBody>
          <a:bodyPr/>
          <a:lstStyle/>
          <a:p>
            <a:r>
              <a:rPr lang="en-US" altLang="zh-CN" dirty="0"/>
              <a:t>One-Hot</a:t>
            </a:r>
            <a:r>
              <a:rPr lang="zh-CN" altLang="en-US" dirty="0"/>
              <a:t>编码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将训练集的标签列转换为</a:t>
            </a:r>
            <a:r>
              <a:rPr lang="en-US" altLang="zh-CN" sz="2400" dirty="0"/>
              <a:t>One-Hot</a:t>
            </a:r>
            <a:r>
              <a:rPr lang="zh-CN" altLang="en-US" sz="2400" dirty="0"/>
              <a:t>矩阵，记为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O=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322B880-7FED-4D1D-8FE6-2047237175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023038"/>
              </p:ext>
            </p:extLst>
          </p:nvPr>
        </p:nvGraphicFramePr>
        <p:xfrm>
          <a:off x="3484561" y="2402284"/>
          <a:ext cx="4931218" cy="1929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3" imgW="2336760" imgH="914400" progId="Equation.DSMT4">
                  <p:embed/>
                </p:oleObj>
              </mc:Choice>
              <mc:Fallback>
                <p:oleObj name="Equation" r:id="rId3" imgW="23367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84561" y="2402284"/>
                        <a:ext cx="4931218" cy="19296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959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DC91CE-6DE3-4E6E-AE86-20F882162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7225"/>
            <a:ext cx="10515600" cy="5519738"/>
          </a:xfrm>
        </p:spPr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 err="1"/>
              <a:t>softmax</a:t>
            </a:r>
            <a:r>
              <a:rPr lang="zh-CN" altLang="en-US" dirty="0"/>
              <a:t>输出的矩阵记为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H=</a:t>
            </a: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3D36AE0-3A12-4570-8DD2-55DC14E196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828120"/>
              </p:ext>
            </p:extLst>
          </p:nvPr>
        </p:nvGraphicFramePr>
        <p:xfrm>
          <a:off x="2632670" y="2535237"/>
          <a:ext cx="6926659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3" imgW="3543120" imgH="914400" progId="Equation.DSMT4">
                  <p:embed/>
                </p:oleObj>
              </mc:Choice>
              <mc:Fallback>
                <p:oleObj name="Equation" r:id="rId3" imgW="354312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2670" y="2535237"/>
                        <a:ext cx="6926659" cy="178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5024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DF15E-B414-4EA0-99CA-EA9B0DE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8663"/>
            <a:ext cx="10515600" cy="5448300"/>
          </a:xfrm>
        </p:spPr>
        <p:txBody>
          <a:bodyPr/>
          <a:lstStyle/>
          <a:p>
            <a:r>
              <a:rPr lang="zh-CN" altLang="en-US" dirty="0"/>
              <a:t>计算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将特征矩阵记为</a:t>
            </a:r>
            <a:r>
              <a:rPr lang="en-US" altLang="zh-CN" dirty="0"/>
              <a:t>X(</a:t>
            </a:r>
            <a:r>
              <a:rPr lang="zh-CN" altLang="en-US" dirty="0"/>
              <a:t>一个</a:t>
            </a:r>
            <a:r>
              <a:rPr lang="en-US" altLang="zh-CN" dirty="0"/>
              <a:t>20000X785</a:t>
            </a:r>
            <a:r>
              <a:rPr lang="zh-CN" altLang="en-US" dirty="0"/>
              <a:t>的矩阵，</a:t>
            </a:r>
            <a:r>
              <a:rPr lang="en-US" altLang="zh-CN" dirty="0"/>
              <a:t>id</a:t>
            </a:r>
            <a:r>
              <a:rPr lang="zh-CN" altLang="en-US" dirty="0"/>
              <a:t>列全部替换为</a:t>
            </a:r>
            <a:r>
              <a:rPr lang="en-US" altLang="zh-CN" dirty="0"/>
              <a:t>1),</a:t>
            </a:r>
            <a:r>
              <a:rPr lang="zh-CN" altLang="en-US" dirty="0"/>
              <a:t>则        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9D4C3A4-6CC8-44B9-962D-8A69C1B75B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886802"/>
              </p:ext>
            </p:extLst>
          </p:nvPr>
        </p:nvGraphicFramePr>
        <p:xfrm>
          <a:off x="1928812" y="573089"/>
          <a:ext cx="804401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3" imgW="419040" imgH="393480" progId="Equation.DSMT4">
                  <p:embed/>
                </p:oleObj>
              </mc:Choice>
              <mc:Fallback>
                <p:oleObj name="Equation" r:id="rId3" imgW="4190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8812" y="573089"/>
                        <a:ext cx="804401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E4BC859-065F-43DE-8B17-34BF490465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832481"/>
              </p:ext>
            </p:extLst>
          </p:nvPr>
        </p:nvGraphicFramePr>
        <p:xfrm>
          <a:off x="3066989" y="3429000"/>
          <a:ext cx="5418244" cy="1199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5" imgW="1777680" imgH="393480" progId="Equation.DSMT4">
                  <p:embed/>
                </p:oleObj>
              </mc:Choice>
              <mc:Fallback>
                <p:oleObj name="Equation" r:id="rId5" imgW="1777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66989" y="3429000"/>
                        <a:ext cx="5418244" cy="1199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5098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203</Words>
  <Application>Microsoft Office PowerPoint</Application>
  <PresentationFormat>宽屏</PresentationFormat>
  <Paragraphs>61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等线 Light</vt:lpstr>
      <vt:lpstr>黑体</vt:lpstr>
      <vt:lpstr>Arial</vt:lpstr>
      <vt:lpstr>Calibri</vt:lpstr>
      <vt:lpstr>Office 主题​​</vt:lpstr>
      <vt:lpstr>Equation</vt:lpstr>
      <vt:lpstr>MathType 7.0 Equation</vt:lpstr>
      <vt:lpstr>softmax回归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softmax回归</dc:title>
  <dc:creator>赵 继业</dc:creator>
  <cp:lastModifiedBy>赵 继业</cp:lastModifiedBy>
  <cp:revision>2</cp:revision>
  <dcterms:created xsi:type="dcterms:W3CDTF">2022-04-03T02:34:54Z</dcterms:created>
  <dcterms:modified xsi:type="dcterms:W3CDTF">2022-04-03T15:49:34Z</dcterms:modified>
</cp:coreProperties>
</file>