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11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47CC-2480-4D59-B32C-CCFA312ACE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FD9631-CC76-4CA3-8E2C-031BAF991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F41B18-AD55-4E90-9732-10EBB2EAA66E}"/>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56DAF07D-AFA6-4CDA-8DAE-1E6C25981A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F008C6-F406-4F66-B269-A425945BC1C5}"/>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179146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8AFE1-C346-429F-BD47-70A30F3D00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0AB711-FA6A-4462-BA33-A87D9CC57D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F71A47-404E-41EF-8D82-BE93FAF2DA4E}"/>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33E89CF7-A032-4EB5-B753-12C6DF41A1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26866-4FD6-4454-A621-6C6844FEA473}"/>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36776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CD87D92-931E-4EDB-83CD-532F7188B0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E17502-5103-431F-998F-5D83283A66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248DA3-8406-412C-9C59-4AAB406309F0}"/>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564F9A57-1DB8-46F0-B28F-77B961CF35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2056A6-7F6C-47C1-B38B-F3907161FB15}"/>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180105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DBC87-E958-4C85-A621-EF78CB7C07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C891B1-024B-494E-92C0-5EC34E64BF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BE4939-D3E8-4495-A139-B26DC480204B}"/>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3143D5A2-CDEF-40C9-B07D-238F7DE5F5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9358DD-AA73-43C4-8F33-3CADE7E1DBFD}"/>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145989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4E10F-5525-44EA-B01F-79A81E9F53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B26571-A802-48F8-87A5-D685542DF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9EDEC8-3A1A-42CE-8B80-0103A085C22B}"/>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6D5212BA-10B3-4062-AD0A-8009C47033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2186D1-C831-4DC1-A358-D8CF1929F3B3}"/>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189500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1FB81-32FA-4700-AA77-70F866BD64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8EA231-264C-4180-AA58-AF6D6C10E85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13671E-9E27-44ED-8CE5-1FD687554BB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E7A166-DE82-4805-A5F2-942A6A0FA59A}"/>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6" name="页脚占位符 5">
            <a:extLst>
              <a:ext uri="{FF2B5EF4-FFF2-40B4-BE49-F238E27FC236}">
                <a16:creationId xmlns:a16="http://schemas.microsoft.com/office/drawing/2014/main" id="{317EF161-37BB-4D62-B325-91A853C9B1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B267F7-DB92-4A5E-A62B-565DD834B073}"/>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406301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C6E0E-5F7D-415D-A678-583F277A96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1EDB89-D16E-439E-9C23-FC2007CE0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2AEB63-B177-46AB-9CFA-8B0E83ED000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ACF2694-F99F-49EF-BC7D-3119600EF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39C56A-12C9-4D54-A1B7-A5AA010394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EAC8A1-B45B-45C0-813E-680DDD8B4BD5}"/>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8" name="页脚占位符 7">
            <a:extLst>
              <a:ext uri="{FF2B5EF4-FFF2-40B4-BE49-F238E27FC236}">
                <a16:creationId xmlns:a16="http://schemas.microsoft.com/office/drawing/2014/main" id="{70B40B74-105A-4230-BB6B-A556E1F551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A44012-BC01-4C67-9069-C4EF71AFFC13}"/>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40857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D30AE-08DD-4024-BEA0-2309D891B3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EF0578-725F-47E3-B9D1-76A1F3F09447}"/>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4" name="页脚占位符 3">
            <a:extLst>
              <a:ext uri="{FF2B5EF4-FFF2-40B4-BE49-F238E27FC236}">
                <a16:creationId xmlns:a16="http://schemas.microsoft.com/office/drawing/2014/main" id="{04DDF799-F658-4B9B-9460-235FF63A08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FF86DBB-4E66-4533-9130-12ACD4143091}"/>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416464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191BF7-83E1-4998-9480-E01DB34B50FE}"/>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3" name="页脚占位符 2">
            <a:extLst>
              <a:ext uri="{FF2B5EF4-FFF2-40B4-BE49-F238E27FC236}">
                <a16:creationId xmlns:a16="http://schemas.microsoft.com/office/drawing/2014/main" id="{614EC293-87DE-4304-9843-60A54E1F4C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EF99DE-D96E-41C5-B2F5-69FFFE3676B5}"/>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301209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77D43-ED5B-42C8-9D6D-7041F10BE1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A00FBB-C059-4610-83FE-A71E4B55F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ADB7D34-5B67-485B-9E6A-B557240BC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23D5D9-9720-434F-BAEA-3043097FE5BB}"/>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6" name="页脚占位符 5">
            <a:extLst>
              <a:ext uri="{FF2B5EF4-FFF2-40B4-BE49-F238E27FC236}">
                <a16:creationId xmlns:a16="http://schemas.microsoft.com/office/drawing/2014/main" id="{699121BE-09CA-4729-89E8-CDE02F82BD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AB778C-9DEF-46C3-AB81-40143352C082}"/>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177862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A15D1-159D-4D0E-A93E-A42FFE981E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0359EA-ACE5-413E-A94A-17B225C2C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053509-A4D9-495B-8433-2E51DD76F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33407C-77E7-4AE2-992E-96C664C20F6D}"/>
              </a:ext>
            </a:extLst>
          </p:cNvPr>
          <p:cNvSpPr>
            <a:spLocks noGrp="1"/>
          </p:cNvSpPr>
          <p:nvPr>
            <p:ph type="dt" sz="half" idx="10"/>
          </p:nvPr>
        </p:nvSpPr>
        <p:spPr/>
        <p:txBody>
          <a:bodyPr/>
          <a:lstStyle/>
          <a:p>
            <a:fld id="{9C586B6B-340B-45C5-AC3A-0FE0B713167C}" type="datetimeFigureOut">
              <a:rPr lang="zh-CN" altLang="en-US" smtClean="0"/>
              <a:t>2022/4/30</a:t>
            </a:fld>
            <a:endParaRPr lang="zh-CN" altLang="en-US"/>
          </a:p>
        </p:txBody>
      </p:sp>
      <p:sp>
        <p:nvSpPr>
          <p:cNvPr id="6" name="页脚占位符 5">
            <a:extLst>
              <a:ext uri="{FF2B5EF4-FFF2-40B4-BE49-F238E27FC236}">
                <a16:creationId xmlns:a16="http://schemas.microsoft.com/office/drawing/2014/main" id="{8C760B5E-BC58-4116-B3AF-DFA469FD43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4348AF-643A-4983-B540-4ECB319E02A5}"/>
              </a:ext>
            </a:extLst>
          </p:cNvPr>
          <p:cNvSpPr>
            <a:spLocks noGrp="1"/>
          </p:cNvSpPr>
          <p:nvPr>
            <p:ph type="sldNum" sz="quarter" idx="12"/>
          </p:nvPr>
        </p:nvSpPr>
        <p:spPr/>
        <p:txBody>
          <a:body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354327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255159-4AB3-4BA8-8572-65C7F85D0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2E0B2E-1DE1-4CAB-BC43-DD4C85724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9E08CA-1D3C-4F77-BDF0-3E465DF88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86B6B-340B-45C5-AC3A-0FE0B713167C}" type="datetimeFigureOut">
              <a:rPr lang="zh-CN" altLang="en-US" smtClean="0"/>
              <a:t>2022/4/30</a:t>
            </a:fld>
            <a:endParaRPr lang="zh-CN" altLang="en-US"/>
          </a:p>
        </p:txBody>
      </p:sp>
      <p:sp>
        <p:nvSpPr>
          <p:cNvPr id="5" name="页脚占位符 4">
            <a:extLst>
              <a:ext uri="{FF2B5EF4-FFF2-40B4-BE49-F238E27FC236}">
                <a16:creationId xmlns:a16="http://schemas.microsoft.com/office/drawing/2014/main" id="{79A67A42-B36A-4CA5-9442-5C6EFC827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2E13EA-F163-4865-8CF9-ED586D238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02633-D4D9-4D01-AD41-AA6DC16A5640}" type="slidenum">
              <a:rPr lang="zh-CN" altLang="en-US" smtClean="0"/>
              <a:t>‹#›</a:t>
            </a:fld>
            <a:endParaRPr lang="zh-CN" altLang="en-US"/>
          </a:p>
        </p:txBody>
      </p:sp>
    </p:spTree>
    <p:extLst>
      <p:ext uri="{BB962C8B-B14F-4D97-AF65-F5344CB8AC3E}">
        <p14:creationId xmlns:p14="http://schemas.microsoft.com/office/powerpoint/2010/main" val="92435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D8C41-AF5B-40EA-BC52-B84A70F21427}"/>
              </a:ext>
            </a:extLst>
          </p:cNvPr>
          <p:cNvSpPr>
            <a:spLocks noGrp="1"/>
          </p:cNvSpPr>
          <p:nvPr>
            <p:ph type="ctrTitle"/>
          </p:nvPr>
        </p:nvSpPr>
        <p:spPr/>
        <p:txBody>
          <a:bodyPr/>
          <a:lstStyle/>
          <a:p>
            <a:r>
              <a:rPr lang="en-US" altLang="zh-CN" dirty="0" err="1"/>
              <a:t>textCNN</a:t>
            </a:r>
            <a:r>
              <a:rPr lang="zh-CN" altLang="en-US" dirty="0"/>
              <a:t>模型实现文本分类</a:t>
            </a:r>
          </a:p>
        </p:txBody>
      </p:sp>
      <p:sp>
        <p:nvSpPr>
          <p:cNvPr id="3" name="副标题 2">
            <a:extLst>
              <a:ext uri="{FF2B5EF4-FFF2-40B4-BE49-F238E27FC236}">
                <a16:creationId xmlns:a16="http://schemas.microsoft.com/office/drawing/2014/main" id="{EE629E1F-8BF4-43D7-BEAE-1B8B60FBB99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069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8E30F-21F9-4411-A87E-B826226DED30}"/>
              </a:ext>
            </a:extLst>
          </p:cNvPr>
          <p:cNvSpPr>
            <a:spLocks noGrp="1"/>
          </p:cNvSpPr>
          <p:nvPr>
            <p:ph type="title"/>
          </p:nvPr>
        </p:nvSpPr>
        <p:spPr/>
        <p:txBody>
          <a:bodyPr/>
          <a:lstStyle/>
          <a:p>
            <a:r>
              <a:rPr lang="zh-CN" altLang="en-US" dirty="0"/>
              <a:t>全连接层</a:t>
            </a:r>
          </a:p>
        </p:txBody>
      </p:sp>
      <p:sp>
        <p:nvSpPr>
          <p:cNvPr id="3" name="内容占位符 2">
            <a:extLst>
              <a:ext uri="{FF2B5EF4-FFF2-40B4-BE49-F238E27FC236}">
                <a16:creationId xmlns:a16="http://schemas.microsoft.com/office/drawing/2014/main" id="{955ACBCE-2803-4CD4-B412-C987BE63183D}"/>
              </a:ext>
            </a:extLst>
          </p:cNvPr>
          <p:cNvSpPr>
            <a:spLocks noGrp="1"/>
          </p:cNvSpPr>
          <p:nvPr>
            <p:ph idx="1"/>
          </p:nvPr>
        </p:nvSpPr>
        <p:spPr/>
        <p:txBody>
          <a:bodyPr/>
          <a:lstStyle/>
          <a:p>
            <a:r>
              <a:rPr lang="zh-CN" altLang="zh-CN" sz="1800" dirty="0">
                <a:solidFill>
                  <a:srgbClr val="121212"/>
                </a:solidFill>
                <a:effectLst/>
                <a:ea typeface="宋体" panose="02010600030101010101" pitchFamily="2" charset="-122"/>
                <a:cs typeface="Times New Roman" panose="02020603050405020304" pitchFamily="18" charset="0"/>
              </a:rPr>
              <a:t>全连接层在整个网络卷积神经网络中起到“分类器”的作用</a:t>
            </a:r>
            <a:endParaRPr lang="en-US" altLang="zh-CN" sz="1800" dirty="0">
              <a:solidFill>
                <a:srgbClr val="121212"/>
              </a:solidFill>
              <a:effectLst/>
              <a:ea typeface="宋体" panose="02010600030101010101" pitchFamily="2" charset="-122"/>
              <a:cs typeface="Times New Roman" panose="02020603050405020304" pitchFamily="18" charset="0"/>
            </a:endParaRPr>
          </a:p>
          <a:p>
            <a:r>
              <a:rPr lang="zh-CN" altLang="zh-CN" sz="1800" dirty="0">
                <a:solidFill>
                  <a:srgbClr val="121212"/>
                </a:solidFill>
                <a:effectLst/>
                <a:ea typeface="宋体" panose="02010600030101010101" pitchFamily="2" charset="-122"/>
                <a:cs typeface="Times New Roman" panose="02020603050405020304" pitchFamily="18" charset="0"/>
              </a:rPr>
              <a:t>全连接层的每个单元可以理解为用一个尺寸与输入矩阵相同的卷积核与输入矩阵进行卷积</a:t>
            </a:r>
            <a:r>
              <a:rPr lang="zh-CN" altLang="en-US" sz="1800" dirty="0">
                <a:solidFill>
                  <a:srgbClr val="121212"/>
                </a:solidFill>
                <a:ea typeface="宋体" panose="02010600030101010101" pitchFamily="2" charset="-122"/>
                <a:cs typeface="Times New Roman" panose="02020603050405020304" pitchFamily="18" charset="0"/>
              </a:rPr>
              <a:t>。</a:t>
            </a:r>
            <a:r>
              <a:rPr lang="zh-CN" altLang="zh-CN" sz="1800" kern="100" dirty="0">
                <a:solidFill>
                  <a:srgbClr val="121212"/>
                </a:solidFill>
                <a:effectLst/>
                <a:latin typeface="等线" panose="02010600030101010101" pitchFamily="2" charset="-122"/>
                <a:ea typeface="宋体" panose="02010600030101010101" pitchFamily="2" charset="-122"/>
                <a:cs typeface="Times New Roman" panose="02020603050405020304" pitchFamily="18" charset="0"/>
              </a:rPr>
              <a:t>例如输入矩阵为</a:t>
            </a:r>
            <a:r>
              <a:rPr lang="en-US" altLang="zh-CN" sz="1800" kern="100" dirty="0">
                <a:solidFill>
                  <a:srgbClr val="121212"/>
                </a:solidFill>
                <a:effectLst/>
                <a:latin typeface="等线" panose="02010600030101010101" pitchFamily="2" charset="-122"/>
                <a:ea typeface="宋体" panose="02010600030101010101" pitchFamily="2" charset="-122"/>
                <a:cs typeface="Times New Roman" panose="02020603050405020304" pitchFamily="18" charset="0"/>
              </a:rPr>
              <a:t>5X5</a:t>
            </a:r>
            <a:r>
              <a:rPr lang="zh-CN" altLang="zh-CN" sz="1800" kern="100" dirty="0">
                <a:solidFill>
                  <a:srgbClr val="121212"/>
                </a:solidFill>
                <a:effectLst/>
                <a:latin typeface="等线" panose="02010600030101010101" pitchFamily="2" charset="-122"/>
                <a:ea typeface="宋体" panose="02010600030101010101" pitchFamily="2" charset="-122"/>
                <a:cs typeface="Times New Roman" panose="02020603050405020304" pitchFamily="18" charset="0"/>
              </a:rPr>
              <a:t>，全连接层有</a:t>
            </a:r>
            <a:r>
              <a:rPr lang="en-US" altLang="zh-CN" sz="1800" kern="100" dirty="0">
                <a:solidFill>
                  <a:srgbClr val="121212"/>
                </a:solidFill>
                <a:effectLst/>
                <a:latin typeface="等线" panose="02010600030101010101" pitchFamily="2" charset="-122"/>
                <a:ea typeface="宋体" panose="02010600030101010101" pitchFamily="2" charset="-122"/>
                <a:cs typeface="Times New Roman" panose="02020603050405020304" pitchFamily="18" charset="0"/>
              </a:rPr>
              <a:t>100</a:t>
            </a:r>
            <a:r>
              <a:rPr lang="zh-CN" altLang="zh-CN" sz="1800" kern="100" dirty="0">
                <a:solidFill>
                  <a:srgbClr val="121212"/>
                </a:solidFill>
                <a:effectLst/>
                <a:latin typeface="等线" panose="02010600030101010101" pitchFamily="2" charset="-122"/>
                <a:ea typeface="宋体" panose="02010600030101010101" pitchFamily="2" charset="-122"/>
                <a:cs typeface="Times New Roman" panose="02020603050405020304" pitchFamily="18" charset="0"/>
              </a:rPr>
              <a:t>个单元，则全连接层的输出为一个</a:t>
            </a:r>
            <a:r>
              <a:rPr lang="en-US" altLang="zh-CN" sz="1800" kern="100" dirty="0">
                <a:solidFill>
                  <a:srgbClr val="121212"/>
                </a:solidFill>
                <a:effectLst/>
                <a:latin typeface="等线" panose="02010600030101010101" pitchFamily="2" charset="-122"/>
                <a:ea typeface="宋体" panose="02010600030101010101" pitchFamily="2" charset="-122"/>
                <a:cs typeface="Times New Roman" panose="02020603050405020304" pitchFamily="18" charset="0"/>
              </a:rPr>
              <a:t>1X100</a:t>
            </a:r>
            <a:r>
              <a:rPr lang="zh-CN" altLang="zh-CN" sz="1800" kern="100" dirty="0">
                <a:solidFill>
                  <a:srgbClr val="121212"/>
                </a:solidFill>
                <a:effectLst/>
                <a:latin typeface="等线" panose="02010600030101010101" pitchFamily="2" charset="-122"/>
                <a:ea typeface="宋体" panose="02010600030101010101" pitchFamily="2" charset="-122"/>
                <a:cs typeface="Times New Roman" panose="02020603050405020304" pitchFamily="18" charset="0"/>
              </a:rPr>
              <a:t>的向量。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08305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6689B-53FE-409F-80D4-A658ABEF4A8F}"/>
              </a:ext>
            </a:extLst>
          </p:cNvPr>
          <p:cNvSpPr>
            <a:spLocks noGrp="1"/>
          </p:cNvSpPr>
          <p:nvPr>
            <p:ph type="title"/>
          </p:nvPr>
        </p:nvSpPr>
        <p:spPr/>
        <p:txBody>
          <a:bodyPr>
            <a:normAutofit/>
          </a:bodyPr>
          <a:lstStyle/>
          <a:p>
            <a:r>
              <a:rPr lang="zh-CN" altLang="en-US" dirty="0"/>
              <a:t>随机失活</a:t>
            </a:r>
            <a:r>
              <a:rPr lang="en-US" altLang="zh-CN" dirty="0"/>
              <a:t>(drop out)</a:t>
            </a:r>
            <a:endParaRPr lang="zh-CN" altLang="en-US" dirty="0"/>
          </a:p>
        </p:txBody>
      </p:sp>
      <p:sp>
        <p:nvSpPr>
          <p:cNvPr id="3" name="内容占位符 2">
            <a:extLst>
              <a:ext uri="{FF2B5EF4-FFF2-40B4-BE49-F238E27FC236}">
                <a16:creationId xmlns:a16="http://schemas.microsoft.com/office/drawing/2014/main" id="{ECC430E9-DF31-40C9-94B0-F4EB71BAAC5E}"/>
              </a:ext>
            </a:extLst>
          </p:cNvPr>
          <p:cNvSpPr>
            <a:spLocks noGrp="1"/>
          </p:cNvSpPr>
          <p:nvPr>
            <p:ph idx="1"/>
          </p:nvPr>
        </p:nvSpPr>
        <p:spPr/>
        <p:txBody>
          <a:bodyPr/>
          <a:lstStyle/>
          <a:p>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endParaRPr lang="en-US" altLang="zh-CN" sz="1800" kern="100" dirty="0">
              <a:latin typeface="等线" panose="02010600030101010101" pitchFamily="2" charset="-122"/>
              <a:ea typeface="宋体" panose="02010600030101010101" pitchFamily="2" charset="-122"/>
              <a:cs typeface="Times New Roman" panose="02020603050405020304" pitchFamily="18" charset="0"/>
            </a:endParaRPr>
          </a:p>
          <a:p>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随机失活是通过遍历神经网络每一层的节点，然后通过对该层的神经网络设置一个节点保留概率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，即该层的节点有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p</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概率被保留，概率的取值范围在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到</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之间，设置为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则为全部保留，即不使用随机失活。通过设置神经网络该层节点的保留概率，使得神经网络不会去偏向于某一个节点，从而使得每一个节点的权重不会过大</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，从而减小了过拟合的程度</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5493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EBFE94C-8A19-41D2-B80D-9DBD4B96279D}"/>
              </a:ext>
            </a:extLst>
          </p:cNvPr>
          <p:cNvPicPr>
            <a:picLocks noGrp="1" noChangeAspect="1"/>
          </p:cNvPicPr>
          <p:nvPr>
            <p:ph idx="1"/>
          </p:nvPr>
        </p:nvPicPr>
        <p:blipFill>
          <a:blip r:embed="rId2"/>
          <a:stretch>
            <a:fillRect/>
          </a:stretch>
        </p:blipFill>
        <p:spPr>
          <a:xfrm>
            <a:off x="303949" y="584258"/>
            <a:ext cx="4469626" cy="4351338"/>
          </a:xfrm>
          <a:prstGeom prst="rect">
            <a:avLst/>
          </a:prstGeom>
        </p:spPr>
      </p:pic>
      <p:sp>
        <p:nvSpPr>
          <p:cNvPr id="6" name="文本框 5">
            <a:extLst>
              <a:ext uri="{FF2B5EF4-FFF2-40B4-BE49-F238E27FC236}">
                <a16:creationId xmlns:a16="http://schemas.microsoft.com/office/drawing/2014/main" id="{0F27175C-F510-43C5-834A-55629B81F13A}"/>
              </a:ext>
            </a:extLst>
          </p:cNvPr>
          <p:cNvSpPr txBox="1"/>
          <p:nvPr/>
        </p:nvSpPr>
        <p:spPr>
          <a:xfrm>
            <a:off x="-487867" y="4806489"/>
            <a:ext cx="6364559" cy="258212"/>
          </a:xfrm>
          <a:prstGeom prst="rect">
            <a:avLst/>
          </a:prstGeom>
          <a:noFill/>
        </p:spPr>
        <p:txBody>
          <a:bodyPr wrap="square">
            <a:spAutoFit/>
          </a:bodyPr>
          <a:lstStyle/>
          <a:p>
            <a:pPr algn="ctr">
              <a:lnSpc>
                <a:spcPct val="150000"/>
              </a:lnSpc>
            </a:pP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A Sensitivity Analysis of (and Practitioner Guide to) Convolutional Neural Networks for Sent</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》中的模型结构</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47746C87-A647-4AB8-89FC-5B2765B63639}"/>
              </a:ext>
            </a:extLst>
          </p:cNvPr>
          <p:cNvSpPr txBox="1"/>
          <p:nvPr/>
        </p:nvSpPr>
        <p:spPr>
          <a:xfrm>
            <a:off x="5333070" y="1903297"/>
            <a:ext cx="6339468" cy="1291957"/>
          </a:xfrm>
          <a:prstGeom prst="rect">
            <a:avLst/>
          </a:prstGeom>
          <a:noFill/>
        </p:spPr>
        <p:txBody>
          <a:bodyPr wrap="square">
            <a:spAutoFit/>
          </a:bodyPr>
          <a:lstStyle/>
          <a:p>
            <a:pPr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在论文的</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textCNN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模型中使用三种不同尺寸的卷积核进行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卷积，得到多个列向量，不同于</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卷积，</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卷积从上往下卷，因为对相同位置上的词语进行卷积没有什么意义。</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45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C8CBF2D-7A6E-48AF-86B8-EB647288D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52" y="445801"/>
            <a:ext cx="5274310" cy="4338320"/>
          </a:xfrm>
          <a:prstGeom prst="rect">
            <a:avLst/>
          </a:prstGeom>
        </p:spPr>
      </p:pic>
      <p:sp>
        <p:nvSpPr>
          <p:cNvPr id="6" name="文本框 5">
            <a:extLst>
              <a:ext uri="{FF2B5EF4-FFF2-40B4-BE49-F238E27FC236}">
                <a16:creationId xmlns:a16="http://schemas.microsoft.com/office/drawing/2014/main" id="{ECB3C41D-EE73-4BFD-ABE6-C100DC408687}"/>
              </a:ext>
            </a:extLst>
          </p:cNvPr>
          <p:cNvSpPr txBox="1"/>
          <p:nvPr/>
        </p:nvSpPr>
        <p:spPr>
          <a:xfrm>
            <a:off x="5678758" y="834000"/>
            <a:ext cx="6094140" cy="3784947"/>
          </a:xfrm>
          <a:prstGeom prst="rect">
            <a:avLst/>
          </a:prstGeom>
          <a:noFill/>
        </p:spPr>
        <p:txBody>
          <a:bodyPr wrap="square">
            <a:spAutoFit/>
          </a:bodyPr>
          <a:lstStyle/>
          <a:p>
            <a:pPr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本次实验的文本经过预处理后，每个样本变为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200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维的向量输入神经网络，词嵌入层输出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200X256</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的矩阵</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卷积层同样使用三种不同尺寸的卷积核进行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卷积，卷积和的尺寸分别为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，每种卷积核的数量为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256</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，经过最大池化层后从最后一个维度进行拼接，得到</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1X768</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的矩阵，再展开变成一个向量，再进行随机失活，随机失活的概率设为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0.4</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，即每个单元有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0.4</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的概率被丢弃，最后经过一个全连接层进行分类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8203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973C6-2ED7-42E0-8596-BD32A00271C1}"/>
              </a:ext>
            </a:extLst>
          </p:cNvPr>
          <p:cNvSpPr>
            <a:spLocks noGrp="1"/>
          </p:cNvSpPr>
          <p:nvPr>
            <p:ph type="title"/>
          </p:nvPr>
        </p:nvSpPr>
        <p:spPr>
          <a:xfrm>
            <a:off x="838200" y="1508125"/>
            <a:ext cx="10515600" cy="1920875"/>
          </a:xfrm>
        </p:spPr>
        <p:txBody>
          <a:bodyPr/>
          <a:lstStyle/>
          <a:p>
            <a:pPr algn="ctr"/>
            <a:r>
              <a:rPr lang="zh-CN" altLang="en-US" dirty="0"/>
              <a:t>谢谢观看</a:t>
            </a:r>
          </a:p>
        </p:txBody>
      </p:sp>
    </p:spTree>
    <p:extLst>
      <p:ext uri="{BB962C8B-B14F-4D97-AF65-F5344CB8AC3E}">
        <p14:creationId xmlns:p14="http://schemas.microsoft.com/office/powerpoint/2010/main" val="236318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749FD-1A86-42A2-85F0-394B6F9CE12F}"/>
              </a:ext>
            </a:extLst>
          </p:cNvPr>
          <p:cNvSpPr>
            <a:spLocks noGrp="1"/>
          </p:cNvSpPr>
          <p:nvPr>
            <p:ph type="title"/>
          </p:nvPr>
        </p:nvSpPr>
        <p:spPr/>
        <p:txBody>
          <a:bodyPr/>
          <a:lstStyle/>
          <a:p>
            <a:r>
              <a:rPr lang="en-US" altLang="zh-CN" dirty="0" err="1"/>
              <a:t>subword</a:t>
            </a:r>
            <a:r>
              <a:rPr lang="zh-CN" altLang="en-US" dirty="0"/>
              <a:t>算法</a:t>
            </a:r>
          </a:p>
        </p:txBody>
      </p:sp>
      <p:sp>
        <p:nvSpPr>
          <p:cNvPr id="3" name="内容占位符 2">
            <a:extLst>
              <a:ext uri="{FF2B5EF4-FFF2-40B4-BE49-F238E27FC236}">
                <a16:creationId xmlns:a16="http://schemas.microsoft.com/office/drawing/2014/main" id="{3560C2CC-A8EC-44B8-95D7-4783DE36E2F5}"/>
              </a:ext>
            </a:extLst>
          </p:cNvPr>
          <p:cNvSpPr>
            <a:spLocks noGrp="1"/>
          </p:cNvSpPr>
          <p:nvPr>
            <p:ph idx="1"/>
          </p:nvPr>
        </p:nvSpPr>
        <p:spPr/>
        <p:txBody>
          <a:bodyPr/>
          <a:lstStyle/>
          <a:p>
            <a:pPr indent="228600"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与传统空格分隔</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tokenization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技术的对比</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lnSpc>
                <a:spcPct val="150000"/>
              </a:lnSpc>
              <a:buSzPts val="1000"/>
              <a:buFont typeface="Symbol" panose="05050102010706020507" pitchFamily="18" charset="2"/>
              <a:buChar char=""/>
              <a:tabLst>
                <a:tab pos="457200" algn="l"/>
              </a:tabLst>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传统词表示方法无法很好的处理未知或罕见的词汇（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OOV</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问题）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lnSpc>
                <a:spcPct val="150000"/>
              </a:lnSpc>
              <a:buSzPts val="1000"/>
              <a:buFont typeface="Symbol" panose="05050102010706020507" pitchFamily="18" charset="2"/>
              <a:buChar char=""/>
              <a:tabLst>
                <a:tab pos="457200" algn="l"/>
              </a:tabLst>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传统词</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tokenization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方法不利于模型学习词缀之间的关系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lnSpc>
                <a:spcPct val="150000"/>
              </a:lnSpc>
              <a:buSzPts val="1000"/>
              <a:buFont typeface="Symbol" panose="05050102010706020507" pitchFamily="18" charset="2"/>
              <a:buChar char=""/>
              <a:tabLst>
                <a:tab pos="457200" algn="l"/>
              </a:tabLst>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Character embedding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作为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OOV</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的解决方法粒度太细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lnSpc>
                <a:spcPct val="150000"/>
              </a:lnSpc>
              <a:buSzPts val="1000"/>
              <a:buFont typeface="Symbol" panose="05050102010706020507" pitchFamily="18" charset="2"/>
              <a:buChar char=""/>
              <a:tabLst>
                <a:tab pos="457200" algn="l"/>
              </a:tabLst>
            </a:pPr>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Subword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粒度在词与字符之间，能够较好的平衡</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OOV</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问题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6175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5AD92-E0F6-4D27-838B-0CA6DCE9F90C}"/>
              </a:ext>
            </a:extLst>
          </p:cNvPr>
          <p:cNvSpPr>
            <a:spLocks noGrp="1"/>
          </p:cNvSpPr>
          <p:nvPr>
            <p:ph type="title"/>
          </p:nvPr>
        </p:nvSpPr>
        <p:spPr/>
        <p:txBody>
          <a:bodyPr/>
          <a:lstStyle/>
          <a:p>
            <a:r>
              <a:rPr lang="en-US" altLang="zh-CN" dirty="0"/>
              <a:t>BPE</a:t>
            </a:r>
            <a:r>
              <a:rPr lang="zh-CN" altLang="en-US" dirty="0"/>
              <a:t>算法</a:t>
            </a:r>
          </a:p>
        </p:txBody>
      </p:sp>
      <p:sp>
        <p:nvSpPr>
          <p:cNvPr id="3" name="内容占位符 2">
            <a:extLst>
              <a:ext uri="{FF2B5EF4-FFF2-40B4-BE49-F238E27FC236}">
                <a16:creationId xmlns:a16="http://schemas.microsoft.com/office/drawing/2014/main" id="{8EECAE3F-1EF4-4CF4-8486-A32BBBB71568}"/>
              </a:ext>
            </a:extLst>
          </p:cNvPr>
          <p:cNvSpPr>
            <a:spLocks noGrp="1"/>
          </p:cNvSpPr>
          <p:nvPr>
            <p:ph idx="1"/>
          </p:nvPr>
        </p:nvSpPr>
        <p:spPr/>
        <p:txBody>
          <a:bodyPr/>
          <a:lstStyle/>
          <a:p>
            <a:pPr marL="342900" lvl="0" indent="-342900" algn="l">
              <a:lnSpc>
                <a:spcPct val="150000"/>
              </a:lnSpc>
              <a:buFont typeface="+mj-lt"/>
              <a:buAutoNum type="arabicPeriod"/>
              <a:tabLst>
                <a:tab pos="457200" algn="l"/>
              </a:tabLst>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准备足够大的训练语料</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lnSpc>
                <a:spcPct val="150000"/>
              </a:lnSpc>
              <a:buFont typeface="+mj-lt"/>
              <a:buAutoNum type="arabicPeriod"/>
              <a:tabLst>
                <a:tab pos="457200" algn="l"/>
              </a:tabLst>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确定期望的</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subword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词表大小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lnSpc>
                <a:spcPct val="150000"/>
              </a:lnSpc>
              <a:buFont typeface="+mj-lt"/>
              <a:buAutoNum type="arabicPeriod"/>
              <a:tabLst>
                <a:tab pos="457200" algn="l"/>
              </a:tabLst>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将单词拆分为字符序列并在末尾添加后缀“</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&lt;/ w&gt;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”，统计单词频率与字符的频率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lnSpc>
                <a:spcPct val="150000"/>
              </a:lnSpc>
              <a:buFont typeface="+mj-lt"/>
              <a:buAutoNum type="arabicPeriod"/>
              <a:tabLst>
                <a:tab pos="457200" algn="l"/>
              </a:tabLst>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统计每一个连续字节对的出现频率，选择最高频者合并成新的</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subword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lnSpc>
                <a:spcPct val="150000"/>
              </a:lnSpc>
              <a:buFont typeface="+mj-lt"/>
              <a:buAutoNum type="arabicPeriod"/>
              <a:tabLst>
                <a:tab pos="457200" algn="l"/>
              </a:tabLst>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重复第</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步直到达到第</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步设定的</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subword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词表大小或下一个最高频的字节对出现频率为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18471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A36EF-F74E-41D8-AA45-C78A61897E72}"/>
              </a:ext>
            </a:extLst>
          </p:cNvPr>
          <p:cNvSpPr>
            <a:spLocks noGrp="1"/>
          </p:cNvSpPr>
          <p:nvPr>
            <p:ph type="title"/>
          </p:nvPr>
        </p:nvSpPr>
        <p:spPr>
          <a:xfrm>
            <a:off x="680224" y="320519"/>
            <a:ext cx="1284249" cy="605031"/>
          </a:xfrm>
        </p:spPr>
        <p:txBody>
          <a:bodyPr>
            <a:normAutofit/>
          </a:bodyPr>
          <a:lstStyle/>
          <a:p>
            <a:r>
              <a:rPr lang="zh-CN" altLang="en-US" sz="2400" dirty="0"/>
              <a:t>例如</a:t>
            </a:r>
          </a:p>
        </p:txBody>
      </p:sp>
      <p:sp>
        <p:nvSpPr>
          <p:cNvPr id="3" name="内容占位符 2">
            <a:extLst>
              <a:ext uri="{FF2B5EF4-FFF2-40B4-BE49-F238E27FC236}">
                <a16:creationId xmlns:a16="http://schemas.microsoft.com/office/drawing/2014/main" id="{00FCF5DC-99BA-47D2-BECD-EE640138E37D}"/>
              </a:ext>
            </a:extLst>
          </p:cNvPr>
          <p:cNvSpPr>
            <a:spLocks noGrp="1"/>
          </p:cNvSpPr>
          <p:nvPr>
            <p:ph idx="1"/>
          </p:nvPr>
        </p:nvSpPr>
        <p:spPr>
          <a:xfrm>
            <a:off x="447907" y="925550"/>
            <a:ext cx="10515600" cy="4650060"/>
          </a:xfrm>
        </p:spPr>
        <p:txBody>
          <a:bodyPr>
            <a:normAutofit fontScale="77500" lnSpcReduction="20000"/>
          </a:bodyPr>
          <a:lstStyle/>
          <a:p>
            <a:pPr indent="0" algn="l">
              <a:lnSpc>
                <a:spcPct val="150000"/>
              </a:lnSpc>
              <a:buNone/>
            </a:pP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ctr">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I like the delicious hamburger and do not like tomato</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lnSpc>
                <a:spcPct val="150000"/>
              </a:lnSpc>
            </a:pP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统计词频</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‘I &lt;/w&gt;’:1,’ l </a:t>
            </a:r>
            <a:r>
              <a:rPr lang="en-US" altLang="zh-CN" sz="1700" kern="100" dirty="0" err="1">
                <a:effectLst/>
                <a:latin typeface="宋体" panose="02010600030101010101" pitchFamily="2" charset="-122"/>
                <a:ea typeface="等线" panose="02010600030101010101" pitchFamily="2" charset="-122"/>
                <a:cs typeface="Times New Roman" panose="02020603050405020304" pitchFamily="18" charset="0"/>
              </a:rPr>
              <a:t>i</a:t>
            </a: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k e &lt;/w&gt;’:2, ’t h e &lt;/w&gt;’, ‘d e l </a:t>
            </a:r>
            <a:r>
              <a:rPr lang="en-US" altLang="zh-CN" sz="1700" kern="100" dirty="0" err="1">
                <a:effectLst/>
                <a:latin typeface="宋体" panose="02010600030101010101" pitchFamily="2" charset="-122"/>
                <a:ea typeface="等线" panose="02010600030101010101" pitchFamily="2" charset="-122"/>
                <a:cs typeface="Times New Roman" panose="02020603050405020304" pitchFamily="18" charset="0"/>
              </a:rPr>
              <a:t>i</a:t>
            </a: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c </a:t>
            </a:r>
            <a:r>
              <a:rPr lang="en-US" altLang="zh-CN" sz="1700" kern="100" dirty="0" err="1">
                <a:effectLst/>
                <a:latin typeface="宋体" panose="02010600030101010101" pitchFamily="2" charset="-122"/>
                <a:ea typeface="等线" panose="02010600030101010101" pitchFamily="2" charset="-122"/>
                <a:cs typeface="Times New Roman" panose="02020603050405020304" pitchFamily="18" charset="0"/>
              </a:rPr>
              <a:t>i</a:t>
            </a: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o u s&lt;/w&gt;’:1, ‘h a m b u r g e r&lt;/w&gt;’:1,</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‘a n d &lt;/w&gt;’:1, ‘d o &lt;/w&gt;’:1 ‘n o t &lt;/w&gt;’:1, ‘t o m a t o &lt;/w&gt;’:1</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将每个每个以空格分隔的字符</a:t>
            </a: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即</a:t>
            </a: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token)</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统计频率并且加入词表</a:t>
            </a:r>
            <a:endParaRPr lang="en-US" altLang="zh-CN" sz="17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统计每一个连续字节对的出现频率，此次频率最高的为</a:t>
            </a: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e&lt;/w&gt;,</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次数为</a:t>
            </a: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2+1=3</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将</a:t>
            </a: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e&lt;/w&gt;</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加入词表，并且</a:t>
            </a: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e</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与</a:t>
            </a: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&lt;/w&gt;</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减去</a:t>
            </a:r>
            <a:r>
              <a:rPr lang="en-US" altLang="zh-CN" sz="1700" kern="100" dirty="0">
                <a:effectLst/>
                <a:latin typeface="等线" panose="02010600030101010101" pitchFamily="2" charset="-122"/>
                <a:ea typeface="宋体" panose="02010600030101010101" pitchFamily="2" charset="-122"/>
                <a:cs typeface="Times New Roman" panose="02020603050405020304" pitchFamily="18" charset="0"/>
              </a:rPr>
              <a:t>e&lt;/w&gt;</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出现的次数</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文本变为</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‘I &lt;/w&gt;’:1,’ l </a:t>
            </a:r>
            <a:r>
              <a:rPr lang="en-US" altLang="zh-CN" sz="1700" kern="100" dirty="0" err="1">
                <a:effectLst/>
                <a:latin typeface="宋体" panose="02010600030101010101" pitchFamily="2" charset="-122"/>
                <a:ea typeface="等线" panose="02010600030101010101" pitchFamily="2" charset="-122"/>
                <a:cs typeface="Times New Roman" panose="02020603050405020304" pitchFamily="18" charset="0"/>
              </a:rPr>
              <a:t>i</a:t>
            </a: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k e&lt;/w&gt;’:2, ’t h e&lt;/w&gt;’, ‘d e l </a:t>
            </a:r>
            <a:r>
              <a:rPr lang="en-US" altLang="zh-CN" sz="1700" kern="100" dirty="0" err="1">
                <a:effectLst/>
                <a:latin typeface="宋体" panose="02010600030101010101" pitchFamily="2" charset="-122"/>
                <a:ea typeface="等线" panose="02010600030101010101" pitchFamily="2" charset="-122"/>
                <a:cs typeface="Times New Roman" panose="02020603050405020304" pitchFamily="18" charset="0"/>
              </a:rPr>
              <a:t>i</a:t>
            </a: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c </a:t>
            </a:r>
            <a:r>
              <a:rPr lang="en-US" altLang="zh-CN" sz="1700" kern="100" dirty="0" err="1">
                <a:effectLst/>
                <a:latin typeface="宋体" panose="02010600030101010101" pitchFamily="2" charset="-122"/>
                <a:ea typeface="等线" panose="02010600030101010101" pitchFamily="2" charset="-122"/>
                <a:cs typeface="Times New Roman" panose="02020603050405020304" pitchFamily="18" charset="0"/>
              </a:rPr>
              <a:t>i</a:t>
            </a: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o u s&lt;/w&gt;’:1, ‘h a m b u r g e r&lt;/w&gt;’:1,</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‘a n d &lt;/w&gt;’:1, ‘d o &lt;/w&gt;’:1 ‘n o t &lt;/w&gt;’:1, ‘t o m a t o &lt;/w&gt;’:1</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700" kern="100" dirty="0">
                <a:effectLst/>
                <a:latin typeface="宋体" panose="02010600030101010101" pitchFamily="2" charset="-122"/>
                <a:ea typeface="等线" panose="02010600030101010101" pitchFamily="2" charset="-122"/>
                <a:cs typeface="Times New Roman" panose="02020603050405020304" pitchFamily="18" charset="0"/>
              </a:rPr>
              <a:t>	</a:t>
            </a:r>
            <a:r>
              <a:rPr lang="zh-CN" altLang="zh-CN" sz="1700" kern="100" dirty="0">
                <a:effectLst/>
                <a:latin typeface="等线" panose="02010600030101010101" pitchFamily="2" charset="-122"/>
                <a:ea typeface="宋体" panose="02010600030101010101" pitchFamily="2" charset="-122"/>
                <a:cs typeface="Times New Roman" panose="02020603050405020304" pitchFamily="18" charset="0"/>
              </a:rPr>
              <a:t>接着重复上面的步骤</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6163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481AC7-C32B-493D-AD00-3E98099B53CE}"/>
              </a:ext>
            </a:extLst>
          </p:cNvPr>
          <p:cNvSpPr>
            <a:spLocks noGrp="1"/>
          </p:cNvSpPr>
          <p:nvPr>
            <p:ph idx="1"/>
          </p:nvPr>
        </p:nvSpPr>
        <p:spPr>
          <a:xfrm>
            <a:off x="838200" y="1092820"/>
            <a:ext cx="10515600" cy="5084143"/>
          </a:xfrm>
        </p:spPr>
        <p:txBody>
          <a:bodyPr/>
          <a:lstStyle/>
          <a:p>
            <a:pPr marL="266700"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在得到了</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subword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的词表后，对该词表按照子词长度由大到小排序，每个字词对应一个索引。编码时，对于每个单词，遍历排好序的子词词表寻找是否有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是当前单词的子字符串，如果有，则该</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是表示单词的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之一。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我们从最长的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迭代到最短的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，尝试将每个单词中的子字符串替换为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的索引。 最终将迭代所有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，并将所有子字符串替换为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 如果仍然有子字符串没被替换但所有</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token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都已迭代完毕，则将剩余的子词替换为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。最终得到由数字索引组成的序列。</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9133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3B412-6ADB-4D99-BFF2-4ECC6EDC49FF}"/>
              </a:ext>
            </a:extLst>
          </p:cNvPr>
          <p:cNvSpPr>
            <a:spLocks noGrp="1"/>
          </p:cNvSpPr>
          <p:nvPr>
            <p:ph type="title"/>
          </p:nvPr>
        </p:nvSpPr>
        <p:spPr/>
        <p:txBody>
          <a:bodyPr>
            <a:normAutofit/>
          </a:bodyPr>
          <a:lstStyle/>
          <a:p>
            <a:r>
              <a:rPr lang="en-US" altLang="zh-CN" sz="2400" dirty="0"/>
              <a:t>Embedding</a:t>
            </a:r>
            <a:endParaRPr lang="zh-CN" altLang="en-US" sz="2400" dirty="0"/>
          </a:p>
        </p:txBody>
      </p:sp>
      <p:sp>
        <p:nvSpPr>
          <p:cNvPr id="3" name="内容占位符 2">
            <a:extLst>
              <a:ext uri="{FF2B5EF4-FFF2-40B4-BE49-F238E27FC236}">
                <a16:creationId xmlns:a16="http://schemas.microsoft.com/office/drawing/2014/main" id="{86F1F223-8FA4-4DD5-B4F9-84938F40FB88}"/>
              </a:ext>
            </a:extLst>
          </p:cNvPr>
          <p:cNvSpPr>
            <a:spLocks noGrp="1"/>
          </p:cNvSpPr>
          <p:nvPr>
            <p:ph idx="1"/>
          </p:nvPr>
        </p:nvSpPr>
        <p:spPr/>
        <p:txBody>
          <a:bodyPr/>
          <a:lstStyle/>
          <a:p>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Embedding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即词嵌入，</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Embedding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是一个将离散变量转为连续向量表示的一个方式。在神经网络中，它不光可以减少离散变量的空间维数，还可以表示不同词之间关系的远近。使用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编码，每个词都能在一个一维数组中用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表示出来，表达特征的能力很强，但每个词之间的距离都相同，无法体现词与词之间的联系，并且当词语数量多时，维度会很高，这时，</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的优势就体现出来了。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40307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6B93F-C625-4518-9558-9F7E5630303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58D85CF6-27E1-4118-BAA2-E78A55B2EE22}"/>
              </a:ext>
            </a:extLst>
          </p:cNvPr>
          <p:cNvPicPr>
            <a:picLocks noGrp="1" noChangeAspect="1"/>
          </p:cNvPicPr>
          <p:nvPr>
            <p:ph idx="1"/>
          </p:nvPr>
        </p:nvPicPr>
        <p:blipFill>
          <a:blip r:embed="rId2"/>
          <a:stretch>
            <a:fillRect/>
          </a:stretch>
        </p:blipFill>
        <p:spPr>
          <a:xfrm>
            <a:off x="2355465" y="1996193"/>
            <a:ext cx="6611273" cy="1267002"/>
          </a:xfrm>
          <a:prstGeom prst="rect">
            <a:avLst/>
          </a:prstGeom>
        </p:spPr>
      </p:pic>
      <p:sp>
        <p:nvSpPr>
          <p:cNvPr id="6" name="文本框 5">
            <a:extLst>
              <a:ext uri="{FF2B5EF4-FFF2-40B4-BE49-F238E27FC236}">
                <a16:creationId xmlns:a16="http://schemas.microsoft.com/office/drawing/2014/main" id="{D5584BF8-81F8-4C6E-8939-7B1497AC0B7B}"/>
              </a:ext>
            </a:extLst>
          </p:cNvPr>
          <p:cNvSpPr txBox="1"/>
          <p:nvPr/>
        </p:nvSpPr>
        <p:spPr>
          <a:xfrm>
            <a:off x="2355465" y="3568700"/>
            <a:ext cx="6094140" cy="1291957"/>
          </a:xfrm>
          <a:prstGeom prst="rect">
            <a:avLst/>
          </a:prstGeom>
          <a:noFill/>
        </p:spPr>
        <p:txBody>
          <a:bodyPr wrap="square">
            <a:spAutoFit/>
          </a:bodyPr>
          <a:lstStyle/>
          <a:p>
            <a:pPr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将一个</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表示的词转换为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表示实际上是用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矩阵与一个权值矩阵相乘，也就是一个全连接层，这个权值矩阵是通过神经网络训练得来的</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60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49A2B-7FD3-463B-87EB-E7F84F5B4333}"/>
              </a:ext>
            </a:extLst>
          </p:cNvPr>
          <p:cNvSpPr>
            <a:spLocks noGrp="1"/>
          </p:cNvSpPr>
          <p:nvPr>
            <p:ph type="title"/>
          </p:nvPr>
        </p:nvSpPr>
        <p:spPr/>
        <p:txBody>
          <a:bodyPr/>
          <a:lstStyle/>
          <a:p>
            <a:r>
              <a:rPr lang="zh-CN" altLang="en-US" dirty="0"/>
              <a:t>卷积层</a:t>
            </a:r>
          </a:p>
        </p:txBody>
      </p:sp>
      <p:pic>
        <p:nvPicPr>
          <p:cNvPr id="10" name="内容占位符 9" descr="查看源图像">
            <a:extLst>
              <a:ext uri="{FF2B5EF4-FFF2-40B4-BE49-F238E27FC236}">
                <a16:creationId xmlns:a16="http://schemas.microsoft.com/office/drawing/2014/main" id="{4790086E-1ABF-431B-92E1-62148DD365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281" y="1690688"/>
            <a:ext cx="4384286" cy="3047143"/>
          </a:xfrm>
          <a:prstGeom prst="rect">
            <a:avLst/>
          </a:prstGeom>
          <a:noFill/>
          <a:ln>
            <a:noFill/>
          </a:ln>
        </p:spPr>
      </p:pic>
      <p:sp>
        <p:nvSpPr>
          <p:cNvPr id="12" name="文本框 11">
            <a:extLst>
              <a:ext uri="{FF2B5EF4-FFF2-40B4-BE49-F238E27FC236}">
                <a16:creationId xmlns:a16="http://schemas.microsoft.com/office/drawing/2014/main" id="{AC83FB99-8DC6-4DC3-98DB-0A9ED859AE8F}"/>
              </a:ext>
            </a:extLst>
          </p:cNvPr>
          <p:cNvSpPr txBox="1"/>
          <p:nvPr/>
        </p:nvSpPr>
        <p:spPr>
          <a:xfrm>
            <a:off x="4853567" y="1276324"/>
            <a:ext cx="6094140" cy="1291957"/>
          </a:xfrm>
          <a:prstGeom prst="rect">
            <a:avLst/>
          </a:prstGeom>
          <a:noFill/>
        </p:spPr>
        <p:txBody>
          <a:bodyPr wrap="square">
            <a:spAutoFit/>
          </a:bodyPr>
          <a:lstStyle/>
          <a:p>
            <a:pPr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卷积的过程</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设输入矩阵大小为</a:t>
            </a:r>
            <a:r>
              <a:rPr lang="en-US"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 w, </a:t>
            </a:r>
            <a:r>
              <a:rPr lang="zh-CN"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卷积核大小为</a:t>
            </a:r>
            <a:r>
              <a:rPr lang="en-US"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 k, </a:t>
            </a:r>
            <a:r>
              <a:rPr lang="zh-CN"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步幅为</a:t>
            </a:r>
            <a:r>
              <a:rPr lang="en-US"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 s, </a:t>
            </a:r>
            <a:r>
              <a:rPr lang="zh-CN"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补零层数为</a:t>
            </a:r>
            <a:r>
              <a:rPr lang="en-US"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 p, </a:t>
            </a:r>
            <a:r>
              <a:rPr lang="zh-CN"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则卷积后产生的特征图大小计算公式为</a:t>
            </a:r>
            <a:r>
              <a:rPr lang="en-US" altLang="zh-CN" sz="1800" kern="0" dirty="0">
                <a:solidFill>
                  <a:srgbClr val="303030"/>
                </a:solidFill>
                <a:effectLst/>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A74D602E-9CD8-49DF-AF83-D2A9F1193B39}"/>
              </a:ext>
            </a:extLst>
          </p:cNvPr>
          <p:cNvPicPr>
            <a:picLocks noChangeAspect="1"/>
          </p:cNvPicPr>
          <p:nvPr/>
        </p:nvPicPr>
        <p:blipFill>
          <a:blip r:embed="rId3"/>
          <a:stretch>
            <a:fillRect/>
          </a:stretch>
        </p:blipFill>
        <p:spPr>
          <a:xfrm>
            <a:off x="6639505" y="3357781"/>
            <a:ext cx="1990725" cy="590550"/>
          </a:xfrm>
          <a:prstGeom prst="rect">
            <a:avLst/>
          </a:prstGeom>
        </p:spPr>
      </p:pic>
    </p:spTree>
    <p:extLst>
      <p:ext uri="{BB962C8B-B14F-4D97-AF65-F5344CB8AC3E}">
        <p14:creationId xmlns:p14="http://schemas.microsoft.com/office/powerpoint/2010/main" val="386765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958FD-CD44-40D2-9504-B4E4A084FF42}"/>
              </a:ext>
            </a:extLst>
          </p:cNvPr>
          <p:cNvSpPr>
            <a:spLocks noGrp="1"/>
          </p:cNvSpPr>
          <p:nvPr>
            <p:ph type="title"/>
          </p:nvPr>
        </p:nvSpPr>
        <p:spPr/>
        <p:txBody>
          <a:bodyPr/>
          <a:lstStyle/>
          <a:p>
            <a:r>
              <a:rPr lang="zh-CN" altLang="en-US" dirty="0"/>
              <a:t>最大池化层</a:t>
            </a:r>
          </a:p>
        </p:txBody>
      </p:sp>
      <p:pic>
        <p:nvPicPr>
          <p:cNvPr id="4" name="内容占位符 3" descr="查看源图像">
            <a:extLst>
              <a:ext uri="{FF2B5EF4-FFF2-40B4-BE49-F238E27FC236}">
                <a16:creationId xmlns:a16="http://schemas.microsoft.com/office/drawing/2014/main" id="{4D16180B-0E49-4743-86D3-4A8EAD0865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460" y="2253243"/>
            <a:ext cx="4648200" cy="1771650"/>
          </a:xfrm>
          <a:prstGeom prst="rect">
            <a:avLst/>
          </a:prstGeom>
          <a:noFill/>
          <a:ln>
            <a:noFill/>
          </a:ln>
        </p:spPr>
      </p:pic>
      <p:sp>
        <p:nvSpPr>
          <p:cNvPr id="6" name="文本框 5">
            <a:extLst>
              <a:ext uri="{FF2B5EF4-FFF2-40B4-BE49-F238E27FC236}">
                <a16:creationId xmlns:a16="http://schemas.microsoft.com/office/drawing/2014/main" id="{EABE8FB0-5FD0-4257-8080-99E987D17EEF}"/>
              </a:ext>
            </a:extLst>
          </p:cNvPr>
          <p:cNvSpPr txBox="1"/>
          <p:nvPr/>
        </p:nvSpPr>
        <p:spPr>
          <a:xfrm>
            <a:off x="5259660" y="2077592"/>
            <a:ext cx="6094140" cy="1615122"/>
          </a:xfrm>
          <a:prstGeom prst="rect">
            <a:avLst/>
          </a:prstGeom>
          <a:noFill/>
        </p:spPr>
        <p:txBody>
          <a:bodyPr wrap="square">
            <a:spAutoFit/>
          </a:bodyPr>
          <a:lstStyle/>
          <a:p>
            <a:pPr algn="l">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与卷积相似，最大池化是输出结果取对应区域中的最大值</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lgn="l">
              <a:lnSpc>
                <a:spcPct val="150000"/>
              </a:lnSpc>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en-US" sz="1800" kern="100" dirty="0">
                <a:solidFill>
                  <a:srgbClr val="333333"/>
                </a:solidFill>
                <a:effectLst/>
                <a:latin typeface="等线" panose="02010600030101010101" pitchFamily="2" charset="-122"/>
                <a:ea typeface="宋体" panose="02010600030101010101" pitchFamily="2" charset="-122"/>
                <a:cs typeface="Arial" panose="020B0604020202020204" pitchFamily="34" charset="0"/>
              </a:rPr>
              <a:t>池化</a:t>
            </a:r>
            <a:r>
              <a:rPr lang="zh-CN" altLang="zh-CN" sz="1800" kern="100" dirty="0">
                <a:solidFill>
                  <a:srgbClr val="333333"/>
                </a:solidFill>
                <a:effectLst/>
                <a:latin typeface="等线" panose="02010600030101010101" pitchFamily="2" charset="-122"/>
                <a:ea typeface="宋体" panose="02010600030101010101" pitchFamily="2" charset="-122"/>
                <a:cs typeface="Arial" panose="020B0604020202020204" pitchFamily="34" charset="0"/>
              </a:rPr>
              <a:t>减小了下一层输入大小，进而减小计算量和参数个数，并且在一定程度上减少了过拟合</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1530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1171</Words>
  <Application>Microsoft Office PowerPoint</Application>
  <PresentationFormat>宽屏</PresentationFormat>
  <Paragraphs>52</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宋体</vt:lpstr>
      <vt:lpstr>Arial</vt:lpstr>
      <vt:lpstr>Symbol</vt:lpstr>
      <vt:lpstr>Office 主题​​</vt:lpstr>
      <vt:lpstr>textCNN模型实现文本分类</vt:lpstr>
      <vt:lpstr>subword算法</vt:lpstr>
      <vt:lpstr>BPE算法</vt:lpstr>
      <vt:lpstr>例如</vt:lpstr>
      <vt:lpstr>PowerPoint 演示文稿</vt:lpstr>
      <vt:lpstr>Embedding</vt:lpstr>
      <vt:lpstr>PowerPoint 演示文稿</vt:lpstr>
      <vt:lpstr>卷积层</vt:lpstr>
      <vt:lpstr>最大池化层</vt:lpstr>
      <vt:lpstr>全连接层</vt:lpstr>
      <vt:lpstr>随机失活(drop out)</vt:lpstr>
      <vt:lpstr>PowerPoint 演示文稿</vt:lpstr>
      <vt:lpstr>PowerPoint 演示文稿</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textCNN模型实现文本分类</dc:title>
  <dc:creator>赵 继业</dc:creator>
  <cp:lastModifiedBy>赵 继业</cp:lastModifiedBy>
  <cp:revision>1</cp:revision>
  <dcterms:created xsi:type="dcterms:W3CDTF">2022-04-30T12:35:07Z</dcterms:created>
  <dcterms:modified xsi:type="dcterms:W3CDTF">2022-04-30T12:58:52Z</dcterms:modified>
</cp:coreProperties>
</file>