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hvmxc3xgJwyBJT4OookOSahgj8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80E6858-17AD-4EB7-BFA8-E259357A9330}">
  <a:tblStyle styleId="{A80E6858-17AD-4EB7-BFA8-E259357A933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>
            <p:ph type="ctrTitle"/>
          </p:nvPr>
        </p:nvSpPr>
        <p:spPr>
          <a:xfrm>
            <a:off x="3045375" y="2043675"/>
            <a:ext cx="65169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br>
              <a:rPr lang="it-IT">
                <a:solidFill>
                  <a:srgbClr val="FFFFFF"/>
                </a:solidFill>
              </a:rPr>
            </a:br>
            <a:r>
              <a:rPr lang="it-IT">
                <a:solidFill>
                  <a:srgbClr val="FFFFFF"/>
                </a:solidFill>
              </a:rPr>
              <a:t>GestionePagamenti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it-IT">
                <a:solidFill>
                  <a:srgbClr val="FFFFFF"/>
                </a:solidFill>
              </a:rPr>
              <a:t>Use Cases for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20994" y="394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generali+</a:t>
            </a:r>
            <a:endParaRPr/>
          </a:p>
        </p:txBody>
      </p:sp>
      <p:graphicFrame>
        <p:nvGraphicFramePr>
          <p:cNvPr id="93" name="Google Shape;93;p2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{A80E6858-17AD-4EB7-BFA8-E259357A9330}</a:tableStyleId>
              </a:tblPr>
              <a:tblGrid>
                <a:gridCol w="2483500"/>
                <a:gridCol w="803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013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Titolo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GestionePagamenti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Versione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1.0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Data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Riferimenti e documenti collegati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UseCase.mdj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Note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Informazioni"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00" name="Google Shape;100;p3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{A80E6858-17AD-4EB7-BFA8-E259357A9330}</a:tableStyleId>
              </a:tblPr>
              <a:tblGrid>
                <a:gridCol w="2866050"/>
                <a:gridCol w="764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Trigger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L’utente</a:t>
                      </a:r>
                      <a:r>
                        <a:rPr lang="it-IT" sz="1800"/>
                        <a:t> </a:t>
                      </a:r>
                      <a:r>
                        <a:rPr lang="it-IT" sz="1800"/>
                        <a:t>conferma il pagamento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Frequenza di utilizzo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Bassa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Benefici organizzativi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L’utente può avere delle ricompense utili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Attore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Sistema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Attori secondari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Pre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L’utente deve avere </a:t>
                      </a:r>
                      <a:r>
                        <a:rPr lang="it-IT" sz="1800"/>
                        <a:t>effettuato</a:t>
                      </a:r>
                      <a:r>
                        <a:rPr lang="it-IT" sz="1800"/>
                        <a:t> un pagamento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Post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Il sistema riceve il pagamento dall’utente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lta tensione"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85825" y="4811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07" name="Google Shape;107;p4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{A80E6858-17AD-4EB7-BFA8-E259357A9330}</a:tableStyleId>
              </a:tblPr>
              <a:tblGrid>
                <a:gridCol w="2688775"/>
                <a:gridCol w="7826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L’utente inserisce le credenziali del pagamento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L’utente invia la richiesta di pagamento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Il sistema lo riceve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Il sistema verifica la validità del pagamento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Il sistema lo memorizza nel db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Il sistema invia un messaggio all’utente con la conferma del pagamento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Alternativo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Le credenziali non sono valide</a:t>
                      </a:r>
                      <a:endParaRPr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Mostra messaggio</a:t>
                      </a:r>
                      <a:endParaRPr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Ritorna al punto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eccezionale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Flusso di lavoro"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2019-11-14T16:15:42Z</dcterms:created>
  <dc:creator>Andrea Colleoni</dc:creator>
</cp:coreProperties>
</file>