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94" r:id="rId11"/>
    <p:sldId id="296" r:id="rId12"/>
    <p:sldId id="297" r:id="rId13"/>
    <p:sldId id="298" r:id="rId14"/>
    <p:sldId id="30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Proxima Nova"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hoRVp2oQEPF42LAKkKKW9df4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D736F7-B1EE-4815-A817-7F8D18E61525}">
  <a:tblStyle styleId="{34D736F7-B1EE-4815-A817-7F8D18E61525}"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6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c6d7147f16fb11b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c6d7147f16fb11b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6d7147f16fb11b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c6d7147f16fb11b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efa02904fadd72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efa02904fadd72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7"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5"/>
        <p:cNvGrpSpPr/>
        <p:nvPr/>
      </p:nvGrpSpPr>
      <p:grpSpPr>
        <a:xfrm>
          <a:off x="0" y="0"/>
          <a:ext cx="0" cy="0"/>
          <a:chOff x="0" y="0"/>
          <a:chExt cx="0" cy="0"/>
        </a:xfrm>
      </p:grpSpPr>
      <p:pic>
        <p:nvPicPr>
          <p:cNvPr id="16" name="Google Shape;16;p19"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7"/>
        <p:cNvGrpSpPr/>
        <p:nvPr/>
      </p:nvGrpSpPr>
      <p:grpSpPr>
        <a:xfrm>
          <a:off x="0" y="0"/>
          <a:ext cx="0" cy="0"/>
          <a:chOff x="0" y="0"/>
          <a:chExt cx="0" cy="0"/>
        </a:xfrm>
      </p:grpSpPr>
      <p:pic>
        <p:nvPicPr>
          <p:cNvPr id="18" name="Google Shape;18;p20"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1"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1"/>
        <p:cNvGrpSpPr/>
        <p:nvPr/>
      </p:nvGrpSpPr>
      <p:grpSpPr>
        <a:xfrm>
          <a:off x="0" y="0"/>
          <a:ext cx="0" cy="0"/>
          <a:chOff x="0" y="0"/>
          <a:chExt cx="0" cy="0"/>
        </a:xfrm>
      </p:grpSpPr>
      <p:pic>
        <p:nvPicPr>
          <p:cNvPr id="22" name="Google Shape;22;p22"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a:spLocks noGrp="1"/>
          </p:cNvSpPr>
          <p:nvPr>
            <p:ph type="pic" idx="2"/>
          </p:nvPr>
        </p:nvSpPr>
        <p:spPr>
          <a:xfrm>
            <a:off x="1792288" y="459581"/>
            <a:ext cx="5486400" cy="3086100"/>
          </a:xfrm>
          <a:prstGeom prst="rect">
            <a:avLst/>
          </a:prstGeom>
          <a:noFill/>
          <a:ln>
            <a:noFill/>
          </a:ln>
        </p:spPr>
      </p:sp>
      <p:sp>
        <p:nvSpPr>
          <p:cNvPr id="35" name="Google Shape;35;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s://lucid.app/lucidchart/4060c9cb-5b07-47d8-bfa9-73bee855aac1/edit?invitationId=inv_d220cbdd-eb9e-484d-8653-8f7fc7a24247"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1535125" y="687468"/>
            <a:ext cx="5522514" cy="2024100"/>
          </a:xfrm>
          <a:prstGeom prst="rect">
            <a:avLst/>
          </a:prstGeom>
          <a:noFill/>
          <a:ln>
            <a:noFill/>
          </a:ln>
        </p:spPr>
        <p:txBody>
          <a:bodyPr spcFirstLastPara="1" wrap="square" lIns="91425" tIns="91425" rIns="91425" bIns="91425" anchor="b" anchorCtr="0">
            <a:normAutofit/>
          </a:bodyPr>
          <a:lstStyle/>
          <a:p>
            <a:pPr marL="0" marR="0" lvl="0" indent="0" algn="ctr" rtl="0">
              <a:spcBef>
                <a:spcPts val="0"/>
              </a:spcBef>
              <a:spcAft>
                <a:spcPts val="0"/>
              </a:spcAft>
              <a:buClr>
                <a:schemeClr val="dk1"/>
              </a:buClr>
              <a:buSzPts val="4400"/>
              <a:buFont typeface="Average"/>
              <a:buNone/>
            </a:pPr>
            <a:r>
              <a:rPr lang="es-ES" sz="2800" i="0" u="none" strike="noStrike" cap="none" dirty="0">
                <a:solidFill>
                  <a:schemeClr val="dk1"/>
                </a:solidFill>
                <a:latin typeface="Proxima Nova"/>
                <a:ea typeface="Proxima Nova"/>
                <a:cs typeface="Proxima Nova"/>
                <a:sym typeface="Proxima Nova"/>
              </a:rPr>
              <a:t>SOLID BASE </a:t>
            </a:r>
          </a:p>
          <a:p>
            <a:pPr marL="0" marR="0" lvl="0" indent="0" algn="ctr" rtl="0">
              <a:spcBef>
                <a:spcPts val="0"/>
              </a:spcBef>
              <a:spcAft>
                <a:spcPts val="0"/>
              </a:spcAft>
              <a:buClr>
                <a:schemeClr val="dk1"/>
              </a:buClr>
              <a:buSzPts val="4400"/>
              <a:buFont typeface="Average"/>
              <a:buNone/>
            </a:pPr>
            <a:r>
              <a:rPr lang="es-ES" sz="2800" dirty="0">
                <a:solidFill>
                  <a:schemeClr val="dk1"/>
                </a:solidFill>
                <a:latin typeface="Proxima Nova"/>
                <a:ea typeface="Proxima Nova"/>
                <a:cs typeface="Proxima Nova"/>
                <a:sym typeface="Proxima Nova"/>
              </a:rPr>
              <a:t>AZBAN</a:t>
            </a:r>
            <a:endParaRPr sz="1000" dirty="0">
              <a:latin typeface="Proxima Nova"/>
              <a:ea typeface="Proxima Nova"/>
              <a:cs typeface="Proxima Nova"/>
              <a:sym typeface="Proxima Nova"/>
            </a:endParaRPr>
          </a:p>
        </p:txBody>
      </p:sp>
      <p:sp>
        <p:nvSpPr>
          <p:cNvPr id="56" name="Google Shape;56;p1"/>
          <p:cNvSpPr txBox="1"/>
          <p:nvPr/>
        </p:nvSpPr>
        <p:spPr>
          <a:xfrm>
            <a:off x="2316036" y="2930086"/>
            <a:ext cx="4064741" cy="1107958"/>
          </a:xfrm>
          <a:prstGeom prst="rect">
            <a:avLst/>
          </a:prstGeom>
          <a:noFill/>
          <a:ln>
            <a:noFill/>
          </a:ln>
        </p:spPr>
        <p:txBody>
          <a:bodyPr spcFirstLastPara="1" wrap="square" lIns="91425" tIns="91425" rIns="91425" bIns="91425" anchor="t" anchorCtr="0">
            <a:normAutofit fontScale="32500" lnSpcReduction="20000"/>
          </a:bodyPr>
          <a:lstStyle/>
          <a:p>
            <a:pPr marL="0" marR="0" lvl="0" indent="0" algn="ctr" rtl="0">
              <a:spcBef>
                <a:spcPts val="0"/>
              </a:spcBef>
              <a:spcAft>
                <a:spcPts val="0"/>
              </a:spcAft>
              <a:buClr>
                <a:schemeClr val="dk1"/>
              </a:buClr>
              <a:buSzPct val="100000"/>
              <a:buFont typeface="Arial"/>
              <a:buNone/>
            </a:pPr>
            <a:r>
              <a:rPr lang="es-ES" sz="2800" b="1" dirty="0">
                <a:solidFill>
                  <a:schemeClr val="dk1"/>
                </a:solidFill>
                <a:latin typeface="Proxima Nova"/>
                <a:ea typeface="Proxima Nova"/>
                <a:cs typeface="Proxima Nova"/>
                <a:sym typeface="Proxima Nova"/>
              </a:rPr>
              <a:t>Integrantes:</a:t>
            </a:r>
          </a:p>
          <a:p>
            <a:pPr marL="0" marR="0" lvl="0" indent="0" algn="ctr" rtl="0">
              <a:spcBef>
                <a:spcPts val="0"/>
              </a:spcBef>
              <a:spcAft>
                <a:spcPts val="0"/>
              </a:spcAft>
              <a:buClr>
                <a:schemeClr val="dk1"/>
              </a:buClr>
              <a:buSzPct val="100000"/>
              <a:buFont typeface="Arial"/>
              <a:buNone/>
            </a:pPr>
            <a:r>
              <a:rPr lang="es-ES" sz="2800" i="0" u="none" strike="noStrike" cap="none" dirty="0">
                <a:solidFill>
                  <a:schemeClr val="dk1"/>
                </a:solidFill>
                <a:latin typeface="Proxima Nova"/>
                <a:ea typeface="Proxima Nova"/>
                <a:cs typeface="Proxima Nova"/>
                <a:sym typeface="Proxima Nova"/>
              </a:rPr>
              <a:t>Jorge García</a:t>
            </a:r>
          </a:p>
          <a:p>
            <a:pPr marL="0" marR="0" lvl="0" indent="0" algn="ctr" rtl="0">
              <a:spcBef>
                <a:spcPts val="0"/>
              </a:spcBef>
              <a:spcAft>
                <a:spcPts val="0"/>
              </a:spcAft>
              <a:buClr>
                <a:schemeClr val="dk1"/>
              </a:buClr>
              <a:buSzPct val="100000"/>
              <a:buFont typeface="Arial"/>
              <a:buNone/>
            </a:pPr>
            <a:r>
              <a:rPr lang="es-ES" sz="2800" dirty="0">
                <a:solidFill>
                  <a:schemeClr val="dk1"/>
                </a:solidFill>
                <a:latin typeface="Proxima Nova"/>
                <a:ea typeface="Proxima Nova"/>
                <a:cs typeface="Proxima Nova"/>
                <a:sym typeface="Proxima Nova"/>
              </a:rPr>
              <a:t>Milton Villalobos</a:t>
            </a:r>
          </a:p>
          <a:p>
            <a:pPr marL="0" marR="0" lvl="0" indent="0" algn="ctr" rtl="0">
              <a:spcBef>
                <a:spcPts val="0"/>
              </a:spcBef>
              <a:spcAft>
                <a:spcPts val="0"/>
              </a:spcAft>
              <a:buClr>
                <a:schemeClr val="dk1"/>
              </a:buClr>
              <a:buSzPct val="100000"/>
              <a:buFont typeface="Arial"/>
              <a:buNone/>
            </a:pPr>
            <a:r>
              <a:rPr lang="es-ES" sz="2800" i="0" u="none" strike="noStrike" cap="none" dirty="0">
                <a:solidFill>
                  <a:schemeClr val="dk1"/>
                </a:solidFill>
                <a:latin typeface="Proxima Nova"/>
                <a:ea typeface="Proxima Nova"/>
                <a:cs typeface="Proxima Nova"/>
                <a:sym typeface="Proxima Nova"/>
              </a:rPr>
              <a:t>Leonardo </a:t>
            </a:r>
            <a:r>
              <a:rPr lang="es-ES" sz="2800" i="0" u="none" strike="noStrike" cap="none" dirty="0" err="1">
                <a:solidFill>
                  <a:schemeClr val="dk1"/>
                </a:solidFill>
                <a:latin typeface="Proxima Nova"/>
                <a:ea typeface="Proxima Nova"/>
                <a:cs typeface="Proxima Nova"/>
                <a:sym typeface="Proxima Nova"/>
              </a:rPr>
              <a:t>Beltran</a:t>
            </a:r>
            <a:r>
              <a:rPr lang="es-ES" sz="2800" i="0" u="none" strike="noStrike" cap="none" dirty="0">
                <a:solidFill>
                  <a:schemeClr val="dk1"/>
                </a:solidFill>
                <a:latin typeface="Proxima Nova"/>
                <a:ea typeface="Proxima Nova"/>
                <a:cs typeface="Proxima Nova"/>
                <a:sym typeface="Proxima Nova"/>
              </a:rPr>
              <a:t> </a:t>
            </a:r>
          </a:p>
          <a:p>
            <a:pPr marL="0" marR="0" lvl="0" indent="0" algn="ctr" rtl="0">
              <a:spcBef>
                <a:spcPts val="0"/>
              </a:spcBef>
              <a:spcAft>
                <a:spcPts val="0"/>
              </a:spcAft>
              <a:buClr>
                <a:schemeClr val="dk1"/>
              </a:buClr>
              <a:buSzPct val="100000"/>
              <a:buFont typeface="Arial"/>
              <a:buNone/>
            </a:pPr>
            <a:r>
              <a:rPr lang="es-ES" sz="2800" i="0" u="none" strike="noStrike" cap="none" dirty="0">
                <a:solidFill>
                  <a:schemeClr val="dk1"/>
                </a:solidFill>
                <a:latin typeface="Proxima Nova"/>
                <a:ea typeface="Proxima Nova"/>
                <a:cs typeface="Proxima Nova"/>
                <a:sym typeface="Proxima Nova"/>
              </a:rPr>
              <a:t>Johanna Bustos</a:t>
            </a:r>
          </a:p>
          <a:p>
            <a:pPr marL="0" marR="0" lvl="0" indent="0" algn="ctr" rtl="0">
              <a:spcBef>
                <a:spcPts val="0"/>
              </a:spcBef>
              <a:spcAft>
                <a:spcPts val="0"/>
              </a:spcAft>
              <a:buClr>
                <a:schemeClr val="dk1"/>
              </a:buClr>
              <a:buSzPct val="100000"/>
              <a:buFont typeface="Arial"/>
              <a:buNone/>
            </a:pPr>
            <a:r>
              <a:rPr lang="es-ES" sz="2800" dirty="0" err="1">
                <a:solidFill>
                  <a:schemeClr val="dk1"/>
                </a:solidFill>
                <a:latin typeface="Proxima Nova"/>
                <a:ea typeface="Proxima Nova"/>
                <a:cs typeface="Proxima Nova"/>
                <a:sym typeface="Proxima Nova"/>
              </a:rPr>
              <a:t>Yanidt</a:t>
            </a:r>
            <a:r>
              <a:rPr lang="es-ES" sz="2800" dirty="0">
                <a:solidFill>
                  <a:schemeClr val="dk1"/>
                </a:solidFill>
                <a:latin typeface="Proxima Nova"/>
                <a:ea typeface="Proxima Nova"/>
                <a:cs typeface="Proxima Nova"/>
                <a:sym typeface="Proxima Nova"/>
              </a:rPr>
              <a:t> Castro</a:t>
            </a:r>
          </a:p>
          <a:p>
            <a:pPr marL="0" marR="0" lvl="0" indent="0" algn="ctr" rtl="0">
              <a:spcBef>
                <a:spcPts val="0"/>
              </a:spcBef>
              <a:spcAft>
                <a:spcPts val="0"/>
              </a:spcAft>
              <a:buClr>
                <a:schemeClr val="dk1"/>
              </a:buClr>
              <a:buSzPct val="100000"/>
              <a:buFont typeface="Arial"/>
              <a:buNone/>
            </a:pPr>
            <a:endParaRPr lang="es-ES" sz="2800" i="0" u="none" strike="noStrike" cap="none" dirty="0">
              <a:solidFill>
                <a:schemeClr val="dk1"/>
              </a:solidFill>
              <a:latin typeface="Proxima Nova"/>
              <a:ea typeface="Proxima Nova"/>
              <a:cs typeface="Proxima Nova"/>
              <a:sym typeface="Proxima Nova"/>
            </a:endParaRPr>
          </a:p>
          <a:p>
            <a:pPr marL="0" marR="0" lvl="0" indent="0" algn="ctr" rtl="0">
              <a:spcBef>
                <a:spcPts val="0"/>
              </a:spcBef>
              <a:spcAft>
                <a:spcPts val="0"/>
              </a:spcAft>
              <a:buClr>
                <a:schemeClr val="dk1"/>
              </a:buClr>
              <a:buSzPct val="100000"/>
              <a:buFont typeface="Arial"/>
              <a:buNone/>
            </a:pPr>
            <a:r>
              <a:rPr lang="es-ES" sz="2800" b="1" dirty="0">
                <a:solidFill>
                  <a:schemeClr val="dk1"/>
                </a:solidFill>
                <a:latin typeface="Proxima Nova"/>
                <a:ea typeface="Proxima Nova"/>
                <a:cs typeface="Proxima Nova"/>
                <a:sym typeface="Proxima Nova"/>
              </a:rPr>
              <a:t>Ficha</a:t>
            </a:r>
            <a:r>
              <a:rPr lang="es-ES" sz="2800" dirty="0">
                <a:solidFill>
                  <a:schemeClr val="dk1"/>
                </a:solidFill>
                <a:latin typeface="Proxima Nova"/>
                <a:ea typeface="Proxima Nova"/>
                <a:cs typeface="Proxima Nova"/>
                <a:sym typeface="Proxima Nova"/>
              </a:rPr>
              <a:t>: 2338321</a:t>
            </a:r>
            <a:endParaRPr sz="2800" i="0" u="none" strike="noStrike" cap="none" dirty="0">
              <a:solidFill>
                <a:schemeClr val="dk1"/>
              </a:solidFill>
              <a:latin typeface="Proxima Nova"/>
              <a:ea typeface="Proxima Nova"/>
              <a:cs typeface="Proxima Nova"/>
              <a:sym typeface="Proxima Nova"/>
            </a:endParaRPr>
          </a:p>
        </p:txBody>
      </p:sp>
      <p:pic>
        <p:nvPicPr>
          <p:cNvPr id="57" name="Google Shape;57;p1"/>
          <p:cNvPicPr preferRelativeResize="0"/>
          <p:nvPr/>
        </p:nvPicPr>
        <p:blipFill>
          <a:blip r:embed="rId3">
            <a:alphaModFix/>
          </a:blip>
          <a:stretch>
            <a:fillRect/>
          </a:stretch>
        </p:blipFill>
        <p:spPr>
          <a:xfrm>
            <a:off x="6594358" y="687468"/>
            <a:ext cx="1648591" cy="13415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1"/>
          <p:cNvSpPr/>
          <p:nvPr/>
        </p:nvSpPr>
        <p:spPr>
          <a:xfrm>
            <a:off x="7560961" y="4302549"/>
            <a:ext cx="1316995" cy="564476"/>
          </a:xfrm>
          <a:prstGeom prst="rect">
            <a:avLst/>
          </a:prstGeom>
          <a:noFill/>
          <a:ln w="9525"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8" name="Google Shape;308;p11"/>
          <p:cNvPicPr preferRelativeResize="0"/>
          <p:nvPr/>
        </p:nvPicPr>
        <p:blipFill>
          <a:blip r:embed="rId3">
            <a:alphaModFix/>
          </a:blip>
          <a:stretch>
            <a:fillRect/>
          </a:stretch>
        </p:blipFill>
        <p:spPr>
          <a:xfrm>
            <a:off x="7429524" y="3840025"/>
            <a:ext cx="1579850" cy="1579850"/>
          </a:xfrm>
          <a:prstGeom prst="rect">
            <a:avLst/>
          </a:prstGeom>
          <a:noFill/>
          <a:ln>
            <a:noFill/>
          </a:ln>
        </p:spPr>
      </p:pic>
      <p:sp>
        <p:nvSpPr>
          <p:cNvPr id="309" name="Google Shape;309;p11"/>
          <p:cNvSpPr txBox="1"/>
          <p:nvPr/>
        </p:nvSpPr>
        <p:spPr>
          <a:xfrm>
            <a:off x="664025" y="510925"/>
            <a:ext cx="2639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rgbClr val="3F3F3F"/>
                </a:solidFill>
                <a:latin typeface="Proxima Nova"/>
                <a:ea typeface="Proxima Nova"/>
                <a:cs typeface="Proxima Nova"/>
                <a:sym typeface="Proxima Nova"/>
              </a:rPr>
              <a:t>Mapa de proceso</a:t>
            </a:r>
            <a:endParaRPr sz="2400">
              <a:latin typeface="Proxima Nova"/>
              <a:ea typeface="Proxima Nova"/>
              <a:cs typeface="Proxima Nova"/>
              <a:sym typeface="Proxima Nova"/>
            </a:endParaRPr>
          </a:p>
        </p:txBody>
      </p:sp>
      <p:pic>
        <p:nvPicPr>
          <p:cNvPr id="310" name="Google Shape;310;p11"/>
          <p:cNvPicPr preferRelativeResize="0"/>
          <p:nvPr/>
        </p:nvPicPr>
        <p:blipFill>
          <a:blip r:embed="rId4">
            <a:alphaModFix/>
          </a:blip>
          <a:stretch>
            <a:fillRect/>
          </a:stretch>
        </p:blipFill>
        <p:spPr>
          <a:xfrm>
            <a:off x="1008937" y="972624"/>
            <a:ext cx="7126126" cy="332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2"/>
          <p:cNvSpPr/>
          <p:nvPr/>
        </p:nvSpPr>
        <p:spPr>
          <a:xfrm>
            <a:off x="7560961" y="4302549"/>
            <a:ext cx="1316995" cy="564476"/>
          </a:xfrm>
          <a:prstGeom prst="rect">
            <a:avLst/>
          </a:prstGeom>
          <a:noFill/>
          <a:ln w="9525"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23" name="Google Shape;323;p12"/>
          <p:cNvPicPr preferRelativeResize="0"/>
          <p:nvPr/>
        </p:nvPicPr>
        <p:blipFill rotWithShape="1">
          <a:blip r:embed="rId3">
            <a:alphaModFix/>
          </a:blip>
          <a:srcRect l="5935" t="8281" b="16637"/>
          <a:stretch/>
        </p:blipFill>
        <p:spPr>
          <a:xfrm>
            <a:off x="2997886" y="855375"/>
            <a:ext cx="3866025" cy="3861678"/>
          </a:xfrm>
          <a:prstGeom prst="rect">
            <a:avLst/>
          </a:prstGeom>
          <a:noFill/>
          <a:ln>
            <a:noFill/>
          </a:ln>
        </p:spPr>
      </p:pic>
      <p:sp>
        <p:nvSpPr>
          <p:cNvPr id="324" name="Google Shape;324;p12"/>
          <p:cNvSpPr txBox="1"/>
          <p:nvPr/>
        </p:nvSpPr>
        <p:spPr>
          <a:xfrm>
            <a:off x="859066" y="580141"/>
            <a:ext cx="23895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rgbClr val="3F3F3F"/>
                </a:solidFill>
                <a:latin typeface="Proxima Nova"/>
                <a:ea typeface="Proxima Nova"/>
                <a:cs typeface="Proxima Nova"/>
                <a:sym typeface="Proxima Nova"/>
              </a:rPr>
              <a:t>Casos de uso</a:t>
            </a:r>
            <a:r>
              <a:rPr lang="es-ES" sz="2600" b="1">
                <a:solidFill>
                  <a:srgbClr val="3F3F3F"/>
                </a:solidFill>
                <a:latin typeface="Proxima Nova"/>
                <a:ea typeface="Proxima Nova"/>
                <a:cs typeface="Proxima Nova"/>
                <a:sym typeface="Proxima Nova"/>
              </a:rPr>
              <a:t> </a:t>
            </a:r>
            <a:endParaRPr sz="2600">
              <a:latin typeface="Proxima Nova"/>
              <a:ea typeface="Proxima Nova"/>
              <a:cs typeface="Proxima Nova"/>
              <a:sym typeface="Proxima Nova"/>
            </a:endParaRPr>
          </a:p>
        </p:txBody>
      </p:sp>
      <p:pic>
        <p:nvPicPr>
          <p:cNvPr id="325" name="Google Shape;325;p12"/>
          <p:cNvPicPr preferRelativeResize="0"/>
          <p:nvPr/>
        </p:nvPicPr>
        <p:blipFill>
          <a:blip r:embed="rId4">
            <a:alphaModFix/>
          </a:blip>
          <a:stretch>
            <a:fillRect/>
          </a:stretch>
        </p:blipFill>
        <p:spPr>
          <a:xfrm>
            <a:off x="7429524" y="3840025"/>
            <a:ext cx="1579850" cy="157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13"/>
          <p:cNvPicPr preferRelativeResize="0"/>
          <p:nvPr/>
        </p:nvPicPr>
        <p:blipFill rotWithShape="1">
          <a:blip r:embed="rId3">
            <a:alphaModFix/>
          </a:blip>
          <a:srcRect/>
          <a:stretch/>
        </p:blipFill>
        <p:spPr>
          <a:xfrm>
            <a:off x="8270874" y="238073"/>
            <a:ext cx="608543" cy="592940"/>
          </a:xfrm>
          <a:prstGeom prst="rect">
            <a:avLst/>
          </a:prstGeom>
          <a:noFill/>
          <a:ln>
            <a:noFill/>
          </a:ln>
        </p:spPr>
      </p:pic>
      <p:sp>
        <p:nvSpPr>
          <p:cNvPr id="331" name="Google Shape;331;p13"/>
          <p:cNvSpPr txBox="1"/>
          <p:nvPr/>
        </p:nvSpPr>
        <p:spPr>
          <a:xfrm>
            <a:off x="771500" y="1111600"/>
            <a:ext cx="26391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rgbClr val="3F3F3F"/>
                </a:solidFill>
                <a:latin typeface="Proxima Nova"/>
                <a:ea typeface="Proxima Nova"/>
                <a:cs typeface="Proxima Nova"/>
                <a:sym typeface="Proxima Nova"/>
              </a:rPr>
              <a:t>Diagrama de clases</a:t>
            </a:r>
            <a:endParaRPr sz="2400">
              <a:latin typeface="Proxima Nova"/>
              <a:ea typeface="Proxima Nova"/>
              <a:cs typeface="Proxima Nova"/>
              <a:sym typeface="Proxima Nova"/>
            </a:endParaRPr>
          </a:p>
        </p:txBody>
      </p:sp>
      <p:sp>
        <p:nvSpPr>
          <p:cNvPr id="332" name="Google Shape;332;p13"/>
          <p:cNvSpPr/>
          <p:nvPr/>
        </p:nvSpPr>
        <p:spPr>
          <a:xfrm>
            <a:off x="859075" y="189687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13"/>
          <p:cNvSpPr/>
          <p:nvPr/>
        </p:nvSpPr>
        <p:spPr>
          <a:xfrm>
            <a:off x="7560961" y="4302549"/>
            <a:ext cx="1316995" cy="564476"/>
          </a:xfrm>
          <a:prstGeom prst="rect">
            <a:avLst/>
          </a:prstGeom>
          <a:noFill/>
          <a:ln w="9525"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4" name="Google Shape;334;p13"/>
          <p:cNvPicPr preferRelativeResize="0"/>
          <p:nvPr/>
        </p:nvPicPr>
        <p:blipFill>
          <a:blip r:embed="rId4">
            <a:alphaModFix/>
          </a:blip>
          <a:stretch>
            <a:fillRect/>
          </a:stretch>
        </p:blipFill>
        <p:spPr>
          <a:xfrm>
            <a:off x="3410601" y="854873"/>
            <a:ext cx="5324049" cy="3433752"/>
          </a:xfrm>
          <a:prstGeom prst="rect">
            <a:avLst/>
          </a:prstGeom>
          <a:noFill/>
          <a:ln>
            <a:noFill/>
          </a:ln>
        </p:spPr>
      </p:pic>
      <p:pic>
        <p:nvPicPr>
          <p:cNvPr id="335" name="Google Shape;335;p13"/>
          <p:cNvPicPr preferRelativeResize="0"/>
          <p:nvPr/>
        </p:nvPicPr>
        <p:blipFill>
          <a:blip r:embed="rId5">
            <a:alphaModFix/>
          </a:blip>
          <a:stretch>
            <a:fillRect/>
          </a:stretch>
        </p:blipFill>
        <p:spPr>
          <a:xfrm>
            <a:off x="7429524" y="3840025"/>
            <a:ext cx="1579850" cy="157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g7c6d7147f16fb11b_27"/>
          <p:cNvPicPr preferRelativeResize="0"/>
          <p:nvPr/>
        </p:nvPicPr>
        <p:blipFill>
          <a:blip r:embed="rId3">
            <a:alphaModFix/>
          </a:blip>
          <a:stretch>
            <a:fillRect/>
          </a:stretch>
        </p:blipFill>
        <p:spPr>
          <a:xfrm>
            <a:off x="1528750" y="628650"/>
            <a:ext cx="6086475" cy="3886200"/>
          </a:xfrm>
          <a:prstGeom prst="rect">
            <a:avLst/>
          </a:prstGeom>
          <a:noFill/>
          <a:ln>
            <a:noFill/>
          </a:ln>
        </p:spPr>
      </p:pic>
      <p:sp>
        <p:nvSpPr>
          <p:cNvPr id="341" name="Google Shape;341;g7c6d7147f16fb11b_27"/>
          <p:cNvSpPr txBox="1"/>
          <p:nvPr/>
        </p:nvSpPr>
        <p:spPr>
          <a:xfrm>
            <a:off x="1992218" y="4514850"/>
            <a:ext cx="6330000" cy="29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ES" sz="600" b="1" u="sng">
                <a:solidFill>
                  <a:srgbClr val="1155CC"/>
                </a:solidFill>
                <a:hlinkClick r:id="rId4">
                  <a:extLst>
                    <a:ext uri="{A12FA001-AC4F-418D-AE19-62706E023703}">
                      <ahyp:hlinkClr xmlns:ahyp="http://schemas.microsoft.com/office/drawing/2018/hyperlinkcolor" val="tx"/>
                    </a:ext>
                  </a:extLst>
                </a:hlinkClick>
              </a:rPr>
              <a:t>https://lucid.app/lucidchart/4060c9cb-5b07-47d8-bfa9-73bee855aac1/edit?invitationId=inv_d220cbdd-eb9e-484d-8653-8f7fc7a24247</a:t>
            </a:r>
            <a:endParaRPr sz="600"/>
          </a:p>
        </p:txBody>
      </p:sp>
      <p:sp>
        <p:nvSpPr>
          <p:cNvPr id="342" name="Google Shape;342;g7c6d7147f16fb11b_27"/>
          <p:cNvSpPr txBox="1"/>
          <p:nvPr/>
        </p:nvSpPr>
        <p:spPr>
          <a:xfrm>
            <a:off x="594325" y="344350"/>
            <a:ext cx="43137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rgbClr val="3F3F3F"/>
                </a:solidFill>
                <a:latin typeface="Proxima Nova"/>
                <a:ea typeface="Proxima Nova"/>
                <a:cs typeface="Proxima Nova"/>
                <a:sym typeface="Proxima Nova"/>
              </a:rPr>
              <a:t>Modelo entidad relación </a:t>
            </a:r>
            <a:endParaRPr sz="2400">
              <a:latin typeface="Proxima Nova"/>
              <a:ea typeface="Proxima Nova"/>
              <a:cs typeface="Proxima Nova"/>
              <a:sym typeface="Proxima Nova"/>
            </a:endParaRPr>
          </a:p>
        </p:txBody>
      </p:sp>
      <p:pic>
        <p:nvPicPr>
          <p:cNvPr id="343" name="Google Shape;343;g7c6d7147f16fb11b_27"/>
          <p:cNvPicPr preferRelativeResize="0"/>
          <p:nvPr/>
        </p:nvPicPr>
        <p:blipFill>
          <a:blip r:embed="rId5">
            <a:alphaModFix/>
          </a:blip>
          <a:stretch>
            <a:fillRect/>
          </a:stretch>
        </p:blipFill>
        <p:spPr>
          <a:xfrm>
            <a:off x="7429524" y="3840025"/>
            <a:ext cx="1579850" cy="157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1" name="Google Shape;361;p8"/>
          <p:cNvPicPr preferRelativeResize="0"/>
          <p:nvPr/>
        </p:nvPicPr>
        <p:blipFill>
          <a:blip r:embed="rId3">
            <a:alphaModFix/>
          </a:blip>
          <a:stretch>
            <a:fillRect/>
          </a:stretch>
        </p:blipFill>
        <p:spPr>
          <a:xfrm>
            <a:off x="7343812" y="3774807"/>
            <a:ext cx="1579850" cy="157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7c6d7147f16fb11b_45"/>
          <p:cNvSpPr txBox="1"/>
          <p:nvPr/>
        </p:nvSpPr>
        <p:spPr>
          <a:xfrm>
            <a:off x="1411200" y="776434"/>
            <a:ext cx="6321600" cy="635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s-ES" sz="2400" b="1">
                <a:solidFill>
                  <a:srgbClr val="000000"/>
                </a:solidFill>
                <a:latin typeface="Proxima Nova"/>
                <a:ea typeface="Proxima Nova"/>
                <a:cs typeface="Proxima Nova"/>
                <a:sym typeface="Proxima Nova"/>
              </a:rPr>
              <a:t>Tabla de contenido</a:t>
            </a:r>
            <a:endParaRPr sz="2400" b="1">
              <a:solidFill>
                <a:srgbClr val="000000"/>
              </a:solidFill>
              <a:latin typeface="Proxima Nova"/>
              <a:ea typeface="Proxima Nova"/>
              <a:cs typeface="Proxima Nova"/>
              <a:sym typeface="Proxima Nova"/>
            </a:endParaRPr>
          </a:p>
        </p:txBody>
      </p:sp>
      <p:sp>
        <p:nvSpPr>
          <p:cNvPr id="63" name="Google Shape;63;g7c6d7147f16fb11b_45"/>
          <p:cNvSpPr txBox="1"/>
          <p:nvPr/>
        </p:nvSpPr>
        <p:spPr>
          <a:xfrm>
            <a:off x="1411200" y="1411825"/>
            <a:ext cx="3418200" cy="2951700"/>
          </a:xfrm>
          <a:prstGeom prst="rect">
            <a:avLst/>
          </a:prstGeom>
          <a:noFill/>
          <a:ln>
            <a:noFill/>
          </a:ln>
        </p:spPr>
        <p:txBody>
          <a:bodyPr spcFirstLastPara="1" wrap="square" lIns="91425" tIns="91425" rIns="91425" bIns="91425" anchor="t" anchorCtr="0">
            <a:normAutofit lnSpcReduction="10000"/>
          </a:bodyPr>
          <a:lstStyle/>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solidFill>
                  <a:srgbClr val="000000"/>
                </a:solidFill>
                <a:latin typeface="Proxima Nova"/>
                <a:ea typeface="Proxima Nova"/>
                <a:cs typeface="Proxima Nova"/>
                <a:sym typeface="Proxima Nova"/>
              </a:rPr>
              <a:t>Planteamiento </a:t>
            </a:r>
            <a:r>
              <a:rPr lang="es-ES" sz="1500" dirty="0">
                <a:latin typeface="Proxima Nova"/>
                <a:ea typeface="Proxima Nova"/>
                <a:cs typeface="Proxima Nova"/>
                <a:sym typeface="Proxima Nova"/>
              </a:rPr>
              <a:t>d</a:t>
            </a:r>
            <a:r>
              <a:rPr lang="es-ES" sz="1500" dirty="0">
                <a:solidFill>
                  <a:srgbClr val="000000"/>
                </a:solidFill>
                <a:latin typeface="Proxima Nova"/>
                <a:ea typeface="Proxima Nova"/>
                <a:cs typeface="Proxima Nova"/>
                <a:sym typeface="Proxima Nova"/>
              </a:rPr>
              <a:t>el problema</a:t>
            </a:r>
            <a:endParaRPr sz="1500" dirty="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solidFill>
                  <a:srgbClr val="000000"/>
                </a:solidFill>
                <a:latin typeface="Proxima Nova"/>
                <a:ea typeface="Proxima Nova"/>
                <a:cs typeface="Proxima Nova"/>
                <a:sym typeface="Proxima Nova"/>
              </a:rPr>
              <a:t>Objetivo general</a:t>
            </a:r>
            <a:endParaRPr sz="1500" dirty="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solidFill>
                  <a:srgbClr val="000000"/>
                </a:solidFill>
                <a:latin typeface="Proxima Nova"/>
                <a:ea typeface="Proxima Nova"/>
                <a:cs typeface="Proxima Nova"/>
                <a:sym typeface="Proxima Nova"/>
              </a:rPr>
              <a:t>Objetivo específico</a:t>
            </a:r>
            <a:endParaRPr sz="1500" dirty="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solidFill>
                  <a:srgbClr val="000000"/>
                </a:solidFill>
                <a:latin typeface="Proxima Nova"/>
                <a:ea typeface="Proxima Nova"/>
                <a:cs typeface="Proxima Nova"/>
                <a:sym typeface="Proxima Nova"/>
              </a:rPr>
              <a:t>Justificación</a:t>
            </a:r>
            <a:endParaRPr sz="1500" dirty="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latin typeface="Proxima Nova"/>
                <a:ea typeface="Proxima Nova"/>
                <a:cs typeface="Proxima Nova"/>
                <a:sym typeface="Proxima Nova"/>
              </a:rPr>
              <a:t>A</a:t>
            </a:r>
            <a:r>
              <a:rPr lang="es-ES" sz="1500" dirty="0">
                <a:solidFill>
                  <a:srgbClr val="000000"/>
                </a:solidFill>
                <a:latin typeface="Proxima Nova"/>
                <a:ea typeface="Proxima Nova"/>
                <a:cs typeface="Proxima Nova"/>
                <a:sym typeface="Proxima Nova"/>
              </a:rPr>
              <a:t>lcance</a:t>
            </a:r>
            <a:endParaRPr sz="1500" dirty="0">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latin typeface="Proxima Nova"/>
                <a:ea typeface="Proxima Nova"/>
                <a:cs typeface="Proxima Nova"/>
                <a:sym typeface="Proxima Nova"/>
              </a:rPr>
              <a:t>Técnica de levantamiento de información</a:t>
            </a:r>
            <a:endParaRPr sz="1500" dirty="0">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latin typeface="Proxima Nova"/>
                <a:ea typeface="Proxima Nova"/>
                <a:cs typeface="Proxima Nova"/>
                <a:sym typeface="Proxima Nova"/>
              </a:rPr>
              <a:t>Mapa de proceso</a:t>
            </a:r>
            <a:endParaRPr sz="1500" dirty="0">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latin typeface="Proxima Nova"/>
                <a:ea typeface="Proxima Nova"/>
                <a:cs typeface="Proxima Nova"/>
                <a:sym typeface="Proxima Nova"/>
              </a:rPr>
              <a:t>Caso de uso</a:t>
            </a:r>
            <a:endParaRPr sz="1500" dirty="0">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latin typeface="Proxima Nova"/>
                <a:ea typeface="Proxima Nova"/>
                <a:cs typeface="Proxima Nova"/>
                <a:sym typeface="Proxima Nova"/>
              </a:rPr>
              <a:t>Diagrama de clases</a:t>
            </a:r>
            <a:endParaRPr sz="1500" dirty="0">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s-ES" sz="1500" dirty="0">
                <a:latin typeface="Proxima Nova"/>
                <a:ea typeface="Proxima Nova"/>
                <a:cs typeface="Proxima Nova"/>
                <a:sym typeface="Proxima Nova"/>
              </a:rPr>
              <a:t>Modelo entidad relación</a:t>
            </a:r>
            <a:endParaRPr sz="1500" dirty="0">
              <a:latin typeface="Proxima Nova"/>
              <a:ea typeface="Proxima Nova"/>
              <a:cs typeface="Proxima Nova"/>
              <a:sym typeface="Proxima Nova"/>
            </a:endParaRPr>
          </a:p>
        </p:txBody>
      </p:sp>
      <p:pic>
        <p:nvPicPr>
          <p:cNvPr id="64" name="Google Shape;64;g7c6d7147f16fb11b_45"/>
          <p:cNvPicPr preferRelativeResize="0"/>
          <p:nvPr/>
        </p:nvPicPr>
        <p:blipFill rotWithShape="1">
          <a:blip r:embed="rId3">
            <a:alphaModFix/>
          </a:blip>
          <a:srcRect/>
          <a:stretch/>
        </p:blipFill>
        <p:spPr>
          <a:xfrm>
            <a:off x="5075450" y="862700"/>
            <a:ext cx="3418100" cy="3172225"/>
          </a:xfrm>
          <a:prstGeom prst="rect">
            <a:avLst/>
          </a:prstGeom>
          <a:noFill/>
          <a:ln>
            <a:noFill/>
          </a:ln>
        </p:spPr>
      </p:pic>
      <p:sp>
        <p:nvSpPr>
          <p:cNvPr id="65" name="Google Shape;65;g7c6d7147f16fb11b_45"/>
          <p:cNvSpPr txBox="1"/>
          <p:nvPr/>
        </p:nvSpPr>
        <p:spPr>
          <a:xfrm>
            <a:off x="5373375" y="3562130"/>
            <a:ext cx="2183700" cy="39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1400" b="0" i="1" u="none" strike="noStrike" cap="none">
                <a:solidFill>
                  <a:srgbClr val="000000"/>
                </a:solidFill>
                <a:latin typeface="Georgia"/>
                <a:ea typeface="Georgia"/>
                <a:cs typeface="Georgia"/>
                <a:sym typeface="Georgia"/>
              </a:rPr>
              <a:t>(storyset,11 de abril).</a:t>
            </a:r>
            <a:endParaRPr sz="1400" b="0" i="0" u="none" strike="noStrike" cap="none">
              <a:solidFill>
                <a:srgbClr val="000000"/>
              </a:solidFill>
              <a:latin typeface="Lato"/>
              <a:ea typeface="Lato"/>
              <a:cs typeface="Lato"/>
              <a:sym typeface="Lato"/>
            </a:endParaRPr>
          </a:p>
        </p:txBody>
      </p:sp>
      <p:pic>
        <p:nvPicPr>
          <p:cNvPr id="66" name="Google Shape;66;g7c6d7147f16fb11b_45"/>
          <p:cNvPicPr preferRelativeResize="0"/>
          <p:nvPr/>
        </p:nvPicPr>
        <p:blipFill>
          <a:blip r:embed="rId4">
            <a:alphaModFix/>
          </a:blip>
          <a:stretch>
            <a:fillRect/>
          </a:stretch>
        </p:blipFill>
        <p:spPr>
          <a:xfrm>
            <a:off x="7123565" y="3562125"/>
            <a:ext cx="1579850" cy="157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p:nvPr/>
        </p:nvSpPr>
        <p:spPr>
          <a:xfrm>
            <a:off x="3645114" y="1674300"/>
            <a:ext cx="4849200" cy="2801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3F3F3F"/>
                </a:solidFill>
                <a:latin typeface="Proxima Nova"/>
                <a:ea typeface="Proxima Nova"/>
                <a:cs typeface="Proxima Nova"/>
                <a:sym typeface="Proxima Nova"/>
              </a:rPr>
              <a:t>Se evidencia una disminución en las ventas por incumplimientos de pedidos debido a que la empresa no cuenta con un medio centralizado que permita tener un único canal de recepción y gestión de los pedidos. No hay una correcta recepción de información lo que ocasiona confusión sobre el estado del pedido y pérdidas a nivel monetario, todo esto generando un incumplimiento principalmente en fechas de entrega, disminuyendo la intención de compra recurrente.</a:t>
            </a:r>
            <a:endParaRPr sz="1600">
              <a:solidFill>
                <a:srgbClr val="3F3F3F"/>
              </a:solidFill>
              <a:latin typeface="Proxima Nova"/>
              <a:ea typeface="Proxima Nova"/>
              <a:cs typeface="Proxima Nova"/>
              <a:sym typeface="Proxima Nova"/>
            </a:endParaRPr>
          </a:p>
          <a:p>
            <a:pPr marL="0" marR="0" lvl="0" indent="0" algn="l" rtl="0">
              <a:spcBef>
                <a:spcPts val="0"/>
              </a:spcBef>
              <a:spcAft>
                <a:spcPts val="0"/>
              </a:spcAft>
              <a:buNone/>
            </a:pPr>
            <a:endParaRPr sz="1600">
              <a:solidFill>
                <a:srgbClr val="3F3F3F"/>
              </a:solidFill>
              <a:latin typeface="Calibri"/>
              <a:ea typeface="Calibri"/>
              <a:cs typeface="Calibri"/>
              <a:sym typeface="Calibri"/>
            </a:endParaRPr>
          </a:p>
        </p:txBody>
      </p:sp>
      <p:sp>
        <p:nvSpPr>
          <p:cNvPr id="72" name="Google Shape;72;p4"/>
          <p:cNvSpPr txBox="1"/>
          <p:nvPr/>
        </p:nvSpPr>
        <p:spPr>
          <a:xfrm>
            <a:off x="677076" y="504600"/>
            <a:ext cx="4566300" cy="677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rgbClr val="3F3F3F"/>
                </a:solidFill>
                <a:latin typeface="Proxima Nova"/>
                <a:ea typeface="Proxima Nova"/>
                <a:cs typeface="Proxima Nova"/>
                <a:sym typeface="Proxima Nova"/>
              </a:rPr>
              <a:t>Planteamiento del problema</a:t>
            </a:r>
            <a:r>
              <a:rPr lang="es-ES" sz="2400" b="1">
                <a:solidFill>
                  <a:srgbClr val="3F3F3F"/>
                </a:solidFill>
                <a:latin typeface="Calibri"/>
                <a:ea typeface="Calibri"/>
                <a:cs typeface="Calibri"/>
                <a:sym typeface="Calibri"/>
              </a:rPr>
              <a:t> </a:t>
            </a:r>
            <a:endParaRPr sz="2400" b="1">
              <a:solidFill>
                <a:srgbClr val="3F3F3F"/>
              </a:solidFill>
              <a:latin typeface="Calibri"/>
              <a:ea typeface="Calibri"/>
              <a:cs typeface="Calibri"/>
              <a:sym typeface="Calibri"/>
            </a:endParaRPr>
          </a:p>
          <a:p>
            <a:pPr marL="0" marR="0" lvl="0" indent="0" algn="ctr" rtl="0">
              <a:spcBef>
                <a:spcPts val="0"/>
              </a:spcBef>
              <a:spcAft>
                <a:spcPts val="0"/>
              </a:spcAft>
              <a:buNone/>
            </a:pPr>
            <a:endParaRPr/>
          </a:p>
        </p:txBody>
      </p:sp>
      <p:pic>
        <p:nvPicPr>
          <p:cNvPr id="73" name="Google Shape;73;p4"/>
          <p:cNvPicPr preferRelativeResize="0"/>
          <p:nvPr/>
        </p:nvPicPr>
        <p:blipFill>
          <a:blip r:embed="rId3">
            <a:alphaModFix/>
          </a:blip>
          <a:stretch>
            <a:fillRect/>
          </a:stretch>
        </p:blipFill>
        <p:spPr>
          <a:xfrm>
            <a:off x="792225" y="1335663"/>
            <a:ext cx="2810675" cy="2779426"/>
          </a:xfrm>
          <a:prstGeom prst="rect">
            <a:avLst/>
          </a:prstGeom>
          <a:noFill/>
          <a:ln>
            <a:noFill/>
          </a:ln>
        </p:spPr>
      </p:pic>
      <p:pic>
        <p:nvPicPr>
          <p:cNvPr id="74" name="Google Shape;74;p4"/>
          <p:cNvPicPr preferRelativeResize="0"/>
          <p:nvPr/>
        </p:nvPicPr>
        <p:blipFill>
          <a:blip r:embed="rId4">
            <a:alphaModFix/>
          </a:blip>
          <a:stretch>
            <a:fillRect/>
          </a:stretch>
        </p:blipFill>
        <p:spPr>
          <a:xfrm>
            <a:off x="7429524" y="3840025"/>
            <a:ext cx="1579850" cy="157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p:nvPr/>
        </p:nvSpPr>
        <p:spPr>
          <a:xfrm>
            <a:off x="4474227" y="882450"/>
            <a:ext cx="40365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a:solidFill>
                  <a:srgbClr val="3F3F3F"/>
                </a:solidFill>
                <a:latin typeface="Proxima Nova"/>
                <a:ea typeface="Proxima Nova"/>
                <a:cs typeface="Proxima Nova"/>
                <a:sym typeface="Proxima Nova"/>
              </a:rPr>
              <a:t>Objetivo general</a:t>
            </a:r>
            <a:endParaRPr sz="2800" b="1">
              <a:solidFill>
                <a:srgbClr val="3F3F3F"/>
              </a:solidFill>
              <a:latin typeface="Proxima Nova"/>
              <a:ea typeface="Proxima Nova"/>
              <a:cs typeface="Proxima Nova"/>
              <a:sym typeface="Proxima Nova"/>
            </a:endParaRPr>
          </a:p>
          <a:p>
            <a:pPr marL="0" marR="0" lvl="0" indent="0" algn="ctr" rtl="0">
              <a:spcBef>
                <a:spcPts val="0"/>
              </a:spcBef>
              <a:spcAft>
                <a:spcPts val="0"/>
              </a:spcAft>
              <a:buNone/>
            </a:pPr>
            <a:endParaRPr/>
          </a:p>
        </p:txBody>
      </p:sp>
      <p:sp>
        <p:nvSpPr>
          <p:cNvPr id="80" name="Google Shape;80;p2"/>
          <p:cNvSpPr txBox="1"/>
          <p:nvPr/>
        </p:nvSpPr>
        <p:spPr>
          <a:xfrm>
            <a:off x="632050" y="1712875"/>
            <a:ext cx="3384000" cy="25167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None/>
            </a:pPr>
            <a:r>
              <a:rPr lang="es-ES" sz="1600">
                <a:solidFill>
                  <a:srgbClr val="616161"/>
                </a:solidFill>
                <a:latin typeface="Proxima Nova"/>
                <a:ea typeface="Proxima Nova"/>
                <a:cs typeface="Proxima Nova"/>
                <a:sym typeface="Proxima Nova"/>
              </a:rPr>
              <a:t>Desarrollar un sistema de información web que ayude a Azban Buzos a mejorar la productividad y logística de los pedidos, logrando entregas efectivas dentro de los tiempos establecidos con un mayor control a nivel de recepción y gestión de ventas.</a:t>
            </a:r>
            <a:endParaRPr sz="1600">
              <a:solidFill>
                <a:srgbClr val="616161"/>
              </a:solidFill>
              <a:latin typeface="Proxima Nova"/>
              <a:ea typeface="Proxima Nova"/>
              <a:cs typeface="Proxima Nova"/>
              <a:sym typeface="Proxima Nova"/>
            </a:endParaRPr>
          </a:p>
        </p:txBody>
      </p:sp>
      <p:pic>
        <p:nvPicPr>
          <p:cNvPr id="81" name="Google Shape;81;p2"/>
          <p:cNvPicPr preferRelativeResize="0"/>
          <p:nvPr/>
        </p:nvPicPr>
        <p:blipFill>
          <a:blip r:embed="rId3">
            <a:alphaModFix/>
          </a:blip>
          <a:stretch>
            <a:fillRect/>
          </a:stretch>
        </p:blipFill>
        <p:spPr>
          <a:xfrm>
            <a:off x="4523138" y="1712875"/>
            <a:ext cx="3938675" cy="2050050"/>
          </a:xfrm>
          <a:prstGeom prst="rect">
            <a:avLst/>
          </a:prstGeom>
          <a:noFill/>
          <a:ln>
            <a:noFill/>
          </a:ln>
        </p:spPr>
      </p:pic>
      <p:pic>
        <p:nvPicPr>
          <p:cNvPr id="82" name="Google Shape;82;p2"/>
          <p:cNvPicPr preferRelativeResize="0"/>
          <p:nvPr/>
        </p:nvPicPr>
        <p:blipFill>
          <a:blip r:embed="rId4">
            <a:alphaModFix/>
          </a:blip>
          <a:stretch>
            <a:fillRect/>
          </a:stretch>
        </p:blipFill>
        <p:spPr>
          <a:xfrm>
            <a:off x="7160392" y="3563650"/>
            <a:ext cx="1579850" cy="157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5"/>
          <p:cNvPicPr preferRelativeResize="0"/>
          <p:nvPr/>
        </p:nvPicPr>
        <p:blipFill rotWithShape="1">
          <a:blip r:embed="rId3">
            <a:alphaModFix/>
          </a:blip>
          <a:srcRect/>
          <a:stretch/>
        </p:blipFill>
        <p:spPr>
          <a:xfrm>
            <a:off x="8270874" y="238073"/>
            <a:ext cx="608543" cy="592940"/>
          </a:xfrm>
          <a:prstGeom prst="rect">
            <a:avLst/>
          </a:prstGeom>
          <a:noFill/>
          <a:ln>
            <a:noFill/>
          </a:ln>
        </p:spPr>
      </p:pic>
      <p:sp>
        <p:nvSpPr>
          <p:cNvPr id="88" name="Google Shape;88;p5"/>
          <p:cNvSpPr txBox="1"/>
          <p:nvPr/>
        </p:nvSpPr>
        <p:spPr>
          <a:xfrm>
            <a:off x="859080" y="580150"/>
            <a:ext cx="3654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rgbClr val="3F3F3F"/>
                </a:solidFill>
                <a:latin typeface="Proxima Nova"/>
                <a:ea typeface="Proxima Nova"/>
                <a:cs typeface="Proxima Nova"/>
                <a:sym typeface="Proxima Nova"/>
              </a:rPr>
              <a:t>Objetivos específicos </a:t>
            </a:r>
            <a:endParaRPr sz="2400">
              <a:latin typeface="Proxima Nova"/>
              <a:ea typeface="Proxima Nova"/>
              <a:cs typeface="Proxima Nova"/>
              <a:sym typeface="Proxima Nova"/>
            </a:endParaRPr>
          </a:p>
        </p:txBody>
      </p:sp>
      <p:sp>
        <p:nvSpPr>
          <p:cNvPr id="89" name="Google Shape;89;p5"/>
          <p:cNvSpPr/>
          <p:nvPr/>
        </p:nvSpPr>
        <p:spPr>
          <a:xfrm>
            <a:off x="859075" y="189687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5"/>
          <p:cNvSpPr txBox="1"/>
          <p:nvPr/>
        </p:nvSpPr>
        <p:spPr>
          <a:xfrm>
            <a:off x="1577550" y="1480450"/>
            <a:ext cx="68874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endParaRPr sz="1100" dirty="0">
              <a:solidFill>
                <a:srgbClr val="202729"/>
              </a:solidFill>
              <a:latin typeface="Proxima Nova"/>
              <a:ea typeface="Proxima Nova"/>
              <a:cs typeface="Proxima Nova"/>
              <a:sym typeface="Proxima Nova"/>
            </a:endParaRPr>
          </a:p>
          <a:p>
            <a:pPr marL="457200" lvl="0" indent="-334327" algn="just" rtl="0">
              <a:lnSpc>
                <a:spcPct val="115000"/>
              </a:lnSpc>
              <a:spcBef>
                <a:spcPts val="0"/>
              </a:spcBef>
              <a:spcAft>
                <a:spcPts val="0"/>
              </a:spcAft>
              <a:buClr>
                <a:srgbClr val="616161"/>
              </a:buClr>
              <a:buSzPct val="100000"/>
              <a:buFont typeface="Proxima Nova"/>
              <a:buChar char="●"/>
            </a:pPr>
            <a:r>
              <a:rPr lang="es-ES" sz="1600" dirty="0">
                <a:solidFill>
                  <a:srgbClr val="616161"/>
                </a:solidFill>
                <a:latin typeface="Proxima Nova"/>
                <a:ea typeface="Proxima Nova"/>
                <a:cs typeface="Proxima Nova"/>
                <a:sym typeface="Proxima Nova"/>
              </a:rPr>
              <a:t>Diseñar un sistema web que permita el registro de las ventas, tener control sobre el estado, orden en producción, entrega y pago de pedido.</a:t>
            </a:r>
            <a:endParaRPr sz="1600" dirty="0">
              <a:solidFill>
                <a:srgbClr val="616161"/>
              </a:solidFill>
              <a:latin typeface="Proxima Nova"/>
              <a:ea typeface="Proxima Nova"/>
              <a:cs typeface="Proxima Nova"/>
              <a:sym typeface="Proxima Nova"/>
            </a:endParaRPr>
          </a:p>
          <a:p>
            <a:pPr marL="457200" lvl="0" indent="-334327" algn="just" rtl="0">
              <a:lnSpc>
                <a:spcPct val="115000"/>
              </a:lnSpc>
              <a:spcBef>
                <a:spcPts val="0"/>
              </a:spcBef>
              <a:spcAft>
                <a:spcPts val="0"/>
              </a:spcAft>
              <a:buClr>
                <a:srgbClr val="616161"/>
              </a:buClr>
              <a:buSzPct val="100000"/>
              <a:buFont typeface="Proxima Nova"/>
              <a:buChar char="●"/>
            </a:pPr>
            <a:r>
              <a:rPr lang="es-ES" sz="1600" dirty="0">
                <a:solidFill>
                  <a:srgbClr val="616161"/>
                </a:solidFill>
                <a:latin typeface="Proxima Nova"/>
                <a:ea typeface="Proxima Nova"/>
                <a:cs typeface="Proxima Nova"/>
                <a:sym typeface="Proxima Nova"/>
              </a:rPr>
              <a:t>Digitalizar algunos procesos de producción que actualmente se realizan de forma manual.</a:t>
            </a:r>
            <a:endParaRPr sz="1600" dirty="0">
              <a:solidFill>
                <a:srgbClr val="616161"/>
              </a:solidFill>
              <a:latin typeface="Proxima Nova"/>
              <a:ea typeface="Proxima Nova"/>
              <a:cs typeface="Proxima Nova"/>
              <a:sym typeface="Proxima Nova"/>
            </a:endParaRPr>
          </a:p>
          <a:p>
            <a:pPr marL="457200" lvl="0" indent="-334327" algn="just" rtl="0">
              <a:lnSpc>
                <a:spcPct val="115000"/>
              </a:lnSpc>
              <a:spcBef>
                <a:spcPts val="0"/>
              </a:spcBef>
              <a:spcAft>
                <a:spcPts val="0"/>
              </a:spcAft>
              <a:buClr>
                <a:srgbClr val="616161"/>
              </a:buClr>
              <a:buSzPct val="100000"/>
              <a:buFont typeface="Proxima Nova"/>
              <a:buChar char="●"/>
            </a:pPr>
            <a:r>
              <a:rPr lang="es-ES" sz="1600" dirty="0">
                <a:solidFill>
                  <a:srgbClr val="616161"/>
                </a:solidFill>
                <a:latin typeface="Proxima Nova"/>
                <a:ea typeface="Proxima Nova"/>
                <a:cs typeface="Proxima Nova"/>
                <a:sym typeface="Proxima Nova"/>
              </a:rPr>
              <a:t>Crear una base de datos que permita un óptimo manejo de los pedidos, toma de decisiones a nivel del negocio basado en los datos que se generan.</a:t>
            </a:r>
            <a:endParaRPr sz="1600" dirty="0">
              <a:solidFill>
                <a:srgbClr val="616161"/>
              </a:solidFill>
              <a:latin typeface="Proxima Nova"/>
              <a:ea typeface="Proxima Nova"/>
              <a:cs typeface="Proxima Nova"/>
              <a:sym typeface="Proxima Nova"/>
            </a:endParaRPr>
          </a:p>
        </p:txBody>
      </p:sp>
      <p:pic>
        <p:nvPicPr>
          <p:cNvPr id="91" name="Google Shape;91;p5"/>
          <p:cNvPicPr preferRelativeResize="0"/>
          <p:nvPr/>
        </p:nvPicPr>
        <p:blipFill>
          <a:blip r:embed="rId4">
            <a:alphaModFix/>
          </a:blip>
          <a:stretch>
            <a:fillRect/>
          </a:stretch>
        </p:blipFill>
        <p:spPr>
          <a:xfrm>
            <a:off x="7429524" y="3840025"/>
            <a:ext cx="1579850" cy="157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9"/>
          <p:cNvSpPr txBox="1"/>
          <p:nvPr/>
        </p:nvSpPr>
        <p:spPr>
          <a:xfrm>
            <a:off x="311700" y="1177250"/>
            <a:ext cx="8520600" cy="3668700"/>
          </a:xfrm>
          <a:prstGeom prst="rect">
            <a:avLst/>
          </a:prstGeom>
          <a:noFill/>
          <a:ln>
            <a:noFill/>
          </a:ln>
        </p:spPr>
        <p:txBody>
          <a:bodyPr spcFirstLastPara="1" wrap="square" lIns="91425" tIns="91425" rIns="91425" bIns="91425" anchor="t" anchorCtr="0">
            <a:normAutofit/>
          </a:bodyPr>
          <a:lstStyle/>
          <a:p>
            <a:pPr marL="457200" lvl="0" indent="-336550" algn="just" rtl="0">
              <a:lnSpc>
                <a:spcPct val="105000"/>
              </a:lnSpc>
              <a:spcBef>
                <a:spcPts val="0"/>
              </a:spcBef>
              <a:spcAft>
                <a:spcPts val="0"/>
              </a:spcAft>
              <a:buClr>
                <a:srgbClr val="616161"/>
              </a:buClr>
              <a:buSzPts val="1700"/>
              <a:buFont typeface="Proxima Nova"/>
              <a:buChar char="●"/>
            </a:pPr>
            <a:r>
              <a:rPr lang="es-ES" sz="1700">
                <a:solidFill>
                  <a:srgbClr val="616161"/>
                </a:solidFill>
                <a:latin typeface="Proxima Nova"/>
                <a:ea typeface="Proxima Nova"/>
                <a:cs typeface="Proxima Nova"/>
                <a:sym typeface="Proxima Nova"/>
              </a:rPr>
              <a:t>Optimizar y mejorar la productividad gracias a la logística implementada mediante la tienda virtual, ya que se presenta un encolamiento de pedidos e incumplimiento a los clientes por problemas organizacionales.</a:t>
            </a:r>
            <a:endParaRPr sz="1700">
              <a:solidFill>
                <a:srgbClr val="616161"/>
              </a:solidFill>
              <a:latin typeface="Proxima Nova"/>
              <a:ea typeface="Proxima Nova"/>
              <a:cs typeface="Proxima Nova"/>
              <a:sym typeface="Proxima Nova"/>
            </a:endParaRPr>
          </a:p>
          <a:p>
            <a:pPr marL="457200" lvl="0" indent="-336550" algn="just" rtl="0">
              <a:lnSpc>
                <a:spcPct val="105000"/>
              </a:lnSpc>
              <a:spcBef>
                <a:spcPts val="0"/>
              </a:spcBef>
              <a:spcAft>
                <a:spcPts val="0"/>
              </a:spcAft>
              <a:buClr>
                <a:srgbClr val="616161"/>
              </a:buClr>
              <a:buSzPts val="1700"/>
              <a:buFont typeface="Proxima Nova"/>
              <a:buChar char="●"/>
            </a:pPr>
            <a:r>
              <a:rPr lang="es-ES" sz="1700">
                <a:solidFill>
                  <a:srgbClr val="616161"/>
                </a:solidFill>
                <a:latin typeface="Proxima Nova"/>
                <a:ea typeface="Proxima Nova"/>
                <a:cs typeface="Proxima Nova"/>
                <a:sym typeface="Proxima Nova"/>
              </a:rPr>
              <a:t>Desarrollar un software capaz de almacenar una </a:t>
            </a:r>
            <a:r>
              <a:rPr lang="es-ES" sz="1700" b="1">
                <a:solidFill>
                  <a:srgbClr val="4BA173"/>
                </a:solidFill>
                <a:latin typeface="Proxima Nova"/>
                <a:ea typeface="Proxima Nova"/>
                <a:cs typeface="Proxima Nova"/>
                <a:sym typeface="Proxima Nova"/>
              </a:rPr>
              <a:t>base de datos</a:t>
            </a:r>
            <a:r>
              <a:rPr lang="es-ES" sz="1700">
                <a:solidFill>
                  <a:srgbClr val="616161"/>
                </a:solidFill>
                <a:latin typeface="Proxima Nova"/>
                <a:ea typeface="Proxima Nova"/>
                <a:cs typeface="Proxima Nova"/>
                <a:sym typeface="Proxima Nova"/>
              </a:rPr>
              <a:t> permitiendo tener un control de la producción e inventario de una manera clara y efectiva. La </a:t>
            </a:r>
            <a:r>
              <a:rPr lang="es-ES" sz="1700" b="1">
                <a:solidFill>
                  <a:srgbClr val="4BA173"/>
                </a:solidFill>
                <a:latin typeface="Proxima Nova"/>
                <a:ea typeface="Proxima Nova"/>
                <a:cs typeface="Proxima Nova"/>
                <a:sym typeface="Proxima Nova"/>
              </a:rPr>
              <a:t>aplicación web</a:t>
            </a:r>
            <a:r>
              <a:rPr lang="es-ES" sz="1700">
                <a:solidFill>
                  <a:srgbClr val="616161"/>
                </a:solidFill>
                <a:latin typeface="Proxima Nova"/>
                <a:ea typeface="Proxima Nova"/>
                <a:cs typeface="Proxima Nova"/>
                <a:sym typeface="Proxima Nova"/>
              </a:rPr>
              <a:t> permitirá a la empresa Azban un mayor alcance a nivel nacional por consiguiente una mayor distribución de los productos.</a:t>
            </a:r>
            <a:endParaRPr sz="1700">
              <a:solidFill>
                <a:srgbClr val="616161"/>
              </a:solidFill>
              <a:latin typeface="Proxima Nova"/>
              <a:ea typeface="Proxima Nova"/>
              <a:cs typeface="Proxima Nova"/>
              <a:sym typeface="Proxima Nova"/>
            </a:endParaRPr>
          </a:p>
          <a:p>
            <a:pPr marL="457200" lvl="0" indent="-336550" algn="just" rtl="0">
              <a:lnSpc>
                <a:spcPct val="105000"/>
              </a:lnSpc>
              <a:spcBef>
                <a:spcPts val="0"/>
              </a:spcBef>
              <a:spcAft>
                <a:spcPts val="0"/>
              </a:spcAft>
              <a:buClr>
                <a:srgbClr val="616161"/>
              </a:buClr>
              <a:buSzPts val="1700"/>
              <a:buFont typeface="Proxima Nova"/>
              <a:buChar char="●"/>
            </a:pPr>
            <a:r>
              <a:rPr lang="es-ES" sz="1700">
                <a:solidFill>
                  <a:srgbClr val="616161"/>
                </a:solidFill>
                <a:latin typeface="Proxima Nova"/>
                <a:ea typeface="Proxima Nova"/>
                <a:cs typeface="Proxima Nova"/>
                <a:sym typeface="Proxima Nova"/>
              </a:rPr>
              <a:t>Fecha inicial el 19 de julio del año 2021 con fecha de culminación el 18 de julio del 2023.</a:t>
            </a:r>
            <a:endParaRPr sz="1700">
              <a:solidFill>
                <a:srgbClr val="616161"/>
              </a:solidFill>
              <a:latin typeface="Proxima Nova"/>
              <a:ea typeface="Proxima Nova"/>
              <a:cs typeface="Proxima Nova"/>
              <a:sym typeface="Proxima Nova"/>
            </a:endParaRPr>
          </a:p>
          <a:p>
            <a:pPr marL="457200" lvl="0" indent="-336550" algn="just" rtl="0">
              <a:lnSpc>
                <a:spcPct val="105000"/>
              </a:lnSpc>
              <a:spcBef>
                <a:spcPts val="0"/>
              </a:spcBef>
              <a:spcAft>
                <a:spcPts val="0"/>
              </a:spcAft>
              <a:buClr>
                <a:srgbClr val="616161"/>
              </a:buClr>
              <a:buSzPts val="1700"/>
              <a:buFont typeface="Proxima Nova"/>
              <a:buChar char="●"/>
            </a:pPr>
            <a:r>
              <a:rPr lang="es-ES" sz="1700">
                <a:solidFill>
                  <a:srgbClr val="616161"/>
                </a:solidFill>
                <a:latin typeface="Proxima Nova"/>
                <a:ea typeface="Proxima Nova"/>
                <a:cs typeface="Proxima Nova"/>
                <a:sym typeface="Proxima Nova"/>
              </a:rPr>
              <a:t>Taller de producción de Azban ubicada en el barrio Carabelas, calle 1 c #37 - 57  de la ciudad Bogotá en Colombia.</a:t>
            </a:r>
            <a:endParaRPr sz="1700">
              <a:solidFill>
                <a:srgbClr val="616161"/>
              </a:solidFill>
              <a:latin typeface="Proxima Nova"/>
              <a:ea typeface="Proxima Nova"/>
              <a:cs typeface="Proxima Nova"/>
              <a:sym typeface="Proxima Nova"/>
            </a:endParaRPr>
          </a:p>
          <a:p>
            <a:pPr marL="457200" lvl="0" indent="-336550" algn="just" rtl="0">
              <a:lnSpc>
                <a:spcPct val="105000"/>
              </a:lnSpc>
              <a:spcBef>
                <a:spcPts val="0"/>
              </a:spcBef>
              <a:spcAft>
                <a:spcPts val="0"/>
              </a:spcAft>
              <a:buClr>
                <a:srgbClr val="616161"/>
              </a:buClr>
              <a:buSzPts val="1700"/>
              <a:buFont typeface="Proxima Nova"/>
              <a:buChar char="●"/>
            </a:pPr>
            <a:r>
              <a:rPr lang="es-ES" sz="1700">
                <a:solidFill>
                  <a:srgbClr val="616161"/>
                </a:solidFill>
                <a:latin typeface="Proxima Nova"/>
                <a:ea typeface="Proxima Nova"/>
                <a:cs typeface="Proxima Nova"/>
                <a:sym typeface="Proxima Nova"/>
              </a:rPr>
              <a:t>Fredy Guio, Gerente general.</a:t>
            </a:r>
            <a:endParaRPr sz="1700">
              <a:solidFill>
                <a:srgbClr val="616161"/>
              </a:solidFill>
              <a:latin typeface="Proxima Nova"/>
              <a:ea typeface="Proxima Nova"/>
              <a:cs typeface="Proxima Nova"/>
              <a:sym typeface="Proxima Nova"/>
            </a:endParaRPr>
          </a:p>
        </p:txBody>
      </p:sp>
      <p:sp>
        <p:nvSpPr>
          <p:cNvPr id="97" name="Google Shape;97;p9"/>
          <p:cNvSpPr txBox="1"/>
          <p:nvPr/>
        </p:nvSpPr>
        <p:spPr>
          <a:xfrm>
            <a:off x="859066" y="580141"/>
            <a:ext cx="2389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rgbClr val="3F3F3F"/>
                </a:solidFill>
                <a:latin typeface="Proxima Nova"/>
                <a:ea typeface="Proxima Nova"/>
                <a:cs typeface="Proxima Nova"/>
                <a:sym typeface="Proxima Nova"/>
              </a:rPr>
              <a:t>Justificación </a:t>
            </a:r>
            <a:endParaRPr sz="2400">
              <a:latin typeface="Proxima Nova"/>
              <a:ea typeface="Proxima Nova"/>
              <a:cs typeface="Proxima Nova"/>
              <a:sym typeface="Proxima Nova"/>
            </a:endParaRPr>
          </a:p>
        </p:txBody>
      </p:sp>
      <p:pic>
        <p:nvPicPr>
          <p:cNvPr id="98" name="Google Shape;98;p9"/>
          <p:cNvPicPr preferRelativeResize="0"/>
          <p:nvPr/>
        </p:nvPicPr>
        <p:blipFill>
          <a:blip r:embed="rId3">
            <a:alphaModFix/>
          </a:blip>
          <a:stretch>
            <a:fillRect/>
          </a:stretch>
        </p:blipFill>
        <p:spPr>
          <a:xfrm>
            <a:off x="7429524" y="3840025"/>
            <a:ext cx="1579850" cy="157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0"/>
          <p:cNvSpPr txBox="1"/>
          <p:nvPr/>
        </p:nvSpPr>
        <p:spPr>
          <a:xfrm>
            <a:off x="1832075" y="906276"/>
            <a:ext cx="1505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dirty="0">
                <a:solidFill>
                  <a:srgbClr val="3F3F3F"/>
                </a:solidFill>
                <a:latin typeface="Proxima Nova"/>
                <a:ea typeface="Proxima Nova"/>
                <a:cs typeface="Proxima Nova"/>
                <a:sym typeface="Proxima Nova"/>
              </a:rPr>
              <a:t>Alcance</a:t>
            </a:r>
            <a:endParaRPr sz="2400" b="1" dirty="0">
              <a:solidFill>
                <a:srgbClr val="3F3F3F"/>
              </a:solidFill>
              <a:latin typeface="Proxima Nova"/>
              <a:ea typeface="Proxima Nova"/>
              <a:cs typeface="Proxima Nova"/>
              <a:sym typeface="Proxima Nova"/>
            </a:endParaRPr>
          </a:p>
        </p:txBody>
      </p:sp>
      <p:sp>
        <p:nvSpPr>
          <p:cNvPr id="104" name="Google Shape;104;p10"/>
          <p:cNvSpPr txBox="1"/>
          <p:nvPr/>
        </p:nvSpPr>
        <p:spPr>
          <a:xfrm>
            <a:off x="1171460" y="1455031"/>
            <a:ext cx="7528200" cy="3302092"/>
          </a:xfrm>
          <a:prstGeom prst="rect">
            <a:avLst/>
          </a:prstGeom>
          <a:noFill/>
          <a:ln>
            <a:noFill/>
          </a:ln>
        </p:spPr>
        <p:txBody>
          <a:bodyPr spcFirstLastPara="1" wrap="square" lIns="91425" tIns="91425" rIns="91425" bIns="91425" anchor="t" anchorCtr="0">
            <a:normAutofit/>
          </a:bodyPr>
          <a:lstStyle/>
          <a:p>
            <a:pPr marL="457200" lvl="0" indent="-330200" algn="just" rtl="0">
              <a:lnSpc>
                <a:spcPct val="115000"/>
              </a:lnSpc>
              <a:spcBef>
                <a:spcPts val="0"/>
              </a:spcBef>
              <a:spcAft>
                <a:spcPts val="0"/>
              </a:spcAft>
              <a:buClr>
                <a:srgbClr val="616161"/>
              </a:buClr>
              <a:buSzPts val="1600"/>
              <a:buFont typeface="Proxima Nova"/>
              <a:buChar char="●"/>
            </a:pPr>
            <a:r>
              <a:rPr lang="es-ES" sz="1600" dirty="0">
                <a:solidFill>
                  <a:srgbClr val="616161"/>
                </a:solidFill>
                <a:latin typeface="Proxima Nova"/>
                <a:ea typeface="Proxima Nova"/>
                <a:cs typeface="Proxima Nova"/>
                <a:sym typeface="Proxima Nova"/>
              </a:rPr>
              <a:t>Tecnologías: SQL Server, Visual Studio </a:t>
            </a:r>
            <a:r>
              <a:rPr lang="es-ES" sz="1600" dirty="0" err="1">
                <a:solidFill>
                  <a:srgbClr val="616161"/>
                </a:solidFill>
                <a:latin typeface="Proxima Nova"/>
                <a:ea typeface="Proxima Nova"/>
                <a:cs typeface="Proxima Nova"/>
                <a:sym typeface="Proxima Nova"/>
              </a:rPr>
              <a:t>Code</a:t>
            </a:r>
            <a:r>
              <a:rPr lang="es-ES" sz="1600" dirty="0">
                <a:solidFill>
                  <a:srgbClr val="616161"/>
                </a:solidFill>
                <a:latin typeface="Proxima Nova"/>
                <a:ea typeface="Proxima Nova"/>
                <a:cs typeface="Proxima Nova"/>
                <a:sym typeface="Proxima Nova"/>
              </a:rPr>
              <a:t> y Angular.</a:t>
            </a:r>
            <a:endParaRPr sz="1600" dirty="0">
              <a:solidFill>
                <a:srgbClr val="616161"/>
              </a:solidFill>
              <a:latin typeface="Proxima Nova"/>
              <a:ea typeface="Proxima Nova"/>
              <a:cs typeface="Proxima Nova"/>
              <a:sym typeface="Proxima Nova"/>
            </a:endParaRPr>
          </a:p>
          <a:p>
            <a:pPr marL="457200" lvl="0" indent="-330200" algn="just" rtl="0">
              <a:lnSpc>
                <a:spcPct val="115000"/>
              </a:lnSpc>
              <a:spcBef>
                <a:spcPts val="0"/>
              </a:spcBef>
              <a:spcAft>
                <a:spcPts val="0"/>
              </a:spcAft>
              <a:buClr>
                <a:srgbClr val="616161"/>
              </a:buClr>
              <a:buSzPts val="1600"/>
              <a:buFont typeface="Proxima Nova"/>
              <a:buChar char="●"/>
            </a:pPr>
            <a:r>
              <a:rPr lang="es-ES" sz="1600" dirty="0">
                <a:solidFill>
                  <a:srgbClr val="616161"/>
                </a:solidFill>
                <a:latin typeface="Proxima Nova"/>
                <a:ea typeface="Proxima Nova"/>
                <a:cs typeface="Proxima Nova"/>
                <a:sym typeface="Proxima Nova"/>
              </a:rPr>
              <a:t>Los módulos a desarrollar:</a:t>
            </a:r>
            <a:endParaRPr sz="1600" dirty="0">
              <a:solidFill>
                <a:srgbClr val="616161"/>
              </a:solidFill>
              <a:latin typeface="Proxima Nova"/>
              <a:ea typeface="Proxima Nova"/>
              <a:cs typeface="Proxima Nova"/>
              <a:sym typeface="Proxima Nova"/>
            </a:endParaRPr>
          </a:p>
          <a:p>
            <a:pPr marL="914400" lvl="1" indent="-330200" algn="just" rtl="0">
              <a:lnSpc>
                <a:spcPct val="115000"/>
              </a:lnSpc>
              <a:spcBef>
                <a:spcPts val="0"/>
              </a:spcBef>
              <a:spcAft>
                <a:spcPts val="0"/>
              </a:spcAft>
              <a:buClr>
                <a:srgbClr val="616161"/>
              </a:buClr>
              <a:buSzPts val="1600"/>
              <a:buFont typeface="Proxima Nova"/>
              <a:buChar char="○"/>
            </a:pPr>
            <a:r>
              <a:rPr lang="es-ES" sz="1600" b="1" dirty="0">
                <a:solidFill>
                  <a:srgbClr val="616161"/>
                </a:solidFill>
                <a:latin typeface="Proxima Nova"/>
                <a:ea typeface="Proxima Nova"/>
                <a:cs typeface="Proxima Nova"/>
                <a:sym typeface="Proxima Nova"/>
              </a:rPr>
              <a:t>Creación de pedidos</a:t>
            </a:r>
          </a:p>
          <a:p>
            <a:pPr marL="914400" lvl="1" indent="-330200" algn="just" rtl="0">
              <a:lnSpc>
                <a:spcPct val="115000"/>
              </a:lnSpc>
              <a:spcBef>
                <a:spcPts val="0"/>
              </a:spcBef>
              <a:spcAft>
                <a:spcPts val="0"/>
              </a:spcAft>
              <a:buClr>
                <a:srgbClr val="616161"/>
              </a:buClr>
              <a:buSzPts val="1600"/>
              <a:buFont typeface="Proxima Nova"/>
              <a:buChar char="○"/>
            </a:pPr>
            <a:r>
              <a:rPr lang="es-ES" sz="1600" b="1" dirty="0">
                <a:solidFill>
                  <a:srgbClr val="616161"/>
                </a:solidFill>
                <a:latin typeface="Proxima Nova"/>
                <a:ea typeface="Proxima Nova"/>
                <a:cs typeface="Proxima Nova"/>
                <a:sym typeface="Proxima Nova"/>
              </a:rPr>
              <a:t>Producción – Gestión de pedidos</a:t>
            </a:r>
          </a:p>
          <a:p>
            <a:pPr marL="914400" lvl="1" indent="-330200" algn="just" rtl="0">
              <a:lnSpc>
                <a:spcPct val="115000"/>
              </a:lnSpc>
              <a:spcBef>
                <a:spcPts val="0"/>
              </a:spcBef>
              <a:spcAft>
                <a:spcPts val="0"/>
              </a:spcAft>
              <a:buClr>
                <a:srgbClr val="616161"/>
              </a:buClr>
              <a:buSzPts val="1600"/>
              <a:buFont typeface="Proxima Nova"/>
              <a:buChar char="○"/>
            </a:pPr>
            <a:r>
              <a:rPr lang="es-ES" sz="1600" b="1" dirty="0">
                <a:solidFill>
                  <a:srgbClr val="616161"/>
                </a:solidFill>
                <a:latin typeface="Proxima Nova"/>
                <a:ea typeface="Proxima Nova"/>
                <a:cs typeface="Proxima Nova"/>
                <a:sym typeface="Proxima Nova"/>
              </a:rPr>
              <a:t>Impresión de guías</a:t>
            </a:r>
            <a:r>
              <a:rPr sz="1600" dirty="0">
                <a:solidFill>
                  <a:srgbClr val="616161"/>
                </a:solidFill>
                <a:latin typeface="Proxima Nova"/>
                <a:ea typeface="Proxima Nova"/>
                <a:cs typeface="Proxima Nova"/>
                <a:sym typeface="Proxima Nova"/>
              </a:rPr>
              <a:t> </a:t>
            </a:r>
            <a:endParaRPr lang="es-MX" sz="1600" dirty="0">
              <a:solidFill>
                <a:srgbClr val="616161"/>
              </a:solidFill>
              <a:latin typeface="Proxima Nova"/>
              <a:ea typeface="Proxima Nova"/>
              <a:cs typeface="Proxima Nova"/>
              <a:sym typeface="Proxima Nova"/>
            </a:endParaRPr>
          </a:p>
          <a:p>
            <a:pPr marL="914400" lvl="1" indent="-330200" algn="just" rtl="0">
              <a:lnSpc>
                <a:spcPct val="115000"/>
              </a:lnSpc>
              <a:spcBef>
                <a:spcPts val="0"/>
              </a:spcBef>
              <a:spcAft>
                <a:spcPts val="0"/>
              </a:spcAft>
              <a:buClr>
                <a:srgbClr val="616161"/>
              </a:buClr>
              <a:buSzPts val="1600"/>
              <a:buFont typeface="Proxima Nova"/>
              <a:buChar char="○"/>
            </a:pPr>
            <a:endParaRPr lang="es-MX" sz="1600" dirty="0">
              <a:solidFill>
                <a:srgbClr val="616161"/>
              </a:solidFill>
              <a:latin typeface="Proxima Nova"/>
              <a:ea typeface="Proxima Nova"/>
              <a:cs typeface="Proxima Nova"/>
              <a:sym typeface="Proxima Nova"/>
            </a:endParaRPr>
          </a:p>
          <a:p>
            <a:pPr marL="457200" indent="-330200" algn="just">
              <a:lnSpc>
                <a:spcPct val="115000"/>
              </a:lnSpc>
              <a:buClr>
                <a:srgbClr val="616161"/>
              </a:buClr>
              <a:buSzPts val="1600"/>
              <a:buFont typeface="Proxima Nova"/>
              <a:buChar char="●"/>
            </a:pPr>
            <a:r>
              <a:rPr lang="es-419" sz="1600" dirty="0">
                <a:solidFill>
                  <a:srgbClr val="616161"/>
                </a:solidFill>
                <a:latin typeface="Proxima Nova"/>
                <a:ea typeface="Proxima Nova"/>
                <a:cs typeface="Proxima Nova"/>
                <a:sym typeface="Proxima Nova"/>
              </a:rPr>
              <a:t>Se pretende instalar en internet con el fin de tener un uso más accesible.</a:t>
            </a:r>
          </a:p>
          <a:p>
            <a:pPr marL="457200" lvl="0" indent="-330200" algn="just" rtl="0">
              <a:lnSpc>
                <a:spcPct val="115000"/>
              </a:lnSpc>
              <a:spcBef>
                <a:spcPts val="0"/>
              </a:spcBef>
              <a:spcAft>
                <a:spcPts val="0"/>
              </a:spcAft>
              <a:buClr>
                <a:srgbClr val="616161"/>
              </a:buClr>
              <a:buSzPts val="1600"/>
              <a:buFont typeface="Proxima Nova"/>
              <a:buChar char="●"/>
            </a:pPr>
            <a:r>
              <a:rPr lang="es-ES" sz="1600" dirty="0">
                <a:solidFill>
                  <a:srgbClr val="616161"/>
                </a:solidFill>
                <a:latin typeface="Proxima Nova"/>
                <a:ea typeface="Proxima Nova"/>
                <a:cs typeface="Proxima Nova"/>
                <a:sym typeface="Proxima Nova"/>
              </a:rPr>
              <a:t>19 de julio del año 2021  - 18 de julio del 2023.</a:t>
            </a:r>
            <a:endParaRPr sz="1600" dirty="0">
              <a:solidFill>
                <a:srgbClr val="616161"/>
              </a:solidFill>
              <a:latin typeface="Proxima Nova"/>
              <a:ea typeface="Proxima Nova"/>
              <a:cs typeface="Proxima Nova"/>
              <a:sym typeface="Proxima Nova"/>
            </a:endParaRPr>
          </a:p>
        </p:txBody>
      </p:sp>
      <p:pic>
        <p:nvPicPr>
          <p:cNvPr id="105" name="Google Shape;105;p10"/>
          <p:cNvPicPr preferRelativeResize="0"/>
          <p:nvPr/>
        </p:nvPicPr>
        <p:blipFill>
          <a:blip r:embed="rId3">
            <a:alphaModFix/>
          </a:blip>
          <a:stretch>
            <a:fillRect/>
          </a:stretch>
        </p:blipFill>
        <p:spPr>
          <a:xfrm>
            <a:off x="7429525" y="3840025"/>
            <a:ext cx="1099200" cy="109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p:nvPr/>
        </p:nvSpPr>
        <p:spPr>
          <a:xfrm>
            <a:off x="382875" y="249500"/>
            <a:ext cx="7090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chemeClr val="lt1"/>
                </a:solidFill>
                <a:latin typeface="Calibri"/>
                <a:ea typeface="Calibri"/>
                <a:cs typeface="Calibri"/>
                <a:sym typeface="Calibri"/>
              </a:rPr>
              <a:t>DESARROLLO DE UN SOFTWARE</a:t>
            </a:r>
            <a:r>
              <a:rPr lang="es-ES" sz="3600" b="1">
                <a:solidFill>
                  <a:schemeClr val="lt1"/>
                </a:solidFill>
                <a:latin typeface="Calibri"/>
                <a:ea typeface="Calibri"/>
                <a:cs typeface="Calibri"/>
                <a:sym typeface="Calibri"/>
              </a:rPr>
              <a:t> </a:t>
            </a:r>
            <a:endParaRPr/>
          </a:p>
        </p:txBody>
      </p:sp>
      <p:pic>
        <p:nvPicPr>
          <p:cNvPr id="111" name="Google Shape;111;p6"/>
          <p:cNvPicPr preferRelativeResize="0"/>
          <p:nvPr/>
        </p:nvPicPr>
        <p:blipFill>
          <a:blip r:embed="rId3">
            <a:alphaModFix/>
          </a:blip>
          <a:stretch>
            <a:fillRect/>
          </a:stretch>
        </p:blipFill>
        <p:spPr>
          <a:xfrm>
            <a:off x="5386216" y="1494925"/>
            <a:ext cx="3352910" cy="2609800"/>
          </a:xfrm>
          <a:prstGeom prst="rect">
            <a:avLst/>
          </a:prstGeom>
          <a:noFill/>
          <a:ln>
            <a:noFill/>
          </a:ln>
        </p:spPr>
      </p:pic>
      <p:pic>
        <p:nvPicPr>
          <p:cNvPr id="112" name="Google Shape;112;p6"/>
          <p:cNvPicPr preferRelativeResize="0"/>
          <p:nvPr/>
        </p:nvPicPr>
        <p:blipFill rotWithShape="1">
          <a:blip r:embed="rId4">
            <a:alphaModFix/>
          </a:blip>
          <a:srcRect l="4834" t="9024" r="5479"/>
          <a:stretch/>
        </p:blipFill>
        <p:spPr>
          <a:xfrm>
            <a:off x="382875" y="1844400"/>
            <a:ext cx="4271925" cy="2066876"/>
          </a:xfrm>
          <a:prstGeom prst="rect">
            <a:avLst/>
          </a:prstGeom>
          <a:noFill/>
          <a:ln>
            <a:noFill/>
          </a:ln>
        </p:spPr>
      </p:pic>
      <p:pic>
        <p:nvPicPr>
          <p:cNvPr id="113" name="Google Shape;113;p6"/>
          <p:cNvPicPr preferRelativeResize="0"/>
          <p:nvPr/>
        </p:nvPicPr>
        <p:blipFill>
          <a:blip r:embed="rId5">
            <a:alphaModFix/>
          </a:blip>
          <a:stretch>
            <a:fillRect/>
          </a:stretch>
        </p:blipFill>
        <p:spPr>
          <a:xfrm>
            <a:off x="7429524" y="3840025"/>
            <a:ext cx="1579850" cy="157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5efa02904fadd724_4"/>
          <p:cNvSpPr txBox="1"/>
          <p:nvPr/>
        </p:nvSpPr>
        <p:spPr>
          <a:xfrm>
            <a:off x="557124" y="442375"/>
            <a:ext cx="5603396"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dirty="0">
                <a:solidFill>
                  <a:srgbClr val="3F3F3F"/>
                </a:solidFill>
                <a:latin typeface="Proxima Nova"/>
                <a:ea typeface="Proxima Nova"/>
                <a:cs typeface="Proxima Nova"/>
                <a:sym typeface="Proxima Nova"/>
              </a:rPr>
              <a:t>Técnica de levantamiento de información</a:t>
            </a:r>
            <a:endParaRPr sz="2400" dirty="0">
              <a:latin typeface="Proxima Nova"/>
              <a:ea typeface="Proxima Nova"/>
              <a:cs typeface="Proxima Nova"/>
              <a:sym typeface="Proxima Nova"/>
            </a:endParaRPr>
          </a:p>
        </p:txBody>
      </p:sp>
      <p:sp>
        <p:nvSpPr>
          <p:cNvPr id="119" name="Google Shape;119;g5efa02904fadd724_4"/>
          <p:cNvSpPr txBox="1"/>
          <p:nvPr/>
        </p:nvSpPr>
        <p:spPr>
          <a:xfrm>
            <a:off x="927749" y="1273331"/>
            <a:ext cx="6855801" cy="3027344"/>
          </a:xfrm>
          <a:prstGeom prst="rect">
            <a:avLst/>
          </a:prstGeom>
          <a:noFill/>
          <a:ln>
            <a:noFill/>
          </a:ln>
        </p:spPr>
        <p:txBody>
          <a:bodyPr spcFirstLastPara="1" wrap="square" lIns="91425" tIns="91425" rIns="91425" bIns="91425" anchor="t" anchorCtr="0">
            <a:normAutofit/>
          </a:bodyPr>
          <a:lstStyle/>
          <a:p>
            <a:pPr marL="127000" lvl="0" algn="just" rtl="0">
              <a:lnSpc>
                <a:spcPct val="115000"/>
              </a:lnSpc>
              <a:spcBef>
                <a:spcPts val="0"/>
              </a:spcBef>
              <a:spcAft>
                <a:spcPts val="0"/>
              </a:spcAft>
              <a:buClr>
                <a:srgbClr val="616161"/>
              </a:buClr>
              <a:buSzPts val="1600"/>
            </a:pPr>
            <a:r>
              <a:rPr lang="es-MX" sz="1600" dirty="0">
                <a:solidFill>
                  <a:srgbClr val="616161"/>
                </a:solidFill>
                <a:latin typeface="Proxima Nova"/>
                <a:ea typeface="Proxima Nova"/>
                <a:cs typeface="Proxima Nova"/>
                <a:sym typeface="Proxima Nova"/>
              </a:rPr>
              <a:t>Para el levantamiento de la información se realiza una entrevista que consta de 29 preguntas, la cual es registrada de manera escrita, en ella se adjuntan evidencias fotográficas del actual manejo de datos dentro de la empresa </a:t>
            </a:r>
            <a:r>
              <a:rPr lang="es-MX" sz="1600" dirty="0" err="1">
                <a:solidFill>
                  <a:srgbClr val="616161"/>
                </a:solidFill>
                <a:latin typeface="Proxima Nova"/>
                <a:ea typeface="Proxima Nova"/>
                <a:cs typeface="Proxima Nova"/>
                <a:sym typeface="Proxima Nova"/>
              </a:rPr>
              <a:t>Azban</a:t>
            </a:r>
            <a:r>
              <a:rPr lang="es-MX" sz="1600" dirty="0">
                <a:solidFill>
                  <a:srgbClr val="616161"/>
                </a:solidFill>
                <a:latin typeface="Proxima Nova"/>
                <a:ea typeface="Proxima Nova"/>
                <a:cs typeface="Proxima Nova"/>
                <a:sym typeface="Proxima Nova"/>
              </a:rPr>
              <a:t> Buzos, adicionalmente se anexa información de productos.</a:t>
            </a:r>
            <a:endParaRPr sz="1600" dirty="0">
              <a:solidFill>
                <a:srgbClr val="616161"/>
              </a:solidFill>
              <a:latin typeface="Proxima Nova"/>
              <a:ea typeface="Proxima Nova"/>
              <a:cs typeface="Proxima Nova"/>
              <a:sym typeface="Proxima Nova"/>
            </a:endParaRPr>
          </a:p>
        </p:txBody>
      </p:sp>
      <p:pic>
        <p:nvPicPr>
          <p:cNvPr id="120" name="Google Shape;120;g5efa02904fadd724_4"/>
          <p:cNvPicPr preferRelativeResize="0"/>
          <p:nvPr/>
        </p:nvPicPr>
        <p:blipFill>
          <a:blip r:embed="rId3">
            <a:alphaModFix/>
          </a:blip>
          <a:stretch>
            <a:fillRect/>
          </a:stretch>
        </p:blipFill>
        <p:spPr>
          <a:xfrm>
            <a:off x="7429524" y="3840025"/>
            <a:ext cx="1579850" cy="1579850"/>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Presentación en pantalla (16:9)</PresentationFormat>
  <Paragraphs>54</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Average</vt:lpstr>
      <vt:lpstr>Georgia</vt:lpstr>
      <vt:lpstr>Proxima Nova</vt:lpstr>
      <vt:lpstr>Arial</vt:lpstr>
      <vt:lpstr>Lato</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Ambiente</cp:lastModifiedBy>
  <cp:revision>1</cp:revision>
  <dcterms:created xsi:type="dcterms:W3CDTF">2019-11-27T03:16:21Z</dcterms:created>
  <dcterms:modified xsi:type="dcterms:W3CDTF">2023-05-03T02:13:07Z</dcterms:modified>
</cp:coreProperties>
</file>