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436" r:id="rId3"/>
    <p:sldId id="359" r:id="rId4"/>
    <p:sldId id="360" r:id="rId5"/>
    <p:sldId id="348" r:id="rId6"/>
    <p:sldId id="395" r:id="rId7"/>
    <p:sldId id="396" r:id="rId8"/>
    <p:sldId id="403" r:id="rId9"/>
    <p:sldId id="357" r:id="rId10"/>
    <p:sldId id="405" r:id="rId11"/>
    <p:sldId id="406" r:id="rId12"/>
    <p:sldId id="326" r:id="rId13"/>
    <p:sldId id="327" r:id="rId14"/>
    <p:sldId id="328" r:id="rId15"/>
    <p:sldId id="411" r:id="rId16"/>
    <p:sldId id="329" r:id="rId17"/>
    <p:sldId id="331" r:id="rId18"/>
    <p:sldId id="330" r:id="rId19"/>
    <p:sldId id="332" r:id="rId20"/>
    <p:sldId id="408" r:id="rId21"/>
    <p:sldId id="333" r:id="rId22"/>
    <p:sldId id="334" r:id="rId23"/>
    <p:sldId id="335" r:id="rId24"/>
    <p:sldId id="409" r:id="rId25"/>
    <p:sldId id="336" r:id="rId26"/>
    <p:sldId id="337" r:id="rId27"/>
    <p:sldId id="410" r:id="rId28"/>
    <p:sldId id="339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4660"/>
  </p:normalViewPr>
  <p:slideViewPr>
    <p:cSldViewPr>
      <p:cViewPr varScale="1">
        <p:scale>
          <a:sx n="70" d="100"/>
          <a:sy n="70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50C2-F4C1-499C-8359-7F9B4CA8643B}" type="datetimeFigureOut">
              <a:rPr lang="es-AR" smtClean="0"/>
              <a:t>18/3/2019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E046-68C8-4674-8B49-8864B2E7FA0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62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26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30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2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64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09818" y="3810249"/>
            <a:ext cx="3734182" cy="904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5409818" y="3897327"/>
            <a:ext cx="3734182" cy="1920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5409818" y="4115023"/>
            <a:ext cx="3734182" cy="8931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7" name="Rectangle 25"/>
          <p:cNvSpPr/>
          <p:nvPr/>
        </p:nvSpPr>
        <p:spPr>
          <a:xfrm flipV="1">
            <a:off x="5409818" y="4164144"/>
            <a:ext cx="1965888" cy="1897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0" name="Rectangle 26"/>
          <p:cNvSpPr/>
          <p:nvPr/>
        </p:nvSpPr>
        <p:spPr>
          <a:xfrm flipV="1">
            <a:off x="5409818" y="4199869"/>
            <a:ext cx="1965888" cy="8931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09818" y="3962078"/>
            <a:ext cx="3063257" cy="2790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6822" y="4061436"/>
            <a:ext cx="1599726" cy="3572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488"/>
            <a:ext cx="9144000" cy="24449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165"/>
            <a:ext cx="9144000" cy="1406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6414531" y="3642789"/>
            <a:ext cx="2729469" cy="24895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195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1" y="3899938"/>
            <a:ext cx="4953000" cy="1752600"/>
          </a:xfrm>
        </p:spPr>
        <p:txBody>
          <a:bodyPr/>
          <a:lstStyle>
            <a:lvl1pPr marL="64005" indent="0" algn="l">
              <a:buNone/>
              <a:defRPr sz="2400">
                <a:solidFill>
                  <a:schemeClr val="tx2"/>
                </a:solidFill>
              </a:defRPr>
            </a:lvl1pPr>
            <a:lvl2pPr marL="457177" indent="0" algn="ctr">
              <a:buNone/>
            </a:lvl2pPr>
            <a:lvl3pPr marL="914355" indent="0" algn="ctr">
              <a:buNone/>
            </a:lvl3pPr>
            <a:lvl4pPr marL="1371532" indent="0" algn="ctr">
              <a:buNone/>
            </a:lvl4pPr>
            <a:lvl5pPr marL="1828710" indent="0" algn="ctr">
              <a:buNone/>
            </a:lvl5pPr>
            <a:lvl6pPr marL="2285887" indent="0" algn="ctr">
              <a:buNone/>
            </a:lvl6pPr>
            <a:lvl7pPr marL="2743064" indent="0" algn="ctr">
              <a:buNone/>
            </a:lvl7pPr>
            <a:lvl8pPr marL="3200241" indent="0" algn="ctr">
              <a:buNone/>
            </a:lvl8pPr>
            <a:lvl9pPr marL="3657418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898" y="4206567"/>
            <a:ext cx="960059" cy="45660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EA059-F8D1-458C-A999-33C846AD9C08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09819" y="4205452"/>
            <a:ext cx="1296079" cy="45660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136" y="1117"/>
            <a:ext cx="747953" cy="366177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39D078E-1B73-4118-92E1-A7DE94BFD018}" type="slidenum">
              <a:rPr lang="es-AR" alt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AR" alt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3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862"/>
            <a:ext cx="8229600" cy="10668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8556"/>
            <a:ext cx="8229600" cy="4765980"/>
          </a:xfrm>
        </p:spPr>
        <p:txBody>
          <a:bodyPr/>
          <a:lstStyle>
            <a:lvl1pPr>
              <a:lnSpc>
                <a:spcPts val="3516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17F64-03FF-413D-B4EA-0217B3CB62FF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6756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18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ABD29-669E-4348-9E3B-03630826852B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D5E48-0B66-4408-97B8-AD0C1BA22252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52536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3915-EB6A-4723-BB8A-F498B2137279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6980-A3DB-420D-9641-836FD1C60D94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75517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8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8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6DEC41E-E7E6-41B2-A9E8-8E6A8E8E7957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0CBC6E-4AA8-4281-BB8D-1E01B7BE42CB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4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4216" y="612900"/>
            <a:ext cx="956710" cy="45660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76229-92CC-4673-AFB1-500C1B3C8B62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9A34B-1908-49D3-B693-8B0C45BC3B06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30643021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2025-CABB-408A-AA37-C459E4934AAA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E1584-54B8-48BA-A4B6-DC5D6FA8A50E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185371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7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7" y="2010728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92662-6223-477F-9244-37B21D57B504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EB4E0-7CF9-4FEE-BE0D-36E34B4BD054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4919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073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1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2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9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C63B-9172-473A-9425-476EC9D1BA4E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2D09-02EA-4642-A2C2-D8A49D3E9D10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792735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E3CCE-4372-4EA3-BF0C-A3073330D695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53221-8187-4CA4-BC62-8FB23E0676D3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99540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143000"/>
            <a:ext cx="62484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D3AE0-6328-4BFB-9A71-B167BCCF05F8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3/18/2019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70AA3-1D3D-47B6-BAEB-22ACA0493BD7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083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8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5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87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24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6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0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DDC7-A564-45FE-B8C4-4C010CB9B958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4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7294"/>
            <a:ext cx="9144000" cy="8372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035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125"/>
            <a:ext cx="9144000" cy="9154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09818" y="360596"/>
            <a:ext cx="3734182" cy="904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09818" y="439858"/>
            <a:ext cx="3734182" cy="1797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585" y="497911"/>
            <a:ext cx="3063257" cy="2679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474" y="589455"/>
            <a:ext cx="1600842" cy="3572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833" y="-2233"/>
            <a:ext cx="58050" cy="621831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645" y="-2233"/>
            <a:ext cx="26792" cy="621831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667" y="-2233"/>
            <a:ext cx="8931" cy="621831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31" y="-2233"/>
            <a:ext cx="27909" cy="621831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149" y="0"/>
            <a:ext cx="55817" cy="58610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844" y="0"/>
            <a:ext cx="8931" cy="58610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 dirty="0">
              <a:solidFill>
                <a:prstClr val="white"/>
              </a:solidFill>
            </a:endParaRPr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703" y="1143186"/>
            <a:ext cx="8228595" cy="106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703" y="2249532"/>
            <a:ext cx="8228595" cy="432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449" y="612900"/>
            <a:ext cx="957826" cy="45660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defTabSz="314805" fontAlgn="base">
              <a:spcBef>
                <a:spcPct val="0"/>
              </a:spcBef>
              <a:spcAft>
                <a:spcPct val="0"/>
              </a:spcAft>
              <a:defRPr/>
            </a:pPr>
            <a:fld id="{7E8DFFF9-9820-4507-8BF0-2E3693983F21}" type="datetimeFigureOut">
              <a:rPr lang="en-US" smtClean="0">
                <a:solidFill>
                  <a:srgbClr val="438086"/>
                </a:solidFill>
                <a:latin typeface="Gill Sans Light" pitchFamily="32" charset="0"/>
              </a:rPr>
              <a:pPr defTabSz="314805" fontAlgn="base">
                <a:spcBef>
                  <a:spcPct val="0"/>
                </a:spcBef>
                <a:spcAft>
                  <a:spcPct val="0"/>
                </a:spcAft>
                <a:defRPr/>
              </a:pPr>
              <a:t>3/18/2019</a:t>
            </a:fld>
            <a:endParaRPr lang="en-US" dirty="0">
              <a:solidFill>
                <a:srgbClr val="438086"/>
              </a:solidFill>
              <a:latin typeface="Gill Sans Light" pitchFamily="3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995" y="612900"/>
            <a:ext cx="1326220" cy="45660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38086"/>
              </a:solidFill>
              <a:latin typeface="Gill Sans Light" pitchFamily="32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5011" y="2233"/>
            <a:ext cx="761349" cy="366177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defTabSz="314805" fontAlgn="base">
              <a:spcBef>
                <a:spcPct val="0"/>
              </a:spcBef>
              <a:spcAft>
                <a:spcPct val="0"/>
              </a:spcAft>
              <a:defRPr/>
            </a:pPr>
            <a:fld id="{043B1B15-1F00-488C-BCFA-1E71238E6CCD}" type="slidenum">
              <a:rPr lang="es-AR" altLang="es-ES" smtClean="0">
                <a:latin typeface="Gill Sans Light" pitchFamily="32" charset="0"/>
              </a:rPr>
              <a:pPr defTabSz="314805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AR" altLang="es-ES">
              <a:latin typeface="Gill Sans Light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38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5pPr>
      <a:lvl6pPr marL="321503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6pPr>
      <a:lvl7pPr marL="643006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7pPr>
      <a:lvl8pPr marL="964509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8pPr>
      <a:lvl9pPr marL="1286012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040" indent="-255640" algn="l" rtl="0" eaLnBrk="0" fontAlgn="base" hangingPunct="0">
        <a:spcBef>
          <a:spcPts val="299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57519" indent="-246709" algn="l" rtl="0" eaLnBrk="0" fontAlgn="base" hangingPunct="0">
        <a:spcBef>
          <a:spcPts val="299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532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05" indent="-218801" algn="l" rtl="0" eaLnBrk="0" fontAlgn="base" hangingPunct="0">
        <a:spcBef>
          <a:spcPts val="299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39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8844" indent="-200939" algn="l" rtl="0" eaLnBrk="0" fontAlgn="base" hangingPunct="0">
        <a:spcBef>
          <a:spcPts val="299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18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8715" indent="-181962" algn="l" rtl="0" eaLnBrk="0" fontAlgn="base" hangingPunct="0">
        <a:spcBef>
          <a:spcPts val="299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1969" kern="1200">
          <a:solidFill>
            <a:srgbClr val="A04DA3"/>
          </a:solidFill>
          <a:latin typeface="+mn-lt"/>
          <a:ea typeface="+mn-ea"/>
          <a:cs typeface="+mn-cs"/>
        </a:defRPr>
      </a:lvl5pPr>
      <a:lvl6pPr marL="1609264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710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867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169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430910" y="2213857"/>
            <a:ext cx="8457446" cy="1470229"/>
          </a:xfrm>
        </p:spPr>
        <p:txBody>
          <a:bodyPr/>
          <a:lstStyle/>
          <a:p>
            <a:pPr defTabSz="914275" eaLnBrk="1" hangingPunct="1"/>
            <a:r>
              <a:rPr lang="es-ES" altLang="es-AR" sz="3586" b="1"/>
              <a:t>SEMINARIO DE LENGUAJES</a:t>
            </a:r>
            <a:br>
              <a:rPr lang="es-ES" altLang="es-AR" sz="3586" b="1"/>
            </a:br>
            <a:r>
              <a:rPr lang="es-ES" altLang="es-AR" sz="3586" b="1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2245" y="5201202"/>
            <a:ext cx="7414778" cy="1066111"/>
          </a:xfrm>
        </p:spPr>
        <p:txBody>
          <a:bodyPr>
            <a:normAutofit/>
          </a:bodyPr>
          <a:lstStyle/>
          <a:p>
            <a:pPr algn="r" defTabSz="914355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742" dirty="0" smtClean="0">
                <a:solidFill>
                  <a:schemeClr val="tx1"/>
                </a:solidFill>
              </a:rPr>
              <a:t>Introducción a las </a:t>
            </a:r>
            <a:r>
              <a:rPr lang="es-ES" sz="2742" dirty="0" err="1" smtClean="0">
                <a:solidFill>
                  <a:schemeClr val="tx1"/>
                </a:solidFill>
              </a:rPr>
              <a:t>Views</a:t>
            </a:r>
            <a:endParaRPr lang="es-ES" sz="2742" dirty="0" smtClean="0">
              <a:solidFill>
                <a:schemeClr val="tx1"/>
              </a:solidFill>
            </a:endParaRPr>
          </a:p>
          <a:p>
            <a:pPr algn="r" defTabSz="914355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1969" dirty="0" smtClean="0">
                <a:solidFill>
                  <a:schemeClr val="tx1"/>
                </a:solidFill>
              </a:rPr>
              <a:t>Mg</a:t>
            </a:r>
            <a:r>
              <a:rPr lang="es-ES" sz="1969" dirty="0">
                <a:solidFill>
                  <a:schemeClr val="tx1"/>
                </a:solidFill>
              </a:rPr>
              <a:t>. Corbalán Leonardo, Esp. </a:t>
            </a:r>
            <a:r>
              <a:rPr lang="es-ES" sz="1969" dirty="0" err="1">
                <a:solidFill>
                  <a:schemeClr val="tx1"/>
                </a:solidFill>
              </a:rPr>
              <a:t>Delía</a:t>
            </a:r>
            <a:r>
              <a:rPr lang="es-ES" sz="1969" dirty="0">
                <a:solidFill>
                  <a:schemeClr val="tx1"/>
                </a:solidFill>
              </a:rPr>
              <a:t> Lisandro</a:t>
            </a: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2" y="4862948"/>
            <a:ext cx="2592158" cy="200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6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547664" y="1885469"/>
            <a:ext cx="6336704" cy="3631763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s-ES_tradnl" altLang="es-ES" sz="2000" dirty="0" smtClean="0">
                <a:latin typeface="Courier New" panose="02070309020205020404" pitchFamily="49" charset="0"/>
              </a:rPr>
              <a:t>&lt;empleado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"01"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Stuart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Munson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Programmer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"02"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Robert Brown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Tester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XML  ¿ bien formado ?</a:t>
            </a:r>
          </a:p>
        </p:txBody>
      </p:sp>
    </p:spTree>
    <p:extLst>
      <p:ext uri="{BB962C8B-B14F-4D97-AF65-F5344CB8AC3E}">
        <p14:creationId xmlns:p14="http://schemas.microsoft.com/office/powerpoint/2010/main" val="33576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06.wm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7073.7488"/>
                  <p14:fade out="1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696921" cy="7128792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467544" y="4941168"/>
            <a:ext cx="496855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Borrar la especificación de la vista completamente</a:t>
            </a:r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07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1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641059" cy="7096735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467544" y="4941168"/>
            <a:ext cx="4968552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Insertar un elemento </a:t>
            </a:r>
          </a:p>
          <a:p>
            <a:pPr algn="ctr"/>
            <a:r>
              <a:rPr lang="es-ES" sz="3200" dirty="0" smtClean="0">
                <a:solidFill>
                  <a:srgbClr val="FFFF00"/>
                </a:solidFill>
                <a:latin typeface="Consolas" pitchFamily="49" charset="0"/>
              </a:rPr>
              <a:t>&lt;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LinearLayout</a:t>
            </a:r>
            <a:r>
              <a:rPr lang="es-ES" sz="3200" dirty="0" smtClean="0">
                <a:solidFill>
                  <a:srgbClr val="FFFF00"/>
                </a:solidFill>
                <a:latin typeface="Consolas" pitchFamily="49" charset="0"/>
              </a:rPr>
              <a:t>&gt; </a:t>
            </a:r>
            <a:endParaRPr lang="es-E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4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08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1000"/>
                </p14:media>
              </p:ext>
            </p:extLst>
          </p:nvPr>
        </p:nvPicPr>
        <p:blipFill rotWithShape="1">
          <a:blip r:embed="rId4"/>
          <a:srcRect r="27945"/>
          <a:stretch/>
        </p:blipFill>
        <p:spPr>
          <a:xfrm>
            <a:off x="1" y="0"/>
            <a:ext cx="9108504" cy="7096735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827584" y="5013176"/>
            <a:ext cx="7848872" cy="8640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Establecer los atributos 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layout_width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y 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layout_height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Consolas" pitchFamily="49" charset="0"/>
              </a:rPr>
              <a:t>ambos con valor 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match_parent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122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24744"/>
            <a:ext cx="8743950" cy="5438775"/>
          </a:xfrm>
          <a:prstGeom prst="rect">
            <a:avLst/>
          </a:prstGeom>
        </p:spPr>
      </p:pic>
      <p:sp>
        <p:nvSpPr>
          <p:cNvPr id="5" name="2 CuadroTexto"/>
          <p:cNvSpPr txBox="1"/>
          <p:nvPr/>
        </p:nvSpPr>
        <p:spPr>
          <a:xfrm>
            <a:off x="200025" y="277564"/>
            <a:ext cx="874395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Presionando sobre la pestaña "</a:t>
            </a:r>
            <a:r>
              <a:rPr lang="es-ES" sz="2400" dirty="0" err="1" smtClean="0">
                <a:solidFill>
                  <a:schemeClr val="bg1"/>
                </a:solidFill>
              </a:rPr>
              <a:t>Preview</a:t>
            </a:r>
            <a:r>
              <a:rPr lang="es-ES" sz="2400" dirty="0" smtClean="0">
                <a:solidFill>
                  <a:schemeClr val="bg1"/>
                </a:solidFill>
              </a:rPr>
              <a:t>" aparece o se oculta </a:t>
            </a:r>
            <a:br>
              <a:rPr lang="es-ES" sz="2400" dirty="0" smtClean="0">
                <a:solidFill>
                  <a:schemeClr val="bg1"/>
                </a:solidFill>
              </a:rPr>
            </a:br>
            <a:r>
              <a:rPr lang="es-ES" sz="2400" dirty="0" smtClean="0">
                <a:solidFill>
                  <a:schemeClr val="bg1"/>
                </a:solidFill>
              </a:rPr>
              <a:t>el panel de </a:t>
            </a:r>
            <a:r>
              <a:rPr lang="es-ES" sz="2400" dirty="0" err="1" smtClean="0">
                <a:solidFill>
                  <a:schemeClr val="bg1"/>
                </a:solidFill>
              </a:rPr>
              <a:t>previsualización</a:t>
            </a:r>
            <a:r>
              <a:rPr lang="es-ES" sz="2400" dirty="0" smtClean="0">
                <a:solidFill>
                  <a:schemeClr val="bg1"/>
                </a:solidFill>
              </a:rPr>
              <a:t> a la derecha</a:t>
            </a:r>
            <a:endParaRPr lang="es-ES" sz="2400" dirty="0" smtClean="0">
              <a:solidFill>
                <a:srgbClr val="FFFF00"/>
              </a:solidFill>
              <a:latin typeface="Consolas" pitchFamily="49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653901" y="1124744"/>
            <a:ext cx="7082531" cy="5256584"/>
            <a:chOff x="1653901" y="1124744"/>
            <a:chExt cx="7082531" cy="5256584"/>
          </a:xfrm>
        </p:grpSpPr>
        <p:grpSp>
          <p:nvGrpSpPr>
            <p:cNvPr id="7" name="3 Grupo"/>
            <p:cNvGrpSpPr/>
            <p:nvPr/>
          </p:nvGrpSpPr>
          <p:grpSpPr>
            <a:xfrm>
              <a:off x="1653901" y="3052043"/>
              <a:ext cx="3626147" cy="1448075"/>
              <a:chOff x="5203501" y="499839"/>
              <a:chExt cx="3626147" cy="1448075"/>
            </a:xfrm>
          </p:grpSpPr>
          <p:sp>
            <p:nvSpPr>
              <p:cNvPr id="9" name="2 CuadroTexto"/>
              <p:cNvSpPr txBox="1"/>
              <p:nvPr/>
            </p:nvSpPr>
            <p:spPr>
              <a:xfrm>
                <a:off x="5203501" y="993807"/>
                <a:ext cx="3168352" cy="95410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800" dirty="0" smtClean="0">
                    <a:solidFill>
                      <a:schemeClr val="bg1"/>
                    </a:solidFill>
                  </a:rPr>
                  <a:t>Panel de </a:t>
                </a:r>
                <a:r>
                  <a:rPr lang="es-ES" sz="2800" dirty="0" err="1" smtClean="0">
                    <a:solidFill>
                      <a:schemeClr val="bg1"/>
                    </a:solidFill>
                  </a:rPr>
                  <a:t>previsualización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0" name="4 Conector recto de flecha"/>
              <p:cNvCxnSpPr/>
              <p:nvPr/>
            </p:nvCxnSpPr>
            <p:spPr>
              <a:xfrm flipV="1">
                <a:off x="7833568" y="499839"/>
                <a:ext cx="996080" cy="520973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15 Rectángulo"/>
            <p:cNvSpPr/>
            <p:nvPr/>
          </p:nvSpPr>
          <p:spPr>
            <a:xfrm>
              <a:off x="5280048" y="1124744"/>
              <a:ext cx="3456384" cy="5256584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6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472316"/>
            <a:ext cx="864096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Agregar dos botones al </a:t>
            </a:r>
            <a:r>
              <a:rPr lang="es-ES" sz="3200" dirty="0" err="1" smtClean="0">
                <a:solidFill>
                  <a:srgbClr val="FFFF00"/>
                </a:solidFill>
              </a:rPr>
              <a:t>Layout</a:t>
            </a:r>
            <a:r>
              <a:rPr lang="es-ES" sz="3200" dirty="0" smtClean="0">
                <a:solidFill>
                  <a:schemeClr val="bg1"/>
                </a:solidFill>
              </a:rPr>
              <a:t> y ejecutar la aplicación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772816"/>
            <a:ext cx="9036496" cy="3816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LinearLayout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xmlns: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"http://schemas.android.com/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apk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/res/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Button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/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wrap_content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"Botón 1"</a:t>
            </a:r>
            <a:r>
              <a:rPr kumimoji="0" lang="es-ES" sz="20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Button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/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wrap_content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"Este es el botón 2"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LinearLayout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98104" y="5589240"/>
            <a:ext cx="864096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Intentar responder: ¿Qué efecto tienen los valores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match_parent</a:t>
            </a:r>
            <a:r>
              <a:rPr lang="es-ES" sz="3200" dirty="0" smtClean="0">
                <a:solidFill>
                  <a:schemeClr val="bg1"/>
                </a:solidFill>
              </a:rPr>
              <a:t>  y 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wrap_content</a:t>
            </a:r>
            <a:r>
              <a:rPr lang="es-ES" sz="32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611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395536" y="2261125"/>
            <a:ext cx="3996952" cy="304698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Utilizar el atributo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orientation</a:t>
            </a:r>
            <a:r>
              <a:rPr lang="es-ES" sz="32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del elemento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LinearLayout</a:t>
            </a:r>
            <a:r>
              <a:rPr lang="es-ES" sz="32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</a:p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para que la aplicación se vea de esta forma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05" y="447536"/>
            <a:ext cx="3371850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5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251520" y="472316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Solución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024" y="1216710"/>
            <a:ext cx="8927976" cy="5236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"vertical"</a:t>
            </a:r>
            <a:r>
              <a:rPr lang="es-ES" sz="2000" dirty="0">
                <a:latin typeface="Consolas" pitchFamily="49" charset="0"/>
              </a:rPr>
              <a:t>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  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1"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  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"Este es el botón 2"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&lt;/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sz="2000" dirty="0">
                <a:latin typeface="Consolas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15 Rectángulo"/>
          <p:cNvSpPr/>
          <p:nvPr/>
        </p:nvSpPr>
        <p:spPr>
          <a:xfrm>
            <a:off x="216024" y="2399342"/>
            <a:ext cx="5663429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15 Rectángulo"/>
          <p:cNvSpPr/>
          <p:nvPr/>
        </p:nvSpPr>
        <p:spPr>
          <a:xfrm>
            <a:off x="4335339" y="3107060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15 Rectángulo"/>
          <p:cNvSpPr/>
          <p:nvPr/>
        </p:nvSpPr>
        <p:spPr>
          <a:xfrm>
            <a:off x="4536504" y="3531629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5 Rectángulo"/>
          <p:cNvSpPr/>
          <p:nvPr/>
        </p:nvSpPr>
        <p:spPr>
          <a:xfrm>
            <a:off x="4354388" y="4956931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5 Rectángulo"/>
          <p:cNvSpPr/>
          <p:nvPr/>
        </p:nvSpPr>
        <p:spPr>
          <a:xfrm>
            <a:off x="4468689" y="5355071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0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79512" y="323945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Agregar los siguientes tres botones al </a:t>
            </a:r>
            <a:r>
              <a:rPr lang="es-ES" sz="3200" dirty="0" err="1" smtClean="0">
                <a:solidFill>
                  <a:srgbClr val="FFFF00"/>
                </a:solidFill>
              </a:rPr>
              <a:t>Layout</a:t>
            </a:r>
            <a:endParaRPr lang="es-ES" sz="3200" dirty="0" smtClean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124744"/>
            <a:ext cx="828092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"200dp"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:layout_gravity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"center"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3"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"200dp"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:layout_gravity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right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4"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"200dp"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5"</a:t>
            </a:r>
            <a:r>
              <a:rPr lang="es-ES" sz="2000" dirty="0">
                <a:latin typeface="Consolas" pitchFamily="49" charset="0"/>
              </a:rPr>
              <a:t>/&gt;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98104" y="5589240"/>
            <a:ext cx="864096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Intentar responder: ¿Para qué se utiliza el atributo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layout_gravity</a:t>
            </a:r>
            <a:r>
              <a:rPr lang="es-ES" sz="32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73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1259632" y="1268760"/>
            <a:ext cx="64087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Probar con el atributo </a:t>
            </a:r>
            <a:r>
              <a:rPr lang="es-ES" sz="4000" dirty="0" err="1" smtClean="0">
                <a:solidFill>
                  <a:srgbClr val="FFFF00"/>
                </a:solidFill>
                <a:latin typeface="Consolas" pitchFamily="49" charset="0"/>
              </a:rPr>
              <a:t>gravity</a:t>
            </a:r>
            <a:r>
              <a:rPr lang="es-ES" sz="40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</a:p>
          <a:p>
            <a:pPr algn="ctr"/>
            <a:endParaRPr lang="es-ES" sz="4000" dirty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¿Cuál es la diferencia con el atributo </a:t>
            </a:r>
            <a:r>
              <a:rPr lang="es-ES" sz="4000" dirty="0" err="1" smtClean="0">
                <a:solidFill>
                  <a:srgbClr val="FFFF00"/>
                </a:solidFill>
                <a:latin typeface="Consolas" pitchFamily="49" charset="0"/>
              </a:rPr>
              <a:t>layout_gravity</a:t>
            </a:r>
            <a:r>
              <a:rPr lang="es-ES" sz="40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9732" y="5013176"/>
            <a:ext cx="460851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Courier New" panose="02070309020205020404" pitchFamily="49" charset="0"/>
              </a:rPr>
              <a:t>Probar</a:t>
            </a:r>
            <a:r>
              <a:rPr kumimoji="0" lang="es-ES" altLang="es-ES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Courier New" panose="02070309020205020404" pitchFamily="49" charset="0"/>
              </a:rPr>
              <a:t> también combinaciones de valores, por ejemplo </a:t>
            </a:r>
            <a:r>
              <a:rPr kumimoji="0" lang="es-ES" altLang="es-ES" sz="240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</a:t>
            </a:r>
            <a:r>
              <a:rPr kumimoji="0" lang="es-ES" altLang="es-ES" sz="240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s-ES" altLang="es-ES" sz="240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right|bottom</a:t>
            </a:r>
            <a:r>
              <a:rPr kumimoji="0" lang="es-ES" altLang="es-ES" sz="240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s-ES" altLang="es-ES" sz="480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81000"/>
            <a:ext cx="83153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755576" y="1916833"/>
            <a:ext cx="7776864" cy="4050450"/>
            <a:chOff x="755576" y="1916833"/>
            <a:chExt cx="7776864" cy="4050450"/>
          </a:xfrm>
        </p:grpSpPr>
        <p:grpSp>
          <p:nvGrpSpPr>
            <p:cNvPr id="4" name="3 Grupo"/>
            <p:cNvGrpSpPr/>
            <p:nvPr/>
          </p:nvGrpSpPr>
          <p:grpSpPr>
            <a:xfrm>
              <a:off x="755576" y="3429000"/>
              <a:ext cx="4968552" cy="2538283"/>
              <a:chOff x="4305176" y="876796"/>
              <a:chExt cx="4968552" cy="2538283"/>
            </a:xfrm>
          </p:grpSpPr>
          <p:sp>
            <p:nvSpPr>
              <p:cNvPr id="8" name="2 CuadroTexto"/>
              <p:cNvSpPr txBox="1"/>
              <p:nvPr/>
            </p:nvSpPr>
            <p:spPr>
              <a:xfrm>
                <a:off x="4305176" y="2460972"/>
                <a:ext cx="4968552" cy="95410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800" dirty="0" smtClean="0">
                    <a:solidFill>
                      <a:schemeClr val="bg1"/>
                    </a:solidFill>
                  </a:rPr>
                  <a:t>La vista de la </a:t>
                </a:r>
                <a:r>
                  <a:rPr lang="es-ES" sz="2800" dirty="0" err="1" smtClean="0">
                    <a:solidFill>
                      <a:schemeClr val="bg1"/>
                    </a:solidFill>
                  </a:rPr>
                  <a:t>activity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 se codifica en XML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5" name="4 Conector recto de flecha"/>
              <p:cNvCxnSpPr/>
              <p:nvPr/>
            </p:nvCxnSpPr>
            <p:spPr>
              <a:xfrm flipV="1">
                <a:off x="5889352" y="876796"/>
                <a:ext cx="1368152" cy="158417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15 Rectángulo"/>
            <p:cNvSpPr/>
            <p:nvPr/>
          </p:nvSpPr>
          <p:spPr>
            <a:xfrm>
              <a:off x="3779912" y="1916833"/>
              <a:ext cx="4752528" cy="230425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4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395536" y="323945"/>
            <a:ext cx="8424936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Utilizar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LinearLayout</a:t>
            </a:r>
            <a:r>
              <a:rPr lang="es-ES" sz="3200" dirty="0" smtClean="0">
                <a:solidFill>
                  <a:schemeClr val="bg1"/>
                </a:solidFill>
              </a:rPr>
              <a:t> anidados para obtener este resultado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99"/>
          <a:stretch/>
        </p:blipFill>
        <p:spPr bwMode="auto">
          <a:xfrm>
            <a:off x="2267744" y="1727499"/>
            <a:ext cx="4998293" cy="508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3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233264" y="188640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Posible solución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3264" y="1108840"/>
            <a:ext cx="8803232" cy="5413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"vertical"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1"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2"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3"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4"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5"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6"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260648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Definir la siguiente vista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4626572" y="2830284"/>
            <a:ext cx="4445421" cy="3046988"/>
            <a:chOff x="4626572" y="2830284"/>
            <a:chExt cx="4445421" cy="3046988"/>
          </a:xfrm>
        </p:grpSpPr>
        <p:sp>
          <p:nvSpPr>
            <p:cNvPr id="5" name="2 CuadroTexto"/>
            <p:cNvSpPr txBox="1"/>
            <p:nvPr/>
          </p:nvSpPr>
          <p:spPr>
            <a:xfrm>
              <a:off x="7020272" y="2830284"/>
              <a:ext cx="2051721" cy="304698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El color se expresa por medio de un hexadecimal (dos dígitos para cada componente RGB)</a:t>
              </a:r>
              <a:endParaRPr lang="es-ES" sz="2400" dirty="0" smtClean="0">
                <a:solidFill>
                  <a:schemeClr val="bg1"/>
                </a:solidFill>
                <a:latin typeface="Consolas" pitchFamily="49" charset="0"/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H="1">
              <a:off x="4626572" y="3097535"/>
              <a:ext cx="23937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4626572" y="4412729"/>
              <a:ext cx="23937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 flipH="1">
              <a:off x="4626572" y="5733256"/>
              <a:ext cx="23937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683568" y="2979968"/>
            <a:ext cx="3960440" cy="2920869"/>
            <a:chOff x="683568" y="2979968"/>
            <a:chExt cx="3960440" cy="2920869"/>
          </a:xfrm>
        </p:grpSpPr>
        <p:sp>
          <p:nvSpPr>
            <p:cNvPr id="12" name="15 Rectángulo"/>
            <p:cNvSpPr/>
            <p:nvPr/>
          </p:nvSpPr>
          <p:spPr>
            <a:xfrm>
              <a:off x="683568" y="2979968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5 Rectángulo"/>
            <p:cNvSpPr/>
            <p:nvPr/>
          </p:nvSpPr>
          <p:spPr>
            <a:xfrm>
              <a:off x="701004" y="4286610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683568" y="5605742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6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8043" y="1010708"/>
            <a:ext cx="2928093" cy="5812483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Resultado </a:t>
            </a:r>
          </a:p>
        </p:txBody>
      </p:sp>
    </p:spTree>
    <p:extLst>
      <p:ext uri="{BB962C8B-B14F-4D97-AF65-F5344CB8AC3E}">
        <p14:creationId xmlns:p14="http://schemas.microsoft.com/office/powerpoint/2010/main" val="34261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260648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Definir la siguiente vista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581602" y="3457575"/>
            <a:ext cx="1817636" cy="2635721"/>
            <a:chOff x="4581602" y="3457575"/>
            <a:chExt cx="1817636" cy="2635721"/>
          </a:xfrm>
        </p:grpSpPr>
        <p:cxnSp>
          <p:nvCxnSpPr>
            <p:cNvPr id="6" name="5 Conector recto de flecha"/>
            <p:cNvCxnSpPr/>
            <p:nvPr/>
          </p:nvCxnSpPr>
          <p:spPr>
            <a:xfrm flipH="1" flipV="1">
              <a:off x="4581602" y="3457575"/>
              <a:ext cx="1817636" cy="1905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9 Conector recto de flecha"/>
            <p:cNvCxnSpPr/>
            <p:nvPr/>
          </p:nvCxnSpPr>
          <p:spPr>
            <a:xfrm flipH="1" flipV="1">
              <a:off x="4581602" y="4772769"/>
              <a:ext cx="1817636" cy="2438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/>
            <p:nvPr/>
          </p:nvCxnSpPr>
          <p:spPr>
            <a:xfrm flipH="1">
              <a:off x="4581602" y="6093296"/>
              <a:ext cx="181763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2 CuadroTexto"/>
          <p:cNvSpPr txBox="1"/>
          <p:nvPr/>
        </p:nvSpPr>
        <p:spPr>
          <a:xfrm>
            <a:off x="6414228" y="3038700"/>
            <a:ext cx="2627785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s-ES" sz="2400" dirty="0" smtClean="0">
              <a:solidFill>
                <a:schemeClr val="bg1"/>
              </a:solidFill>
            </a:endParaRPr>
          </a:p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Experimentar con distintos valores para 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layout_weight</a:t>
            </a:r>
            <a:endParaRPr lang="es-ES" sz="24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s-ES" sz="2400" dirty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r>
              <a:rPr lang="es-ES" sz="2400" dirty="0" smtClean="0">
                <a:solidFill>
                  <a:schemeClr val="bg1"/>
                </a:solidFill>
                <a:latin typeface="+mj-lt"/>
              </a:rPr>
              <a:t>¿Cómo funciona esta propiedad?</a:t>
            </a:r>
          </a:p>
          <a:p>
            <a:pPr algn="ctr"/>
            <a:endParaRPr lang="es-ES" sz="24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611560" y="3316443"/>
            <a:ext cx="3960440" cy="2920869"/>
            <a:chOff x="683568" y="2979968"/>
            <a:chExt cx="3960440" cy="2920869"/>
          </a:xfrm>
        </p:grpSpPr>
        <p:sp>
          <p:nvSpPr>
            <p:cNvPr id="15" name="15 Rectángulo"/>
            <p:cNvSpPr/>
            <p:nvPr/>
          </p:nvSpPr>
          <p:spPr>
            <a:xfrm>
              <a:off x="683568" y="2979968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701004" y="4286610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15 Rectángulo"/>
            <p:cNvSpPr/>
            <p:nvPr/>
          </p:nvSpPr>
          <p:spPr>
            <a:xfrm>
              <a:off x="683568" y="5605742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1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260648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Definir la siguiente vista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1187624" y="1556792"/>
            <a:ext cx="6696744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Agregar a los elementos </a:t>
            </a:r>
            <a:r>
              <a:rPr lang="es-ES" sz="2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TextView</a:t>
            </a:r>
            <a:r>
              <a:rPr lang="es-ES" sz="2800" dirty="0" smtClean="0">
                <a:solidFill>
                  <a:schemeClr val="bg1"/>
                </a:solidFill>
              </a:rPr>
              <a:t> el siguiente atributo: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</a:t>
            </a:r>
            <a:r>
              <a:rPr lang="es-ES" sz="2800" dirty="0">
                <a:solidFill>
                  <a:srgbClr val="FFFF00"/>
                </a:solidFill>
                <a:latin typeface="Consolas" pitchFamily="49" charset="0"/>
              </a:rPr>
              <a:t>="20dp"</a:t>
            </a:r>
            <a:endParaRPr lang="es-ES" sz="28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endParaRPr lang="es-ES" sz="2800" dirty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Consolas" pitchFamily="49" charset="0"/>
              </a:rPr>
              <a:t>¿Cuál es su comportamiento?</a:t>
            </a: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1187624" y="1556792"/>
            <a:ext cx="6696744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Agregar a los elementos </a:t>
            </a:r>
            <a:r>
              <a:rPr lang="es-ES" sz="2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TextView</a:t>
            </a:r>
            <a:r>
              <a:rPr lang="es-ES" sz="2800" dirty="0" smtClean="0">
                <a:solidFill>
                  <a:schemeClr val="bg1"/>
                </a:solidFill>
              </a:rPr>
              <a:t> el siguiente atributo: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</a:t>
            </a:r>
            <a:r>
              <a:rPr lang="es-ES" sz="2800" dirty="0">
                <a:solidFill>
                  <a:srgbClr val="FFFF00"/>
                </a:solidFill>
                <a:latin typeface="Consolas" pitchFamily="49" charset="0"/>
              </a:rPr>
              <a:t>="20dp"</a:t>
            </a:r>
            <a:endParaRPr lang="es-ES" sz="28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endParaRPr lang="es-ES" sz="2800" dirty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Consolas" pitchFamily="49" charset="0"/>
              </a:rPr>
              <a:t>¿Cuál es su comportamiento?</a:t>
            </a: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1006230"/>
            <a:ext cx="2896344" cy="5732348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47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CuadroTexto"/>
          <p:cNvSpPr txBox="1"/>
          <p:nvPr/>
        </p:nvSpPr>
        <p:spPr>
          <a:xfrm>
            <a:off x="1115616" y="980728"/>
            <a:ext cx="669674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32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>
                <a:solidFill>
                  <a:schemeClr val="bg1"/>
                </a:solidFill>
              </a:rPr>
              <a:t>Probar también con otros </a:t>
            </a:r>
            <a:r>
              <a:rPr lang="es-ES" sz="3600" dirty="0" smtClean="0">
                <a:solidFill>
                  <a:schemeClr val="bg1"/>
                </a:solidFill>
              </a:rPr>
              <a:t>tipos </a:t>
            </a:r>
            <a:r>
              <a:rPr lang="es-ES" sz="3600" dirty="0">
                <a:solidFill>
                  <a:schemeClr val="bg1"/>
                </a:solidFill>
              </a:rPr>
              <a:t>de </a:t>
            </a:r>
            <a:r>
              <a:rPr lang="es-ES" sz="3600" dirty="0" smtClean="0">
                <a:solidFill>
                  <a:schemeClr val="bg1"/>
                </a:solidFill>
              </a:rPr>
              <a:t>márgenes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layout_marginLeft</a:t>
            </a:r>
            <a:endParaRPr lang="en-US" sz="2800" dirty="0">
              <a:solidFill>
                <a:srgbClr val="FFFF00"/>
              </a:solidFill>
              <a:latin typeface="Consolas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latin typeface="Consolas" pitchFamily="49" charset="0"/>
              </a:rPr>
              <a:t>layout_marginRight</a:t>
            </a:r>
            <a:endParaRPr lang="en-US" sz="2800" dirty="0">
              <a:solidFill>
                <a:srgbClr val="FFFF00"/>
              </a:solidFill>
              <a:latin typeface="Consolas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latin typeface="Consolas" pitchFamily="49" charset="0"/>
              </a:rPr>
              <a:t>layout_marginTop</a:t>
            </a:r>
            <a:endParaRPr lang="en-US" sz="2800" dirty="0">
              <a:solidFill>
                <a:srgbClr val="FFFF00"/>
              </a:solidFill>
              <a:latin typeface="Consolas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layout_marginBottom</a:t>
            </a:r>
            <a:endParaRPr lang="en-US" sz="28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endParaRPr lang="es-ES" sz="28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Qué es XML?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400" y="1844824"/>
            <a:ext cx="7715200" cy="3845024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&lt;?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xml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versión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"1.0"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&lt;autores&gt;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&lt;autor ID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   &lt;nombre&gt; 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Perez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&lt;/nombre&gt;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&lt;/autor&gt;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</a:t>
            </a:r>
            <a:r>
              <a:rPr lang="es-ES_tradnl" altLang="es-E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&lt;!-- Este es un comentario. --&gt;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&lt;/autores&gt;</a:t>
            </a:r>
            <a:endParaRPr lang="es-ES" altLang="es-ES" sz="2800" b="1" dirty="0" smtClean="0">
              <a:latin typeface="Courier New" panose="02070309020205020404" pitchFamily="49" charset="0"/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714400" y="5689848"/>
            <a:ext cx="764319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Es un lenguaje de marcas con el que se pueden describir 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42534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Qué es XML?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400" y="1844824"/>
            <a:ext cx="7715200" cy="3845024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&lt;?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xml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versión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"1.0"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&lt;autores&gt;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&lt;autor ID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   &lt;nombre&gt; 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Perez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&lt;/nombre&gt;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&lt;/autor&gt;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</a:t>
            </a:r>
            <a:r>
              <a:rPr lang="es-ES_tradnl" altLang="es-E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&lt;!-- Este es un comentario. --&gt;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&lt;/autores&gt;</a:t>
            </a:r>
            <a:endParaRPr lang="es-ES" altLang="es-ES" sz="2800" b="1" dirty="0" smtClean="0">
              <a:latin typeface="Courier New" panose="02070309020205020404" pitchFamily="49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97501" y="2420889"/>
            <a:ext cx="2328677" cy="2952327"/>
            <a:chOff x="697501" y="2420889"/>
            <a:chExt cx="2328677" cy="2952327"/>
          </a:xfrm>
        </p:grpSpPr>
        <p:sp>
          <p:nvSpPr>
            <p:cNvPr id="8" name="15 Rectángulo"/>
            <p:cNvSpPr/>
            <p:nvPr/>
          </p:nvSpPr>
          <p:spPr>
            <a:xfrm>
              <a:off x="697501" y="2420889"/>
              <a:ext cx="2290323" cy="43204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735855" y="4941168"/>
              <a:ext cx="2290323" cy="43204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59632" y="2915064"/>
            <a:ext cx="3672408" cy="1463457"/>
            <a:chOff x="697501" y="2393593"/>
            <a:chExt cx="3672408" cy="1463457"/>
          </a:xfrm>
        </p:grpSpPr>
        <p:sp>
          <p:nvSpPr>
            <p:cNvPr id="12" name="15 Rectángulo"/>
            <p:cNvSpPr/>
            <p:nvPr/>
          </p:nvSpPr>
          <p:spPr>
            <a:xfrm>
              <a:off x="697501" y="2393593"/>
              <a:ext cx="3672408" cy="432048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5 Rectángulo"/>
            <p:cNvSpPr/>
            <p:nvPr/>
          </p:nvSpPr>
          <p:spPr>
            <a:xfrm>
              <a:off x="697501" y="3425002"/>
              <a:ext cx="2290323" cy="432048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656848" y="3410412"/>
            <a:ext cx="5806245" cy="450638"/>
            <a:chOff x="-2793715" y="4886576"/>
            <a:chExt cx="5806245" cy="450638"/>
          </a:xfrm>
        </p:grpSpPr>
        <p:sp>
          <p:nvSpPr>
            <p:cNvPr id="15" name="15 Rectángulo"/>
            <p:cNvSpPr/>
            <p:nvPr/>
          </p:nvSpPr>
          <p:spPr>
            <a:xfrm>
              <a:off x="-2793715" y="4905166"/>
              <a:ext cx="2290323" cy="432048"/>
            </a:xfrm>
            <a:prstGeom prst="rect">
              <a:avLst/>
            </a:prstGeom>
            <a:solidFill>
              <a:schemeClr val="accent3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722207" y="4886576"/>
              <a:ext cx="2290323" cy="432048"/>
            </a:xfrm>
            <a:prstGeom prst="rect">
              <a:avLst/>
            </a:prstGeom>
            <a:solidFill>
              <a:schemeClr val="accent3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2 CuadroTexto"/>
          <p:cNvSpPr txBox="1"/>
          <p:nvPr/>
        </p:nvSpPr>
        <p:spPr>
          <a:xfrm>
            <a:off x="714400" y="5689848"/>
            <a:ext cx="764319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Las marcas se organizan de a pares 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Una de </a:t>
            </a:r>
            <a:r>
              <a:rPr lang="es-ES" sz="2800" dirty="0">
                <a:solidFill>
                  <a:srgbClr val="FFFF00"/>
                </a:solidFill>
              </a:rPr>
              <a:t>apertura</a:t>
            </a:r>
            <a:r>
              <a:rPr lang="es-ES" sz="2800" dirty="0">
                <a:solidFill>
                  <a:schemeClr val="bg1"/>
                </a:solidFill>
              </a:rPr>
              <a:t> y la correspondiente de </a:t>
            </a:r>
            <a:r>
              <a:rPr lang="es-ES" sz="2800" dirty="0">
                <a:solidFill>
                  <a:srgbClr val="FFFF00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40019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Qué es XML?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400" y="1844824"/>
            <a:ext cx="7715200" cy="3845024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&lt;?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xml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versión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"1.0"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&lt;autores&gt;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&lt;autor </a:t>
            </a:r>
            <a:r>
              <a:rPr lang="es-ES_tradnl" altLang="es-E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   &lt;nombre&gt; 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Perez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&lt;/nombre&gt;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&lt;/autor&gt;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</a:t>
            </a:r>
            <a:r>
              <a:rPr lang="es-ES_tradnl" altLang="es-E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&lt;!-- Este es un comentario. --&gt;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&lt;/autores&gt;</a:t>
            </a:r>
            <a:endParaRPr lang="es-ES" altLang="es-ES" sz="2800" b="1" dirty="0" smtClean="0">
              <a:latin typeface="Courier New" panose="02070309020205020404" pitchFamily="49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97501" y="2420889"/>
            <a:ext cx="2328677" cy="2952327"/>
            <a:chOff x="697501" y="2420889"/>
            <a:chExt cx="2328677" cy="2952327"/>
          </a:xfrm>
        </p:grpSpPr>
        <p:sp>
          <p:nvSpPr>
            <p:cNvPr id="8" name="15 Rectángulo"/>
            <p:cNvSpPr/>
            <p:nvPr/>
          </p:nvSpPr>
          <p:spPr>
            <a:xfrm>
              <a:off x="697501" y="2420889"/>
              <a:ext cx="2290323" cy="432048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735855" y="4941168"/>
              <a:ext cx="2290323" cy="432048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59632" y="2915064"/>
            <a:ext cx="3672408" cy="1463457"/>
            <a:chOff x="697501" y="2393593"/>
            <a:chExt cx="3672408" cy="1463457"/>
          </a:xfrm>
        </p:grpSpPr>
        <p:sp>
          <p:nvSpPr>
            <p:cNvPr id="12" name="15 Rectángulo"/>
            <p:cNvSpPr/>
            <p:nvPr/>
          </p:nvSpPr>
          <p:spPr>
            <a:xfrm>
              <a:off x="697501" y="2393593"/>
              <a:ext cx="3672408" cy="432048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5 Rectángulo"/>
            <p:cNvSpPr/>
            <p:nvPr/>
          </p:nvSpPr>
          <p:spPr>
            <a:xfrm>
              <a:off x="697501" y="3425002"/>
              <a:ext cx="2290323" cy="432048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656848" y="3410412"/>
            <a:ext cx="5806245" cy="450638"/>
            <a:chOff x="-2793715" y="4886576"/>
            <a:chExt cx="5806245" cy="450638"/>
          </a:xfrm>
        </p:grpSpPr>
        <p:sp>
          <p:nvSpPr>
            <p:cNvPr id="15" name="15 Rectángulo"/>
            <p:cNvSpPr/>
            <p:nvPr/>
          </p:nvSpPr>
          <p:spPr>
            <a:xfrm>
              <a:off x="-2793715" y="4905166"/>
              <a:ext cx="2290323" cy="432048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722207" y="4886576"/>
              <a:ext cx="2290323" cy="432048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2 CuadroTexto"/>
          <p:cNvSpPr txBox="1"/>
          <p:nvPr/>
        </p:nvSpPr>
        <p:spPr>
          <a:xfrm>
            <a:off x="57840" y="5714092"/>
            <a:ext cx="90332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Las marcas </a:t>
            </a:r>
            <a:r>
              <a:rPr lang="es-ES" sz="2800" dirty="0" smtClean="0">
                <a:solidFill>
                  <a:schemeClr val="bg1"/>
                </a:solidFill>
              </a:rPr>
              <a:t>(</a:t>
            </a:r>
            <a:r>
              <a:rPr lang="es-ES" sz="2800" dirty="0" err="1" smtClean="0">
                <a:solidFill>
                  <a:schemeClr val="bg1"/>
                </a:solidFill>
              </a:rPr>
              <a:t>Tags</a:t>
            </a:r>
            <a:r>
              <a:rPr lang="es-ES" sz="2800" dirty="0" smtClean="0">
                <a:solidFill>
                  <a:schemeClr val="bg1"/>
                </a:solidFill>
              </a:rPr>
              <a:t>) representan elementos</a:t>
            </a:r>
            <a:endParaRPr lang="es-ES" sz="2800" dirty="0">
              <a:solidFill>
                <a:srgbClr val="FFFF00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3248" y="2677856"/>
            <a:ext cx="1945400" cy="1226351"/>
            <a:chOff x="3635896" y="5201898"/>
            <a:chExt cx="1945400" cy="1226351"/>
          </a:xfrm>
        </p:grpSpPr>
        <p:cxnSp>
          <p:nvCxnSpPr>
            <p:cNvPr id="19" name="4 Conector recto de flecha"/>
            <p:cNvCxnSpPr/>
            <p:nvPr/>
          </p:nvCxnSpPr>
          <p:spPr>
            <a:xfrm flipV="1">
              <a:off x="5042160" y="6170718"/>
              <a:ext cx="539136" cy="265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o 19"/>
            <p:cNvGrpSpPr/>
            <p:nvPr/>
          </p:nvGrpSpPr>
          <p:grpSpPr>
            <a:xfrm>
              <a:off x="3635896" y="5201898"/>
              <a:ext cx="1616578" cy="1226351"/>
              <a:chOff x="5005661" y="2388096"/>
              <a:chExt cx="1616578" cy="1226351"/>
            </a:xfrm>
          </p:grpSpPr>
          <p:cxnSp>
            <p:nvCxnSpPr>
              <p:cNvPr id="22" name="4 Conector recto de flecha"/>
              <p:cNvCxnSpPr/>
              <p:nvPr/>
            </p:nvCxnSpPr>
            <p:spPr>
              <a:xfrm flipV="1">
                <a:off x="5430025" y="2388096"/>
                <a:ext cx="383925" cy="86409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2 CuadroTexto"/>
              <p:cNvSpPr txBox="1"/>
              <p:nvPr/>
            </p:nvSpPr>
            <p:spPr>
              <a:xfrm>
                <a:off x="5005661" y="3152782"/>
                <a:ext cx="161657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>
                    <a:solidFill>
                      <a:schemeClr val="bg1"/>
                    </a:solidFill>
                  </a:rPr>
                  <a:t>Elementos</a:t>
                </a:r>
                <a:endParaRPr lang="es-ES" sz="240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21" name="4 Conector recto de flecha"/>
            <p:cNvCxnSpPr/>
            <p:nvPr/>
          </p:nvCxnSpPr>
          <p:spPr>
            <a:xfrm flipV="1">
              <a:off x="4483176" y="5743532"/>
              <a:ext cx="496856" cy="27570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 CuadroTexto"/>
          <p:cNvSpPr txBox="1"/>
          <p:nvPr/>
        </p:nvSpPr>
        <p:spPr>
          <a:xfrm>
            <a:off x="57840" y="6218148"/>
            <a:ext cx="90332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Los elementos pueden tener elementos anidados y atributos</a:t>
            </a:r>
            <a:endParaRPr lang="es-ES" sz="2800" dirty="0">
              <a:solidFill>
                <a:srgbClr val="FFFF00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3220669" y="2463279"/>
            <a:ext cx="2791094" cy="516257"/>
            <a:chOff x="5063508" y="5527431"/>
            <a:chExt cx="2791094" cy="516257"/>
          </a:xfrm>
        </p:grpSpPr>
        <p:sp>
          <p:nvSpPr>
            <p:cNvPr id="26" name="2 CuadroTexto"/>
            <p:cNvSpPr txBox="1"/>
            <p:nvPr/>
          </p:nvSpPr>
          <p:spPr>
            <a:xfrm>
              <a:off x="5694759" y="5527431"/>
              <a:ext cx="2159843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Atributo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4 Conector recto de flecha"/>
            <p:cNvCxnSpPr/>
            <p:nvPr/>
          </p:nvCxnSpPr>
          <p:spPr>
            <a:xfrm flipH="1">
              <a:off x="5063508" y="5669339"/>
              <a:ext cx="815484" cy="3743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6136015" y="4872654"/>
            <a:ext cx="2159843" cy="743882"/>
            <a:chOff x="5694759" y="5272510"/>
            <a:chExt cx="2159843" cy="743882"/>
          </a:xfrm>
        </p:grpSpPr>
        <p:sp>
          <p:nvSpPr>
            <p:cNvPr id="29" name="2 CuadroTexto"/>
            <p:cNvSpPr txBox="1"/>
            <p:nvPr/>
          </p:nvSpPr>
          <p:spPr>
            <a:xfrm>
              <a:off x="5694759" y="5554727"/>
              <a:ext cx="2159843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Comentario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  <p:cxnSp>
          <p:nvCxnSpPr>
            <p:cNvPr id="30" name="4 Conector recto de flecha"/>
            <p:cNvCxnSpPr/>
            <p:nvPr/>
          </p:nvCxnSpPr>
          <p:spPr>
            <a:xfrm flipH="1" flipV="1">
              <a:off x="5876675" y="5272510"/>
              <a:ext cx="586777" cy="46667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 smtClean="0"/>
              <a:t>XML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AR" altLang="es-ES" dirty="0" smtClean="0"/>
              <a:t>Un </a:t>
            </a:r>
            <a:r>
              <a:rPr lang="es-AR" altLang="es-ES" dirty="0"/>
              <a:t>elemento usualmente consiste en un </a:t>
            </a:r>
            <a:r>
              <a:rPr lang="es-AR" altLang="es-ES" dirty="0" err="1"/>
              <a:t>tag</a:t>
            </a:r>
            <a:r>
              <a:rPr lang="es-AR" altLang="es-ES" dirty="0"/>
              <a:t> de inicio y un </a:t>
            </a:r>
            <a:r>
              <a:rPr lang="es-AR" altLang="es-ES" dirty="0" err="1"/>
              <a:t>tag</a:t>
            </a:r>
            <a:r>
              <a:rPr lang="es-AR" altLang="es-ES" dirty="0"/>
              <a:t> de cierre</a:t>
            </a:r>
            <a:r>
              <a:rPr lang="es-AR" altLang="es-ES" dirty="0" smtClean="0"/>
              <a:t>.</a:t>
            </a:r>
          </a:p>
          <a:p>
            <a:pPr marL="0" lvl="1" indent="0" algn="just">
              <a:buNone/>
            </a:pPr>
            <a:endParaRPr lang="es-AR" altLang="es-ES" sz="1000" dirty="0" smtClean="0"/>
          </a:p>
          <a:p>
            <a:pPr marL="0" lvl="1" indent="0" algn="ctr">
              <a:buNone/>
            </a:pPr>
            <a:r>
              <a:rPr lang="es-AR" altLang="es-ES" dirty="0" smtClean="0">
                <a:latin typeface="Consolas" panose="020B0609020204030204" pitchFamily="49" charset="0"/>
              </a:rPr>
              <a:t>&lt;</a:t>
            </a:r>
            <a:r>
              <a:rPr lang="es-AR" altLang="es-ES" dirty="0" err="1" smtClean="0">
                <a:latin typeface="Consolas" panose="020B0609020204030204" pitchFamily="49" charset="0"/>
              </a:rPr>
              <a:t>Boton</a:t>
            </a:r>
            <a:r>
              <a:rPr lang="es-AR" altLang="es-ES" dirty="0" smtClean="0">
                <a:latin typeface="Consolas" panose="020B0609020204030204" pitchFamily="49" charset="0"/>
              </a:rPr>
              <a:t>&gt; &lt;/</a:t>
            </a:r>
            <a:r>
              <a:rPr lang="es-AR" altLang="es-ES" dirty="0" err="1" smtClean="0">
                <a:latin typeface="Consolas" panose="020B0609020204030204" pitchFamily="49" charset="0"/>
              </a:rPr>
              <a:t>Boton</a:t>
            </a:r>
            <a:r>
              <a:rPr lang="es-AR" altLang="es-ES" dirty="0" smtClean="0">
                <a:latin typeface="Consolas" panose="020B0609020204030204" pitchFamily="49" charset="0"/>
              </a:rPr>
              <a:t>&gt;</a:t>
            </a:r>
            <a:endParaRPr lang="es-ES" altLang="es-ES" dirty="0" smtClean="0"/>
          </a:p>
          <a:p>
            <a:pPr marL="0" lvl="1" indent="0" algn="just">
              <a:buNone/>
            </a:pPr>
            <a:endParaRPr lang="es-ES_tradnl" altLang="es-ES" dirty="0" smtClean="0"/>
          </a:p>
          <a:p>
            <a:pPr marL="0" lvl="1" indent="0" algn="just">
              <a:buNone/>
            </a:pPr>
            <a:r>
              <a:rPr lang="es-ES_tradnl" altLang="es-ES" dirty="0" smtClean="0"/>
              <a:t>Cualquier </a:t>
            </a:r>
            <a:r>
              <a:rPr lang="es-ES_tradnl" altLang="es-ES" dirty="0"/>
              <a:t>elemento puede contener atributos que se declaran en el </a:t>
            </a:r>
            <a:r>
              <a:rPr lang="es-ES_tradnl" altLang="es-ES" dirty="0" err="1"/>
              <a:t>tag</a:t>
            </a:r>
            <a:r>
              <a:rPr lang="es-ES_tradnl" altLang="es-ES" dirty="0"/>
              <a:t> de </a:t>
            </a:r>
            <a:r>
              <a:rPr lang="es-ES_tradnl" altLang="es-ES" dirty="0" smtClean="0"/>
              <a:t>inicio</a:t>
            </a:r>
          </a:p>
          <a:p>
            <a:pPr marL="0" lvl="1" indent="0" algn="just">
              <a:buNone/>
            </a:pPr>
            <a:endParaRPr lang="es-ES_tradnl" altLang="es-ES" sz="1000" dirty="0" smtClean="0"/>
          </a:p>
          <a:p>
            <a:pPr marL="0" lvl="1" indent="0" algn="ctr">
              <a:buNone/>
            </a:pPr>
            <a:r>
              <a:rPr lang="es-ES_tradnl" altLang="es-ES" dirty="0" smtClean="0">
                <a:latin typeface="Consolas" panose="020B0609020204030204" pitchFamily="49" charset="0"/>
              </a:rPr>
              <a:t>&lt;</a:t>
            </a:r>
            <a:r>
              <a:rPr lang="es-ES_tradnl" altLang="es-ES" dirty="0" err="1" smtClean="0">
                <a:latin typeface="Consolas" panose="020B0609020204030204" pitchFamily="49" charset="0"/>
              </a:rPr>
              <a:t>Boton</a:t>
            </a:r>
            <a:r>
              <a:rPr lang="es-ES_tradnl" alt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ancho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"80"</a:t>
            </a:r>
            <a:r>
              <a:rPr lang="es-ES_tradnl" alt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alto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_tradnl" altLang="es-ES" dirty="0" smtClean="0">
                <a:latin typeface="Consolas" panose="020B0609020204030204" pitchFamily="49" charset="0"/>
              </a:rPr>
              <a:t>&gt; &lt;/</a:t>
            </a:r>
            <a:r>
              <a:rPr lang="es-ES_tradnl" altLang="es-ES" dirty="0" err="1" smtClean="0">
                <a:latin typeface="Consolas" panose="020B0609020204030204" pitchFamily="49" charset="0"/>
              </a:rPr>
              <a:t>Boton</a:t>
            </a:r>
            <a:r>
              <a:rPr lang="es-ES_tradnl" altLang="es-ES" dirty="0" smtClean="0">
                <a:latin typeface="Consolas" panose="020B0609020204030204" pitchFamily="49" charset="0"/>
              </a:rPr>
              <a:t>&gt;</a:t>
            </a:r>
            <a:endParaRPr lang="es-ES" altLang="es-ES" dirty="0" smtClean="0">
              <a:latin typeface="Consolas" panose="020B0609020204030204" pitchFamily="49" charset="0"/>
            </a:endParaRPr>
          </a:p>
          <a:p>
            <a:pPr marL="0" lvl="1" indent="0" algn="just">
              <a:buNone/>
            </a:pPr>
            <a:endParaRPr lang="es-ES" alt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1259632" y="5085184"/>
            <a:ext cx="5705453" cy="1275125"/>
            <a:chOff x="5694759" y="5083303"/>
            <a:chExt cx="5705453" cy="1275125"/>
          </a:xfrm>
        </p:grpSpPr>
        <p:sp>
          <p:nvSpPr>
            <p:cNvPr id="5" name="2 CuadroTexto"/>
            <p:cNvSpPr txBox="1"/>
            <p:nvPr/>
          </p:nvSpPr>
          <p:spPr>
            <a:xfrm>
              <a:off x="5694759" y="5527431"/>
              <a:ext cx="5705453" cy="83099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El valor de un atributo siempre va entre comillas (pueden ser simples o dobles)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4 Conector recto de flecha"/>
            <p:cNvCxnSpPr/>
            <p:nvPr/>
          </p:nvCxnSpPr>
          <p:spPr>
            <a:xfrm flipV="1">
              <a:off x="8015836" y="5083303"/>
              <a:ext cx="271211" cy="58814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9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 smtClean="0"/>
              <a:t>XML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ES" altLang="es-ES" dirty="0" smtClean="0"/>
              <a:t>Un </a:t>
            </a:r>
            <a:r>
              <a:rPr lang="es-ES" altLang="es-ES" dirty="0"/>
              <a:t>elemento </a:t>
            </a:r>
            <a:r>
              <a:rPr lang="es-ES" altLang="es-ES" dirty="0" smtClean="0"/>
              <a:t>vacío, es decir que no contiene elementos anidados puede abreviarse con un solo </a:t>
            </a:r>
            <a:r>
              <a:rPr lang="es-ES" altLang="es-ES" dirty="0" err="1" smtClean="0"/>
              <a:t>tag</a:t>
            </a:r>
            <a:r>
              <a:rPr lang="es-ES" altLang="es-ES" dirty="0" smtClean="0"/>
              <a:t> de la siguiente manera</a:t>
            </a:r>
          </a:p>
          <a:p>
            <a:pPr marL="0" lvl="1" indent="0" algn="just">
              <a:buNone/>
            </a:pPr>
            <a:endParaRPr lang="es-ES" altLang="es-ES" dirty="0" smtClean="0"/>
          </a:p>
          <a:p>
            <a:pPr marL="0" lvl="1" indent="0" algn="ctr">
              <a:buNone/>
            </a:pPr>
            <a:r>
              <a:rPr lang="es-ES_tradnl" altLang="es-ES" dirty="0">
                <a:latin typeface="Consolas" panose="020B0609020204030204" pitchFamily="49" charset="0"/>
              </a:rPr>
              <a:t>&lt;</a:t>
            </a:r>
            <a:r>
              <a:rPr lang="es-ES_tradnl" altLang="es-ES" dirty="0" err="1">
                <a:latin typeface="Consolas" panose="020B0609020204030204" pitchFamily="49" charset="0"/>
              </a:rPr>
              <a:t>Boton</a:t>
            </a:r>
            <a:r>
              <a:rPr lang="es-ES_tradnl" altLang="es-ES" dirty="0"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ancho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"80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_tradnl" altLang="es-ES" dirty="0">
                <a:solidFill>
                  <a:srgbClr val="C00000"/>
                </a:solidFill>
                <a:latin typeface="Consolas" panose="020B0609020204030204" pitchFamily="49" charset="0"/>
              </a:rPr>
              <a:t>alto</a:t>
            </a:r>
            <a:r>
              <a:rPr lang="es-ES_tradnl" altLang="es-ES" dirty="0">
                <a:latin typeface="Consolas" panose="020B0609020204030204" pitchFamily="49" charset="0"/>
              </a:rPr>
              <a:t>=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"10"</a:t>
            </a:r>
            <a:r>
              <a:rPr lang="es-ES_tradnl" altLang="es-ES" dirty="0">
                <a:latin typeface="Consolas" panose="020B0609020204030204" pitchFamily="49" charset="0"/>
              </a:rPr>
              <a:t> &gt;&lt;/</a:t>
            </a:r>
            <a:r>
              <a:rPr lang="es-ES_tradnl" altLang="es-ES" dirty="0" err="1">
                <a:latin typeface="Consolas" panose="020B0609020204030204" pitchFamily="49" charset="0"/>
              </a:rPr>
              <a:t>Boton</a:t>
            </a:r>
            <a:r>
              <a:rPr lang="es-ES_tradnl" altLang="es-ES" dirty="0">
                <a:latin typeface="Consolas" panose="020B0609020204030204" pitchFamily="49" charset="0"/>
              </a:rPr>
              <a:t>&gt;</a:t>
            </a:r>
            <a:endParaRPr lang="es-ES" altLang="es-ES" dirty="0">
              <a:latin typeface="Consolas" panose="020B0609020204030204" pitchFamily="49" charset="0"/>
            </a:endParaRPr>
          </a:p>
          <a:p>
            <a:pPr marL="0" lvl="1" indent="0" algn="ctr">
              <a:buNone/>
            </a:pPr>
            <a:endParaRPr lang="es-ES_tradnl" altLang="es-ES" dirty="0" smtClean="0">
              <a:latin typeface="Consolas" panose="020B0609020204030204" pitchFamily="49" charset="0"/>
            </a:endParaRPr>
          </a:p>
          <a:p>
            <a:pPr marL="0" lvl="1" indent="0" algn="ctr">
              <a:buNone/>
            </a:pPr>
            <a:endParaRPr lang="es-ES_tradnl" altLang="es-ES" dirty="0" smtClean="0">
              <a:latin typeface="Consolas" panose="020B0609020204030204" pitchFamily="49" charset="0"/>
            </a:endParaRPr>
          </a:p>
          <a:p>
            <a:pPr marL="0" lvl="1" indent="0" algn="ctr">
              <a:buNone/>
            </a:pPr>
            <a:r>
              <a:rPr lang="es-ES_tradnl" altLang="es-ES" dirty="0" smtClean="0">
                <a:latin typeface="Consolas" panose="020B0609020204030204" pitchFamily="49" charset="0"/>
              </a:rPr>
              <a:t>&lt;</a:t>
            </a:r>
            <a:r>
              <a:rPr lang="es-ES_tradnl" altLang="es-ES" dirty="0" err="1">
                <a:latin typeface="Consolas" panose="020B0609020204030204" pitchFamily="49" charset="0"/>
              </a:rPr>
              <a:t>Boton</a:t>
            </a:r>
            <a:r>
              <a:rPr lang="es-ES_tradnl" altLang="es-ES" dirty="0"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ancho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"80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_tradnl" altLang="es-ES" dirty="0">
                <a:solidFill>
                  <a:srgbClr val="C00000"/>
                </a:solidFill>
                <a:latin typeface="Consolas" panose="020B0609020204030204" pitchFamily="49" charset="0"/>
              </a:rPr>
              <a:t> alto</a:t>
            </a:r>
            <a:r>
              <a:rPr lang="es-ES_tradnl" altLang="es-ES" dirty="0">
                <a:latin typeface="Consolas" panose="020B0609020204030204" pitchFamily="49" charset="0"/>
              </a:rPr>
              <a:t>=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"10"</a:t>
            </a:r>
            <a:r>
              <a:rPr lang="es-ES_tradnl" altLang="es-E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latin typeface="Consolas" panose="020B0609020204030204" pitchFamily="49" charset="0"/>
              </a:rPr>
              <a:t>/&gt;</a:t>
            </a:r>
            <a:endParaRPr lang="es-ES" altLang="es-ES" dirty="0">
              <a:latin typeface="Consolas" panose="020B0609020204030204" pitchFamily="49" charset="0"/>
            </a:endParaRPr>
          </a:p>
          <a:p>
            <a:pPr marL="0" lvl="1" indent="0" algn="just">
              <a:buNone/>
            </a:pPr>
            <a:endParaRPr lang="es-ES" altLang="es-ES" dirty="0"/>
          </a:p>
        </p:txBody>
      </p:sp>
      <p:sp>
        <p:nvSpPr>
          <p:cNvPr id="2" name="Flecha abajo 1"/>
          <p:cNvSpPr/>
          <p:nvPr/>
        </p:nvSpPr>
        <p:spPr>
          <a:xfrm>
            <a:off x="4211960" y="3861048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86904" y="5570518"/>
            <a:ext cx="8199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AR" altLang="es-ES" sz="2800" dirty="0"/>
              <a:t>Un documento XML admite un único elemento raíz (estructura de árbol)</a:t>
            </a:r>
            <a:endParaRPr lang="es-ES_tradnl" altLang="es-ES" sz="2800" dirty="0"/>
          </a:p>
        </p:txBody>
      </p:sp>
    </p:spTree>
    <p:extLst>
      <p:ext uri="{BB962C8B-B14F-4D97-AF65-F5344CB8AC3E}">
        <p14:creationId xmlns:p14="http://schemas.microsoft.com/office/powerpoint/2010/main" val="37153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  <p:bldP spid="2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03648" y="1610211"/>
            <a:ext cx="6336704" cy="4555093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S" sz="2000" dirty="0" smtClean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>
                <a:latin typeface="Courier New" panose="02070309020205020404" pitchFamily="49" charset="0"/>
              </a:rPr>
              <a:t>empleados&gt;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"01"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Stuart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Munson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Programmer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"02"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Robert Brown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Tester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&lt;/empleados&gt;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XML  bien formado</a:t>
            </a:r>
          </a:p>
        </p:txBody>
      </p:sp>
    </p:spTree>
    <p:extLst>
      <p:ext uri="{BB962C8B-B14F-4D97-AF65-F5344CB8AC3E}">
        <p14:creationId xmlns:p14="http://schemas.microsoft.com/office/powerpoint/2010/main" val="12806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03648" y="1610211"/>
            <a:ext cx="6336704" cy="4093428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S" sz="2000" dirty="0" smtClean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>
                <a:latin typeface="Courier New" panose="02070309020205020404" pitchFamily="49" charset="0"/>
              </a:rPr>
              <a:t>empleados&gt;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"01"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Stuart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Munson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Programmer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"02"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Robert Brown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Tester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&lt;/empleados&gt;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XML  ¿ bien formado ?</a:t>
            </a:r>
          </a:p>
        </p:txBody>
      </p:sp>
    </p:spTree>
    <p:extLst>
      <p:ext uri="{BB962C8B-B14F-4D97-AF65-F5344CB8AC3E}">
        <p14:creationId xmlns:p14="http://schemas.microsoft.com/office/powerpoint/2010/main" val="32909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780</Words>
  <Application>Microsoft Office PowerPoint</Application>
  <PresentationFormat>Presentación en pantalla (4:3)</PresentationFormat>
  <Paragraphs>144</Paragraphs>
  <Slides>27</Slides>
  <Notes>1</Notes>
  <HiddenSlides>0</HiddenSlides>
  <MMClips>3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Georgia</vt:lpstr>
      <vt:lpstr>Gill Sans Light</vt:lpstr>
      <vt:lpstr>Times New Roman</vt:lpstr>
      <vt:lpstr>Trebuchet MS</vt:lpstr>
      <vt:lpstr>Wingdings</vt:lpstr>
      <vt:lpstr>Wingdings 2</vt:lpstr>
      <vt:lpstr>Tema de Office</vt:lpstr>
      <vt:lpstr>Urbano</vt:lpstr>
      <vt:lpstr>SEMINARIO DE LENGUAJES OPCIÓN ANDROID</vt:lpstr>
      <vt:lpstr>Presentación de PowerPoint</vt:lpstr>
      <vt:lpstr>Qué es XML?</vt:lpstr>
      <vt:lpstr>Qué es XML?</vt:lpstr>
      <vt:lpstr>Qué es XML?</vt:lpstr>
      <vt:lpstr>XML</vt:lpstr>
      <vt:lpstr>XML</vt:lpstr>
      <vt:lpstr>XML  bien formado</vt:lpstr>
      <vt:lpstr>XML  ¿ bien formado ?</vt:lpstr>
      <vt:lpstr>XML  ¿ bien formado 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Corbalan</dc:creator>
  <cp:lastModifiedBy>Lisandro Delia</cp:lastModifiedBy>
  <cp:revision>173</cp:revision>
  <dcterms:created xsi:type="dcterms:W3CDTF">2016-10-17T21:22:22Z</dcterms:created>
  <dcterms:modified xsi:type="dcterms:W3CDTF">2019-03-18T17:12:52Z</dcterms:modified>
</cp:coreProperties>
</file>