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31"/>
  </p:notesMasterIdLst>
  <p:handoutMasterIdLst>
    <p:handoutMasterId r:id="rId32"/>
  </p:handoutMasterIdLst>
  <p:sldIdLst>
    <p:sldId id="314" r:id="rId6"/>
    <p:sldId id="517" r:id="rId7"/>
    <p:sldId id="591" r:id="rId8"/>
    <p:sldId id="574" r:id="rId9"/>
    <p:sldId id="519" r:id="rId10"/>
    <p:sldId id="575" r:id="rId11"/>
    <p:sldId id="576" r:id="rId12"/>
    <p:sldId id="577" r:id="rId13"/>
    <p:sldId id="579" r:id="rId14"/>
    <p:sldId id="580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92" r:id="rId23"/>
    <p:sldId id="594" r:id="rId24"/>
    <p:sldId id="595" r:id="rId25"/>
    <p:sldId id="596" r:id="rId26"/>
    <p:sldId id="597" r:id="rId27"/>
    <p:sldId id="607" r:id="rId28"/>
    <p:sldId id="608" r:id="rId29"/>
    <p:sldId id="609" r:id="rId30"/>
  </p:sldIdLst>
  <p:sldSz cx="13003213" cy="9752013"/>
  <p:notesSz cx="6797675" cy="987425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1103" autoAdjust="0"/>
  </p:normalViewPr>
  <p:slideViewPr>
    <p:cSldViewPr>
      <p:cViewPr varScale="1">
        <p:scale>
          <a:sx n="48" d="100"/>
          <a:sy n="48" d="100"/>
        </p:scale>
        <p:origin x="73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42D-E210-459C-9B6A-DBC7E5926DC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B107-1B85-4AE6-9769-BF5E967866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5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8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690269"/>
            <a:ext cx="5434993" cy="443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09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9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66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4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2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623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28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6/3/2019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Sensores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smtClean="0">
                <a:solidFill>
                  <a:schemeClr val="tx1"/>
                </a:solidFill>
              </a:rPr>
              <a:t>Esp.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Lisandro, Mg. Corbalán Leonardo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Se continuará mostrando un </a:t>
            </a:r>
            <a:r>
              <a:rPr lang="es-ES" sz="2800" dirty="0" err="1" smtClean="0"/>
              <a:t>thumbnail</a:t>
            </a:r>
            <a:r>
              <a:rPr lang="es-ES" sz="2800" dirty="0" smtClean="0"/>
              <a:t> de la imagen capturada. Agregar en el activity_main.xml la definición de un </a:t>
            </a:r>
            <a:r>
              <a:rPr lang="es-ES" sz="2800" dirty="0" err="1" smtClean="0"/>
              <a:t>ImageView</a:t>
            </a:r>
            <a:r>
              <a:rPr lang="es-ES" sz="2800" dirty="0" smtClean="0"/>
              <a:t> donde se mostrará el </a:t>
            </a:r>
            <a:r>
              <a:rPr lang="es-ES" sz="2800" dirty="0" err="1" smtClean="0"/>
              <a:t>thumbnail</a:t>
            </a:r>
            <a:r>
              <a:rPr lang="es-ES" sz="2800" dirty="0" smtClean="0"/>
              <a:t>: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1086" y="4597846"/>
            <a:ext cx="6955750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es-ES" altLang="es-ES" sz="20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"@+id/imageView1"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11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12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277750" y="6057643"/>
            <a:ext cx="11227702" cy="241016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06152" y="8465235"/>
            <a:ext cx="1085262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Verificamos que estamos recibiendo el resultado del </a:t>
            </a:r>
            <a:r>
              <a:rPr lang="es-ES" sz="3200" dirty="0" err="1" smtClean="0"/>
              <a:t>Intent</a:t>
            </a:r>
            <a:r>
              <a:rPr lang="es-ES" sz="3200" dirty="0" smtClean="0"/>
              <a:t> adecuado</a:t>
            </a:r>
            <a:endParaRPr lang="es-ES" sz="3200" dirty="0"/>
          </a:p>
        </p:txBody>
      </p:sp>
      <p:cxnSp>
        <p:nvCxnSpPr>
          <p:cNvPr id="10" name="4 Conector recto de flecha"/>
          <p:cNvCxnSpPr/>
          <p:nvPr/>
        </p:nvCxnSpPr>
        <p:spPr>
          <a:xfrm flipH="1" flipV="1">
            <a:off x="4942851" y="7974270"/>
            <a:ext cx="46587" cy="49096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6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13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277750" y="6316166"/>
            <a:ext cx="11227702" cy="7985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06152" y="8465235"/>
            <a:ext cx="1085262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Recuperamos el </a:t>
            </a:r>
            <a:r>
              <a:rPr lang="es-ES" sz="3200" dirty="0" err="1" smtClean="0"/>
              <a:t>Bitmap</a:t>
            </a:r>
            <a:r>
              <a:rPr lang="es-ES" sz="3200" dirty="0" smtClean="0"/>
              <a:t> asociado al </a:t>
            </a:r>
            <a:r>
              <a:rPr lang="es-ES" sz="3200" dirty="0" err="1" smtClean="0"/>
              <a:t>thumbnail</a:t>
            </a:r>
            <a:endParaRPr lang="es-ES" sz="3200" dirty="0"/>
          </a:p>
        </p:txBody>
      </p:sp>
      <p:cxnSp>
        <p:nvCxnSpPr>
          <p:cNvPr id="10" name="4 Conector recto de flecha"/>
          <p:cNvCxnSpPr/>
          <p:nvPr/>
        </p:nvCxnSpPr>
        <p:spPr>
          <a:xfrm flipV="1">
            <a:off x="4989439" y="7114674"/>
            <a:ext cx="216023" cy="1350562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14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onActivityResult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820" y="3507854"/>
            <a:ext cx="129573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imageView.setImageBitmap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461046" y="7159723"/>
            <a:ext cx="11227702" cy="7985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380925" y="8465235"/>
            <a:ext cx="1197212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Lo asociamos al </a:t>
            </a:r>
            <a:r>
              <a:rPr lang="es-ES" sz="3200" dirty="0" err="1" smtClean="0"/>
              <a:t>imageView</a:t>
            </a:r>
            <a:r>
              <a:rPr lang="es-ES" sz="3200" dirty="0" smtClean="0"/>
              <a:t> ubicado en el </a:t>
            </a:r>
            <a:r>
              <a:rPr lang="es-ES" sz="3200" dirty="0" err="1" smtClean="0"/>
              <a:t>layout</a:t>
            </a:r>
            <a:r>
              <a:rPr lang="es-ES" sz="3200" dirty="0" smtClean="0"/>
              <a:t> de la actividad</a:t>
            </a:r>
            <a:endParaRPr lang="es-ES" sz="3200" dirty="0"/>
          </a:p>
        </p:txBody>
      </p:sp>
      <p:cxnSp>
        <p:nvCxnSpPr>
          <p:cNvPr id="10" name="4 Conector recto de flecha"/>
          <p:cNvCxnSpPr/>
          <p:nvPr/>
        </p:nvCxnSpPr>
        <p:spPr>
          <a:xfrm flipV="1">
            <a:off x="4989439" y="7958231"/>
            <a:ext cx="144015" cy="507005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27" y="3291830"/>
            <a:ext cx="3133725" cy="586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50" y="3291830"/>
            <a:ext cx="3133725" cy="5867400"/>
          </a:xfrm>
          <a:prstGeom prst="rect">
            <a:avLst/>
          </a:prstGeom>
        </p:spPr>
      </p:pic>
      <p:sp>
        <p:nvSpPr>
          <p:cNvPr id="11" name="8 Flecha curvada hacia abajo"/>
          <p:cNvSpPr/>
          <p:nvPr/>
        </p:nvSpPr>
        <p:spPr>
          <a:xfrm rot="21399641">
            <a:off x="4743269" y="3937610"/>
            <a:ext cx="4356742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798" y="3322003"/>
            <a:ext cx="3133725" cy="58674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10" y="3291830"/>
            <a:ext cx="3133725" cy="5867400"/>
          </a:xfrm>
          <a:prstGeom prst="rect">
            <a:avLst/>
          </a:prstGeom>
        </p:spPr>
      </p:pic>
      <p:sp>
        <p:nvSpPr>
          <p:cNvPr id="11" name="8 Flecha curvada hacia abajo"/>
          <p:cNvSpPr/>
          <p:nvPr/>
        </p:nvSpPr>
        <p:spPr>
          <a:xfrm rot="20854971">
            <a:off x="3024480" y="5929519"/>
            <a:ext cx="6551669" cy="934026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798" y="3183264"/>
            <a:ext cx="3133725" cy="586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9" y="3183264"/>
            <a:ext cx="3133725" cy="58674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11" name="8 Flecha curvada hacia abajo"/>
          <p:cNvSpPr/>
          <p:nvPr/>
        </p:nvSpPr>
        <p:spPr>
          <a:xfrm rot="20854971">
            <a:off x="3024480" y="5929519"/>
            <a:ext cx="6551669" cy="934026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86291" y="2211710"/>
            <a:ext cx="7855774" cy="1516980"/>
          </a:xfrm>
        </p:spPr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18</a:t>
            </a:fld>
            <a:endParaRPr lang="es-AR" altLang="es-ES"/>
          </a:p>
        </p:txBody>
      </p:sp>
      <p:pic>
        <p:nvPicPr>
          <p:cNvPr id="1026" name="Picture 2" descr="android-gps-test-apps_f.jpg (800×4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76" y="4948014"/>
            <a:ext cx="6110805" cy="33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Google Play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 smtClean="0"/>
              <a:t>Para obtener la ubicación actual del dispositivo en el que se está ejecutando una aplicación, se debe disponer de Google Play </a:t>
            </a:r>
            <a:r>
              <a:rPr lang="es-AR" sz="3200" dirty="0" err="1" smtClean="0"/>
              <a:t>Services</a:t>
            </a:r>
            <a:endParaRPr lang="es-AR" sz="3200" dirty="0" smtClean="0"/>
          </a:p>
          <a:p>
            <a:pPr lvl="1"/>
            <a:r>
              <a:rPr lang="es-AR" sz="2800" dirty="0" smtClean="0"/>
              <a:t>En Android Studio, en el menú Tools hacer </a:t>
            </a:r>
            <a:r>
              <a:rPr lang="es-AR" sz="2800" dirty="0" err="1" smtClean="0"/>
              <a:t>click</a:t>
            </a:r>
            <a:r>
              <a:rPr lang="es-AR" sz="2800" dirty="0" smtClean="0"/>
              <a:t> en SDK Manager</a:t>
            </a:r>
          </a:p>
          <a:p>
            <a:pPr lvl="3"/>
            <a:r>
              <a:rPr lang="es-AR" sz="2400" dirty="0" smtClean="0"/>
              <a:t>hacer </a:t>
            </a:r>
            <a:r>
              <a:rPr lang="es-AR" sz="2400" dirty="0" err="1" smtClean="0"/>
              <a:t>click</a:t>
            </a:r>
            <a:r>
              <a:rPr lang="es-AR" sz="2400" dirty="0" smtClean="0"/>
              <a:t> en SDK Tools</a:t>
            </a:r>
          </a:p>
          <a:p>
            <a:pPr lvl="3"/>
            <a:r>
              <a:rPr lang="es-AR" sz="2400" dirty="0" smtClean="0"/>
              <a:t>expandir </a:t>
            </a:r>
            <a:r>
              <a:rPr lang="es-AR" sz="2400" dirty="0" err="1" smtClean="0"/>
              <a:t>Support</a:t>
            </a:r>
            <a:r>
              <a:rPr lang="es-AR" sz="2400" dirty="0" smtClean="0"/>
              <a:t> </a:t>
            </a:r>
            <a:r>
              <a:rPr lang="es-AR" sz="2400" dirty="0" err="1" smtClean="0"/>
              <a:t>Repository</a:t>
            </a:r>
            <a:endParaRPr lang="es-AR" sz="2400" dirty="0" smtClean="0"/>
          </a:p>
          <a:p>
            <a:pPr lvl="3"/>
            <a:r>
              <a:rPr lang="es-AR" sz="2400" dirty="0"/>
              <a:t>s</a:t>
            </a:r>
            <a:r>
              <a:rPr lang="es-AR" sz="2400" dirty="0" smtClean="0"/>
              <a:t>eleccionar Google </a:t>
            </a:r>
            <a:r>
              <a:rPr lang="es-AR" sz="2400" dirty="0" err="1" smtClean="0"/>
              <a:t>Repository</a:t>
            </a:r>
            <a:endParaRPr lang="es-AR" sz="2400" dirty="0"/>
          </a:p>
          <a:p>
            <a:pPr lvl="3"/>
            <a:r>
              <a:rPr lang="es-AR" sz="2400" dirty="0" smtClean="0"/>
              <a:t>hacer </a:t>
            </a:r>
            <a:r>
              <a:rPr lang="es-AR" sz="2400" dirty="0" err="1" smtClean="0"/>
              <a:t>click</a:t>
            </a:r>
            <a:r>
              <a:rPr lang="es-AR" sz="2400" dirty="0" smtClean="0"/>
              <a:t> en OK.</a:t>
            </a:r>
          </a:p>
          <a:p>
            <a:r>
              <a:rPr lang="es-AR" sz="3200" dirty="0" smtClean="0"/>
              <a:t>Se podrá probar en</a:t>
            </a:r>
          </a:p>
          <a:p>
            <a:pPr lvl="1"/>
            <a:r>
              <a:rPr lang="es-AR" sz="2900" dirty="0" smtClean="0"/>
              <a:t>Dispositivos que tengan Android 4.0 o superior, y que incluyan Google Play Store</a:t>
            </a:r>
          </a:p>
          <a:p>
            <a:pPr lvl="1"/>
            <a:r>
              <a:rPr lang="es-AR" sz="2900" dirty="0" smtClean="0"/>
              <a:t>Emuladores con Android 4.2.2 o superior con Google </a:t>
            </a:r>
            <a:r>
              <a:rPr lang="es-AR" sz="2900" dirty="0" err="1" smtClean="0"/>
              <a:t>APIs</a:t>
            </a:r>
            <a:endParaRPr lang="es-AR" sz="29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19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2337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6153" y="2139702"/>
            <a:ext cx="9125614" cy="1516980"/>
          </a:xfrm>
        </p:spPr>
        <p:txBody>
          <a:bodyPr/>
          <a:lstStyle/>
          <a:p>
            <a:r>
              <a:rPr lang="es-ES" dirty="0" smtClean="0"/>
              <a:t>Acceso a la cámara de fotos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</a:t>
            </a:fld>
            <a:endParaRPr lang="es-AR" alt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78" y="3867894"/>
            <a:ext cx="5079365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20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360229" y="2432546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Crear un nuevo proyecto desde Android Studio</a:t>
            </a:r>
          </a:p>
          <a:p>
            <a:pPr>
              <a:lnSpc>
                <a:spcPct val="100000"/>
              </a:lnSpc>
            </a:pPr>
            <a:r>
              <a:rPr lang="es-AR" sz="3300" dirty="0" smtClean="0"/>
              <a:t>Se debe solicitar permiso al usuario, a través del archivo </a:t>
            </a:r>
            <a:r>
              <a:rPr lang="es-AR" sz="3300" dirty="0" err="1" smtClean="0"/>
              <a:t>Manifest</a:t>
            </a:r>
            <a:r>
              <a:rPr lang="es-AR" sz="3300" dirty="0" smtClean="0"/>
              <a:t>.</a:t>
            </a:r>
          </a:p>
          <a:p>
            <a:pPr marL="155575" indent="0">
              <a:lnSpc>
                <a:spcPct val="100000"/>
              </a:lnSpc>
              <a:buNone/>
            </a:pPr>
            <a:endParaRPr lang="es-AR" sz="33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22957" y="4234608"/>
            <a:ext cx="11058809" cy="20069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alt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es-ES" alt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altLang="es-ES" sz="20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android.permission.ACCESS_FINE_LOCATION</a:t>
            </a:r>
            <a:r>
              <a:rPr lang="es-ES" altLang="es-E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s-ES" alt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60229" y="6402573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En </a:t>
            </a:r>
            <a:r>
              <a:rPr lang="es-AR" sz="3300" dirty="0" err="1" smtClean="0"/>
              <a:t>build.gradle</a:t>
            </a:r>
            <a:r>
              <a:rPr lang="es-AR" sz="3300" dirty="0" smtClean="0"/>
              <a:t> se debe establecer la dependencia con la librería de localización de Google Play </a:t>
            </a:r>
            <a:r>
              <a:rPr lang="es-AR" sz="3300" dirty="0" err="1" smtClean="0"/>
              <a:t>Services</a:t>
            </a:r>
            <a:r>
              <a:rPr lang="es-AR" sz="3300" dirty="0" smtClean="0"/>
              <a:t>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34543" y="7687863"/>
            <a:ext cx="1141851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….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'com.google.android.gms:play-services-location:16.0.0'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21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360229" y="2432546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Editar el archivo activity_main.xml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0161" y="3011706"/>
            <a:ext cx="119001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latitudTextView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Consultando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longitudTextView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Consultando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Obtener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ubicación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obtenerUbicacion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9263" y="523875"/>
            <a:ext cx="11702892" cy="1516980"/>
          </a:xfrm>
        </p:spPr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22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0" y="2065956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Editar la clase </a:t>
            </a:r>
            <a:r>
              <a:rPr lang="es-AR" sz="3300" dirty="0" err="1" smtClean="0"/>
              <a:t>MainActivity</a:t>
            </a:r>
            <a:endParaRPr lang="es-AR" sz="33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884" y="3507854"/>
            <a:ext cx="1245405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FusedLocationProviderClient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fusedLocationClient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mLocationRequest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REQUEST_PERMISSIONS_REQUEST_CODE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fusedLocationClient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LocationServices.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getFusedLocationProviderClient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mLocationRequest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LocationRequest.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setPriority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LocationRequest.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PRIORITY_HIGH_ACCURACY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9263" y="523875"/>
            <a:ext cx="11702892" cy="1516980"/>
          </a:xfrm>
        </p:spPr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23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0" y="2065956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Editar la clase </a:t>
            </a:r>
            <a:r>
              <a:rPr lang="es-AR" sz="3300" dirty="0" err="1" smtClean="0"/>
              <a:t>MainActivity</a:t>
            </a:r>
            <a:endParaRPr lang="es-AR" sz="33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6946" y="2732897"/>
            <a:ext cx="11105925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obtenerUbicacion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REQUEST_PERMISSIONS_REQUEST_CODE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LocationCallback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locationCallback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LocationCallback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onLocationResult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.onLocationResult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Location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ubicacionActual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locationResult.getLastLocation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latitudTV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latitudTV.setText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ubicacionActual.getLatitude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longitudTV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longitudTV.setText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ubicacionActual.getLongitude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fusedLocationClient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.requestLocationUpdates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mLocationRequest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,locationCallback,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869207" y="3147814"/>
            <a:ext cx="10843664" cy="23042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6494295" y="2083298"/>
            <a:ext cx="523589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Recordar que desde Android 6 en adelante, el usuario acepta los permisos en tiempo de ejecución. </a:t>
            </a:r>
            <a:endParaRPr lang="es-ES" sz="2400" dirty="0"/>
          </a:p>
        </p:txBody>
      </p:sp>
      <p:sp>
        <p:nvSpPr>
          <p:cNvPr id="9" name="14 Rectángulo"/>
          <p:cNvSpPr/>
          <p:nvPr/>
        </p:nvSpPr>
        <p:spPr>
          <a:xfrm>
            <a:off x="909037" y="5477374"/>
            <a:ext cx="10843664" cy="379112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2 CuadroTexto"/>
          <p:cNvSpPr txBox="1"/>
          <p:nvPr/>
        </p:nvSpPr>
        <p:spPr>
          <a:xfrm>
            <a:off x="9957990" y="5852332"/>
            <a:ext cx="274994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 recibirán los </a:t>
            </a:r>
            <a:r>
              <a:rPr lang="es-ES" sz="2400" dirty="0" err="1" smtClean="0"/>
              <a:t>updates</a:t>
            </a:r>
            <a:r>
              <a:rPr lang="es-ES" sz="2400" dirty="0" smtClean="0"/>
              <a:t> de la ubicación en el método </a:t>
            </a:r>
            <a:r>
              <a:rPr lang="es-ES" sz="2400" dirty="0" err="1" smtClean="0"/>
              <a:t>callback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159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24</a:t>
            </a:fld>
            <a:endParaRPr lang="es-AR" alt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29263" y="523875"/>
            <a:ext cx="11702892" cy="1516980"/>
          </a:xfrm>
        </p:spPr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77" y="2283718"/>
            <a:ext cx="4024663" cy="67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25</a:t>
            </a:fld>
            <a:endParaRPr lang="es-AR" alt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29263" y="523875"/>
            <a:ext cx="11702892" cy="1516980"/>
          </a:xfrm>
        </p:spPr>
        <p:txBody>
          <a:bodyPr/>
          <a:lstStyle/>
          <a:p>
            <a:r>
              <a:rPr lang="es-ES" dirty="0" smtClean="0"/>
              <a:t>Localización geográfica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46" y="3291830"/>
            <a:ext cx="619125" cy="49434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278" y="3075806"/>
            <a:ext cx="7829550" cy="62103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6653" y="2102897"/>
            <a:ext cx="12763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tx1"/>
                </a:solidFill>
              </a:rPr>
              <a:t>Cambiar la ubicación desde las opciones del emulador 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323341" y="7599936"/>
            <a:ext cx="831783" cy="792088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4 Rectángulo"/>
          <p:cNvSpPr/>
          <p:nvPr/>
        </p:nvSpPr>
        <p:spPr>
          <a:xfrm>
            <a:off x="8373813" y="3507854"/>
            <a:ext cx="3005015" cy="23042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3593353" y="3459311"/>
            <a:ext cx="1756125" cy="40858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Cámara de fotos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1440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300" dirty="0" smtClean="0"/>
              <a:t>Se puede tener acceso a la cámara de fotos </a:t>
            </a:r>
            <a:r>
              <a:rPr lang="es-AR" sz="3300" u="sng" dirty="0" smtClean="0"/>
              <a:t>invocando alguna aplicación instalada</a:t>
            </a:r>
            <a:r>
              <a:rPr lang="es-AR" sz="3300" dirty="0" smtClean="0"/>
              <a:t> que cumpla tal propósito.</a:t>
            </a:r>
            <a:endParaRPr lang="es-ES" sz="33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637172" y="4151115"/>
            <a:ext cx="11265034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Se debe indicar en el archivo </a:t>
            </a:r>
            <a:r>
              <a:rPr lang="es-AR" sz="3300" dirty="0" err="1" smtClean="0"/>
              <a:t>Manifest</a:t>
            </a:r>
            <a:r>
              <a:rPr lang="es-AR" sz="3300" dirty="0" smtClean="0"/>
              <a:t> que la aplicación a desarrollar utiliza una determinada característica del dispositivo.</a:t>
            </a:r>
          </a:p>
          <a:p>
            <a:pPr marL="155575" indent="0">
              <a:lnSpc>
                <a:spcPct val="100000"/>
              </a:lnSpc>
              <a:buNone/>
            </a:pPr>
            <a:endParaRPr lang="es-AR" sz="33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4" y="7041775"/>
            <a:ext cx="2355727" cy="235572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4982" y="6278231"/>
            <a:ext cx="9433048" cy="22531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android.hardware.camera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Cámara de fotos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</a:t>
            </a:fld>
            <a:endParaRPr lang="es-AR" altLang="es-ES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452934" y="4502253"/>
            <a:ext cx="11396061" cy="21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Si la propiedad </a:t>
            </a:r>
            <a:r>
              <a:rPr lang="es-AR" sz="2400" dirty="0" err="1">
                <a:solidFill>
                  <a:srgbClr val="882288"/>
                </a:solidFill>
                <a:latin typeface="Consolas" panose="020B0609020204030204" pitchFamily="49" charset="0"/>
                <a:ea typeface="WenQuanYi Micro Hei" charset="0"/>
                <a:cs typeface="WenQuanYi Micro Hei" charset="0"/>
              </a:rPr>
              <a:t>android:required</a:t>
            </a:r>
            <a:r>
              <a:rPr lang="es-AR" sz="3300" dirty="0" smtClean="0"/>
              <a:t> vale </a:t>
            </a:r>
            <a:r>
              <a:rPr lang="es-ES" altLang="es-ES" sz="28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true </a:t>
            </a:r>
            <a:r>
              <a:rPr lang="es-AR" sz="3300" dirty="0" smtClean="0"/>
              <a:t>la aplicación podrá ser instalada </a:t>
            </a:r>
            <a:r>
              <a:rPr lang="es-AR" sz="3300" b="1" dirty="0" smtClean="0"/>
              <a:t>solo</a:t>
            </a:r>
            <a:r>
              <a:rPr lang="es-AR" sz="3300" dirty="0" smtClean="0"/>
              <a:t> en dispositivos que tengan cámara de fotos.</a:t>
            </a:r>
          </a:p>
          <a:p>
            <a:pPr>
              <a:lnSpc>
                <a:spcPct val="100000"/>
              </a:lnSpc>
            </a:pPr>
            <a:r>
              <a:rPr lang="es-AR" sz="3300" dirty="0" smtClean="0"/>
              <a:t>Por el contrario, si </a:t>
            </a:r>
            <a:r>
              <a:rPr lang="es-AR" sz="3300" dirty="0"/>
              <a:t>la propiedad </a:t>
            </a:r>
            <a:r>
              <a:rPr lang="es-AR" sz="2400" dirty="0" err="1">
                <a:solidFill>
                  <a:srgbClr val="882288"/>
                </a:solidFill>
                <a:latin typeface="Consolas" panose="020B0609020204030204" pitchFamily="49" charset="0"/>
                <a:ea typeface="WenQuanYi Micro Hei" charset="0"/>
                <a:cs typeface="WenQuanYi Micro Hei" charset="0"/>
              </a:rPr>
              <a:t>android:required</a:t>
            </a:r>
            <a:r>
              <a:rPr lang="es-AR" sz="3300" dirty="0"/>
              <a:t> vale </a:t>
            </a:r>
            <a:r>
              <a:rPr lang="es-ES" altLang="es-ES" sz="28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false </a:t>
            </a:r>
            <a:r>
              <a:rPr lang="es-AR" sz="3300" dirty="0"/>
              <a:t>la aplicación podrá ser instalada </a:t>
            </a:r>
            <a:r>
              <a:rPr lang="es-AR" sz="3300" dirty="0" smtClean="0"/>
              <a:t>en </a:t>
            </a:r>
            <a:r>
              <a:rPr lang="es-AR" sz="3300" b="1" dirty="0" smtClean="0"/>
              <a:t>cualquier</a:t>
            </a:r>
            <a:r>
              <a:rPr lang="es-AR" sz="3300" dirty="0" smtClean="0"/>
              <a:t> dispositivo (disponga o no de </a:t>
            </a:r>
            <a:r>
              <a:rPr lang="es-AR" sz="3300" dirty="0" err="1" smtClean="0"/>
              <a:t>camára</a:t>
            </a:r>
            <a:r>
              <a:rPr lang="es-AR" sz="3300" dirty="0" smtClean="0"/>
              <a:t> de fotos).</a:t>
            </a:r>
          </a:p>
          <a:p>
            <a:pPr lvl="1"/>
            <a:r>
              <a:rPr lang="es-AR" sz="3000" dirty="0" smtClean="0"/>
              <a:t>El desarrollador deberá validar en tiempo de ejecución si el dispositivo cuenta con la característica, y en caso de que no, limitar el funcionamiento de la aplicación</a:t>
            </a:r>
          </a:p>
          <a:p>
            <a:pPr lvl="2"/>
            <a:r>
              <a:rPr lang="es-AR" sz="2800" dirty="0" err="1"/>
              <a:t>hasSystemFeature</a:t>
            </a:r>
            <a:r>
              <a:rPr lang="es-AR" sz="2800" dirty="0"/>
              <a:t>(</a:t>
            </a:r>
            <a:r>
              <a:rPr lang="es-AR" sz="2800" dirty="0" err="1"/>
              <a:t>PackageManager.FEATURE_CAMERA</a:t>
            </a:r>
            <a:r>
              <a:rPr lang="es-AR" sz="2800" dirty="0"/>
              <a:t>). </a:t>
            </a:r>
            <a:endParaRPr lang="es-AR" sz="2800" dirty="0" smtClean="0"/>
          </a:p>
          <a:p>
            <a:pPr lvl="2"/>
            <a:endParaRPr lang="es-AR" sz="2800" dirty="0"/>
          </a:p>
          <a:p>
            <a:pPr marL="155575" indent="0">
              <a:lnSpc>
                <a:spcPct val="100000"/>
              </a:lnSpc>
              <a:buNone/>
            </a:pPr>
            <a:endParaRPr lang="es-AR" sz="33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31" y="1517005"/>
            <a:ext cx="2197948" cy="219794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28998" y="2432546"/>
            <a:ext cx="7864766" cy="19453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android.hardware.camera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3527127"/>
          </a:xfrm>
        </p:spPr>
        <p:txBody>
          <a:bodyPr>
            <a:noAutofit/>
          </a:bodyPr>
          <a:lstStyle/>
          <a:p>
            <a:r>
              <a:rPr lang="es-ES" sz="2800" dirty="0" smtClean="0"/>
              <a:t>Crear un nuevo proyecto</a:t>
            </a:r>
            <a:r>
              <a:rPr lang="es-ES" sz="2800" dirty="0" smtClean="0">
                <a:solidFill>
                  <a:srgbClr val="C00000"/>
                </a:solidFill>
              </a:rPr>
              <a:t> Android Studio</a:t>
            </a:r>
            <a:r>
              <a:rPr lang="es-ES" sz="2800" dirty="0" smtClean="0"/>
              <a:t> llamado </a:t>
            </a:r>
            <a:r>
              <a:rPr lang="es-ES" sz="2800" dirty="0" smtClean="0">
                <a:solidFill>
                  <a:srgbClr val="C00000"/>
                </a:solidFill>
              </a:rPr>
              <a:t>“</a:t>
            </a:r>
            <a:r>
              <a:rPr lang="es-ES" sz="2800" dirty="0" err="1" smtClean="0">
                <a:solidFill>
                  <a:srgbClr val="C00000"/>
                </a:solidFill>
              </a:rPr>
              <a:t>CamaraDeFotos</a:t>
            </a:r>
            <a:r>
              <a:rPr lang="es-ES" sz="2800" dirty="0" smtClean="0">
                <a:solidFill>
                  <a:srgbClr val="C00000"/>
                </a:solidFill>
              </a:rPr>
              <a:t>“</a:t>
            </a:r>
          </a:p>
          <a:p>
            <a:r>
              <a:rPr lang="es-ES" sz="2800" dirty="0" smtClean="0"/>
              <a:t>En el AndroidManifest.xml incorporar: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75911" y="6269419"/>
            <a:ext cx="11252047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"Sacar foto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altLang="es-ES" sz="18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lang="es-ES" altLang="es-E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" altLang="es-E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2305" y="3882846"/>
            <a:ext cx="11878269" cy="16375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android.hardware.camera</a:t>
            </a:r>
            <a:r>
              <a:rPr lang="es-ES" altLang="es-E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50161" y="5530517"/>
            <a:ext cx="11702892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activity_main.xml definir la siguiente vista: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sacarFoto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908" y="3907383"/>
            <a:ext cx="1234184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sacarFoto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908" y="3907383"/>
            <a:ext cx="1234184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14 Rectángulo"/>
          <p:cNvSpPr/>
          <p:nvPr/>
        </p:nvSpPr>
        <p:spPr>
          <a:xfrm>
            <a:off x="1461046" y="5954096"/>
            <a:ext cx="11227702" cy="1586205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666382" y="8080737"/>
            <a:ext cx="11647291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Ya vimos en clases pasadas el concepto de </a:t>
            </a:r>
            <a:r>
              <a:rPr lang="es-ES" sz="3200" b="1" u="sng" dirty="0" err="1" smtClean="0"/>
              <a:t>Intent</a:t>
            </a:r>
            <a:r>
              <a:rPr lang="es-ES" sz="3200" b="1" u="sng" dirty="0" smtClean="0"/>
              <a:t> implícitos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En este ejemplo se delega en Android la búsqueda de una aplicación que pueda sacar fotos.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8373814" y="7396286"/>
            <a:ext cx="0" cy="684451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En la clase </a:t>
            </a:r>
            <a:r>
              <a:rPr lang="es-ES" sz="2800" dirty="0" err="1" smtClean="0"/>
              <a:t>MainActivity</a:t>
            </a:r>
            <a:r>
              <a:rPr lang="es-ES" sz="2800" dirty="0" smtClean="0"/>
              <a:t> incorporar el método </a:t>
            </a:r>
            <a:r>
              <a:rPr lang="es-ES" sz="2800" dirty="0" err="1" smtClean="0"/>
              <a:t>sacarFoto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908" y="3907383"/>
            <a:ext cx="1234184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sacarFoto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14 Rectángulo"/>
          <p:cNvSpPr/>
          <p:nvPr/>
        </p:nvSpPr>
        <p:spPr>
          <a:xfrm>
            <a:off x="1461046" y="6316167"/>
            <a:ext cx="11227702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1491293" y="7649633"/>
            <a:ext cx="10852627" cy="20621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debe verificar que efectivamente se puede resolver el </a:t>
            </a:r>
            <a:r>
              <a:rPr lang="es-ES" sz="3200" dirty="0" err="1" smtClean="0"/>
              <a:t>Intent</a:t>
            </a:r>
            <a:r>
              <a:rPr lang="es-ES" sz="3200" dirty="0" smtClean="0"/>
              <a:t> (podría no existir una app instalada que lo resuelva), de lo contrario tendríamos un error en ejecución al llamar a </a:t>
            </a:r>
            <a:r>
              <a:rPr lang="es-ES" sz="3200" dirty="0" err="1" smtClean="0"/>
              <a:t>startActivityForResult</a:t>
            </a:r>
            <a:r>
              <a:rPr lang="es-ES" sz="3200" dirty="0" smtClean="0"/>
              <a:t> y la app se detendrá.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8445822" y="6740297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666382" y="2283719"/>
            <a:ext cx="1170289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sz="2800" dirty="0" smtClean="0"/>
              <a:t> Probar en el emulador o en su dispositivo</a:t>
            </a:r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27" y="3291830"/>
            <a:ext cx="3133725" cy="586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50" y="3291830"/>
            <a:ext cx="3133725" cy="5867400"/>
          </a:xfrm>
          <a:prstGeom prst="rect">
            <a:avLst/>
          </a:prstGeom>
        </p:spPr>
      </p:pic>
      <p:sp>
        <p:nvSpPr>
          <p:cNvPr id="11" name="8 Flecha curvada hacia abajo"/>
          <p:cNvSpPr/>
          <p:nvPr/>
        </p:nvSpPr>
        <p:spPr>
          <a:xfrm rot="21399641">
            <a:off x="4743269" y="3937610"/>
            <a:ext cx="4356742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14370</TotalTime>
  <Words>699</Words>
  <Application>Microsoft Office PowerPoint</Application>
  <PresentationFormat>Personalizado</PresentationFormat>
  <Paragraphs>124</Paragraphs>
  <Slides>25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25</vt:i4>
      </vt:variant>
    </vt:vector>
  </HeadingPairs>
  <TitlesOfParts>
    <vt:vector size="42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Acceso a la cámara de fotos</vt:lpstr>
      <vt:lpstr>Cámara de fotos</vt:lpstr>
      <vt:lpstr>Cámara de fotos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Localización Geográfica</vt:lpstr>
      <vt:lpstr>Google Play Services</vt:lpstr>
      <vt:lpstr>Localización geográfica</vt:lpstr>
      <vt:lpstr>Localización geográfica</vt:lpstr>
      <vt:lpstr>Localización geográfica</vt:lpstr>
      <vt:lpstr>Localización geográfica</vt:lpstr>
      <vt:lpstr>Localización geográfica</vt:lpstr>
      <vt:lpstr>Localización geográfica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Delia</cp:lastModifiedBy>
  <cp:revision>509</cp:revision>
  <cp:lastPrinted>2017-05-09T12:01:48Z</cp:lastPrinted>
  <dcterms:created xsi:type="dcterms:W3CDTF">1601-01-01T00:00:00Z</dcterms:created>
  <dcterms:modified xsi:type="dcterms:W3CDTF">2019-06-03T15:56:37Z</dcterms:modified>
</cp:coreProperties>
</file>