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65"/>
  </p:notesMasterIdLst>
  <p:sldIdLst>
    <p:sldId id="314" r:id="rId6"/>
    <p:sldId id="546" r:id="rId7"/>
    <p:sldId id="596" r:id="rId8"/>
    <p:sldId id="597" r:id="rId9"/>
    <p:sldId id="647" r:id="rId10"/>
    <p:sldId id="598" r:id="rId11"/>
    <p:sldId id="599" r:id="rId12"/>
    <p:sldId id="600" r:id="rId13"/>
    <p:sldId id="604" r:id="rId14"/>
    <p:sldId id="648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9" r:id="rId24"/>
    <p:sldId id="616" r:id="rId25"/>
    <p:sldId id="618" r:id="rId26"/>
    <p:sldId id="620" r:id="rId27"/>
    <p:sldId id="658" r:id="rId28"/>
    <p:sldId id="614" r:id="rId29"/>
    <p:sldId id="615" r:id="rId30"/>
    <p:sldId id="621" r:id="rId31"/>
    <p:sldId id="622" r:id="rId32"/>
    <p:sldId id="623" r:id="rId33"/>
    <p:sldId id="617" r:id="rId34"/>
    <p:sldId id="625" r:id="rId35"/>
    <p:sldId id="626" r:id="rId36"/>
    <p:sldId id="627" r:id="rId37"/>
    <p:sldId id="653" r:id="rId38"/>
    <p:sldId id="628" r:id="rId39"/>
    <p:sldId id="629" r:id="rId40"/>
    <p:sldId id="631" r:id="rId41"/>
    <p:sldId id="630" r:id="rId42"/>
    <p:sldId id="632" r:id="rId43"/>
    <p:sldId id="633" r:id="rId44"/>
    <p:sldId id="634" r:id="rId45"/>
    <p:sldId id="635" r:id="rId46"/>
    <p:sldId id="636" r:id="rId47"/>
    <p:sldId id="637" r:id="rId48"/>
    <p:sldId id="638" r:id="rId49"/>
    <p:sldId id="640" r:id="rId50"/>
    <p:sldId id="642" r:id="rId51"/>
    <p:sldId id="643" r:id="rId52"/>
    <p:sldId id="644" r:id="rId53"/>
    <p:sldId id="645" r:id="rId54"/>
    <p:sldId id="646" r:id="rId55"/>
    <p:sldId id="649" r:id="rId56"/>
    <p:sldId id="652" r:id="rId57"/>
    <p:sldId id="639" r:id="rId58"/>
    <p:sldId id="651" r:id="rId59"/>
    <p:sldId id="601" r:id="rId60"/>
    <p:sldId id="654" r:id="rId61"/>
    <p:sldId id="655" r:id="rId62"/>
    <p:sldId id="656" r:id="rId63"/>
    <p:sldId id="657" r:id="rId64"/>
  </p:sldIdLst>
  <p:sldSz cx="13003213" cy="9752013"/>
  <p:notesSz cx="6858000" cy="914400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6666"/>
    <a:srgbClr val="7FB9B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7" autoAdjust="0"/>
    <p:restoredTop sz="91815" autoAdjust="0"/>
  </p:normalViewPr>
  <p:slideViewPr>
    <p:cSldViewPr>
      <p:cViewPr varScale="1">
        <p:scale>
          <a:sx n="48" d="100"/>
          <a:sy n="48" d="100"/>
        </p:scale>
        <p:origin x="146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47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39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095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dirty="0" smtClean="0"/>
              <a:t>SEMINARIO DE LENGUAJES</a:t>
            </a:r>
            <a:br>
              <a:rPr lang="es-ES" altLang="es-AR" sz="5100" b="1" dirty="0" smtClean="0"/>
            </a:br>
            <a:r>
              <a:rPr lang="es-ES" altLang="es-AR" sz="5100" b="1" dirty="0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Almacenamiento de datos.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Mg. Corbalán Leonardo</a:t>
            </a:r>
            <a:r>
              <a:rPr lang="es-ES" sz="2800" smtClean="0">
                <a:solidFill>
                  <a:schemeClr val="tx1"/>
                </a:solidFill>
              </a:rPr>
              <a:t>, Esp. </a:t>
            </a:r>
            <a:r>
              <a:rPr lang="es-ES" sz="2800" dirty="0">
                <a:solidFill>
                  <a:schemeClr val="tx1"/>
                </a:solidFill>
              </a:rPr>
              <a:t>Delía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3363838"/>
            <a:ext cx="7416824" cy="5729584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10</a:t>
            </a:fld>
            <a:endParaRPr lang="es-AR" altLang="es-ES" dirty="0"/>
          </a:p>
        </p:txBody>
      </p:sp>
      <p:sp>
        <p:nvSpPr>
          <p:cNvPr id="3" name="AutoShape 2" descr="Resultado de imagen para archivos"/>
          <p:cNvSpPr>
            <a:spLocks noChangeAspect="1" noChangeArrowheads="1"/>
          </p:cNvSpPr>
          <p:nvPr/>
        </p:nvSpPr>
        <p:spPr bwMode="auto">
          <a:xfrm>
            <a:off x="155575" y="-16002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4" descr="Resultado de imagen para archivos"/>
          <p:cNvSpPr>
            <a:spLocks noChangeAspect="1" noChangeArrowheads="1"/>
          </p:cNvSpPr>
          <p:nvPr/>
        </p:nvSpPr>
        <p:spPr bwMode="auto">
          <a:xfrm>
            <a:off x="307975" y="-14478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6" descr="Resultado de imagen para archivos"/>
          <p:cNvSpPr>
            <a:spLocks noChangeAspect="1" noChangeArrowheads="1"/>
          </p:cNvSpPr>
          <p:nvPr/>
        </p:nvSpPr>
        <p:spPr bwMode="auto">
          <a:xfrm>
            <a:off x="460375" y="-12954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8" descr="Resultado de imagen para archivos"/>
          <p:cNvSpPr>
            <a:spLocks noChangeAspect="1" noChangeArrowheads="1"/>
          </p:cNvSpPr>
          <p:nvPr/>
        </p:nvSpPr>
        <p:spPr bwMode="auto">
          <a:xfrm>
            <a:off x="612775" y="-11430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387602" y="2355726"/>
            <a:ext cx="7320336" cy="29523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s-ES" dirty="0" smtClean="0"/>
              <a:t>Almacenamiento en el sistema de 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8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AR" sz="4400" dirty="0" smtClean="0">
                <a:solidFill>
                  <a:srgbClr val="C00000"/>
                </a:solidFill>
              </a:rPr>
              <a:t>Android</a:t>
            </a:r>
            <a:r>
              <a:rPr lang="es-AR" sz="4400" dirty="0" smtClean="0"/>
              <a:t> hereda el </a:t>
            </a:r>
            <a:r>
              <a:rPr lang="es-AR" sz="4400" dirty="0" smtClean="0">
                <a:solidFill>
                  <a:srgbClr val="C00000"/>
                </a:solidFill>
              </a:rPr>
              <a:t>sistema de archivos </a:t>
            </a:r>
            <a:r>
              <a:rPr lang="es-AR" sz="4400" dirty="0" smtClean="0"/>
              <a:t>de </a:t>
            </a:r>
            <a:r>
              <a:rPr lang="es-AR" sz="4400" dirty="0" smtClean="0">
                <a:solidFill>
                  <a:srgbClr val="C00000"/>
                </a:solidFill>
              </a:rPr>
              <a:t>Linux</a:t>
            </a:r>
            <a:r>
              <a:rPr lang="es-AR" sz="4400" dirty="0" smtClean="0"/>
              <a:t>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AR" sz="4400" dirty="0" smtClean="0"/>
              <a:t>Cuando se </a:t>
            </a:r>
            <a:r>
              <a:rPr lang="es-AR" sz="4400" dirty="0" smtClean="0">
                <a:solidFill>
                  <a:srgbClr val="C00000"/>
                </a:solidFill>
              </a:rPr>
              <a:t>instala una aplicación</a:t>
            </a:r>
            <a:r>
              <a:rPr lang="es-AR" sz="4400" dirty="0" smtClean="0"/>
              <a:t> se crea un </a:t>
            </a:r>
            <a:r>
              <a:rPr lang="es-AR" sz="4400" dirty="0" smtClean="0">
                <a:solidFill>
                  <a:srgbClr val="C00000"/>
                </a:solidFill>
              </a:rPr>
              <a:t>nuevo usuario </a:t>
            </a:r>
            <a:r>
              <a:rPr lang="es-AR" sz="4400" dirty="0" smtClean="0"/>
              <a:t>para esa aplicación, por lo tanto los archivos guardados en el </a:t>
            </a:r>
            <a:r>
              <a:rPr lang="es-AR" sz="4400" dirty="0" smtClean="0">
                <a:solidFill>
                  <a:srgbClr val="C00000"/>
                </a:solidFill>
              </a:rPr>
              <a:t>espacio de la aplicación sólo son accesibles  por la aplicación</a:t>
            </a:r>
            <a:r>
              <a:rPr lang="es-AR" sz="4400" dirty="0" smtClean="0"/>
              <a:t>, ni siquiera el usuario del dispositivo puede accederlos. </a:t>
            </a:r>
            <a:endParaRPr lang="es-ES" sz="4400" dirty="0"/>
          </a:p>
          <a:p>
            <a:pPr marL="155575" indent="0">
              <a:lnSpc>
                <a:spcPct val="110000"/>
              </a:lnSpc>
              <a:spcBef>
                <a:spcPts val="2400"/>
              </a:spcBef>
              <a:buNone/>
            </a:pPr>
            <a:endParaRPr lang="es-ES" sz="4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2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/>
              <a:t>Existen mecanismos (hoy desaconsejados) para </a:t>
            </a:r>
            <a:r>
              <a:rPr lang="es-AR" sz="4200" dirty="0" smtClean="0">
                <a:solidFill>
                  <a:srgbClr val="C00000"/>
                </a:solidFill>
              </a:rPr>
              <a:t>dar acceso</a:t>
            </a:r>
            <a:r>
              <a:rPr lang="es-AR" sz="4200" dirty="0" smtClean="0"/>
              <a:t> de lectura o escritura a los archivos internos  </a:t>
            </a:r>
            <a:r>
              <a:rPr lang="es-AR" sz="4200" dirty="0" smtClean="0">
                <a:solidFill>
                  <a:srgbClr val="C00000"/>
                </a:solidFill>
              </a:rPr>
              <a:t>al resto de las aplicaciones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dirty="0">
                <a:solidFill>
                  <a:schemeClr val="tx1"/>
                </a:solidFill>
              </a:rPr>
              <a:t>Antes de </a:t>
            </a:r>
            <a:r>
              <a:rPr lang="es-AR" dirty="0">
                <a:solidFill>
                  <a:srgbClr val="C00000"/>
                </a:solidFill>
              </a:rPr>
              <a:t>Android </a:t>
            </a:r>
            <a:r>
              <a:rPr lang="es-AR" dirty="0" smtClean="0">
                <a:solidFill>
                  <a:srgbClr val="C00000"/>
                </a:solidFill>
              </a:rPr>
              <a:t>N</a:t>
            </a:r>
            <a:r>
              <a:rPr lang="es-AR" dirty="0" smtClean="0">
                <a:solidFill>
                  <a:schemeClr val="tx1"/>
                </a:solidFill>
              </a:rPr>
              <a:t> (versión API &lt;= 23 ), </a:t>
            </a:r>
            <a:r>
              <a:rPr lang="es-AR" dirty="0">
                <a:solidFill>
                  <a:schemeClr val="tx1"/>
                </a:solidFill>
              </a:rPr>
              <a:t>otras apps podían acceder a los archivos internos </a:t>
            </a:r>
            <a:r>
              <a:rPr lang="es-AR" dirty="0">
                <a:solidFill>
                  <a:srgbClr val="C00000"/>
                </a:solidFill>
              </a:rPr>
              <a:t>flexibilizando los permisos</a:t>
            </a:r>
            <a:r>
              <a:rPr lang="es-AR" dirty="0">
                <a:solidFill>
                  <a:schemeClr val="tx1"/>
                </a:solidFill>
              </a:rPr>
              <a:t> del sistema de archivos. </a:t>
            </a:r>
            <a:endParaRPr lang="es-AR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dirty="0" smtClean="0">
                <a:solidFill>
                  <a:schemeClr val="tx1"/>
                </a:solidFill>
              </a:rPr>
              <a:t>A partir de la versión 24 de la API esto </a:t>
            </a:r>
            <a:r>
              <a:rPr lang="es-AR" dirty="0">
                <a:solidFill>
                  <a:schemeClr val="tx1"/>
                </a:solidFill>
              </a:rPr>
              <a:t>ya no </a:t>
            </a:r>
            <a:r>
              <a:rPr lang="es-AR" dirty="0" smtClean="0">
                <a:solidFill>
                  <a:schemeClr val="tx1"/>
                </a:solidFill>
              </a:rPr>
              <a:t>es posible. Para dar acceso al </a:t>
            </a:r>
            <a:r>
              <a:rPr lang="es-AR" dirty="0">
                <a:solidFill>
                  <a:schemeClr val="tx1"/>
                </a:solidFill>
              </a:rPr>
              <a:t>contenido de un archivo privado, </a:t>
            </a:r>
            <a:r>
              <a:rPr lang="es-AR" dirty="0" smtClean="0">
                <a:solidFill>
                  <a:schemeClr val="tx1"/>
                </a:solidFill>
              </a:rPr>
              <a:t>nuestra app puede usar un </a:t>
            </a:r>
            <a:r>
              <a:rPr lang="es-AR" dirty="0" smtClean="0">
                <a:solidFill>
                  <a:srgbClr val="C00000"/>
                </a:solidFill>
              </a:rPr>
              <a:t>FileProvider</a:t>
            </a:r>
            <a:endParaRPr lang="es-ES" dirty="0">
              <a:solidFill>
                <a:srgbClr val="C00000"/>
              </a:solidFill>
            </a:endParaRPr>
          </a:p>
          <a:p>
            <a:pPr marL="155575" indent="0" algn="ctr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En los primeros años de </a:t>
            </a:r>
            <a:r>
              <a:rPr lang="es-AR" sz="3400" dirty="0" smtClean="0">
                <a:solidFill>
                  <a:srgbClr val="C00000"/>
                </a:solidFill>
              </a:rPr>
              <a:t>Android</a:t>
            </a:r>
            <a:r>
              <a:rPr lang="es-AR" sz="3400" dirty="0" smtClean="0">
                <a:solidFill>
                  <a:schemeClr val="tx1"/>
                </a:solidFill>
              </a:rPr>
              <a:t> la mayoría de los dispositivos proveían una </a:t>
            </a:r>
            <a:r>
              <a:rPr lang="es-AR" sz="3400" dirty="0" smtClean="0">
                <a:solidFill>
                  <a:srgbClr val="C00000"/>
                </a:solidFill>
              </a:rPr>
              <a:t>memoria interna no volátil </a:t>
            </a:r>
            <a:r>
              <a:rPr lang="es-AR" sz="3400" dirty="0" smtClean="0">
                <a:solidFill>
                  <a:schemeClr val="tx1"/>
                </a:solidFill>
              </a:rPr>
              <a:t>y la posibilidad de ampliarla con una </a:t>
            </a:r>
            <a:r>
              <a:rPr lang="es-AR" sz="3400" dirty="0" smtClean="0">
                <a:solidFill>
                  <a:srgbClr val="C00000"/>
                </a:solidFill>
              </a:rPr>
              <a:t>memoria externa SD</a:t>
            </a:r>
            <a:r>
              <a:rPr lang="es-AR" sz="3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Sin embargo, hoy en día, la </a:t>
            </a:r>
            <a:r>
              <a:rPr lang="es-AR" sz="3400" dirty="0" smtClean="0">
                <a:solidFill>
                  <a:srgbClr val="C00000"/>
                </a:solidFill>
              </a:rPr>
              <a:t>memoria externa </a:t>
            </a:r>
            <a:r>
              <a:rPr lang="es-AR" sz="3400" dirty="0" smtClean="0">
                <a:solidFill>
                  <a:schemeClr val="tx1"/>
                </a:solidFill>
              </a:rPr>
              <a:t>puede ser una </a:t>
            </a:r>
            <a:r>
              <a:rPr lang="es-AR" sz="3400" dirty="0" smtClean="0">
                <a:solidFill>
                  <a:srgbClr val="C00000"/>
                </a:solidFill>
              </a:rPr>
              <a:t>partición no extraíble </a:t>
            </a:r>
            <a:r>
              <a:rPr lang="es-AR" sz="3400" dirty="0" smtClean="0">
                <a:solidFill>
                  <a:schemeClr val="tx1"/>
                </a:solidFill>
              </a:rPr>
              <a:t>del espacio de </a:t>
            </a:r>
            <a:r>
              <a:rPr lang="es-AR" sz="3400" dirty="0">
                <a:solidFill>
                  <a:schemeClr val="tx1"/>
                </a:solidFill>
              </a:rPr>
              <a:t>almacenamiento permanente </a:t>
            </a:r>
            <a:r>
              <a:rPr lang="es-AR" sz="3400" dirty="0" smtClean="0">
                <a:solidFill>
                  <a:schemeClr val="tx1"/>
                </a:solidFill>
              </a:rPr>
              <a:t> del dispositivo</a:t>
            </a:r>
            <a:endParaRPr lang="es-ES" sz="3400" dirty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>
                <a:solidFill>
                  <a:schemeClr val="tx1"/>
                </a:solidFill>
              </a:rPr>
              <a:t>E</a:t>
            </a:r>
            <a:r>
              <a:rPr lang="es-AR" sz="3400" dirty="0" smtClean="0">
                <a:solidFill>
                  <a:schemeClr val="tx1"/>
                </a:solidFill>
              </a:rPr>
              <a:t>l </a:t>
            </a:r>
            <a:r>
              <a:rPr lang="es-AR" sz="3400" dirty="0">
                <a:solidFill>
                  <a:schemeClr val="tx1"/>
                </a:solidFill>
              </a:rPr>
              <a:t>comportamiento de la </a:t>
            </a:r>
            <a:r>
              <a:rPr lang="es-AR" sz="3400" dirty="0">
                <a:solidFill>
                  <a:srgbClr val="C00000"/>
                </a:solidFill>
              </a:rPr>
              <a:t>API</a:t>
            </a:r>
            <a:r>
              <a:rPr lang="es-AR" sz="3400" dirty="0">
                <a:solidFill>
                  <a:schemeClr val="tx1"/>
                </a:solidFill>
              </a:rPr>
              <a:t> es el mismo, independientemente de que el almacenamiento externo sea extraíble o </a:t>
            </a:r>
            <a:r>
              <a:rPr lang="es-AR" sz="3400" dirty="0" smtClean="0">
                <a:solidFill>
                  <a:schemeClr val="tx1"/>
                </a:solidFill>
              </a:rPr>
              <a:t>no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El almacenamiento </a:t>
            </a:r>
            <a:r>
              <a:rPr lang="es-AR" sz="3400" dirty="0" smtClean="0">
                <a:solidFill>
                  <a:srgbClr val="C00000"/>
                </a:solidFill>
              </a:rPr>
              <a:t>interno</a:t>
            </a:r>
            <a:r>
              <a:rPr lang="es-AR" sz="3400" dirty="0" smtClean="0">
                <a:solidFill>
                  <a:schemeClr val="tx1"/>
                </a:solidFill>
              </a:rPr>
              <a:t> está siempre </a:t>
            </a:r>
            <a:r>
              <a:rPr lang="es-AR" sz="3400" dirty="0" smtClean="0">
                <a:solidFill>
                  <a:srgbClr val="C00000"/>
                </a:solidFill>
              </a:rPr>
              <a:t>disponible</a:t>
            </a:r>
            <a:r>
              <a:rPr lang="es-AR" sz="3400" dirty="0" smtClean="0">
                <a:solidFill>
                  <a:schemeClr val="tx1"/>
                </a:solidFill>
              </a:rPr>
              <a:t> en todos los dispositivos, sin embargo el </a:t>
            </a:r>
            <a:r>
              <a:rPr lang="es-AR" sz="3400" dirty="0" smtClean="0">
                <a:solidFill>
                  <a:srgbClr val="C00000"/>
                </a:solidFill>
              </a:rPr>
              <a:t>externo</a:t>
            </a:r>
            <a:r>
              <a:rPr lang="es-AR" sz="3400" dirty="0" smtClean="0">
                <a:solidFill>
                  <a:schemeClr val="tx1"/>
                </a:solidFill>
              </a:rPr>
              <a:t> puede estar </a:t>
            </a:r>
            <a:r>
              <a:rPr lang="es-AR" sz="3400" dirty="0" smtClean="0">
                <a:solidFill>
                  <a:srgbClr val="C00000"/>
                </a:solidFill>
              </a:rPr>
              <a:t>ausente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Sólo </a:t>
            </a:r>
            <a:r>
              <a:rPr lang="es-AR" sz="3400" dirty="0" smtClean="0">
                <a:solidFill>
                  <a:srgbClr val="C00000"/>
                </a:solidFill>
              </a:rPr>
              <a:t>nuestra aplicación </a:t>
            </a:r>
            <a:r>
              <a:rPr lang="es-AR" sz="3400" dirty="0" smtClean="0">
                <a:solidFill>
                  <a:schemeClr val="tx1"/>
                </a:solidFill>
              </a:rPr>
              <a:t>puede acceder a sus propios archivos guardados en el </a:t>
            </a:r>
            <a:r>
              <a:rPr lang="es-AR" sz="3400" dirty="0" smtClean="0">
                <a:solidFill>
                  <a:srgbClr val="C00000"/>
                </a:solidFill>
              </a:rPr>
              <a:t>almacenamiento interno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Sin embargo los archivos que se guarden en el </a:t>
            </a:r>
            <a:r>
              <a:rPr lang="es-AR" sz="3400" dirty="0" smtClean="0">
                <a:solidFill>
                  <a:srgbClr val="C00000"/>
                </a:solidFill>
              </a:rPr>
              <a:t>almacenamiento externo </a:t>
            </a:r>
            <a:r>
              <a:rPr lang="es-ES" sz="3400" dirty="0" smtClean="0">
                <a:solidFill>
                  <a:schemeClr val="tx1"/>
                </a:solidFill>
              </a:rPr>
              <a:t>pueden ser accedidos por </a:t>
            </a:r>
            <a:r>
              <a:rPr lang="es-ES" sz="3400" dirty="0" smtClean="0">
                <a:solidFill>
                  <a:srgbClr val="C00000"/>
                </a:solidFill>
              </a:rPr>
              <a:t>cualquier usuario</a:t>
            </a:r>
            <a:r>
              <a:rPr lang="es-ES" sz="3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0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Cuando el usuario </a:t>
            </a:r>
            <a:r>
              <a:rPr lang="es-ES" sz="3400" dirty="0" smtClean="0">
                <a:solidFill>
                  <a:srgbClr val="C00000"/>
                </a:solidFill>
              </a:rPr>
              <a:t>desinstala</a:t>
            </a:r>
            <a:r>
              <a:rPr lang="es-ES" sz="3400" dirty="0" smtClean="0">
                <a:solidFill>
                  <a:schemeClr val="tx1"/>
                </a:solidFill>
              </a:rPr>
              <a:t> nuestra app, se </a:t>
            </a:r>
            <a:r>
              <a:rPr lang="es-ES" sz="3400" dirty="0" smtClean="0">
                <a:solidFill>
                  <a:srgbClr val="C00000"/>
                </a:solidFill>
              </a:rPr>
              <a:t>borran</a:t>
            </a:r>
            <a:r>
              <a:rPr lang="es-ES" sz="3400" dirty="0" smtClean="0">
                <a:solidFill>
                  <a:schemeClr val="tx1"/>
                </a:solidFill>
              </a:rPr>
              <a:t> los archivos de la app del almacenamiento </a:t>
            </a:r>
            <a:r>
              <a:rPr lang="es-ES" sz="3400" dirty="0" smtClean="0">
                <a:solidFill>
                  <a:srgbClr val="C00000"/>
                </a:solidFill>
              </a:rPr>
              <a:t>interno</a:t>
            </a:r>
            <a:r>
              <a:rPr lang="es-ES" sz="3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>
                <a:solidFill>
                  <a:schemeClr val="tx1"/>
                </a:solidFill>
              </a:rPr>
              <a:t>S</a:t>
            </a:r>
            <a:r>
              <a:rPr lang="es-ES" sz="3400" dirty="0" smtClean="0">
                <a:solidFill>
                  <a:schemeClr val="tx1"/>
                </a:solidFill>
              </a:rPr>
              <a:t>in embargo sólo se </a:t>
            </a:r>
            <a:r>
              <a:rPr lang="es-ES" sz="3400" dirty="0" smtClean="0">
                <a:solidFill>
                  <a:srgbClr val="C00000"/>
                </a:solidFill>
              </a:rPr>
              <a:t>borrarán</a:t>
            </a:r>
            <a:r>
              <a:rPr lang="es-ES" sz="3400" dirty="0" smtClean="0">
                <a:solidFill>
                  <a:schemeClr val="tx1"/>
                </a:solidFill>
              </a:rPr>
              <a:t> los archivos de la memoria </a:t>
            </a:r>
            <a:r>
              <a:rPr lang="es-ES" sz="3400" dirty="0" smtClean="0">
                <a:solidFill>
                  <a:srgbClr val="C00000"/>
                </a:solidFill>
              </a:rPr>
              <a:t>externa</a:t>
            </a:r>
            <a:r>
              <a:rPr lang="es-ES" sz="3400" dirty="0" smtClean="0">
                <a:solidFill>
                  <a:schemeClr val="tx1"/>
                </a:solidFill>
              </a:rPr>
              <a:t> si se guardaron en el directorio que se obtiene con </a:t>
            </a:r>
            <a:r>
              <a:rPr lang="es-ES" sz="3400" dirty="0" smtClean="0">
                <a:solidFill>
                  <a:srgbClr val="C00000"/>
                </a:solidFill>
                <a:latin typeface="Consolas" pitchFamily="49" charset="0"/>
              </a:rPr>
              <a:t>getExternalFileDir()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endParaRPr lang="es-ES" sz="3400" dirty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El almacenamiento </a:t>
            </a:r>
            <a:r>
              <a:rPr lang="es-ES" sz="3400" dirty="0" smtClean="0">
                <a:solidFill>
                  <a:srgbClr val="C00000"/>
                </a:solidFill>
              </a:rPr>
              <a:t>interno</a:t>
            </a:r>
            <a:r>
              <a:rPr lang="es-ES" sz="3400" dirty="0" smtClean="0">
                <a:solidFill>
                  <a:schemeClr val="tx1"/>
                </a:solidFill>
              </a:rPr>
              <a:t> es ideal si queremos asegurar que ni el usuario del dispositivo ni otras apps puedan acceder a nuestros archivos. 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El almacenamiento </a:t>
            </a:r>
            <a:r>
              <a:rPr lang="es-ES" sz="3400" dirty="0" smtClean="0">
                <a:solidFill>
                  <a:srgbClr val="C00000"/>
                </a:solidFill>
              </a:rPr>
              <a:t>externo</a:t>
            </a:r>
            <a:r>
              <a:rPr lang="es-ES" sz="3400" dirty="0" smtClean="0">
                <a:solidFill>
                  <a:schemeClr val="tx1"/>
                </a:solidFill>
              </a:rPr>
              <a:t> es ideal  para los archivos que no requieren restricciones de acceso, </a:t>
            </a:r>
            <a:r>
              <a:rPr lang="es-ES" sz="3400" dirty="0" smtClean="0">
                <a:solidFill>
                  <a:srgbClr val="C00000"/>
                </a:solidFill>
              </a:rPr>
              <a:t>compartiéndolo</a:t>
            </a:r>
            <a:r>
              <a:rPr lang="es-ES" sz="3400" dirty="0" smtClean="0">
                <a:solidFill>
                  <a:schemeClr val="tx1"/>
                </a:solidFill>
              </a:rPr>
              <a:t> con otras apps y permitiendo que el usuario pueda accederlos desde una computadora</a:t>
            </a:r>
            <a:endParaRPr lang="es-ES" sz="3400" dirty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0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600" dirty="0" smtClean="0"/>
              <a:t>Cree una nueva aplicación en </a:t>
            </a:r>
            <a:r>
              <a:rPr lang="es-ES" sz="3600" dirty="0" smtClean="0">
                <a:solidFill>
                  <a:srgbClr val="C00000"/>
                </a:solidFill>
              </a:rPr>
              <a:t>Android Studio</a:t>
            </a:r>
            <a:r>
              <a:rPr lang="es-ES" sz="3600" dirty="0" smtClean="0"/>
              <a:t> denominada </a:t>
            </a:r>
            <a:r>
              <a:rPr lang="es-ES" sz="3600" dirty="0" smtClean="0">
                <a:solidFill>
                  <a:srgbClr val="C00000"/>
                </a:solidFill>
              </a:rPr>
              <a:t>Almacenamiento</a:t>
            </a:r>
            <a:r>
              <a:rPr lang="es-ES" sz="3600" dirty="0"/>
              <a:t> (Minimun SDK = Api 19</a:t>
            </a:r>
            <a:r>
              <a:rPr lang="es-ES" sz="3600" dirty="0" smtClean="0"/>
              <a:t>) con una </a:t>
            </a:r>
            <a:r>
              <a:rPr lang="es-ES" sz="3600" dirty="0" err="1" smtClean="0">
                <a:solidFill>
                  <a:srgbClr val="C00000"/>
                </a:solidFill>
              </a:rPr>
              <a:t>Empty</a:t>
            </a:r>
            <a:r>
              <a:rPr lang="es-ES" sz="3600" dirty="0" smtClean="0">
                <a:solidFill>
                  <a:srgbClr val="C00000"/>
                </a:solidFill>
              </a:rPr>
              <a:t> </a:t>
            </a:r>
            <a:r>
              <a:rPr lang="es-ES" sz="3600" dirty="0" err="1" smtClean="0">
                <a:solidFill>
                  <a:srgbClr val="C00000"/>
                </a:solidFill>
              </a:rPr>
              <a:t>Activity</a:t>
            </a:r>
            <a:endParaRPr lang="es-ES" sz="36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600" dirty="0" smtClean="0"/>
              <a:t>Agregar al </a:t>
            </a:r>
            <a:r>
              <a:rPr lang="es-ES" sz="3600" dirty="0" err="1" smtClean="0"/>
              <a:t>layout</a:t>
            </a:r>
            <a:r>
              <a:rPr lang="es-ES" sz="3600" dirty="0" smtClean="0"/>
              <a:t> de la </a:t>
            </a:r>
            <a:r>
              <a:rPr lang="es-ES" sz="3600" dirty="0" err="1" smtClean="0"/>
              <a:t>activity</a:t>
            </a:r>
            <a:r>
              <a:rPr lang="es-ES" sz="3600" dirty="0" smtClean="0"/>
              <a:t> un 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Button</a:t>
            </a:r>
            <a:r>
              <a:rPr lang="es-ES" sz="3600" dirty="0" smtClean="0"/>
              <a:t> y un </a:t>
            </a:r>
            <a:r>
              <a:rPr lang="es-ES" sz="3600" dirty="0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3600" dirty="0" smtClean="0"/>
              <a:t>  para visualizar información.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18</a:t>
            </a:fld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18" y="5738137"/>
            <a:ext cx="5674778" cy="403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0" y="915566"/>
            <a:ext cx="11900117" cy="1516980"/>
          </a:xfrm>
        </p:spPr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activity_main.xml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19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2974" y="2660590"/>
            <a:ext cx="11974215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"@+id/visualizador"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android:color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holo_orange_light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"20sp"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"Visualizador"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4400" dirty="0" smtClean="0"/>
              <a:t>Existen distintas alternativas para almacenar datos en </a:t>
            </a:r>
            <a:r>
              <a:rPr lang="es-ES" sz="4400" dirty="0" smtClean="0">
                <a:solidFill>
                  <a:srgbClr val="C00000"/>
                </a:solidFill>
              </a:rPr>
              <a:t>Android</a:t>
            </a:r>
            <a:r>
              <a:rPr lang="es-ES" sz="4400" dirty="0" smtClean="0"/>
              <a:t>:</a:t>
            </a:r>
          </a:p>
          <a:p>
            <a:pPr marL="155575" indent="0">
              <a:buNone/>
            </a:pPr>
            <a:endParaRPr lang="es-ES" dirty="0" smtClean="0"/>
          </a:p>
          <a:p>
            <a:r>
              <a:rPr lang="es-ES" sz="4400" dirty="0"/>
              <a:t>Archivos</a:t>
            </a:r>
          </a:p>
          <a:p>
            <a:r>
              <a:rPr lang="es-ES" sz="4400" dirty="0" smtClean="0"/>
              <a:t>Preferencias</a:t>
            </a:r>
          </a:p>
          <a:p>
            <a:r>
              <a:rPr lang="es-ES" sz="4400" dirty="0" smtClean="0"/>
              <a:t>Base de datos</a:t>
            </a:r>
          </a:p>
          <a:p>
            <a:r>
              <a:rPr lang="es-ES" sz="4400" dirty="0" smtClean="0"/>
              <a:t>Proveedores de Contenido</a:t>
            </a:r>
          </a:p>
          <a:p>
            <a:r>
              <a:rPr lang="es-ES" sz="4400" dirty="0" smtClean="0"/>
              <a:t>Servicios a través de la Red (Internet, nube)</a:t>
            </a:r>
          </a:p>
          <a:p>
            <a:pPr marL="155575" indent="0">
              <a:buNone/>
            </a:pPr>
            <a:endParaRPr lang="es-ES" dirty="0"/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Cuando el usuario presiona el botón se debe visualizar en el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3600" dirty="0" smtClean="0"/>
              <a:t> el </a:t>
            </a:r>
            <a:r>
              <a:rPr lang="es-ES" sz="3600" dirty="0" err="1" smtClean="0"/>
              <a:t>path</a:t>
            </a:r>
            <a:r>
              <a:rPr lang="es-ES" sz="3600" dirty="0" smtClean="0"/>
              <a:t> de los directorios en el almacenamiento </a:t>
            </a:r>
            <a:r>
              <a:rPr lang="es-ES" sz="3600" dirty="0" smtClean="0">
                <a:solidFill>
                  <a:srgbClr val="C00000"/>
                </a:solidFill>
              </a:rPr>
              <a:t>interno</a:t>
            </a:r>
            <a:r>
              <a:rPr lang="es-ES" sz="3600" dirty="0" smtClean="0"/>
              <a:t> y </a:t>
            </a:r>
            <a:r>
              <a:rPr lang="es-ES" sz="3600" dirty="0" smtClean="0">
                <a:solidFill>
                  <a:srgbClr val="C00000"/>
                </a:solidFill>
              </a:rPr>
              <a:t>externo</a:t>
            </a:r>
            <a:r>
              <a:rPr lang="es-ES" sz="3600" dirty="0" smtClean="0"/>
              <a:t> de la aplicación.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Utilice para ello los métodos de activity 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getFilesDir</a:t>
            </a:r>
            <a:r>
              <a:rPr lang="es-ES" sz="36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/>
              <a:t> y 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getExternalFilesDir(null)</a:t>
            </a:r>
            <a:r>
              <a:rPr lang="es-ES" sz="3600" dirty="0" smtClean="0"/>
              <a:t> (null para el directorio raíz asociado a nuestra aplicación, si no debe especificarse un string que identifica el tipo de archivos).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Observe que estos métodos devuelven un objeto </a:t>
            </a:r>
            <a:r>
              <a:rPr lang="es-ES" sz="3200" dirty="0">
                <a:solidFill>
                  <a:srgbClr val="C00000"/>
                </a:solidFill>
                <a:latin typeface="Consolas" pitchFamily="49" charset="0"/>
              </a:rPr>
              <a:t>File</a:t>
            </a:r>
            <a:r>
              <a:rPr lang="es-ES" sz="3600" dirty="0" smtClean="0"/>
              <a:t>. Utilice el </a:t>
            </a:r>
            <a:r>
              <a:rPr lang="es-ES" sz="3600" dirty="0" smtClean="0">
                <a:solidFill>
                  <a:srgbClr val="C00000"/>
                </a:solidFill>
              </a:rPr>
              <a:t>IDE</a:t>
            </a:r>
            <a:r>
              <a:rPr lang="es-ES" sz="3600" dirty="0" smtClean="0"/>
              <a:t> (info</a:t>
            </a:r>
            <a:r>
              <a:rPr lang="es-ES" sz="3600" dirty="0"/>
              <a:t>.</a:t>
            </a:r>
            <a:r>
              <a:rPr lang="es-ES" sz="3600" dirty="0" smtClean="0"/>
              <a:t> de autocompletar) para averiguar cómo obtener a partir de ellos el </a:t>
            </a:r>
            <a:r>
              <a:rPr lang="es-ES" sz="3600" dirty="0" smtClean="0">
                <a:solidFill>
                  <a:srgbClr val="C00000"/>
                </a:solidFill>
              </a:rPr>
              <a:t>path completo</a:t>
            </a:r>
            <a:r>
              <a:rPr lang="es-ES" sz="3600" dirty="0" smtClean="0"/>
              <a:t>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MainActivity.java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21</a:t>
            </a:fld>
            <a:endParaRPr lang="es-E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8917" y="2355726"/>
            <a:ext cx="12097345" cy="58539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String st=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+=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((TextView)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80926" y="5980189"/>
            <a:ext cx="12112225" cy="3330230"/>
            <a:chOff x="380926" y="5980189"/>
            <a:chExt cx="12112225" cy="3330230"/>
          </a:xfrm>
        </p:grpSpPr>
        <p:sp>
          <p:nvSpPr>
            <p:cNvPr id="8" name="15 Rectángulo"/>
            <p:cNvSpPr/>
            <p:nvPr/>
          </p:nvSpPr>
          <p:spPr>
            <a:xfrm>
              <a:off x="7293845" y="5980189"/>
              <a:ext cx="3105923" cy="360635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8224474" y="6481892"/>
              <a:ext cx="1806335" cy="357065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2 CuadroTexto"/>
            <p:cNvSpPr txBox="1"/>
            <p:nvPr/>
          </p:nvSpPr>
          <p:spPr>
            <a:xfrm>
              <a:off x="380926" y="8233201"/>
              <a:ext cx="12112225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Puede usarse </a:t>
              </a:r>
              <a:r>
                <a:rPr lang="es-ES" sz="3200" b="1" dirty="0" err="1">
                  <a:solidFill>
                    <a:srgbClr val="FFFF00"/>
                  </a:solidFill>
                  <a:latin typeface="Consolas" pitchFamily="49" charset="0"/>
                </a:rPr>
                <a:t>toString</a:t>
              </a:r>
              <a:r>
                <a:rPr lang="es-ES" sz="3200" b="1" dirty="0" smtClean="0">
                  <a:solidFill>
                    <a:srgbClr val="FFFF00"/>
                  </a:solidFill>
                  <a:latin typeface="Consolas" pitchFamily="49" charset="0"/>
                </a:rPr>
                <a:t>()</a:t>
              </a:r>
              <a:r>
                <a:rPr lang="es-ES" sz="3200" dirty="0">
                  <a:solidFill>
                    <a:srgbClr val="FFFF00"/>
                  </a:solidFill>
                </a:rPr>
                <a:t> </a:t>
              </a:r>
              <a:r>
                <a:rPr lang="es-ES" sz="3200" dirty="0" smtClean="0"/>
                <a:t>o </a:t>
              </a:r>
              <a:r>
                <a:rPr lang="es-ES" sz="3200" b="1" dirty="0" err="1" smtClean="0">
                  <a:solidFill>
                    <a:srgbClr val="FFFF00"/>
                  </a:solidFill>
                  <a:latin typeface="Consolas" pitchFamily="49" charset="0"/>
                </a:rPr>
                <a:t>getAbsolutePath</a:t>
              </a:r>
              <a:r>
                <a:rPr lang="es-ES" sz="3200" b="1" dirty="0" smtClean="0">
                  <a:solidFill>
                    <a:srgbClr val="FFFF00"/>
                  </a:solidFill>
                  <a:latin typeface="Consolas" pitchFamily="49" charset="0"/>
                </a:rPr>
                <a:t>()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smtClean="0"/>
                <a:t>para obtener el string correspondiente al path completo del objeto </a:t>
              </a:r>
              <a:r>
                <a:rPr lang="es-ES" sz="3200" dirty="0" smtClean="0">
                  <a:solidFill>
                    <a:srgbClr val="FFFF00"/>
                  </a:solidFill>
                </a:rPr>
                <a:t>File</a:t>
              </a:r>
              <a:r>
                <a:rPr lang="es-ES" sz="3200" dirty="0" smtClean="0"/>
                <a:t> devuelto</a:t>
              </a:r>
              <a:endParaRPr lang="es-ES" sz="3200" b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61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22</a:t>
            </a:fld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2" y="2283718"/>
            <a:ext cx="6143029" cy="748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596950" y="4920357"/>
            <a:ext cx="6408712" cy="615553"/>
            <a:chOff x="7902517" y="2984024"/>
            <a:chExt cx="5472608" cy="615553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12268305" y="3252311"/>
              <a:ext cx="110682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7902517" y="2984024"/>
              <a:ext cx="4365788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interno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88873" y="5835272"/>
            <a:ext cx="6408712" cy="2185214"/>
            <a:chOff x="7902517" y="2984024"/>
            <a:chExt cx="5472608" cy="218521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12268305" y="3252311"/>
              <a:ext cx="110682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7902517" y="2984024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/>
                <a:t>Partición del espacio de almacenamiento interno </a:t>
              </a:r>
              <a:r>
                <a:rPr lang="es-ES" sz="3400" dirty="0" smtClean="0"/>
                <a:t>montada </a:t>
              </a:r>
              <a:r>
                <a:rPr lang="es-ES" sz="3400" dirty="0"/>
                <a:t>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" y="3240347"/>
            <a:ext cx="12954000" cy="694372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Inspección del dispositivo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23</a:t>
            </a:fld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650161" y="6964238"/>
            <a:ext cx="12116883" cy="2708434"/>
            <a:chOff x="7718047" y="2695992"/>
            <a:chExt cx="10347001" cy="2708434"/>
          </a:xfrm>
        </p:grpSpPr>
        <p:cxnSp>
          <p:nvCxnSpPr>
            <p:cNvPr id="10" name="9 Conector recto de flecha"/>
            <p:cNvCxnSpPr/>
            <p:nvPr/>
          </p:nvCxnSpPr>
          <p:spPr>
            <a:xfrm>
              <a:off x="14051515" y="2695992"/>
              <a:ext cx="4013533" cy="201622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2 CuadroTexto"/>
            <p:cNvSpPr txBox="1"/>
            <p:nvPr/>
          </p:nvSpPr>
          <p:spPr>
            <a:xfrm>
              <a:off x="7718047" y="2695992"/>
              <a:ext cx="7317307" cy="270843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Desde el panel lateral </a:t>
              </a:r>
              <a:r>
                <a:rPr lang="es-ES" sz="3400" dirty="0" err="1" smtClean="0"/>
                <a:t>Device</a:t>
              </a:r>
              <a:r>
                <a:rPr lang="es-ES" sz="3400" dirty="0" smtClean="0"/>
                <a:t> File Explorer, es posible analizar el file system del dispositivo, y en caso de un dispositivo emulado obtiene acceso total (permisos de root) incluido el almacenamiento interno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2 CuadroTexto"/>
          <p:cNvSpPr txBox="1"/>
          <p:nvPr/>
        </p:nvSpPr>
        <p:spPr>
          <a:xfrm>
            <a:off x="4198091" y="2388245"/>
            <a:ext cx="8568952" cy="615553"/>
          </a:xfrm>
          <a:prstGeom prst="rect">
            <a:avLst/>
          </a:prstGeom>
          <a:solidFill>
            <a:srgbClr val="FA6666"/>
          </a:solidFill>
        </p:spPr>
        <p:txBody>
          <a:bodyPr wrap="square" rtlCol="0">
            <a:spAutoFit/>
          </a:bodyPr>
          <a:lstStyle/>
          <a:p>
            <a:r>
              <a:rPr lang="es-ES" sz="3400" dirty="0" smtClean="0"/>
              <a:t>Para versiones de Android Studio &gt;= 3.1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24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734"/>
            <a:ext cx="13003214" cy="58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461046" y="6460182"/>
            <a:ext cx="9011543" cy="2925593"/>
            <a:chOff x="7340105" y="1955613"/>
            <a:chExt cx="7695250" cy="2925593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14051515" y="1955613"/>
              <a:ext cx="983840" cy="7403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2 CuadroTexto"/>
            <p:cNvSpPr txBox="1"/>
            <p:nvPr/>
          </p:nvSpPr>
          <p:spPr>
            <a:xfrm>
              <a:off x="7340105" y="2695992"/>
              <a:ext cx="7695249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Observamos que el directorio 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data/user/0/</a:t>
              </a:r>
              <a:r>
                <a:rPr lang="es-ES" sz="3400" dirty="0" smtClean="0"/>
                <a:t> es un link a </a:t>
              </a:r>
              <a:r>
                <a:rPr lang="es-ES" sz="3400" b="1" dirty="0">
                  <a:solidFill>
                    <a:srgbClr val="FFFF00"/>
                  </a:solidFill>
                  <a:latin typeface="Consolas" pitchFamily="49" charset="0"/>
                </a:rPr>
                <a:t>/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data/data/ </a:t>
              </a:r>
              <a:r>
                <a:rPr lang="es-ES" sz="3400" dirty="0" smtClean="0"/>
                <a:t>dónde Android reserva espacio privado de almacenamiento para cada aplicación instalada </a:t>
              </a:r>
              <a:endParaRPr lang="es-ES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8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25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9702"/>
            <a:ext cx="12987946" cy="72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749078" y="3003798"/>
            <a:ext cx="10585175" cy="2160240"/>
            <a:chOff x="7709045" y="-1428763"/>
            <a:chExt cx="9039026" cy="2160240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9738214" y="-289990"/>
              <a:ext cx="1106820" cy="102146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2 CuadroTexto"/>
            <p:cNvSpPr txBox="1"/>
            <p:nvPr/>
          </p:nvSpPr>
          <p:spPr>
            <a:xfrm>
              <a:off x="7709045" y="-1428763"/>
              <a:ext cx="9039026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/data/data/com.androidcursos.almacenamiento </a:t>
              </a:r>
              <a:r>
                <a:rPr lang="es-ES" sz="3400" dirty="0" smtClean="0"/>
                <a:t>espacio privado de nuestra aplicación</a:t>
              </a:r>
              <a:endParaRPr lang="es-ES" sz="34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1890015" y="6100143"/>
            <a:ext cx="9148096" cy="1368151"/>
            <a:chOff x="7576276" y="1338647"/>
            <a:chExt cx="7811857" cy="1368151"/>
          </a:xfrm>
        </p:grpSpPr>
        <p:cxnSp>
          <p:nvCxnSpPr>
            <p:cNvPr id="13" name="12 Conector recto de flecha"/>
            <p:cNvCxnSpPr/>
            <p:nvPr/>
          </p:nvCxnSpPr>
          <p:spPr>
            <a:xfrm flipH="1" flipV="1">
              <a:off x="10161484" y="1338647"/>
              <a:ext cx="430430" cy="86409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2 CuadroTexto"/>
            <p:cNvSpPr txBox="1"/>
            <p:nvPr/>
          </p:nvSpPr>
          <p:spPr>
            <a:xfrm>
              <a:off x="7576276" y="2091245"/>
              <a:ext cx="7811857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es el directorio devuelto por 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getFileDirs()</a:t>
              </a:r>
              <a:r>
                <a:rPr lang="es-ES" sz="3400" dirty="0" smtClean="0"/>
                <a:t> </a:t>
              </a:r>
              <a:endParaRPr lang="es-ES" sz="3400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164902" y="8243539"/>
            <a:ext cx="12745416" cy="138499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Nota: Es bien conocido que el Android Device Monitor tiene un problema cuando el emulador corre un Android con API &gt; 23 no pudiendo visualizar el espacio de almacenamiento interno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687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getExternalFilesDir</a:t>
            </a:r>
            <a:r>
              <a:rPr lang="es-ES" sz="4000" b="1" dirty="0" smtClean="0">
                <a:solidFill>
                  <a:srgbClr val="C00000"/>
                </a:solidFill>
                <a:latin typeface="Consolas" pitchFamily="49" charset="0"/>
              </a:rPr>
              <a:t>s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(null)</a:t>
            </a:r>
            <a:r>
              <a:rPr lang="es-ES" sz="3600" dirty="0" smtClean="0"/>
              <a:t> </a:t>
            </a:r>
            <a:r>
              <a:rPr lang="es-ES" sz="4000" dirty="0" smtClean="0"/>
              <a:t>(observar que termina con una </a:t>
            </a:r>
            <a:r>
              <a:rPr lang="es-ES" sz="4000" b="1" dirty="0" smtClean="0">
                <a:solidFill>
                  <a:srgbClr val="C00000"/>
                </a:solidFill>
                <a:latin typeface="Consolas" pitchFamily="49" charset="0"/>
              </a:rPr>
              <a:t>s</a:t>
            </a:r>
            <a:r>
              <a:rPr lang="es-ES" sz="4000" dirty="0" smtClean="0"/>
              <a:t> a diferencia del visto anteriormente) es un método de </a:t>
            </a:r>
            <a:r>
              <a:rPr lang="es-ES" sz="4000" dirty="0">
                <a:solidFill>
                  <a:srgbClr val="C00000"/>
                </a:solidFill>
              </a:rPr>
              <a:t>A</a:t>
            </a:r>
            <a:r>
              <a:rPr lang="es-ES" sz="4000" dirty="0" smtClean="0">
                <a:solidFill>
                  <a:srgbClr val="C00000"/>
                </a:solidFill>
              </a:rPr>
              <a:t>ctivity</a:t>
            </a:r>
            <a:r>
              <a:rPr lang="es-ES" sz="4000" dirty="0" smtClean="0"/>
              <a:t> (versión de API &gt;=19) que devuelve un vector de objetos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File</a:t>
            </a:r>
            <a:r>
              <a:rPr lang="es-ES" sz="4000" dirty="0" smtClean="0"/>
              <a:t> identificando los directorios asociados a nuestra aplicación en todas las memorias externas disponibles en el dispositivo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4000" dirty="0" smtClean="0"/>
              <a:t>Modifique la aplicación para mostrar también esta información en el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TextView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0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249" y="2517250"/>
            <a:ext cx="12246986" cy="5741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"TODAS LAS MEMORIAS EXTERNAS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File[]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directoriosExternos.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MainActivity.java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  <p:sp>
        <p:nvSpPr>
          <p:cNvPr id="8" name="15 Rectángulo"/>
          <p:cNvSpPr/>
          <p:nvPr/>
        </p:nvSpPr>
        <p:spPr>
          <a:xfrm>
            <a:off x="1245022" y="5207846"/>
            <a:ext cx="11305256" cy="2620488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2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42" y="2228028"/>
            <a:ext cx="6583487" cy="752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28</a:t>
            </a:fld>
            <a:endParaRPr lang="es-ES" dirty="0"/>
          </a:p>
        </p:txBody>
      </p:sp>
      <p:grpSp>
        <p:nvGrpSpPr>
          <p:cNvPr id="19" name="18 Grupo"/>
          <p:cNvGrpSpPr/>
          <p:nvPr/>
        </p:nvGrpSpPr>
        <p:grpSpPr>
          <a:xfrm>
            <a:off x="524942" y="6075168"/>
            <a:ext cx="6120680" cy="2185214"/>
            <a:chOff x="7902517" y="2984024"/>
            <a:chExt cx="5226648" cy="218521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12268305" y="4856232"/>
              <a:ext cx="86086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7902517" y="2984024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Partición del espacio de almacenamiento interno montada 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524942" y="8489761"/>
            <a:ext cx="6120680" cy="1138773"/>
            <a:chOff x="7902517" y="2984024"/>
            <a:chExt cx="5226648" cy="1138773"/>
          </a:xfrm>
        </p:grpSpPr>
        <p:cxnSp>
          <p:nvCxnSpPr>
            <p:cNvPr id="14" name="13 Conector recto de flecha"/>
            <p:cNvCxnSpPr/>
            <p:nvPr/>
          </p:nvCxnSpPr>
          <p:spPr>
            <a:xfrm>
              <a:off x="12268305" y="3272056"/>
              <a:ext cx="86086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2 CuadroTexto"/>
            <p:cNvSpPr txBox="1"/>
            <p:nvPr/>
          </p:nvSpPr>
          <p:spPr>
            <a:xfrm>
              <a:off x="7902517" y="2984024"/>
              <a:ext cx="4365788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externo extraíble (memoria SD)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8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29</a:t>
            </a:fld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428723"/>
            <a:ext cx="12262246" cy="67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5 Rectángulo"/>
          <p:cNvSpPr/>
          <p:nvPr/>
        </p:nvSpPr>
        <p:spPr>
          <a:xfrm>
            <a:off x="812974" y="3939902"/>
            <a:ext cx="4248472" cy="122413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5 Rectángulo"/>
          <p:cNvSpPr/>
          <p:nvPr/>
        </p:nvSpPr>
        <p:spPr>
          <a:xfrm>
            <a:off x="957503" y="6172150"/>
            <a:ext cx="4248472" cy="1728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2205189" y="5044990"/>
            <a:ext cx="9789909" cy="2185214"/>
            <a:chOff x="3908382" y="3369032"/>
            <a:chExt cx="8359923" cy="2185214"/>
          </a:xfrm>
        </p:grpSpPr>
        <p:cxnSp>
          <p:nvCxnSpPr>
            <p:cNvPr id="9" name="8 Conector recto de flecha"/>
            <p:cNvCxnSpPr/>
            <p:nvPr/>
          </p:nvCxnSpPr>
          <p:spPr>
            <a:xfrm flipH="1">
              <a:off x="3908382" y="4136646"/>
              <a:ext cx="3994135" cy="50338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2 CuadroTexto"/>
            <p:cNvSpPr txBox="1"/>
            <p:nvPr/>
          </p:nvSpPr>
          <p:spPr>
            <a:xfrm>
              <a:off x="7902517" y="3369032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Partición del espacio de almacenamiento interno montada 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205189" y="3060494"/>
            <a:ext cx="8400871" cy="1138773"/>
            <a:chOff x="3908382" y="2392648"/>
            <a:chExt cx="7173778" cy="1138773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3908382" y="2791882"/>
              <a:ext cx="2828538" cy="5693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 CuadroTexto"/>
            <p:cNvSpPr txBox="1"/>
            <p:nvPr/>
          </p:nvSpPr>
          <p:spPr>
            <a:xfrm>
              <a:off x="6716372" y="2392648"/>
              <a:ext cx="4365788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externo extraíble (memoria SD)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 smtClean="0"/>
              <a:t>Podemos usar el </a:t>
            </a:r>
            <a:r>
              <a:rPr lang="es-AR" sz="4200" dirty="0" smtClean="0">
                <a:solidFill>
                  <a:srgbClr val="C00000"/>
                </a:solidFill>
              </a:rPr>
              <a:t>sistema de archivos </a:t>
            </a:r>
            <a:r>
              <a:rPr lang="es-AR" sz="4200" dirty="0" smtClean="0"/>
              <a:t>para almacenar información permanente.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/>
              <a:t>L</a:t>
            </a:r>
            <a:r>
              <a:rPr lang="es-AR" sz="4200" dirty="0" smtClean="0"/>
              <a:t>os archivos pueden guardarse en </a:t>
            </a:r>
            <a:r>
              <a:rPr lang="es-AR" sz="4200" dirty="0"/>
              <a:t>la </a:t>
            </a:r>
            <a:r>
              <a:rPr lang="es-AR" sz="4200" dirty="0">
                <a:solidFill>
                  <a:srgbClr val="C00000"/>
                </a:solidFill>
              </a:rPr>
              <a:t>memoria interna</a:t>
            </a:r>
            <a:r>
              <a:rPr lang="es-AR" sz="4200" dirty="0"/>
              <a:t> del dispositivo o en </a:t>
            </a:r>
            <a:r>
              <a:rPr lang="es-AR" sz="4200" dirty="0" smtClean="0">
                <a:solidFill>
                  <a:srgbClr val="C00000"/>
                </a:solidFill>
              </a:rPr>
              <a:t>memoria externa</a:t>
            </a:r>
            <a:r>
              <a:rPr lang="es-AR" sz="4200" dirty="0" smtClean="0"/>
              <a:t> como puede </a:t>
            </a:r>
            <a:r>
              <a:rPr lang="es-AR" sz="4200" dirty="0"/>
              <a:t>ser una </a:t>
            </a:r>
            <a:r>
              <a:rPr lang="es-AR" sz="4200" dirty="0">
                <a:solidFill>
                  <a:srgbClr val="C00000"/>
                </a:solidFill>
              </a:rPr>
              <a:t>tarjeta SD </a:t>
            </a:r>
            <a:r>
              <a:rPr lang="es-AR" sz="4200" dirty="0" smtClean="0"/>
              <a:t>(medio </a:t>
            </a:r>
            <a:r>
              <a:rPr lang="es-AR" sz="4200" dirty="0"/>
              <a:t>de almacenamiento </a:t>
            </a:r>
            <a:r>
              <a:rPr lang="es-AR" sz="4200" dirty="0" smtClean="0"/>
              <a:t>removible). 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 smtClean="0"/>
              <a:t>También se puede utilizar </a:t>
            </a:r>
            <a:r>
              <a:rPr lang="es-AR" sz="4200" dirty="0" smtClean="0">
                <a:solidFill>
                  <a:srgbClr val="C00000"/>
                </a:solidFill>
              </a:rPr>
              <a:t>archivos añadidos </a:t>
            </a:r>
            <a:r>
              <a:rPr lang="es-AR" sz="4200" dirty="0"/>
              <a:t>a </a:t>
            </a:r>
            <a:r>
              <a:rPr lang="es-AR" sz="4200" dirty="0" smtClean="0"/>
              <a:t>nuestra aplicación </a:t>
            </a:r>
            <a:r>
              <a:rPr lang="es-AR" sz="4200" dirty="0">
                <a:solidFill>
                  <a:srgbClr val="C00000"/>
                </a:solidFill>
              </a:rPr>
              <a:t>como </a:t>
            </a:r>
            <a:r>
              <a:rPr lang="es-AR" sz="4200" dirty="0" smtClean="0">
                <a:solidFill>
                  <a:srgbClr val="C00000"/>
                </a:solidFill>
              </a:rPr>
              <a:t>recursos</a:t>
            </a:r>
            <a:r>
              <a:rPr lang="es-AR" sz="4200" dirty="0" smtClean="0"/>
              <a:t>, pero en este caso el acceso es de </a:t>
            </a:r>
            <a:r>
              <a:rPr lang="es-AR" sz="4200" dirty="0" smtClean="0">
                <a:solidFill>
                  <a:srgbClr val="C00000"/>
                </a:solidFill>
              </a:rPr>
              <a:t>sólo lectura.</a:t>
            </a:r>
            <a:endParaRPr lang="es-ES" sz="42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000" dirty="0" smtClean="0"/>
              <a:t>Además de las clases del paquete 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java.io</a:t>
            </a:r>
            <a:r>
              <a:rPr lang="es-ES" sz="4000" dirty="0" smtClean="0"/>
              <a:t> que pueden utilizarse, para trabajar con archivos </a:t>
            </a:r>
            <a:r>
              <a:rPr lang="es-ES" sz="4000" dirty="0">
                <a:solidFill>
                  <a:srgbClr val="C00000"/>
                </a:solidFill>
              </a:rPr>
              <a:t>en el espacio privado de la aplicación</a:t>
            </a:r>
            <a:r>
              <a:rPr lang="es-ES" sz="4000" dirty="0" smtClean="0"/>
              <a:t>, se han agre-gado métodos muy útiles a la clase 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" sz="4000" dirty="0" smtClean="0"/>
              <a:t> (superclase de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Activity</a:t>
            </a:r>
            <a:r>
              <a:rPr lang="es-ES" sz="4000" dirty="0" smtClean="0"/>
              <a:t>).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openFileInput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 y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openFileOutput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s-ES" sz="4000" dirty="0" smtClean="0"/>
              <a:t>se utilizan para abrir un archivo (lectura o escritura respectivamente). Se indica el nombre del archi-vo (sin la ruta) pues trabaja sobre el directorio privado 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files</a:t>
            </a:r>
            <a:r>
              <a:rPr lang="es-ES" sz="4000" dirty="0" smtClean="0"/>
              <a:t> de la aplicación.</a:t>
            </a:r>
            <a:endParaRPr lang="es-ES" sz="4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8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openFileOutput()</a:t>
            </a:r>
            <a:r>
              <a:rPr lang="es-ES" sz="4400" dirty="0" smtClean="0"/>
              <a:t> devuelve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FileOutputStream </a:t>
            </a:r>
            <a:r>
              <a:rPr lang="es-ES" sz="4400" dirty="0"/>
              <a:t>que es </a:t>
            </a:r>
            <a:r>
              <a:rPr lang="es-ES" sz="4400" dirty="0" smtClean="0"/>
              <a:t>útil para escribir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bytes</a:t>
            </a:r>
            <a:r>
              <a:rPr lang="es-ES" sz="4400" dirty="0" smtClean="0"/>
              <a:t> en el archivo.</a:t>
            </a:r>
            <a:endParaRPr lang="es-AR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4400" dirty="0" smtClean="0"/>
              <a:t>Sin embargo, para escribir datos de distintos tipos utilizaremos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DataOutputStream</a:t>
            </a:r>
            <a:r>
              <a:rPr lang="es-ES" sz="4400" dirty="0"/>
              <a:t> </a:t>
            </a:r>
            <a:r>
              <a:rPr lang="es-ES" sz="4400" dirty="0" smtClean="0"/>
              <a:t>aprovechándonos métodos como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writeInt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writeDouble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writeChar()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writeChars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writeBoolean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400" dirty="0"/>
              <a:t>, </a:t>
            </a:r>
            <a:r>
              <a:rPr lang="es-ES" sz="4400" dirty="0" smtClean="0"/>
              <a:t>etc. </a:t>
            </a:r>
            <a:endParaRPr lang="es-ES" sz="4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1006847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3600" dirty="0" smtClean="0"/>
              <a:t>Codificar el siguiente método e invocarlo en el onCreate de la Activity</a:t>
            </a:r>
            <a:endParaRPr lang="es-AR" sz="3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32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034" y="3996223"/>
            <a:ext cx="1116124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986607" y="4044429"/>
            <a:ext cx="11275639" cy="2566110"/>
            <a:chOff x="587515" y="4044429"/>
            <a:chExt cx="11275639" cy="2566110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8492150" y="4659982"/>
              <a:ext cx="457728" cy="811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587515" y="5528525"/>
              <a:ext cx="11275639" cy="1082014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7509719" y="4044429"/>
              <a:ext cx="3888432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abre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977715" y="6970251"/>
            <a:ext cx="11284531" cy="834060"/>
            <a:chOff x="611579" y="5841713"/>
            <a:chExt cx="11284531" cy="1009215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7038619" y="6346321"/>
              <a:ext cx="153842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5 Rectángulo"/>
            <p:cNvSpPr/>
            <p:nvPr/>
          </p:nvSpPr>
          <p:spPr>
            <a:xfrm>
              <a:off x="611579" y="5841713"/>
              <a:ext cx="6427040" cy="100921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2 CuadroTexto"/>
            <p:cNvSpPr txBox="1"/>
            <p:nvPr/>
          </p:nvSpPr>
          <p:spPr>
            <a:xfrm>
              <a:off x="8007678" y="6038542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escriben datos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977714" y="7972351"/>
            <a:ext cx="11284532" cy="615553"/>
            <a:chOff x="459178" y="5841706"/>
            <a:chExt cx="11284532" cy="744820"/>
          </a:xfrm>
        </p:grpSpPr>
        <p:cxnSp>
          <p:nvCxnSpPr>
            <p:cNvPr id="17" name="16 Conector recto de flecha"/>
            <p:cNvCxnSpPr/>
            <p:nvPr/>
          </p:nvCxnSpPr>
          <p:spPr>
            <a:xfrm flipH="1">
              <a:off x="6870178" y="6171624"/>
              <a:ext cx="153842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459178" y="5881939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855278" y="5841706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cierra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8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1006847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3600" dirty="0" smtClean="0"/>
              <a:t>Codificar el siguiente método e invocarlo en el onCreate de la Activity</a:t>
            </a:r>
            <a:endParaRPr lang="es-AR" sz="3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33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034" y="3996223"/>
            <a:ext cx="1116124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485889" y="5858915"/>
            <a:ext cx="11560333" cy="3265563"/>
            <a:chOff x="119753" y="4496990"/>
            <a:chExt cx="11560333" cy="3951338"/>
          </a:xfrm>
        </p:grpSpPr>
        <p:cxnSp>
          <p:nvCxnSpPr>
            <p:cNvPr id="21" name="20 Conector recto de flecha"/>
            <p:cNvCxnSpPr/>
            <p:nvPr/>
          </p:nvCxnSpPr>
          <p:spPr>
            <a:xfrm flipV="1">
              <a:off x="7851372" y="4971329"/>
              <a:ext cx="1083887" cy="95023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15 Rectángulo"/>
            <p:cNvSpPr/>
            <p:nvPr/>
          </p:nvSpPr>
          <p:spPr>
            <a:xfrm>
              <a:off x="8943782" y="4496990"/>
              <a:ext cx="2329331" cy="46614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2 CuadroTexto"/>
            <p:cNvSpPr txBox="1"/>
            <p:nvPr/>
          </p:nvSpPr>
          <p:spPr>
            <a:xfrm>
              <a:off x="119753" y="5729733"/>
              <a:ext cx="11560333" cy="271859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b="1" u="sng" dirty="0" smtClean="0"/>
                <a:t>Nota</a:t>
              </a:r>
              <a:r>
                <a:rPr lang="es-ES" sz="2800" dirty="0" smtClean="0"/>
                <a:t>: Actualmente los modos válidos para abrir un </a:t>
              </a:r>
              <a:r>
                <a:rPr lang="es-ES" sz="2800" b="1" dirty="0" err="1" smtClean="0">
                  <a:latin typeface="Consolas" pitchFamily="49" charset="0"/>
                </a:rPr>
                <a:t>FileOutputStream</a:t>
              </a:r>
              <a:r>
                <a:rPr lang="es-ES" sz="2800" dirty="0" smtClean="0"/>
                <a:t> son </a:t>
              </a:r>
              <a:r>
                <a:rPr lang="es-ES" sz="2800" b="1" dirty="0">
                  <a:latin typeface="Consolas" pitchFamily="49" charset="0"/>
                </a:rPr>
                <a:t>MODE_PRIVATE</a:t>
              </a:r>
              <a:r>
                <a:rPr lang="es-ES" sz="2800" dirty="0" smtClean="0"/>
                <a:t> y </a:t>
              </a:r>
              <a:r>
                <a:rPr lang="es-ES" sz="2800" b="1" dirty="0">
                  <a:latin typeface="Consolas" pitchFamily="49" charset="0"/>
                </a:rPr>
                <a:t>MODE_APPEND</a:t>
              </a:r>
              <a:r>
                <a:rPr lang="es-ES" sz="2800" dirty="0" smtClean="0"/>
                <a:t>, los </a:t>
              </a:r>
              <a:r>
                <a:rPr lang="es-ES" sz="2800" dirty="0"/>
                <a:t>modos </a:t>
              </a:r>
              <a:r>
                <a:rPr lang="es-ES" sz="2800" b="1" dirty="0">
                  <a:latin typeface="Consolas" pitchFamily="49" charset="0"/>
                </a:rPr>
                <a:t>MODE_WORLD_READABLE</a:t>
              </a:r>
              <a:r>
                <a:rPr lang="es-ES" sz="2800" dirty="0"/>
                <a:t> y </a:t>
              </a:r>
              <a:r>
                <a:rPr lang="es-ES" sz="2800" b="1" dirty="0">
                  <a:latin typeface="Consolas" pitchFamily="49" charset="0"/>
                </a:rPr>
                <a:t>MODE_WORLD_WRITABLE</a:t>
              </a:r>
              <a:r>
                <a:rPr lang="es-ES" sz="2800" dirty="0" smtClean="0"/>
                <a:t> (</a:t>
              </a:r>
              <a:r>
                <a:rPr lang="es-AR" sz="2800" dirty="0"/>
                <a:t>para permitir a otras aplicaciones </a:t>
              </a:r>
              <a:r>
                <a:rPr lang="es-AR" sz="2800" dirty="0" smtClean="0"/>
                <a:t>acceder al archivo</a:t>
              </a:r>
              <a:r>
                <a:rPr lang="es-ES" sz="2800" dirty="0" smtClean="0"/>
                <a:t>) han sido declarados obsoletos (</a:t>
              </a:r>
              <a:r>
                <a:rPr lang="es-ES" sz="2800" i="1" dirty="0" err="1" smtClean="0"/>
                <a:t>deprecated</a:t>
              </a:r>
              <a:r>
                <a:rPr lang="es-ES" sz="2800" dirty="0" smtClean="0"/>
                <a:t>) en la </a:t>
              </a:r>
              <a:r>
                <a:rPr lang="es-ES" sz="2800" b="1" dirty="0">
                  <a:latin typeface="Consolas" pitchFamily="49" charset="0"/>
                </a:rPr>
                <a:t>API 17</a:t>
              </a:r>
              <a:r>
                <a:rPr lang="es-ES" sz="2800" dirty="0" smtClean="0"/>
                <a:t> por considerarse riesgosos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2551112"/>
            <a:ext cx="12559693" cy="69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34</a:t>
            </a:fld>
            <a:endParaRPr lang="es-ES" dirty="0"/>
          </a:p>
        </p:txBody>
      </p:sp>
      <p:grpSp>
        <p:nvGrpSpPr>
          <p:cNvPr id="20" name="19 Grupo"/>
          <p:cNvGrpSpPr/>
          <p:nvPr/>
        </p:nvGrpSpPr>
        <p:grpSpPr>
          <a:xfrm>
            <a:off x="332619" y="5547779"/>
            <a:ext cx="12097344" cy="1695673"/>
            <a:chOff x="452934" y="5740102"/>
            <a:chExt cx="12097344" cy="1695673"/>
          </a:xfrm>
        </p:grpSpPr>
        <p:cxnSp>
          <p:nvCxnSpPr>
            <p:cNvPr id="21" name="20 Conector recto de flecha"/>
            <p:cNvCxnSpPr/>
            <p:nvPr/>
          </p:nvCxnSpPr>
          <p:spPr>
            <a:xfrm flipH="1" flipV="1">
              <a:off x="3117230" y="5740102"/>
              <a:ext cx="864096" cy="108012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 CuadroTexto"/>
            <p:cNvSpPr txBox="1"/>
            <p:nvPr/>
          </p:nvSpPr>
          <p:spPr>
            <a:xfrm>
              <a:off x="452934" y="6820222"/>
              <a:ext cx="12097344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/</a:t>
              </a:r>
              <a:r>
                <a:rPr lang="es-ES" sz="2900" dirty="0" smtClean="0">
                  <a:latin typeface="Consolas" pitchFamily="49" charset="0"/>
                </a:rPr>
                <a:t>data/data/com.androidcursos.almacenamiento/files/datos.bin</a:t>
              </a:r>
              <a:endParaRPr lang="es-ES" sz="29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9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427734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openFileInput()</a:t>
            </a:r>
            <a:r>
              <a:rPr lang="es-ES" sz="4400" dirty="0" smtClean="0"/>
              <a:t> devuelve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FileInputStream </a:t>
            </a:r>
            <a:r>
              <a:rPr lang="es-ES" sz="4400" dirty="0"/>
              <a:t>que es </a:t>
            </a:r>
            <a:r>
              <a:rPr lang="es-ES" sz="4400" dirty="0" smtClean="0"/>
              <a:t>útil para leer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bytes</a:t>
            </a:r>
            <a:r>
              <a:rPr lang="es-ES" sz="4400" dirty="0" smtClean="0"/>
              <a:t> desde el archivo.</a:t>
            </a:r>
            <a:endParaRPr lang="es-AR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4400" dirty="0" smtClean="0"/>
              <a:t>Sin embargo, para leer datos de distintos tipos utilizaremos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DataInputStream</a:t>
            </a:r>
            <a:r>
              <a:rPr lang="es-ES" sz="4400" dirty="0" smtClean="0"/>
              <a:t> aprovechándonos métodos como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readInt()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readDouble()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readChar()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readBoolean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400" dirty="0"/>
              <a:t>, </a:t>
            </a:r>
            <a:r>
              <a:rPr lang="es-ES" sz="4400" dirty="0" smtClean="0"/>
              <a:t>etc. (Nota: el </a:t>
            </a:r>
            <a:r>
              <a:rPr lang="es-ES" sz="4400" dirty="0" smtClean="0">
                <a:solidFill>
                  <a:srgbClr val="C00000"/>
                </a:solidFill>
                <a:latin typeface="Consolas" pitchFamily="49" charset="0"/>
              </a:rPr>
              <a:t>readLine() </a:t>
            </a:r>
            <a:r>
              <a:rPr lang="es-ES" sz="4400" dirty="0"/>
              <a:t>está </a:t>
            </a:r>
            <a:r>
              <a:rPr lang="es-ES" sz="4400" dirty="0">
                <a:solidFill>
                  <a:srgbClr val="C00000"/>
                </a:solidFill>
              </a:rPr>
              <a:t>deprecated</a:t>
            </a:r>
            <a:r>
              <a:rPr lang="es-ES" sz="4400" dirty="0"/>
              <a:t>)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7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2934" y="2941082"/>
            <a:ext cx="12392119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valor=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DataInputStream entrada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DataInputStream(fi);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entrada.readDouble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archivo: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valor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36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1312484" y="3376613"/>
            <a:ext cx="10229682" cy="2209685"/>
            <a:chOff x="1375057" y="4201220"/>
            <a:chExt cx="10229682" cy="2209685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8492150" y="4816773"/>
              <a:ext cx="457728" cy="811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1375057" y="5652668"/>
              <a:ext cx="10229682" cy="75823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7716307" y="4201220"/>
              <a:ext cx="3888432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abre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1312484" y="5890091"/>
            <a:ext cx="11234389" cy="834060"/>
            <a:chOff x="611579" y="5841713"/>
            <a:chExt cx="11234389" cy="1009215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7038620" y="6346321"/>
              <a:ext cx="9189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5 Rectángulo"/>
            <p:cNvSpPr/>
            <p:nvPr/>
          </p:nvSpPr>
          <p:spPr>
            <a:xfrm>
              <a:off x="611579" y="5841713"/>
              <a:ext cx="6427040" cy="100921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2 CuadroTexto"/>
            <p:cNvSpPr txBox="1"/>
            <p:nvPr/>
          </p:nvSpPr>
          <p:spPr>
            <a:xfrm>
              <a:off x="7957536" y="5973911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leen </a:t>
              </a:r>
              <a:r>
                <a:rPr lang="es-ES" sz="3400" dirty="0" smtClean="0"/>
                <a:t>los datos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317030" y="6885623"/>
            <a:ext cx="11233248" cy="615553"/>
            <a:chOff x="459178" y="5794364"/>
            <a:chExt cx="11233248" cy="744820"/>
          </a:xfrm>
        </p:grpSpPr>
        <p:cxnSp>
          <p:nvCxnSpPr>
            <p:cNvPr id="17" name="16 Conector recto de flecha"/>
            <p:cNvCxnSpPr>
              <a:stCxn id="19" idx="1"/>
              <a:endCxn id="18" idx="3"/>
            </p:cNvCxnSpPr>
            <p:nvPr/>
          </p:nvCxnSpPr>
          <p:spPr>
            <a:xfrm flipH="1">
              <a:off x="6886218" y="6166775"/>
              <a:ext cx="917776" cy="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459178" y="5881939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803994" y="5794364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cierra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88032" y="2769594"/>
            <a:ext cx="12478270" cy="6138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st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 +=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 +=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"TODAS LAS MEMORIAS EXTERNAS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File[]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directoriosExternos.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leer();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37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524942" y="7828334"/>
            <a:ext cx="11521280" cy="1551657"/>
            <a:chOff x="-4058498" y="12007809"/>
            <a:chExt cx="11521280" cy="1551657"/>
          </a:xfrm>
        </p:grpSpPr>
        <p:cxnSp>
          <p:nvCxnSpPr>
            <p:cNvPr id="7" name="6 Conector recto de flecha"/>
            <p:cNvCxnSpPr/>
            <p:nvPr/>
          </p:nvCxnSpPr>
          <p:spPr>
            <a:xfrm flipH="1" flipV="1">
              <a:off x="-2042274" y="12525695"/>
              <a:ext cx="457728" cy="56223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-4058498" y="12007809"/>
              <a:ext cx="3264734" cy="51788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-2449948" y="12943913"/>
              <a:ext cx="9912730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Agregar esta invocación en el método visualizar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8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38</a:t>
            </a:fld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94" y="2365375"/>
            <a:ext cx="6210274" cy="740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03800" y="6206560"/>
            <a:ext cx="11208351" cy="3244708"/>
            <a:chOff x="7450804" y="8101372"/>
            <a:chExt cx="11208351" cy="3926100"/>
          </a:xfrm>
        </p:grpSpPr>
        <p:cxnSp>
          <p:nvCxnSpPr>
            <p:cNvPr id="8" name="7 Conector recto de flecha"/>
            <p:cNvCxnSpPr/>
            <p:nvPr/>
          </p:nvCxnSpPr>
          <p:spPr>
            <a:xfrm>
              <a:off x="11476402" y="10673632"/>
              <a:ext cx="755713" cy="78416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15 Rectángulo"/>
            <p:cNvSpPr/>
            <p:nvPr/>
          </p:nvSpPr>
          <p:spPr>
            <a:xfrm>
              <a:off x="12232115" y="11457800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2 CuadroTexto"/>
            <p:cNvSpPr txBox="1"/>
            <p:nvPr/>
          </p:nvSpPr>
          <p:spPr>
            <a:xfrm>
              <a:off x="7450804" y="8101372"/>
              <a:ext cx="4403454" cy="264411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Este es el contenido guardado en el archivo datos.bin y luego recuperado 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2934" y="2947461"/>
            <a:ext cx="1233425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"Hola mundo!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Cómo se guarda y recupera un string usando </a:t>
            </a:r>
            <a:r>
              <a:rPr lang="es-ES" sz="4400" dirty="0" smtClean="0">
                <a:latin typeface="Consolas" pitchFamily="49" charset="0"/>
              </a:rPr>
              <a:t>DataOutputStream</a:t>
            </a:r>
            <a:r>
              <a:rPr lang="es-ES" sz="4400" dirty="0"/>
              <a:t> y </a:t>
            </a:r>
            <a:r>
              <a:rPr lang="es-ES" sz="4400" dirty="0" smtClean="0">
                <a:latin typeface="Consolas" pitchFamily="49" charset="0"/>
              </a:rPr>
              <a:t>DataInputStream</a:t>
            </a:r>
            <a:endParaRPr lang="es-ES" sz="44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39</a:t>
            </a:fld>
            <a:endParaRPr lang="es-ES"/>
          </a:p>
        </p:txBody>
      </p:sp>
      <p:grpSp>
        <p:nvGrpSpPr>
          <p:cNvPr id="16" name="15 Grupo"/>
          <p:cNvGrpSpPr/>
          <p:nvPr/>
        </p:nvGrpSpPr>
        <p:grpSpPr>
          <a:xfrm>
            <a:off x="675497" y="6200693"/>
            <a:ext cx="11226709" cy="3285246"/>
            <a:chOff x="-182355" y="4965596"/>
            <a:chExt cx="11226709" cy="3975152"/>
          </a:xfrm>
        </p:grpSpPr>
        <p:cxnSp>
          <p:nvCxnSpPr>
            <p:cNvPr id="17" name="16 Conector recto de flecha"/>
            <p:cNvCxnSpPr/>
            <p:nvPr/>
          </p:nvCxnSpPr>
          <p:spPr>
            <a:xfrm flipV="1">
              <a:off x="6363834" y="5654898"/>
              <a:ext cx="0" cy="254103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-182355" y="4965596"/>
              <a:ext cx="7854485" cy="68930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387170" y="8195928"/>
              <a:ext cx="10657184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Usar el método </a:t>
              </a:r>
              <a:r>
                <a:rPr lang="es-ES" sz="3400" dirty="0" smtClean="0">
                  <a:latin typeface="Consolas" pitchFamily="49" charset="0"/>
                </a:rPr>
                <a:t>writeChars</a:t>
              </a:r>
              <a:r>
                <a:rPr lang="es-ES" sz="3400" dirty="0" smtClean="0"/>
                <a:t> del </a:t>
              </a:r>
              <a:r>
                <a:rPr lang="es-ES" sz="3400" dirty="0" smtClean="0">
                  <a:latin typeface="Consolas" pitchFamily="49" charset="0"/>
                </a:rPr>
                <a:t>DataOutputStream</a:t>
              </a:r>
              <a:endParaRPr lang="es-ES" sz="3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8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También existen facilidades para guardar información estructurada en </a:t>
            </a:r>
            <a:r>
              <a:rPr lang="es-AR" sz="4400" dirty="0" smtClean="0">
                <a:solidFill>
                  <a:srgbClr val="C00000"/>
                </a:solidFill>
              </a:rPr>
              <a:t>archivos XML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XML es un </a:t>
            </a:r>
            <a:r>
              <a:rPr lang="es-AR" sz="4400" dirty="0" smtClean="0">
                <a:solidFill>
                  <a:srgbClr val="C00000"/>
                </a:solidFill>
              </a:rPr>
              <a:t>estándar</a:t>
            </a:r>
            <a:r>
              <a:rPr lang="es-AR" sz="4400" dirty="0" smtClean="0"/>
              <a:t> universalmente aceptado para la </a:t>
            </a:r>
            <a:r>
              <a:rPr lang="es-AR" sz="4400" dirty="0" smtClean="0">
                <a:solidFill>
                  <a:srgbClr val="C00000"/>
                </a:solidFill>
              </a:rPr>
              <a:t>representación de datos</a:t>
            </a:r>
            <a:r>
              <a:rPr lang="es-AR" sz="4400" dirty="0" smtClean="0"/>
              <a:t>, en Internet y en muchos otros entornos. 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En </a:t>
            </a:r>
            <a:r>
              <a:rPr lang="es-AR" sz="4400" dirty="0">
                <a:solidFill>
                  <a:srgbClr val="C00000"/>
                </a:solidFill>
              </a:rPr>
              <a:t>Android</a:t>
            </a:r>
            <a:r>
              <a:rPr lang="es-AR" sz="4400" dirty="0"/>
              <a:t> disponemos de las librerías </a:t>
            </a:r>
            <a:r>
              <a:rPr lang="es-AR" sz="4400" dirty="0">
                <a:solidFill>
                  <a:srgbClr val="C00000"/>
                </a:solidFill>
              </a:rPr>
              <a:t>SAX</a:t>
            </a:r>
            <a:r>
              <a:rPr lang="es-AR" sz="4400" dirty="0"/>
              <a:t> y </a:t>
            </a:r>
            <a:r>
              <a:rPr lang="es-AR" sz="4400" dirty="0">
                <a:solidFill>
                  <a:srgbClr val="C00000"/>
                </a:solidFill>
              </a:rPr>
              <a:t>DOM</a:t>
            </a:r>
            <a:r>
              <a:rPr lang="es-AR" sz="4400" dirty="0"/>
              <a:t> para manipular datos en XML.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1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6064" y="2518895"/>
            <a:ext cx="12622286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valor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String st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DataInputStream entrada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DataInputStream(fi);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entrada.readDouble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((c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!=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 += c;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archivo: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valor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Cómo se guarda y recupera un string usando </a:t>
            </a:r>
            <a:r>
              <a:rPr lang="es-ES" sz="4400" dirty="0">
                <a:latin typeface="Consolas" pitchFamily="49" charset="0"/>
              </a:rPr>
              <a:t>DataOutputStream</a:t>
            </a:r>
            <a:r>
              <a:rPr lang="es-ES" sz="4400" dirty="0"/>
              <a:t> y </a:t>
            </a:r>
            <a:r>
              <a:rPr lang="es-ES" sz="4400" dirty="0">
                <a:latin typeface="Consolas" pitchFamily="49" charset="0"/>
              </a:rPr>
              <a:t>DataInputStream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40</a:t>
            </a:fld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675497" y="3269237"/>
            <a:ext cx="12327716" cy="6047202"/>
            <a:chOff x="675497" y="3269237"/>
            <a:chExt cx="12327716" cy="6047202"/>
          </a:xfrm>
        </p:grpSpPr>
        <p:grpSp>
          <p:nvGrpSpPr>
            <p:cNvPr id="16" name="15 Grupo"/>
            <p:cNvGrpSpPr/>
            <p:nvPr/>
          </p:nvGrpSpPr>
          <p:grpSpPr>
            <a:xfrm>
              <a:off x="675497" y="5835937"/>
              <a:ext cx="12327716" cy="2452777"/>
              <a:chOff x="-182355" y="4524237"/>
              <a:chExt cx="12327716" cy="2967863"/>
            </a:xfrm>
          </p:grpSpPr>
          <p:cxnSp>
            <p:nvCxnSpPr>
              <p:cNvPr id="17" name="16 Conector recto de flecha"/>
              <p:cNvCxnSpPr>
                <a:stCxn id="19" idx="1"/>
              </p:cNvCxnSpPr>
              <p:nvPr/>
            </p:nvCxnSpPr>
            <p:spPr>
              <a:xfrm flipH="1" flipV="1">
                <a:off x="7443954" y="5654899"/>
                <a:ext cx="1245023" cy="125996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5 Rectángulo"/>
              <p:cNvSpPr/>
              <p:nvPr/>
            </p:nvSpPr>
            <p:spPr>
              <a:xfrm>
                <a:off x="-182355" y="4524237"/>
                <a:ext cx="11226709" cy="1102270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" name="2 CuadroTexto"/>
              <p:cNvSpPr txBox="1"/>
              <p:nvPr/>
            </p:nvSpPr>
            <p:spPr>
              <a:xfrm>
                <a:off x="8688977" y="6337629"/>
                <a:ext cx="3456384" cy="115447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Se lee la línea carácter a carácter</a:t>
                </a:r>
                <a:endParaRPr lang="es-ES" sz="2800" dirty="0">
                  <a:solidFill>
                    <a:srgbClr val="FFFF00"/>
                  </a:solidFill>
                  <a:latin typeface="Consolas" pitchFamily="49" charset="0"/>
                </a:endParaRPr>
              </a:p>
            </p:txBody>
          </p:sp>
        </p:grpSp>
        <p:sp>
          <p:nvSpPr>
            <p:cNvPr id="11" name="15 Rectángulo"/>
            <p:cNvSpPr/>
            <p:nvPr/>
          </p:nvSpPr>
          <p:spPr>
            <a:xfrm>
              <a:off x="5157337" y="3269237"/>
              <a:ext cx="2880320" cy="50103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15 Rectángulo"/>
            <p:cNvSpPr/>
            <p:nvPr/>
          </p:nvSpPr>
          <p:spPr>
            <a:xfrm>
              <a:off x="6532470" y="8815408"/>
              <a:ext cx="1837805" cy="50103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52" y="2355726"/>
            <a:ext cx="6061496" cy="739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41</a:t>
            </a:fld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7112820" y="7612312"/>
            <a:ext cx="3277218" cy="1644406"/>
            <a:chOff x="16165232" y="9945511"/>
            <a:chExt cx="3277218" cy="1989733"/>
          </a:xfrm>
        </p:grpSpPr>
        <p:cxnSp>
          <p:nvCxnSpPr>
            <p:cNvPr id="8" name="7 Conector recto de flecha"/>
            <p:cNvCxnSpPr/>
            <p:nvPr/>
          </p:nvCxnSpPr>
          <p:spPr>
            <a:xfrm flipH="1">
              <a:off x="17498868" y="9945511"/>
              <a:ext cx="1943582" cy="1539191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15 Rectángulo"/>
            <p:cNvSpPr/>
            <p:nvPr/>
          </p:nvSpPr>
          <p:spPr>
            <a:xfrm>
              <a:off x="16165232" y="11473717"/>
              <a:ext cx="1333636" cy="46152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1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</a:t>
            </a:r>
            <a:r>
              <a:rPr lang="es-ES" sz="4400" b="1" dirty="0" smtClean="0">
                <a:solidFill>
                  <a:srgbClr val="C00000"/>
                </a:solidFill>
              </a:rPr>
              <a:t>escribir </a:t>
            </a:r>
            <a:r>
              <a:rPr lang="es-ES" sz="4400" dirty="0" smtClean="0"/>
              <a:t>en un archivo de texto puede utilizarse un </a:t>
            </a:r>
            <a:r>
              <a:rPr lang="es-ES" sz="4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DataOutputStream</a:t>
            </a:r>
            <a:r>
              <a:rPr lang="es-ES" sz="4400" dirty="0" smtClean="0"/>
              <a:t> con su método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writeChars()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</a:t>
            </a:r>
            <a:r>
              <a:rPr lang="es-ES" sz="4400" b="1" dirty="0" smtClean="0">
                <a:solidFill>
                  <a:srgbClr val="C00000"/>
                </a:solidFill>
              </a:rPr>
              <a:t>leer</a:t>
            </a:r>
            <a:r>
              <a:rPr lang="es-ES" sz="4400" dirty="0" smtClean="0"/>
              <a:t> un archivo de texto, en lugar de utilizar un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DataInputStream</a:t>
            </a:r>
            <a:r>
              <a:rPr lang="es-ES" sz="4400" dirty="0"/>
              <a:t>,</a:t>
            </a:r>
            <a:r>
              <a:rPr lang="es-ES" sz="4400" dirty="0" smtClean="0"/>
              <a:t> es más sencillo hacer uso de un </a:t>
            </a:r>
            <a:r>
              <a:rPr lang="es-ES" sz="4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BufferedReader</a:t>
            </a:r>
            <a:r>
              <a:rPr lang="es-ES" sz="4400" dirty="0" smtClean="0"/>
              <a:t> que cuenta con el método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readLine</a:t>
            </a:r>
            <a:r>
              <a:rPr lang="es-ES" sz="4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s-ES" sz="4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15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43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64" y="3003798"/>
            <a:ext cx="1240626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guardarArchivoTexto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 U R S O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 E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 N D R O I D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15 Rectángulo"/>
          <p:cNvSpPr/>
          <p:nvPr/>
        </p:nvSpPr>
        <p:spPr>
          <a:xfrm>
            <a:off x="596950" y="5102688"/>
            <a:ext cx="11449272" cy="142950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7613414" y="7492307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un archivo de texto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016" y="2355726"/>
            <a:ext cx="12766302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leerArchivoDeTexto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st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entrada =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(fi));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entrada.readLine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!=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 de texto: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44</a:t>
            </a:fld>
            <a:endParaRPr lang="es-ES"/>
          </a:p>
        </p:txBody>
      </p:sp>
      <p:sp>
        <p:nvSpPr>
          <p:cNvPr id="7" name="15 Rectángulo"/>
          <p:cNvSpPr/>
          <p:nvPr/>
        </p:nvSpPr>
        <p:spPr>
          <a:xfrm>
            <a:off x="596950" y="4271476"/>
            <a:ext cx="11449272" cy="230425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2 CuadroTexto"/>
          <p:cNvSpPr txBox="1"/>
          <p:nvPr/>
        </p:nvSpPr>
        <p:spPr>
          <a:xfrm>
            <a:off x="7642768" y="2328094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Leyendo un archivo de texto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/>
              <a:t>A diferencia de la memoria interna, la memoria externa </a:t>
            </a:r>
            <a:r>
              <a:rPr lang="es-AR" sz="3800" dirty="0">
                <a:solidFill>
                  <a:srgbClr val="C00000"/>
                </a:solidFill>
              </a:rPr>
              <a:t>puede no estar presente en el dispositivo</a:t>
            </a:r>
            <a:r>
              <a:rPr lang="es-AR" sz="3800" dirty="0"/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 smtClean="0"/>
              <a:t>Con el método estático </a:t>
            </a:r>
            <a:r>
              <a:rPr lang="es-AR" sz="3800" dirty="0" err="1">
                <a:solidFill>
                  <a:srgbClr val="C00000"/>
                </a:solidFill>
                <a:latin typeface="Consolas" pitchFamily="49" charset="0"/>
              </a:rPr>
              <a:t>getExternalStorageStatus</a:t>
            </a:r>
            <a:r>
              <a:rPr lang="es-AR" sz="3800" dirty="0" smtClean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s-AR" sz="3800" dirty="0" smtClean="0"/>
              <a:t>de </a:t>
            </a:r>
            <a:r>
              <a:rPr lang="es-AR" sz="3800" dirty="0" smtClean="0"/>
              <a:t>la clase </a:t>
            </a:r>
            <a:r>
              <a:rPr lang="es-AR" sz="3800" dirty="0" err="1" smtClean="0">
                <a:solidFill>
                  <a:srgbClr val="C00000"/>
                </a:solidFill>
                <a:latin typeface="Consolas" pitchFamily="49" charset="0"/>
              </a:rPr>
              <a:t>Environment</a:t>
            </a:r>
            <a:r>
              <a:rPr lang="es-AR" sz="3800" dirty="0" smtClean="0"/>
              <a:t>, </a:t>
            </a:r>
            <a:r>
              <a:rPr lang="es-AR" sz="3800" dirty="0"/>
              <a:t>es posible consultar el estado de la memoria externa. </a:t>
            </a:r>
            <a:r>
              <a:rPr lang="es-AR" sz="3800" dirty="0" smtClean="0"/>
              <a:t>Devuelve un string que </a:t>
            </a:r>
            <a:r>
              <a:rPr lang="es-AR" sz="3800" dirty="0"/>
              <a:t>nos </a:t>
            </a:r>
            <a:r>
              <a:rPr lang="es-AR" sz="3800" dirty="0" smtClean="0"/>
              <a:t>indicará </a:t>
            </a:r>
            <a:r>
              <a:rPr lang="es-AR" sz="3800" dirty="0"/>
              <a:t>el estado de la </a:t>
            </a:r>
            <a:r>
              <a:rPr lang="es-AR" sz="3800" dirty="0" smtClean="0"/>
              <a:t>misma.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 smtClean="0"/>
              <a:t>Alguno de los valores devueltos más importantes se muestran en la </a:t>
            </a:r>
            <a:r>
              <a:rPr lang="es-AR" sz="3800" dirty="0"/>
              <a:t>siguiente </a:t>
            </a:r>
            <a:r>
              <a:rPr lang="es-AR" sz="3800" dirty="0" smtClean="0"/>
              <a:t>diapositiva.</a:t>
            </a:r>
            <a:endParaRPr lang="es-AR" sz="3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9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>
                <a:solidFill>
                  <a:srgbClr val="C00000"/>
                </a:solidFill>
                <a:latin typeface="Consolas" pitchFamily="49" charset="0"/>
              </a:rPr>
              <a:t>MEDIA_MOUNTED</a:t>
            </a:r>
            <a:r>
              <a:rPr lang="es-AR" sz="3600" dirty="0"/>
              <a:t>: Memoria externa disponible para leer y escribir en ella.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>
                <a:solidFill>
                  <a:srgbClr val="C00000"/>
                </a:solidFill>
                <a:latin typeface="Consolas" pitchFamily="49" charset="0"/>
              </a:rPr>
              <a:t>MEDIA_MOUNTED_READ_ONLY</a:t>
            </a:r>
            <a:r>
              <a:rPr lang="es-AR" sz="3600" dirty="0"/>
              <a:t>: disponible sólo para lectura.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/>
              <a:t>Otra </a:t>
            </a:r>
            <a:r>
              <a:rPr lang="es-AR" sz="3600" dirty="0"/>
              <a:t>serie de valores que indicarán que existe algún problema y que </a:t>
            </a:r>
            <a:r>
              <a:rPr lang="es-AR" sz="3600" dirty="0" smtClean="0"/>
              <a:t>por lo </a:t>
            </a:r>
            <a:r>
              <a:rPr lang="es-AR" sz="3600" dirty="0"/>
              <a:t>tanto no podemos ni leer ni escribir en la memoria externa (</a:t>
            </a:r>
            <a:r>
              <a:rPr lang="es-AR" sz="3600" dirty="0">
                <a:solidFill>
                  <a:srgbClr val="C00000"/>
                </a:solidFill>
                <a:latin typeface="Consolas" pitchFamily="49" charset="0"/>
              </a:rPr>
              <a:t>MEDIA_UNMOUNTED, MEDIA_REMOVED</a:t>
            </a:r>
            <a:r>
              <a:rPr lang="es-AR" sz="3600" dirty="0"/>
              <a:t>, … etc.).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6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8918" y="2356991"/>
            <a:ext cx="11702892" cy="1438895"/>
          </a:xfrm>
        </p:spPr>
        <p:txBody>
          <a:bodyPr>
            <a:noAutofit/>
          </a:bodyPr>
          <a:lstStyle/>
          <a:p>
            <a:pPr marL="15557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AR" sz="3600" dirty="0" smtClean="0"/>
              <a:t>Por ejemplo podríamos chequear la memoria externa de esta manera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47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2934" y="4143967"/>
            <a:ext cx="12334254" cy="5131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sdAccesoEscritura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estado =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getExternalStorageState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estado.equals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MEDIA_MOUNTED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sdAccesoEscritura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estado.equals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MEDIA_MOUNTED_READ_ONLY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48</a:t>
            </a:fld>
            <a:endParaRPr lang="es-E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6064" y="2609487"/>
            <a:ext cx="12478270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guardarArchivoTextoEnMemoriaExterna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getExternalFilesDir(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"/prueba_mem_externa.txt"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FileOutputStream f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"Escribiendo en memoria externa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 el espacio de la aplicación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884982" y="4834040"/>
            <a:ext cx="10657184" cy="4617378"/>
            <a:chOff x="-260902" y="3311939"/>
            <a:chExt cx="10657184" cy="5587039"/>
          </a:xfrm>
        </p:grpSpPr>
        <p:cxnSp>
          <p:nvCxnSpPr>
            <p:cNvPr id="11" name="10 Conector recto de flecha"/>
            <p:cNvCxnSpPr/>
            <p:nvPr/>
          </p:nvCxnSpPr>
          <p:spPr>
            <a:xfrm flipV="1">
              <a:off x="70672" y="4384385"/>
              <a:ext cx="0" cy="359621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5 Rectángulo"/>
            <p:cNvSpPr/>
            <p:nvPr/>
          </p:nvSpPr>
          <p:spPr>
            <a:xfrm>
              <a:off x="-260902" y="3311939"/>
              <a:ext cx="10657184" cy="100920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2 CuadroTexto"/>
            <p:cNvSpPr txBox="1"/>
            <p:nvPr/>
          </p:nvSpPr>
          <p:spPr>
            <a:xfrm>
              <a:off x="-238782" y="7893470"/>
              <a:ext cx="4874424" cy="10055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Se crea un </a:t>
              </a:r>
              <a:r>
                <a:rPr lang="es-ES" sz="2400" dirty="0" smtClean="0">
                  <a:latin typeface="Consolas" pitchFamily="49" charset="0"/>
                </a:rPr>
                <a:t>DataOutputStream </a:t>
              </a:r>
              <a:r>
                <a:rPr lang="es-ES" sz="2400" dirty="0" smtClean="0"/>
                <a:t>en base a un </a:t>
              </a:r>
              <a:r>
                <a:rPr lang="es-ES" sz="2400" dirty="0" smtClean="0">
                  <a:latin typeface="Consolas" pitchFamily="49" charset="0"/>
                </a:rPr>
                <a:t>FileOutputStream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133454" y="3754215"/>
            <a:ext cx="7219599" cy="3933948"/>
            <a:chOff x="3987570" y="3285596"/>
            <a:chExt cx="7219599" cy="4760089"/>
          </a:xfrm>
        </p:grpSpPr>
        <p:cxnSp>
          <p:nvCxnSpPr>
            <p:cNvPr id="18" name="17 Conector recto de flecha"/>
            <p:cNvCxnSpPr/>
            <p:nvPr/>
          </p:nvCxnSpPr>
          <p:spPr>
            <a:xfrm flipV="1">
              <a:off x="10684314" y="3767264"/>
              <a:ext cx="0" cy="369547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5 Rectángulo"/>
            <p:cNvSpPr/>
            <p:nvPr/>
          </p:nvSpPr>
          <p:spPr>
            <a:xfrm>
              <a:off x="3987570" y="3285596"/>
              <a:ext cx="6696744" cy="50460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2 CuadroTexto"/>
            <p:cNvSpPr txBox="1"/>
            <p:nvPr/>
          </p:nvSpPr>
          <p:spPr>
            <a:xfrm>
              <a:off x="7678777" y="7040176"/>
              <a:ext cx="3528392" cy="10055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Espacio de la aplicación en la memoria externa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5" name="2 CuadroTexto"/>
          <p:cNvSpPr txBox="1"/>
          <p:nvPr/>
        </p:nvSpPr>
        <p:spPr>
          <a:xfrm>
            <a:off x="8481826" y="8484105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memoria externa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49</a:t>
            </a:fld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2283718"/>
            <a:ext cx="12655443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261246" y="6150378"/>
            <a:ext cx="9289032" cy="3240360"/>
            <a:chOff x="2403394" y="6211304"/>
            <a:chExt cx="9289032" cy="3920846"/>
          </a:xfrm>
        </p:grpSpPr>
        <p:cxnSp>
          <p:nvCxnSpPr>
            <p:cNvPr id="15" name="14 Conector recto de flecha"/>
            <p:cNvCxnSpPr/>
            <p:nvPr/>
          </p:nvCxnSpPr>
          <p:spPr>
            <a:xfrm flipV="1">
              <a:off x="4995682" y="6211304"/>
              <a:ext cx="0" cy="213327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2403394" y="8344579"/>
              <a:ext cx="9289032" cy="178757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000" dirty="0" smtClean="0"/>
                <a:t>Archivo creado en el espacio de la aplicación en la memoria externa. Se eliminará automáticamente al desinstalar la aplicación </a:t>
              </a:r>
              <a:endParaRPr lang="es-ES" sz="30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400" dirty="0" smtClean="0"/>
              <a:t>Constituye otra alternativa para almacenar información. Es </a:t>
            </a:r>
            <a:r>
              <a:rPr lang="es-AR" sz="4400" dirty="0"/>
              <a:t>un </a:t>
            </a:r>
            <a:r>
              <a:rPr lang="es-AR" sz="4400" dirty="0">
                <a:solidFill>
                  <a:srgbClr val="C00000"/>
                </a:solidFill>
              </a:rPr>
              <a:t>mecanismo liviano </a:t>
            </a:r>
            <a:r>
              <a:rPr lang="es-AR" sz="4400" dirty="0"/>
              <a:t>que permite almacenar y recuperar datos primitivos en la forma de pares </a:t>
            </a:r>
            <a:r>
              <a:rPr lang="es-AR" sz="4400" dirty="0">
                <a:solidFill>
                  <a:srgbClr val="C00000"/>
                </a:solidFill>
              </a:rPr>
              <a:t>clave/valor</a:t>
            </a:r>
            <a:r>
              <a:rPr lang="es-AR" sz="4400" dirty="0"/>
              <a:t>. </a:t>
            </a:r>
            <a:endParaRPr lang="es-AR" sz="4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400" dirty="0" smtClean="0"/>
              <a:t>Este </a:t>
            </a:r>
            <a:r>
              <a:rPr lang="es-AR" sz="4400" dirty="0"/>
              <a:t>mecanismo se suele utilizar para almacenar los </a:t>
            </a:r>
            <a:r>
              <a:rPr lang="es-AR" sz="4400" dirty="0">
                <a:solidFill>
                  <a:srgbClr val="C00000"/>
                </a:solidFill>
              </a:rPr>
              <a:t>parámetros de configuración</a:t>
            </a:r>
            <a:r>
              <a:rPr lang="es-AR" sz="4400" dirty="0"/>
              <a:t> de una </a:t>
            </a:r>
            <a:r>
              <a:rPr lang="es-AR" sz="4400" dirty="0" smtClean="0"/>
              <a:t>aplicación pero también es útil para propósitos generales.</a:t>
            </a:r>
            <a:endParaRPr lang="es-ES" sz="4400" dirty="0"/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9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AR" sz="3600" b="1" dirty="0" smtClean="0">
                <a:latin typeface="Roboto"/>
              </a:rPr>
              <a:t>Nota</a:t>
            </a:r>
            <a:r>
              <a:rPr lang="es-AR" sz="3600" b="1" dirty="0">
                <a:latin typeface="Roboto"/>
              </a:rPr>
              <a:t>:</a:t>
            </a:r>
            <a:r>
              <a:rPr lang="es-AR" sz="3600" dirty="0">
                <a:latin typeface="Roboto"/>
              </a:rPr>
              <a:t> A partir de </a:t>
            </a:r>
            <a:r>
              <a:rPr lang="es-AR" sz="3600" dirty="0">
                <a:solidFill>
                  <a:srgbClr val="C00000"/>
                </a:solidFill>
                <a:latin typeface="Roboto"/>
              </a:rPr>
              <a:t>Android </a:t>
            </a:r>
            <a:r>
              <a:rPr lang="es-AR" sz="3600" dirty="0" smtClean="0">
                <a:solidFill>
                  <a:srgbClr val="C00000"/>
                </a:solidFill>
                <a:latin typeface="Roboto"/>
              </a:rPr>
              <a:t>4.4 (API 19) </a:t>
            </a:r>
            <a:r>
              <a:rPr lang="es-AR" sz="3600" dirty="0" smtClean="0">
                <a:latin typeface="Roboto"/>
              </a:rPr>
              <a:t>ya no es necesario contar con permisos para acceder al espacio de la aplicación en la memoria externa. Sin embargo, si la app debe correr en versiones anteriores o se necesita acceso a un directorio </a:t>
            </a:r>
            <a:r>
              <a:rPr lang="es-AR" sz="3600" dirty="0">
                <a:latin typeface="Roboto"/>
              </a:rPr>
              <a:t>en la memoria externa </a:t>
            </a:r>
            <a:r>
              <a:rPr lang="es-AR" sz="3600" dirty="0" smtClean="0">
                <a:latin typeface="Roboto"/>
              </a:rPr>
              <a:t>fuera del área de la app, deben definirse los permisos correspondientes en el </a:t>
            </a:r>
            <a:r>
              <a:rPr lang="es-AR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manifest</a:t>
            </a:r>
            <a:r>
              <a:rPr lang="es-AR" sz="3600" dirty="0" smtClean="0">
                <a:latin typeface="Roboto"/>
              </a:rPr>
              <a:t>.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50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4982" y="7468294"/>
            <a:ext cx="11665296" cy="13913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&lt;manifest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&lt;uses-permission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"android.permission.WRITE_EXTERNAL_STORAGE"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...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&lt;/manifest&gt;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8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51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040" y="2787774"/>
            <a:ext cx="12334254" cy="6699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guardarEnRaizDeMemoriaExterna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getExternalStorageDirectory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"/enLaRaiz.txt"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FileOutputStream f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"Escribiendo en la raíz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 la memoria externa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873675" y="3723878"/>
            <a:ext cx="7742179" cy="3848856"/>
            <a:chOff x="9416423" y="1710851"/>
            <a:chExt cx="7742179" cy="4657128"/>
          </a:xfrm>
        </p:grpSpPr>
        <p:cxnSp>
          <p:nvCxnSpPr>
            <p:cNvPr id="9" name="8 Conector recto de flecha"/>
            <p:cNvCxnSpPr/>
            <p:nvPr/>
          </p:nvCxnSpPr>
          <p:spPr>
            <a:xfrm flipV="1">
              <a:off x="16156922" y="2233630"/>
              <a:ext cx="0" cy="312884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9416423" y="1710851"/>
              <a:ext cx="7742179" cy="50460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14203293" y="5362470"/>
              <a:ext cx="2880320" cy="10055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Directorio raíz de la memoria externa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2" name="2 CuadroTexto"/>
          <p:cNvSpPr txBox="1"/>
          <p:nvPr/>
        </p:nvSpPr>
        <p:spPr>
          <a:xfrm>
            <a:off x="1985480" y="8729792"/>
            <a:ext cx="10642747" cy="61555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la raíz de la memoria externa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" y="2283718"/>
            <a:ext cx="12903200" cy="71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52</a:t>
            </a:fld>
            <a:endParaRPr lang="es-ES" dirty="0"/>
          </a:p>
        </p:txBody>
      </p:sp>
      <p:grpSp>
        <p:nvGrpSpPr>
          <p:cNvPr id="18" name="17 Grupo"/>
          <p:cNvGrpSpPr/>
          <p:nvPr/>
        </p:nvGrpSpPr>
        <p:grpSpPr>
          <a:xfrm>
            <a:off x="1533054" y="4371950"/>
            <a:ext cx="6768752" cy="3168352"/>
            <a:chOff x="1533054" y="4371950"/>
            <a:chExt cx="6768752" cy="3168352"/>
          </a:xfrm>
        </p:grpSpPr>
        <p:grpSp>
          <p:nvGrpSpPr>
            <p:cNvPr id="8" name="7 Grupo"/>
            <p:cNvGrpSpPr/>
            <p:nvPr/>
          </p:nvGrpSpPr>
          <p:grpSpPr>
            <a:xfrm>
              <a:off x="2757190" y="4371950"/>
              <a:ext cx="5544616" cy="3168352"/>
              <a:chOff x="7443954" y="2359854"/>
              <a:chExt cx="5544616" cy="3833717"/>
            </a:xfrm>
          </p:grpSpPr>
          <p:cxnSp>
            <p:nvCxnSpPr>
              <p:cNvPr id="9" name="8 Conector recto de flecha"/>
              <p:cNvCxnSpPr/>
              <p:nvPr/>
            </p:nvCxnSpPr>
            <p:spPr>
              <a:xfrm flipH="1">
                <a:off x="7443954" y="3365363"/>
                <a:ext cx="1548172" cy="2828208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2 CuadroTexto"/>
              <p:cNvSpPr txBox="1"/>
              <p:nvPr/>
            </p:nvSpPr>
            <p:spPr>
              <a:xfrm>
                <a:off x="8308050" y="2359854"/>
                <a:ext cx="4680520" cy="100550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 smtClean="0"/>
                  <a:t>Archivo creado en el directorio raíz de la memoria externa</a:t>
                </a:r>
                <a:endParaRPr lang="es-ES" sz="2400" dirty="0">
                  <a:solidFill>
                    <a:srgbClr val="FFFF00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4" name="13 Conector recto de flecha"/>
            <p:cNvCxnSpPr/>
            <p:nvPr/>
          </p:nvCxnSpPr>
          <p:spPr>
            <a:xfrm flipH="1">
              <a:off x="1533054" y="4771690"/>
              <a:ext cx="2088232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1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5 Rectángulo"/>
          <p:cNvSpPr/>
          <p:nvPr/>
        </p:nvSpPr>
        <p:spPr>
          <a:xfrm>
            <a:off x="596949" y="2499742"/>
            <a:ext cx="11756103" cy="633670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desde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71703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ejercitar en casa: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s-ES" sz="4100" dirty="0" smtClean="0">
                <a:solidFill>
                  <a:schemeClr val="tx1"/>
                </a:solidFill>
              </a:rPr>
              <a:t>En base al material expuesto sobre cómo escribir un archivo en memoria externa y como leer desde uno en memoria interna, implementar análogamente un método para leer el contenido de un archivo desde la memoria externa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830784"/>
            <a:ext cx="7221686" cy="7221686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54</a:t>
            </a:fld>
            <a:endParaRPr lang="es-AR" altLang="es-ES" dirty="0"/>
          </a:p>
        </p:txBody>
      </p:sp>
      <p:sp>
        <p:nvSpPr>
          <p:cNvPr id="3" name="AutoShape 2" descr="Resultado de imagen para archivos"/>
          <p:cNvSpPr>
            <a:spLocks noChangeAspect="1" noChangeArrowheads="1"/>
          </p:cNvSpPr>
          <p:nvPr/>
        </p:nvSpPr>
        <p:spPr bwMode="auto">
          <a:xfrm>
            <a:off x="155575" y="-16002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4" descr="Resultado de imagen para archivos"/>
          <p:cNvSpPr>
            <a:spLocks noChangeAspect="1" noChangeArrowheads="1"/>
          </p:cNvSpPr>
          <p:nvPr/>
        </p:nvSpPr>
        <p:spPr bwMode="auto">
          <a:xfrm>
            <a:off x="307975" y="-14478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6" descr="Resultado de imagen para archivos"/>
          <p:cNvSpPr>
            <a:spLocks noChangeAspect="1" noChangeArrowheads="1"/>
          </p:cNvSpPr>
          <p:nvPr/>
        </p:nvSpPr>
        <p:spPr bwMode="auto">
          <a:xfrm>
            <a:off x="460375" y="-12954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8" descr="Resultado de imagen para archivos"/>
          <p:cNvSpPr>
            <a:spLocks noChangeAspect="1" noChangeArrowheads="1"/>
          </p:cNvSpPr>
          <p:nvPr/>
        </p:nvSpPr>
        <p:spPr bwMode="auto">
          <a:xfrm>
            <a:off x="612775" y="-11430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7725742" y="3291830"/>
            <a:ext cx="4619601" cy="13681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s-ES" dirty="0" smtClean="0"/>
              <a:t>Preferencias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1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000" dirty="0" smtClean="0"/>
              <a:t>La clase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SharedPreferences</a:t>
            </a:r>
            <a:r>
              <a:rPr lang="es-ES" sz="4000" dirty="0" smtClean="0"/>
              <a:t> nos permite almacenar y recuperar </a:t>
            </a:r>
            <a:r>
              <a:rPr lang="es-ES" sz="4000" dirty="0" smtClean="0">
                <a:solidFill>
                  <a:srgbClr val="C00000"/>
                </a:solidFill>
              </a:rPr>
              <a:t>datos primitivos</a:t>
            </a:r>
            <a:r>
              <a:rPr lang="es-ES" sz="4000" dirty="0" smtClean="0"/>
              <a:t> en la forma </a:t>
            </a:r>
            <a:r>
              <a:rPr lang="es-ES" sz="4000" dirty="0" smtClean="0">
                <a:solidFill>
                  <a:srgbClr val="C00000"/>
                </a:solidFill>
              </a:rPr>
              <a:t>clave/valor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/>
              <a:t>Las preferencias son almacenadas en </a:t>
            </a:r>
            <a:r>
              <a:rPr lang="es-AR" sz="4000" dirty="0" smtClean="0">
                <a:solidFill>
                  <a:srgbClr val="C00000"/>
                </a:solidFill>
              </a:rPr>
              <a:t>archivos </a:t>
            </a:r>
            <a:r>
              <a:rPr lang="es-AR" sz="4000" dirty="0" err="1">
                <a:solidFill>
                  <a:srgbClr val="C00000"/>
                </a:solidFill>
              </a:rPr>
              <a:t>xml</a:t>
            </a:r>
            <a:r>
              <a:rPr lang="es-AR" sz="4000" dirty="0">
                <a:solidFill>
                  <a:srgbClr val="C00000"/>
                </a:solidFill>
              </a:rPr>
              <a:t> </a:t>
            </a:r>
            <a:r>
              <a:rPr lang="es-AR" sz="4000" dirty="0"/>
              <a:t>dentro de la carpeta </a:t>
            </a: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shared_prefs</a:t>
            </a:r>
            <a:r>
              <a:rPr lang="es-AR" sz="4000" dirty="0">
                <a:solidFill>
                  <a:srgbClr val="C00000"/>
                </a:solidFill>
              </a:rPr>
              <a:t> </a:t>
            </a:r>
            <a:r>
              <a:rPr lang="es-AR" sz="4000" dirty="0"/>
              <a:t>en los datos </a:t>
            </a:r>
            <a:r>
              <a:rPr lang="es-AR" sz="4000" dirty="0" smtClean="0"/>
              <a:t>privados de </a:t>
            </a:r>
            <a:r>
              <a:rPr lang="es-AR" sz="4000" dirty="0"/>
              <a:t>la aplicación. </a:t>
            </a:r>
            <a:endParaRPr lang="es-ES" sz="4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000" dirty="0" smtClean="0"/>
              <a:t>Las preferencias de una aplicación </a:t>
            </a:r>
            <a:r>
              <a:rPr lang="es-ES" sz="4000" dirty="0" smtClean="0">
                <a:solidFill>
                  <a:srgbClr val="C00000"/>
                </a:solidFill>
              </a:rPr>
              <a:t>se eliminan</a:t>
            </a:r>
            <a:r>
              <a:rPr lang="es-ES" sz="4000" dirty="0" smtClean="0"/>
              <a:t> cuando se </a:t>
            </a:r>
            <a:r>
              <a:rPr lang="es-ES" sz="4000" dirty="0" smtClean="0">
                <a:solidFill>
                  <a:srgbClr val="C00000"/>
                </a:solidFill>
              </a:rPr>
              <a:t>desinstala la aplicación</a:t>
            </a:r>
            <a:endParaRPr lang="es-ES" sz="36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0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getSharedPreferences</a:t>
            </a:r>
            <a:r>
              <a:rPr lang="es-AR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AR" sz="4000" dirty="0"/>
              <a:t> </a:t>
            </a:r>
            <a:r>
              <a:rPr lang="es-AR" sz="4000" dirty="0" smtClean="0"/>
              <a:t>permite </a:t>
            </a:r>
            <a:r>
              <a:rPr lang="es-AR" sz="4000" dirty="0"/>
              <a:t>indicar </a:t>
            </a:r>
            <a:r>
              <a:rPr lang="es-AR" sz="4000" dirty="0" smtClean="0"/>
              <a:t>el </a:t>
            </a:r>
            <a:r>
              <a:rPr lang="es-AR" sz="4000" dirty="0"/>
              <a:t>nombre </a:t>
            </a:r>
            <a:r>
              <a:rPr lang="es-AR" sz="4000" dirty="0" smtClean="0"/>
              <a:t>del archivo </a:t>
            </a:r>
            <a:r>
              <a:rPr lang="es-AR" sz="4000" dirty="0"/>
              <a:t>de preferencias.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getPreferences</a:t>
            </a:r>
            <a:r>
              <a:rPr lang="es-AR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AR" sz="4000" dirty="0"/>
              <a:t> </a:t>
            </a:r>
            <a:r>
              <a:rPr lang="es-AR" sz="4000" dirty="0" smtClean="0"/>
              <a:t>Utiliza un nombre de archivo por defecto para la actividad.</a:t>
            </a:r>
            <a:endParaRPr lang="es-AR" sz="40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smtClean="0"/>
              <a:t>En ambos casos debe indicarse el tipo </a:t>
            </a:r>
            <a:r>
              <a:rPr lang="es-AR" sz="4000" dirty="0"/>
              <a:t>de </a:t>
            </a:r>
            <a:r>
              <a:rPr lang="es-AR" sz="4000" dirty="0" smtClean="0"/>
              <a:t>permiso. Hoy se aconseja utilizar sólo 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MODE_PRIVATE</a:t>
            </a:r>
            <a:r>
              <a:rPr lang="es-AR" sz="4000" dirty="0" smtClean="0">
                <a:latin typeface="Consolas" pitchFamily="49" charset="0"/>
              </a:rPr>
              <a:t> (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MODE_WORLD_READABLE</a:t>
            </a:r>
            <a:r>
              <a:rPr lang="es-AR" sz="4000" dirty="0" smtClean="0">
                <a:latin typeface="Consolas" pitchFamily="49" charset="0"/>
              </a:rPr>
              <a:t> </a:t>
            </a:r>
            <a:r>
              <a:rPr lang="es-AR" sz="4000" dirty="0" smtClean="0"/>
              <a:t>y 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MODE_WORLD_WRITEABLE</a:t>
            </a:r>
            <a:r>
              <a:rPr lang="es-AR" sz="4000" dirty="0" smtClean="0"/>
              <a:t> están </a:t>
            </a:r>
            <a:r>
              <a:rPr lang="es-AR" sz="4000" i="1" dirty="0" err="1" smtClean="0">
                <a:solidFill>
                  <a:srgbClr val="C00000"/>
                </a:solidFill>
              </a:rPr>
              <a:t>deprecated</a:t>
            </a:r>
            <a:r>
              <a:rPr lang="es-AR" sz="4000" dirty="0" smtClean="0"/>
              <a:t>)</a:t>
            </a:r>
            <a:endParaRPr lang="es-ES" sz="36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1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57</a:t>
            </a:fld>
            <a:endParaRPr lang="es-E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877" y="3399304"/>
            <a:ext cx="12880449" cy="4082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guardarPreferencias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preferencias =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SharedPreferences.Editor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editor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preferencias.edit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editor.putString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"articulo"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"paleta"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editor.putInt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"cantidad"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editor.commit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6804739" y="7462485"/>
            <a:ext cx="5529515" cy="16619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el archivo de preferencias por defecto de la </a:t>
            </a:r>
            <a:r>
              <a:rPr lang="es-ES" sz="3400" dirty="0" err="1" smtClean="0"/>
              <a:t>activity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58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2" y="2283718"/>
            <a:ext cx="12745416" cy="705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380926" y="3939903"/>
            <a:ext cx="10585175" cy="3024335"/>
            <a:chOff x="7709045" y="-1428763"/>
            <a:chExt cx="9039026" cy="3024335"/>
          </a:xfrm>
        </p:grpSpPr>
        <p:cxnSp>
          <p:nvCxnSpPr>
            <p:cNvPr id="9" name="8 Conector recto de flecha"/>
            <p:cNvCxnSpPr>
              <a:stCxn id="10" idx="2"/>
            </p:cNvCxnSpPr>
            <p:nvPr/>
          </p:nvCxnSpPr>
          <p:spPr>
            <a:xfrm flipH="1">
              <a:off x="10660564" y="-289990"/>
              <a:ext cx="1567994" cy="188556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2 CuadroTexto"/>
            <p:cNvSpPr txBox="1"/>
            <p:nvPr/>
          </p:nvSpPr>
          <p:spPr>
            <a:xfrm>
              <a:off x="7709045" y="-1428763"/>
              <a:ext cx="9039026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/data/data/com.androidcursos.almacenamiento </a:t>
              </a:r>
              <a:r>
                <a:rPr lang="es-ES" sz="3400" dirty="0" smtClean="0"/>
                <a:t>espacio privado de nuestra aplicación</a:t>
              </a:r>
              <a:endParaRPr lang="es-ES" sz="3400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3430958" y="5740102"/>
            <a:ext cx="9131822" cy="2543900"/>
            <a:chOff x="3430958" y="5740102"/>
            <a:chExt cx="9131822" cy="2543900"/>
          </a:xfrm>
        </p:grpSpPr>
        <p:cxnSp>
          <p:nvCxnSpPr>
            <p:cNvPr id="12" name="11 Conector recto de flecha"/>
            <p:cNvCxnSpPr>
              <a:stCxn id="18" idx="1"/>
            </p:cNvCxnSpPr>
            <p:nvPr/>
          </p:nvCxnSpPr>
          <p:spPr>
            <a:xfrm flipH="1">
              <a:off x="3430958" y="6884563"/>
              <a:ext cx="1990528" cy="139943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19 Grupo"/>
            <p:cNvGrpSpPr/>
            <p:nvPr/>
          </p:nvGrpSpPr>
          <p:grpSpPr>
            <a:xfrm>
              <a:off x="5421486" y="5740102"/>
              <a:ext cx="7141294" cy="2288922"/>
              <a:chOff x="6537610" y="6676206"/>
              <a:chExt cx="7141294" cy="2288922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6537610" y="6676206"/>
                <a:ext cx="7141294" cy="22889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2 CuadroTexto"/>
              <p:cNvSpPr txBox="1"/>
              <p:nvPr/>
            </p:nvSpPr>
            <p:spPr>
              <a:xfrm>
                <a:off x="6863281" y="6748214"/>
                <a:ext cx="6695109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Archivo de preferencias de </a:t>
                </a:r>
                <a:r>
                  <a:rPr lang="es-ES" sz="2800" dirty="0" err="1" smtClean="0"/>
                  <a:t>MainActivity</a:t>
                </a:r>
                <a:endParaRPr lang="es-ES" sz="2800" dirty="0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7774" y="7551925"/>
                <a:ext cx="6836012" cy="1284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450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59</a:t>
            </a:fld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894" y="3507043"/>
            <a:ext cx="12817424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1" hangingPunct="1">
              <a:lnSpc>
                <a:spcPct val="150000"/>
              </a:lnSpc>
            </a:pP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leerPreferencias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preferencias 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getPreferences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5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art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preferencias.getString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"articulo"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"valor por </a:t>
            </a:r>
          </a:p>
          <a:p>
            <a:pPr lvl="0" defTabSz="914400" eaLnBrk="1" hangingPunct="1">
              <a:lnSpc>
                <a:spcPct val="150000"/>
              </a:lnSpc>
            </a:pPr>
            <a:r>
              <a:rPr lang="es-ES" sz="2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							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defecto"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preferencias.getInt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"cantidad"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6804739" y="7462485"/>
            <a:ext cx="5529515" cy="16619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Leyendo desde el archivo de preferencias por defecto de la </a:t>
            </a:r>
            <a:r>
              <a:rPr lang="es-ES" sz="3400" dirty="0" err="1" smtClean="0"/>
              <a:t>activity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/>
              <a:t>Las </a:t>
            </a:r>
            <a:r>
              <a:rPr lang="es-AR" sz="4400" dirty="0">
                <a:solidFill>
                  <a:srgbClr val="C00000"/>
                </a:solidFill>
              </a:rPr>
              <a:t>APIs</a:t>
            </a:r>
            <a:r>
              <a:rPr lang="es-AR" sz="4400" dirty="0"/>
              <a:t> de </a:t>
            </a:r>
            <a:r>
              <a:rPr lang="es-AR" sz="4400" dirty="0">
                <a:solidFill>
                  <a:srgbClr val="C00000"/>
                </a:solidFill>
              </a:rPr>
              <a:t>Android</a:t>
            </a:r>
            <a:r>
              <a:rPr lang="es-AR" sz="4400" dirty="0"/>
              <a:t> contienen soporte para </a:t>
            </a:r>
            <a:r>
              <a:rPr lang="es-AR" sz="4400" dirty="0">
                <a:solidFill>
                  <a:srgbClr val="C00000"/>
                </a:solidFill>
              </a:rPr>
              <a:t>SQLite</a:t>
            </a:r>
            <a:r>
              <a:rPr lang="es-AR" sz="4400" dirty="0"/>
              <a:t>. </a:t>
            </a:r>
            <a:endParaRPr lang="es-AR" sz="44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Una aplicación </a:t>
            </a:r>
            <a:r>
              <a:rPr lang="es-AR" sz="4400" dirty="0" smtClean="0">
                <a:solidFill>
                  <a:srgbClr val="C00000"/>
                </a:solidFill>
              </a:rPr>
              <a:t>Android</a:t>
            </a:r>
            <a:r>
              <a:rPr lang="es-AR" sz="4400" dirty="0" smtClean="0"/>
              <a:t> puede </a:t>
            </a:r>
            <a:r>
              <a:rPr lang="es-AR" sz="4400" dirty="0"/>
              <a:t>crear y usar base de datos </a:t>
            </a:r>
            <a:r>
              <a:rPr lang="es-AR" sz="4400" dirty="0">
                <a:solidFill>
                  <a:srgbClr val="C00000"/>
                </a:solidFill>
              </a:rPr>
              <a:t>SQLite</a:t>
            </a:r>
            <a:r>
              <a:rPr lang="es-AR" sz="4400" dirty="0"/>
              <a:t> de forma muy sencilla y con toda la potencia que nos da el lenguaje </a:t>
            </a:r>
            <a:r>
              <a:rPr lang="es-AR" sz="4400" dirty="0">
                <a:solidFill>
                  <a:srgbClr val="C00000"/>
                </a:solidFill>
              </a:rPr>
              <a:t>SQL</a:t>
            </a:r>
            <a:r>
              <a:rPr lang="es-AR" sz="4400" dirty="0" smtClean="0"/>
              <a:t>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dirty="0"/>
              <a:t>No es mucho más complejo que almacenar los datos en archivos ni requiere muchos más recursos, sin embargo es mucho más potente.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1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Content Providers (proveedor de contenido)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3600" dirty="0" smtClean="0"/>
              <a:t>Un </a:t>
            </a:r>
            <a:r>
              <a:rPr lang="es-AR" sz="3600" dirty="0">
                <a:solidFill>
                  <a:srgbClr val="C00000"/>
                </a:solidFill>
              </a:rPr>
              <a:t>proveedor de contenido</a:t>
            </a:r>
            <a:r>
              <a:rPr lang="es-AR" sz="3600" dirty="0" smtClean="0"/>
              <a:t> </a:t>
            </a:r>
            <a:r>
              <a:rPr lang="es-AR" sz="3600" dirty="0">
                <a:solidFill>
                  <a:srgbClr val="C00000"/>
                </a:solidFill>
              </a:rPr>
              <a:t>expone el acceso</a:t>
            </a:r>
            <a:r>
              <a:rPr lang="es-AR" sz="3600" dirty="0"/>
              <a:t> de lectura / escritura de sus datos a </a:t>
            </a:r>
            <a:r>
              <a:rPr lang="es-AR" sz="3600" dirty="0">
                <a:solidFill>
                  <a:srgbClr val="C00000"/>
                </a:solidFill>
              </a:rPr>
              <a:t>otras </a:t>
            </a:r>
            <a:r>
              <a:rPr lang="es-AR" sz="3600" dirty="0" smtClean="0">
                <a:solidFill>
                  <a:srgbClr val="C00000"/>
                </a:solidFill>
              </a:rPr>
              <a:t>aplicaciones</a:t>
            </a:r>
            <a:r>
              <a:rPr lang="es-AR" sz="3600" dirty="0" smtClean="0"/>
              <a:t>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3600" dirty="0" smtClean="0"/>
              <a:t>Implementan </a:t>
            </a:r>
            <a:r>
              <a:rPr lang="es-AR" sz="3600" dirty="0"/>
              <a:t>una sintaxis estándar para acceder a sus datos mediante </a:t>
            </a:r>
            <a:r>
              <a:rPr lang="es-AR" sz="3600" dirty="0">
                <a:solidFill>
                  <a:srgbClr val="C00000"/>
                </a:solidFill>
              </a:rPr>
              <a:t>URI</a:t>
            </a:r>
            <a:r>
              <a:rPr lang="es-AR" sz="3600" dirty="0"/>
              <a:t> (Uniform Resource Identifiers) y un mecanismo de acceso para devolver los datos similar a </a:t>
            </a:r>
            <a:r>
              <a:rPr lang="es-AR" sz="3600" dirty="0">
                <a:solidFill>
                  <a:srgbClr val="C00000"/>
                </a:solidFill>
              </a:rPr>
              <a:t>SQL</a:t>
            </a:r>
            <a:r>
              <a:rPr lang="es-AR" sz="3600" dirty="0"/>
              <a:t>. 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1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a través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También es posible utilizar la red para almacenar y recuperar información.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Podemos definir nuestros propios protocolos usando </a:t>
            </a:r>
            <a:r>
              <a:rPr lang="es-ES" sz="4200" dirty="0" smtClean="0">
                <a:solidFill>
                  <a:srgbClr val="C00000"/>
                </a:solidFill>
              </a:rPr>
              <a:t>sockets</a:t>
            </a:r>
            <a:r>
              <a:rPr lang="es-ES" sz="4200" dirty="0" smtClean="0"/>
              <a:t> o utilizar protocolos de transferencias de archivos como </a:t>
            </a:r>
            <a:r>
              <a:rPr lang="es-ES" sz="4200" dirty="0" smtClean="0">
                <a:solidFill>
                  <a:srgbClr val="C00000"/>
                </a:solidFill>
              </a:rPr>
              <a:t>FTP</a:t>
            </a:r>
            <a:r>
              <a:rPr lang="es-ES" sz="4200" dirty="0" smtClean="0"/>
              <a:t> o </a:t>
            </a:r>
            <a:r>
              <a:rPr lang="es-ES" sz="4200" dirty="0" smtClean="0">
                <a:solidFill>
                  <a:srgbClr val="C00000"/>
                </a:solidFill>
              </a:rPr>
              <a:t>HTTP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Otra alternativa es utilizar </a:t>
            </a:r>
            <a:r>
              <a:rPr lang="es-ES" sz="4200" dirty="0" smtClean="0">
                <a:solidFill>
                  <a:srgbClr val="C00000"/>
                </a:solidFill>
              </a:rPr>
              <a:t>Servicios Web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1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a través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Una de las alternativas más atractivas es utilizar </a:t>
            </a:r>
            <a:r>
              <a:rPr lang="es-ES" sz="4200" dirty="0" smtClean="0">
                <a:solidFill>
                  <a:srgbClr val="C00000"/>
                </a:solidFill>
              </a:rPr>
              <a:t>FireBase </a:t>
            </a:r>
            <a:r>
              <a:rPr lang="es-ES" sz="4200" dirty="0" smtClean="0"/>
              <a:t>(servicio de Google).</a:t>
            </a:r>
            <a:endParaRPr lang="es-ES" sz="4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>
                <a:solidFill>
                  <a:srgbClr val="C00000"/>
                </a:solidFill>
              </a:rPr>
              <a:t>FireBase </a:t>
            </a:r>
            <a:r>
              <a:rPr lang="es-ES" sz="4200" dirty="0" smtClean="0"/>
              <a:t>es una </a:t>
            </a:r>
            <a:r>
              <a:rPr lang="es-ES" sz="4200" dirty="0" smtClean="0">
                <a:solidFill>
                  <a:srgbClr val="C00000"/>
                </a:solidFill>
              </a:rPr>
              <a:t>base </a:t>
            </a:r>
            <a:r>
              <a:rPr lang="es-ES" sz="4200" dirty="0">
                <a:solidFill>
                  <a:srgbClr val="C00000"/>
                </a:solidFill>
              </a:rPr>
              <a:t>de datos </a:t>
            </a:r>
            <a:r>
              <a:rPr lang="es-ES" sz="4200" dirty="0"/>
              <a:t>en la nube en</a:t>
            </a:r>
            <a:r>
              <a:rPr lang="es-ES" sz="4200" dirty="0">
                <a:solidFill>
                  <a:srgbClr val="C00000"/>
                </a:solidFill>
              </a:rPr>
              <a:t> tiempo real</a:t>
            </a:r>
            <a:r>
              <a:rPr lang="es-ES" sz="4200" dirty="0"/>
              <a:t>. </a:t>
            </a:r>
            <a:r>
              <a:rPr lang="es-AR" sz="4200" dirty="0"/>
              <a:t>Cualquier</a:t>
            </a:r>
            <a:r>
              <a:rPr lang="es-AR" sz="4200" dirty="0">
                <a:solidFill>
                  <a:srgbClr val="C00000"/>
                </a:solidFill>
              </a:rPr>
              <a:t> cambio </a:t>
            </a:r>
            <a:r>
              <a:rPr lang="es-AR" sz="4200" dirty="0"/>
              <a:t>realizado en los datos por cualquier cliente (usuario, aplicación, dispositivo…) se </a:t>
            </a:r>
            <a:r>
              <a:rPr lang="es-AR" sz="4200" dirty="0">
                <a:solidFill>
                  <a:srgbClr val="C00000"/>
                </a:solidFill>
              </a:rPr>
              <a:t>sincronizará </a:t>
            </a:r>
            <a:r>
              <a:rPr lang="es-AR" sz="4200" dirty="0"/>
              <a:t>de forma </a:t>
            </a:r>
            <a:r>
              <a:rPr lang="es-AR" sz="4200" dirty="0">
                <a:solidFill>
                  <a:srgbClr val="C00000"/>
                </a:solidFill>
              </a:rPr>
              <a:t>inmediata</a:t>
            </a:r>
            <a:r>
              <a:rPr lang="es-AR" sz="4200" dirty="0"/>
              <a:t> (siempre que la conexión lo permita) en el resto de clientes, sin necesidad de que éstos vuelvan a consultar los </a:t>
            </a:r>
            <a:r>
              <a:rPr lang="es-AR" sz="4200" dirty="0" smtClean="0"/>
              <a:t>datos.</a:t>
            </a:r>
            <a:endParaRPr lang="es-ES" sz="4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0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14803</TotalTime>
  <Words>2276</Words>
  <Application>Microsoft Office PowerPoint</Application>
  <PresentationFormat>Personalizado</PresentationFormat>
  <Paragraphs>264</Paragraphs>
  <Slides>59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59</vt:i4>
      </vt:variant>
    </vt:vector>
  </HeadingPairs>
  <TitlesOfParts>
    <vt:vector size="77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Roboto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Almacenamiento</vt:lpstr>
      <vt:lpstr>Archivos</vt:lpstr>
      <vt:lpstr>Archivos</vt:lpstr>
      <vt:lpstr>Preferencias</vt:lpstr>
      <vt:lpstr>Bases de Datos</vt:lpstr>
      <vt:lpstr>Content Providers (proveedor de contenido)</vt:lpstr>
      <vt:lpstr>Servicios a través de la red</vt:lpstr>
      <vt:lpstr>Servicios a través de la red</vt:lpstr>
      <vt:lpstr>Presentación de PowerPoint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Almacenamiento – Actividad guiada</vt:lpstr>
      <vt:lpstr>Actividad guiada – activity_main.xml</vt:lpstr>
      <vt:lpstr>Almacenamiento – Actividad guiada</vt:lpstr>
      <vt:lpstr>Actividad guiada – MainActivity.java</vt:lpstr>
      <vt:lpstr>Almacenamiento – Actividad guiada</vt:lpstr>
      <vt:lpstr>Inspección del dispositivo</vt:lpstr>
      <vt:lpstr>Almacenamiento – Actividad guiada</vt:lpstr>
      <vt:lpstr>Almacenamiento – Actividad guiada</vt:lpstr>
      <vt:lpstr>Almacenamiento – Actividad guiada</vt:lpstr>
      <vt:lpstr>Actividad guiada – MainActivity.java</vt:lpstr>
      <vt:lpstr>Almacenamiento – Actividad guiada</vt:lpstr>
      <vt:lpstr>Almacenamiento – Actividad guiada</vt:lpstr>
      <vt:lpstr>Archivos en la memoria interna</vt:lpstr>
      <vt:lpstr>Guardando archivos en la memoria interna</vt:lpstr>
      <vt:lpstr>Guardando archivos en la memoria interna</vt:lpstr>
      <vt:lpstr>Guardando archivos en la memoria interna</vt:lpstr>
      <vt:lpstr>Guardando archivos en la memoria interna</vt:lpstr>
      <vt:lpstr>Leyendo archivos desde la memoria interna</vt:lpstr>
      <vt:lpstr>Leyendo archivos desde la memoria interna</vt:lpstr>
      <vt:lpstr>Leyendo archivos desde la memoria interna</vt:lpstr>
      <vt:lpstr>Archivos en la memoria interna</vt:lpstr>
      <vt:lpstr>Cómo se guarda y recupera un string usando DataOutputStream y DataInputStream</vt:lpstr>
      <vt:lpstr>Cómo se guarda y recupera un string usando DataOutputStream y DataInputStream</vt:lpstr>
      <vt:lpstr>Archivos en la memoria interna</vt:lpstr>
      <vt:lpstr>En caso de un archivo de texto</vt:lpstr>
      <vt:lpstr>En caso de un archivo de texto</vt:lpstr>
      <vt:lpstr>En caso de un archivo de texto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Leyendo desde memoria externa</vt:lpstr>
      <vt:lpstr>Presentación de PowerPoint</vt:lpstr>
      <vt:lpstr>Preferencias</vt:lpstr>
      <vt:lpstr>Preferencias</vt:lpstr>
      <vt:lpstr>Preferencias</vt:lpstr>
      <vt:lpstr>Preferencias</vt:lpstr>
      <vt:lpstr>Preferencias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Delia</cp:lastModifiedBy>
  <cp:revision>561</cp:revision>
  <cp:lastPrinted>1601-01-01T00:00:00Z</cp:lastPrinted>
  <dcterms:created xsi:type="dcterms:W3CDTF">1601-01-01T00:00:00Z</dcterms:created>
  <dcterms:modified xsi:type="dcterms:W3CDTF">2019-06-10T18:21:37Z</dcterms:modified>
</cp:coreProperties>
</file>