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57"/>
  </p:notesMasterIdLst>
  <p:sldIdLst>
    <p:sldId id="314" r:id="rId6"/>
    <p:sldId id="546" r:id="rId7"/>
    <p:sldId id="548" r:id="rId8"/>
    <p:sldId id="549" r:id="rId9"/>
    <p:sldId id="547" r:id="rId10"/>
    <p:sldId id="550" r:id="rId11"/>
    <p:sldId id="551" r:id="rId12"/>
    <p:sldId id="553" r:id="rId13"/>
    <p:sldId id="552" r:id="rId14"/>
    <p:sldId id="554" r:id="rId15"/>
    <p:sldId id="555" r:id="rId16"/>
    <p:sldId id="556" r:id="rId17"/>
    <p:sldId id="557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28" r:id="rId30"/>
    <p:sldId id="529" r:id="rId31"/>
    <p:sldId id="530" r:id="rId32"/>
    <p:sldId id="531" r:id="rId33"/>
    <p:sldId id="571" r:id="rId34"/>
    <p:sldId id="573" r:id="rId35"/>
    <p:sldId id="574" r:id="rId36"/>
    <p:sldId id="575" r:id="rId37"/>
    <p:sldId id="572" r:id="rId38"/>
    <p:sldId id="577" r:id="rId39"/>
    <p:sldId id="578" r:id="rId40"/>
    <p:sldId id="579" r:id="rId41"/>
    <p:sldId id="580" r:id="rId42"/>
    <p:sldId id="581" r:id="rId43"/>
    <p:sldId id="583" r:id="rId44"/>
    <p:sldId id="582" r:id="rId45"/>
    <p:sldId id="585" r:id="rId46"/>
    <p:sldId id="586" r:id="rId47"/>
    <p:sldId id="587" r:id="rId48"/>
    <p:sldId id="584" r:id="rId49"/>
    <p:sldId id="588" r:id="rId50"/>
    <p:sldId id="589" r:id="rId51"/>
    <p:sldId id="591" r:id="rId52"/>
    <p:sldId id="590" r:id="rId53"/>
    <p:sldId id="592" r:id="rId54"/>
    <p:sldId id="593" r:id="rId55"/>
    <p:sldId id="594" r:id="rId56"/>
  </p:sldIdLst>
  <p:sldSz cx="13003213" cy="9752013"/>
  <p:notesSz cx="6858000" cy="914400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B9B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7" autoAdjust="0"/>
    <p:restoredTop sz="91815" autoAdjust="0"/>
  </p:normalViewPr>
  <p:slideViewPr>
    <p:cSldViewPr>
      <p:cViewPr varScale="1">
        <p:scale>
          <a:sx n="45" d="100"/>
          <a:sy n="45" d="100"/>
        </p:scale>
        <p:origin x="1404" y="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42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5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72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55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355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44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50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943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943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943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5/8/2018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smtClean="0"/>
              <a:t>SEMINARIO DE LENGUAJES</a:t>
            </a:r>
            <a:br>
              <a:rPr lang="es-ES" altLang="es-AR" sz="5100" b="1" smtClean="0"/>
            </a:br>
            <a:r>
              <a:rPr lang="es-ES" altLang="es-AR" sz="5100" b="1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Recursos.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dirty="0" smtClean="0">
                <a:solidFill>
                  <a:schemeClr val="tx1"/>
                </a:solidFill>
              </a:rPr>
              <a:t>Mg. Corbalán Leonardo, </a:t>
            </a:r>
            <a:r>
              <a:rPr lang="es-ES" sz="2800" dirty="0" smtClean="0">
                <a:solidFill>
                  <a:schemeClr val="tx1"/>
                </a:solidFill>
              </a:rPr>
              <a:t>Esp</a:t>
            </a:r>
            <a:r>
              <a:rPr lang="es-ES" sz="2800" dirty="0" smtClean="0">
                <a:solidFill>
                  <a:schemeClr val="tx1"/>
                </a:solidFill>
              </a:rPr>
              <a:t>. </a:t>
            </a:r>
            <a:r>
              <a:rPr lang="es-ES" sz="2800" dirty="0" err="1">
                <a:solidFill>
                  <a:schemeClr val="tx1"/>
                </a:solidFill>
              </a:rPr>
              <a:t>Delía</a:t>
            </a:r>
            <a:r>
              <a:rPr lang="es-ES" sz="2800" dirty="0">
                <a:solidFill>
                  <a:schemeClr val="tx1"/>
                </a:solidFill>
              </a:rPr>
              <a:t> Lisandro</a:t>
            </a: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0966" y="2643758"/>
            <a:ext cx="11665296" cy="4270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s-E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es-E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color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colorPrimary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&gt;#3F51B5&lt;/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color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colorPrimaryDark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&gt;#303F9F&lt;/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color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colorAccent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&gt;#FFAA00&lt;/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color 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colorTextoBoton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&gt;#ff0000&lt;/</a:t>
            </a:r>
            <a:r>
              <a:rPr kumimoji="0" lang="es-E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1268014" y="5774826"/>
            <a:ext cx="10058128" cy="3101184"/>
            <a:chOff x="8310361" y="5440054"/>
            <a:chExt cx="10058128" cy="3101184"/>
          </a:xfrm>
        </p:grpSpPr>
        <p:cxnSp>
          <p:nvCxnSpPr>
            <p:cNvPr id="10" name="9 Conector recto de flecha"/>
            <p:cNvCxnSpPr/>
            <p:nvPr/>
          </p:nvCxnSpPr>
          <p:spPr>
            <a:xfrm flipV="1">
              <a:off x="11214811" y="5943294"/>
              <a:ext cx="0" cy="152072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5 Rectángulo"/>
            <p:cNvSpPr/>
            <p:nvPr/>
          </p:nvSpPr>
          <p:spPr>
            <a:xfrm>
              <a:off x="8575401" y="5440054"/>
              <a:ext cx="9793088" cy="503240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2 CuadroTexto"/>
            <p:cNvSpPr txBox="1"/>
            <p:nvPr/>
          </p:nvSpPr>
          <p:spPr>
            <a:xfrm>
              <a:off x="8310361" y="7464020"/>
              <a:ext cx="10058128" cy="107721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Agregar esta definición de color en el archivo de recursos </a:t>
              </a:r>
              <a:r>
                <a:rPr lang="es-ES" sz="3200" dirty="0" smtClean="0">
                  <a:solidFill>
                    <a:srgbClr val="FFFF00"/>
                  </a:solidFill>
                </a:rPr>
                <a:t>colors.xml</a:t>
              </a:r>
              <a:endParaRPr lang="es-ES" sz="32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3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8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2934" y="2334229"/>
            <a:ext cx="12262246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"Saludar a todos"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:textColor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"@color/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colorTextoBoton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"Aquí se mostrará el saludo"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:textSize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"25sp"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:layout_gravity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"Salir"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:textColor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"@color/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colorTextoBoton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2 CuadroTexto"/>
          <p:cNvSpPr txBox="1"/>
          <p:nvPr/>
        </p:nvSpPr>
        <p:spPr>
          <a:xfrm>
            <a:off x="9055526" y="1191225"/>
            <a:ext cx="3278728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el archivo </a:t>
            </a:r>
            <a:r>
              <a:rPr lang="es-ES" sz="3200" dirty="0" smtClean="0">
                <a:solidFill>
                  <a:srgbClr val="FFFF00"/>
                </a:solidFill>
              </a:rPr>
              <a:t>activity_main.xml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14" name="15 Rectángulo"/>
          <p:cNvSpPr/>
          <p:nvPr/>
        </p:nvSpPr>
        <p:spPr>
          <a:xfrm>
            <a:off x="829613" y="3857565"/>
            <a:ext cx="9793088" cy="44403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5 Rectángulo"/>
          <p:cNvSpPr/>
          <p:nvPr/>
        </p:nvSpPr>
        <p:spPr>
          <a:xfrm>
            <a:off x="812974" y="8648801"/>
            <a:ext cx="9793088" cy="40366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6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891" y="1275605"/>
            <a:ext cx="7598436" cy="847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96665" y="1275605"/>
            <a:ext cx="7909333" cy="2647486"/>
            <a:chOff x="-475324" y="1493762"/>
            <a:chExt cx="7909333" cy="2647486"/>
          </a:xfrm>
        </p:grpSpPr>
        <p:cxnSp>
          <p:nvCxnSpPr>
            <p:cNvPr id="9" name="8 Conector recto de flecha"/>
            <p:cNvCxnSpPr/>
            <p:nvPr/>
          </p:nvCxnSpPr>
          <p:spPr>
            <a:xfrm>
              <a:off x="4386505" y="2552172"/>
              <a:ext cx="1199096" cy="123344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5 Rectángulo"/>
            <p:cNvSpPr/>
            <p:nvPr/>
          </p:nvSpPr>
          <p:spPr>
            <a:xfrm>
              <a:off x="5585601" y="3761636"/>
              <a:ext cx="1848408" cy="37961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2 CuadroTexto"/>
            <p:cNvSpPr txBox="1"/>
            <p:nvPr/>
          </p:nvSpPr>
          <p:spPr>
            <a:xfrm>
              <a:off x="-475324" y="1493762"/>
              <a:ext cx="6685199" cy="107721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Aquí se visualiza el nombre de la aplicación</a:t>
              </a:r>
              <a:endParaRPr lang="es-ES" sz="3200" b="1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2" name="2 CuadroTexto"/>
          <p:cNvSpPr txBox="1"/>
          <p:nvPr/>
        </p:nvSpPr>
        <p:spPr>
          <a:xfrm>
            <a:off x="448357" y="5513808"/>
            <a:ext cx="4397066" cy="20621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Dos minutos para descubrir y cambiar la definición del recurso </a:t>
            </a:r>
            <a:r>
              <a:rPr lang="es-ES" sz="3200" b="1" dirty="0" err="1"/>
              <a:t>app_name</a:t>
            </a:r>
            <a:endParaRPr lang="es-ES" sz="3200" b="1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13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7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" y="802538"/>
            <a:ext cx="12982327" cy="882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18969" y="903867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13</a:t>
            </a:fld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7509718" y="2941929"/>
            <a:ext cx="5322566" cy="3806285"/>
            <a:chOff x="8310361" y="5158977"/>
            <a:chExt cx="5322566" cy="3806285"/>
          </a:xfrm>
        </p:grpSpPr>
        <p:cxnSp>
          <p:nvCxnSpPr>
            <p:cNvPr id="9" name="8 Conector recto de flecha"/>
            <p:cNvCxnSpPr>
              <a:stCxn id="11" idx="0"/>
            </p:cNvCxnSpPr>
            <p:nvPr/>
          </p:nvCxnSpPr>
          <p:spPr>
            <a:xfrm flipV="1">
              <a:off x="10971644" y="5478154"/>
              <a:ext cx="243167" cy="191744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5 Rectángulo"/>
            <p:cNvSpPr/>
            <p:nvPr/>
          </p:nvSpPr>
          <p:spPr>
            <a:xfrm>
              <a:off x="10764414" y="5158977"/>
              <a:ext cx="1216296" cy="34950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2 CuadroTexto"/>
            <p:cNvSpPr txBox="1"/>
            <p:nvPr/>
          </p:nvSpPr>
          <p:spPr>
            <a:xfrm>
              <a:off x="8310361" y="7395602"/>
              <a:ext cx="5322566" cy="15696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Este es el valor que se debe </a:t>
              </a:r>
              <a:r>
                <a:rPr lang="es-ES" sz="3200" dirty="0"/>
                <a:t>cambiar.</a:t>
              </a:r>
            </a:p>
            <a:p>
              <a:r>
                <a:rPr lang="es-ES" sz="3200" dirty="0"/>
                <a:t>Cambiarlo </a:t>
              </a:r>
              <a:r>
                <a:rPr lang="es-ES" sz="3200" dirty="0" smtClean="0"/>
                <a:t>por: </a:t>
              </a:r>
              <a:r>
                <a:rPr lang="es-ES" sz="3200" dirty="0" smtClean="0">
                  <a:solidFill>
                    <a:srgbClr val="FFFF00"/>
                  </a:solidFill>
                </a:rPr>
                <a:t>Saludando</a:t>
              </a:r>
              <a:endParaRPr lang="es-ES" sz="32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858958" y="4587974"/>
            <a:ext cx="5328592" cy="4207124"/>
            <a:chOff x="7374257" y="4900458"/>
            <a:chExt cx="5328592" cy="4207124"/>
          </a:xfrm>
        </p:grpSpPr>
        <p:cxnSp>
          <p:nvCxnSpPr>
            <p:cNvPr id="17" name="16 Conector recto de flecha"/>
            <p:cNvCxnSpPr>
              <a:stCxn id="19" idx="0"/>
            </p:cNvCxnSpPr>
            <p:nvPr/>
          </p:nvCxnSpPr>
          <p:spPr>
            <a:xfrm flipH="1" flipV="1">
              <a:off x="9606505" y="5189306"/>
              <a:ext cx="432048" cy="136373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5 Rectángulo"/>
            <p:cNvSpPr/>
            <p:nvPr/>
          </p:nvSpPr>
          <p:spPr>
            <a:xfrm>
              <a:off x="8109443" y="4900458"/>
              <a:ext cx="1497062" cy="2888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2 CuadroTexto"/>
            <p:cNvSpPr txBox="1"/>
            <p:nvPr/>
          </p:nvSpPr>
          <p:spPr>
            <a:xfrm>
              <a:off x="7374257" y="6553037"/>
              <a:ext cx="5328592" cy="255454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Los recursos de </a:t>
              </a:r>
              <a:r>
                <a:rPr lang="es-ES" sz="3200" dirty="0" err="1" smtClean="0"/>
                <a:t>string</a:t>
              </a:r>
              <a:r>
                <a:rPr lang="es-ES" sz="3200" dirty="0" smtClean="0"/>
                <a:t> se encuentran definidos en el archivo </a:t>
              </a:r>
              <a:r>
                <a:rPr lang="es-ES" sz="3200" dirty="0" smtClean="0">
                  <a:solidFill>
                    <a:srgbClr val="FFFF00"/>
                  </a:solidFill>
                </a:rPr>
                <a:t>strings.xml</a:t>
              </a:r>
              <a:r>
                <a:rPr lang="es-ES" sz="3200" dirty="0" smtClean="0"/>
                <a:t> dentro de la carpeta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values</a:t>
              </a:r>
              <a:r>
                <a:rPr lang="es-ES" sz="3200" dirty="0" smtClean="0"/>
                <a:t>, dentro de la carpeta </a:t>
              </a:r>
              <a:r>
                <a:rPr lang="es-ES" sz="3200" dirty="0" smtClean="0">
                  <a:solidFill>
                    <a:srgbClr val="FFFF00"/>
                  </a:solidFill>
                </a:rPr>
                <a:t>res</a:t>
              </a:r>
              <a:endParaRPr lang="es-ES" sz="3200" b="1" dirty="0">
                <a:latin typeface="Consolas" pitchFamily="49" charset="0"/>
              </a:endParaRPr>
            </a:p>
          </p:txBody>
        </p:sp>
      </p:grpSp>
      <p:sp>
        <p:nvSpPr>
          <p:cNvPr id="12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1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2" y="2255252"/>
            <a:ext cx="8877300" cy="745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grpSp>
        <p:nvGrpSpPr>
          <p:cNvPr id="19" name="18 Grupo"/>
          <p:cNvGrpSpPr/>
          <p:nvPr/>
        </p:nvGrpSpPr>
        <p:grpSpPr>
          <a:xfrm>
            <a:off x="1958075" y="2571750"/>
            <a:ext cx="10664211" cy="6120680"/>
            <a:chOff x="1647051" y="2571750"/>
            <a:chExt cx="10664211" cy="6120680"/>
          </a:xfrm>
        </p:grpSpPr>
        <p:grpSp>
          <p:nvGrpSpPr>
            <p:cNvPr id="9" name="8 Grupo"/>
            <p:cNvGrpSpPr/>
            <p:nvPr/>
          </p:nvGrpSpPr>
          <p:grpSpPr>
            <a:xfrm>
              <a:off x="1647051" y="2571750"/>
              <a:ext cx="10664211" cy="1783880"/>
              <a:chOff x="8689398" y="2236978"/>
              <a:chExt cx="10664211" cy="1783880"/>
            </a:xfrm>
          </p:grpSpPr>
          <p:cxnSp>
            <p:nvCxnSpPr>
              <p:cNvPr id="10" name="9 Conector recto de flecha"/>
              <p:cNvCxnSpPr/>
              <p:nvPr/>
            </p:nvCxnSpPr>
            <p:spPr>
              <a:xfrm flipH="1">
                <a:off x="15272145" y="3314196"/>
                <a:ext cx="1080120" cy="53480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15 Rectángulo"/>
              <p:cNvSpPr/>
              <p:nvPr/>
            </p:nvSpPr>
            <p:spPr>
              <a:xfrm>
                <a:off x="8689398" y="3677138"/>
                <a:ext cx="6577556" cy="343720"/>
              </a:xfrm>
              <a:prstGeom prst="rect">
                <a:avLst/>
              </a:prstGeom>
              <a:solidFill>
                <a:schemeClr val="accent2">
                  <a:alpha val="18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" name="2 CuadroTexto"/>
              <p:cNvSpPr txBox="1"/>
              <p:nvPr/>
            </p:nvSpPr>
            <p:spPr>
              <a:xfrm>
                <a:off x="16064233" y="2236978"/>
                <a:ext cx="3289376" cy="107721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/>
                  <a:t>Qué significan estos </a:t>
                </a:r>
                <a:r>
                  <a:rPr lang="es-ES" sz="3200" dirty="0" err="1" smtClean="0">
                    <a:solidFill>
                      <a:srgbClr val="FFFF00"/>
                    </a:solidFill>
                  </a:rPr>
                  <a:t>warnings</a:t>
                </a:r>
                <a:endParaRPr lang="es-ES" sz="3200" dirty="0">
                  <a:solidFill>
                    <a:srgbClr val="FFFF00"/>
                  </a:solidFill>
                  <a:latin typeface="Consolas" pitchFamily="49" charset="0"/>
                </a:endParaRPr>
              </a:p>
            </p:txBody>
          </p:sp>
        </p:grpSp>
        <p:sp>
          <p:nvSpPr>
            <p:cNvPr id="13" name="15 Rectángulo"/>
            <p:cNvSpPr/>
            <p:nvPr/>
          </p:nvSpPr>
          <p:spPr>
            <a:xfrm>
              <a:off x="1652242" y="6147994"/>
              <a:ext cx="6577556" cy="343720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1652242" y="8348710"/>
              <a:ext cx="6577556" cy="343720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>
              <a:off x="8229798" y="3648968"/>
              <a:ext cx="1080120" cy="249902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 flipH="1">
              <a:off x="8224607" y="3648968"/>
              <a:ext cx="1085311" cy="469974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8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6" y="2841401"/>
            <a:ext cx="9296400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grpSp>
        <p:nvGrpSpPr>
          <p:cNvPr id="17" name="16 Grupo"/>
          <p:cNvGrpSpPr/>
          <p:nvPr/>
        </p:nvGrpSpPr>
        <p:grpSpPr>
          <a:xfrm>
            <a:off x="8013774" y="3681221"/>
            <a:ext cx="4608513" cy="3715065"/>
            <a:chOff x="11377514" y="5898269"/>
            <a:chExt cx="2157119" cy="3715065"/>
          </a:xfrm>
        </p:grpSpPr>
        <p:cxnSp>
          <p:nvCxnSpPr>
            <p:cNvPr id="18" name="17 Conector recto de flecha"/>
            <p:cNvCxnSpPr/>
            <p:nvPr/>
          </p:nvCxnSpPr>
          <p:spPr>
            <a:xfrm flipH="1">
              <a:off x="12354959" y="7960372"/>
              <a:ext cx="370754" cy="165296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11377514" y="5898269"/>
              <a:ext cx="2157119" cy="255454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Al posicionar el puntero del mouse sobre alguno de los indicadores del margen obtenemos la respuesta</a:t>
              </a:r>
              <a:endParaRPr lang="es-ES" sz="32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8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8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966" y="2355726"/>
            <a:ext cx="11377264" cy="576064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s-ES" sz="4000" dirty="0" smtClean="0"/>
              <a:t>Agregar los recursos de </a:t>
            </a:r>
            <a:r>
              <a:rPr lang="es-ES" sz="4000" dirty="0" err="1" smtClean="0">
                <a:solidFill>
                  <a:srgbClr val="C00000"/>
                </a:solidFill>
              </a:rPr>
              <a:t>string</a:t>
            </a:r>
            <a:r>
              <a:rPr lang="es-ES" sz="4000" dirty="0" smtClean="0"/>
              <a:t> </a:t>
            </a:r>
            <a:endParaRPr lang="es-ES" sz="4000" dirty="0"/>
          </a:p>
          <a:p>
            <a:pPr lvl="1">
              <a:spcBef>
                <a:spcPts val="1800"/>
              </a:spcBef>
            </a:pPr>
            <a:r>
              <a:rPr lang="es-ES" sz="3300" dirty="0" err="1" smtClean="0">
                <a:solidFill>
                  <a:srgbClr val="C00000"/>
                </a:solidFill>
              </a:rPr>
              <a:t>saludarAtodos</a:t>
            </a:r>
            <a:endParaRPr lang="es-ES" sz="3300" dirty="0" smtClean="0">
              <a:solidFill>
                <a:srgbClr val="C0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s-ES" sz="3300" dirty="0" err="1" smtClean="0">
                <a:solidFill>
                  <a:srgbClr val="C00000"/>
                </a:solidFill>
              </a:rPr>
              <a:t>mostrarAqui</a:t>
            </a:r>
            <a:endParaRPr lang="es-ES" sz="3300" dirty="0" smtClean="0">
              <a:solidFill>
                <a:srgbClr val="C0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s-ES" sz="3300" dirty="0" smtClean="0">
                <a:solidFill>
                  <a:srgbClr val="C00000"/>
                </a:solidFill>
              </a:rPr>
              <a:t>salir</a:t>
            </a:r>
          </a:p>
          <a:p>
            <a:pPr>
              <a:spcBef>
                <a:spcPts val="1800"/>
              </a:spcBef>
            </a:pPr>
            <a:r>
              <a:rPr lang="es-ES" dirty="0" smtClean="0"/>
              <a:t>Establecer la propiedad </a:t>
            </a:r>
            <a:r>
              <a:rPr lang="es-ES" dirty="0" err="1" smtClean="0">
                <a:solidFill>
                  <a:srgbClr val="C00000"/>
                </a:solidFill>
                <a:latin typeface="Consolas" pitchFamily="49" charset="0"/>
              </a:rPr>
              <a:t>text</a:t>
            </a:r>
            <a:r>
              <a:rPr lang="es-ES" dirty="0" smtClean="0"/>
              <a:t> de cada una de las vistas del </a:t>
            </a:r>
            <a:r>
              <a:rPr lang="es-ES" dirty="0" err="1" smtClean="0">
                <a:solidFill>
                  <a:srgbClr val="C00000"/>
                </a:solidFill>
              </a:rPr>
              <a:t>layout</a:t>
            </a:r>
            <a:r>
              <a:rPr lang="es-ES" dirty="0" smtClean="0"/>
              <a:t> con el recurso correspondiente</a:t>
            </a:r>
          </a:p>
          <a:p>
            <a:pPr>
              <a:spcBef>
                <a:spcPts val="1800"/>
              </a:spcBef>
            </a:pPr>
            <a:r>
              <a:rPr lang="es-ES" dirty="0" smtClean="0"/>
              <a:t>Para referenciar a un recurso de </a:t>
            </a:r>
            <a:r>
              <a:rPr lang="es-ES" dirty="0" err="1" smtClean="0">
                <a:solidFill>
                  <a:srgbClr val="C00000"/>
                </a:solidFill>
              </a:rPr>
              <a:t>string</a:t>
            </a:r>
            <a:r>
              <a:rPr lang="es-ES" dirty="0" smtClean="0"/>
              <a:t> desde el archivo </a:t>
            </a:r>
            <a:r>
              <a:rPr lang="es-ES" dirty="0" err="1" smtClean="0">
                <a:solidFill>
                  <a:srgbClr val="C00000"/>
                </a:solidFill>
              </a:rPr>
              <a:t>xml</a:t>
            </a:r>
            <a:r>
              <a:rPr lang="es-ES" dirty="0" smtClean="0"/>
              <a:t> utilice </a:t>
            </a:r>
            <a:r>
              <a:rPr lang="es-ES" dirty="0">
                <a:solidFill>
                  <a:srgbClr val="C00000"/>
                </a:solidFill>
                <a:latin typeface="Consolas" pitchFamily="49" charset="0"/>
              </a:rPr>
              <a:t>"@</a:t>
            </a:r>
            <a:r>
              <a:rPr lang="es-ES" dirty="0" err="1">
                <a:solidFill>
                  <a:srgbClr val="C00000"/>
                </a:solidFill>
                <a:latin typeface="Consolas" pitchFamily="49" charset="0"/>
              </a:rPr>
              <a:t>string</a:t>
            </a:r>
            <a:r>
              <a:rPr lang="es-ES" dirty="0">
                <a:solidFill>
                  <a:srgbClr val="C00000"/>
                </a:solidFill>
                <a:latin typeface="Consolas" pitchFamily="49" charset="0"/>
              </a:rPr>
              <a:t>/recurso"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032" y="2931790"/>
            <a:ext cx="12406262" cy="3368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app_name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&gt;Saludando&lt;/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saludarAtodos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&gt;Saludar a todos&lt;/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mostrarAqui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&gt;Aquí se mostrará el saludo&lt;/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"salir"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&gt;Salir&lt;/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288032" y="4112984"/>
            <a:ext cx="12406262" cy="4763026"/>
            <a:chOff x="7330379" y="3778212"/>
            <a:chExt cx="12406262" cy="4763026"/>
          </a:xfrm>
        </p:grpSpPr>
        <p:cxnSp>
          <p:nvCxnSpPr>
            <p:cNvPr id="10" name="9 Conector recto de flecha"/>
            <p:cNvCxnSpPr/>
            <p:nvPr/>
          </p:nvCxnSpPr>
          <p:spPr>
            <a:xfrm flipV="1">
              <a:off x="11214811" y="5440054"/>
              <a:ext cx="0" cy="202396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5 Rectángulo"/>
            <p:cNvSpPr/>
            <p:nvPr/>
          </p:nvSpPr>
          <p:spPr>
            <a:xfrm>
              <a:off x="7330379" y="3778212"/>
              <a:ext cx="12406262" cy="166184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2 CuadroTexto"/>
            <p:cNvSpPr txBox="1"/>
            <p:nvPr/>
          </p:nvSpPr>
          <p:spPr>
            <a:xfrm>
              <a:off x="8310361" y="7464020"/>
              <a:ext cx="10058128" cy="107721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Agregar estas definiciones de recursos </a:t>
              </a:r>
              <a:r>
                <a:rPr lang="es-ES" sz="3200" dirty="0" err="1" smtClean="0"/>
                <a:t>string</a:t>
              </a:r>
              <a:r>
                <a:rPr lang="es-ES" sz="3200" dirty="0" smtClean="0"/>
                <a:t> en el archivo </a:t>
              </a:r>
              <a:r>
                <a:rPr lang="es-ES" sz="3200" dirty="0" smtClean="0">
                  <a:solidFill>
                    <a:srgbClr val="FFFF00"/>
                  </a:solidFill>
                </a:rPr>
                <a:t>strings.xml</a:t>
              </a:r>
              <a:endParaRPr lang="es-ES" sz="32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3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8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6949" y="2449505"/>
            <a:ext cx="11449273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saludarAtodos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:textColor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"@color/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colorTextoBoton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mostrarAqui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:textSize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"25sp"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:layout_gravity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/salir"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:textColor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"@color/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colorTextoBoton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endParaRPr kumimoji="0" 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13" name="2 CuadroTexto"/>
          <p:cNvSpPr txBox="1"/>
          <p:nvPr/>
        </p:nvSpPr>
        <p:spPr>
          <a:xfrm>
            <a:off x="9055526" y="1191225"/>
            <a:ext cx="3278728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el archivo </a:t>
            </a:r>
            <a:r>
              <a:rPr lang="es-ES" sz="3200" dirty="0" smtClean="0">
                <a:solidFill>
                  <a:srgbClr val="FFFF00"/>
                </a:solidFill>
              </a:rPr>
              <a:t>activity_main.xml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14" name="15 Rectángulo"/>
          <p:cNvSpPr/>
          <p:nvPr/>
        </p:nvSpPr>
        <p:spPr>
          <a:xfrm>
            <a:off x="829613" y="3631600"/>
            <a:ext cx="9793088" cy="40366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5 Rectángulo"/>
          <p:cNvSpPr/>
          <p:nvPr/>
        </p:nvSpPr>
        <p:spPr>
          <a:xfrm>
            <a:off x="812974" y="5832275"/>
            <a:ext cx="9793088" cy="36333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15 Rectángulo"/>
          <p:cNvSpPr/>
          <p:nvPr/>
        </p:nvSpPr>
        <p:spPr>
          <a:xfrm>
            <a:off x="965374" y="8375932"/>
            <a:ext cx="9793088" cy="36333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9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966" y="2355726"/>
            <a:ext cx="11377264" cy="576064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s-ES" sz="4000" dirty="0" smtClean="0"/>
              <a:t>Codificar el </a:t>
            </a:r>
            <a:r>
              <a:rPr lang="es-ES" sz="4000" dirty="0" err="1" smtClean="0">
                <a:solidFill>
                  <a:srgbClr val="C00000"/>
                </a:solidFill>
                <a:latin typeface="Consolas" pitchFamily="49" charset="0"/>
              </a:rPr>
              <a:t>onClick</a:t>
            </a:r>
            <a:r>
              <a:rPr lang="es-ES" sz="4000" dirty="0" smtClean="0"/>
              <a:t> del botón superior para que al presionarlo aparezca la leyenda </a:t>
            </a:r>
            <a:r>
              <a:rPr lang="es-ES" sz="4000" dirty="0" smtClean="0">
                <a:solidFill>
                  <a:srgbClr val="C00000"/>
                </a:solidFill>
              </a:rPr>
              <a:t>"¡Hola Mundo!"</a:t>
            </a:r>
            <a:r>
              <a:rPr lang="es-ES" sz="4000" dirty="0" smtClean="0"/>
              <a:t> en el </a:t>
            </a:r>
            <a:r>
              <a:rPr lang="es-ES" sz="4000" dirty="0" err="1">
                <a:solidFill>
                  <a:srgbClr val="C00000"/>
                </a:solidFill>
                <a:latin typeface="Consolas" pitchFamily="49" charset="0"/>
              </a:rPr>
              <a:t>TextView</a:t>
            </a:r>
            <a:r>
              <a:rPr lang="es-ES" sz="4000" dirty="0" smtClean="0"/>
              <a:t> debajo del mismo</a:t>
            </a:r>
          </a:p>
          <a:p>
            <a:pPr>
              <a:spcBef>
                <a:spcPts val="1800"/>
              </a:spcBef>
            </a:pPr>
            <a:r>
              <a:rPr lang="es-ES" sz="4000" dirty="0" smtClean="0"/>
              <a:t>No utilizar el </a:t>
            </a:r>
            <a:r>
              <a:rPr lang="es-ES" sz="4000" dirty="0" err="1" smtClean="0"/>
              <a:t>string</a:t>
            </a:r>
            <a:r>
              <a:rPr lang="es-ES" sz="4000" dirty="0" smtClean="0"/>
              <a:t>  </a:t>
            </a:r>
            <a:r>
              <a:rPr lang="es-ES" sz="4000" dirty="0" smtClean="0">
                <a:solidFill>
                  <a:srgbClr val="C00000"/>
                </a:solidFill>
              </a:rPr>
              <a:t>"¡Hola Mundo!" </a:t>
            </a:r>
            <a:r>
              <a:rPr lang="es-ES" sz="4000" dirty="0" smtClean="0"/>
              <a:t>directamente en el </a:t>
            </a:r>
            <a:r>
              <a:rPr lang="es-ES" sz="4000" dirty="0" smtClean="0">
                <a:solidFill>
                  <a:srgbClr val="C00000"/>
                </a:solidFill>
              </a:rPr>
              <a:t>código Java</a:t>
            </a:r>
            <a:r>
              <a:rPr lang="es-ES" sz="4000" dirty="0" smtClean="0"/>
              <a:t>. En su lugar agregar un nuevo recurso de </a:t>
            </a:r>
            <a:r>
              <a:rPr lang="es-ES" sz="4000" dirty="0" err="1" smtClean="0"/>
              <a:t>string</a:t>
            </a:r>
            <a:r>
              <a:rPr lang="es-ES" sz="4000" dirty="0" smtClean="0"/>
              <a:t> llamado </a:t>
            </a:r>
            <a:r>
              <a:rPr lang="es-ES" sz="4000" dirty="0" err="1" smtClean="0">
                <a:solidFill>
                  <a:srgbClr val="C00000"/>
                </a:solidFill>
              </a:rPr>
              <a:t>holaMundo</a:t>
            </a:r>
            <a:r>
              <a:rPr lang="es-ES" sz="4000" dirty="0" smtClean="0"/>
              <a:t> y referenciarlo por medio de </a:t>
            </a:r>
            <a:r>
              <a:rPr lang="es-ES" sz="4000" dirty="0" err="1">
                <a:solidFill>
                  <a:srgbClr val="C00000"/>
                </a:solidFill>
                <a:latin typeface="Consolas" pitchFamily="49" charset="0"/>
              </a:rPr>
              <a:t>R.string.holaMundo</a:t>
            </a:r>
            <a:endParaRPr lang="es-ES" sz="4000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spcBef>
                <a:spcPts val="1800"/>
              </a:spcBef>
            </a:pPr>
            <a:endParaRPr lang="es-ES" sz="4000" dirty="0" err="1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9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dirty="0" smtClean="0"/>
              <a:t>En este curso ya hemos estado trabajando con algunos tipos de recursos</a:t>
            </a:r>
          </a:p>
          <a:p>
            <a:pPr marL="155575" indent="0">
              <a:buNone/>
            </a:pPr>
            <a:r>
              <a:rPr lang="es-ES" dirty="0" smtClean="0"/>
              <a:t> </a:t>
            </a:r>
          </a:p>
          <a:p>
            <a:pPr marL="155575" indent="0">
              <a:buNone/>
            </a:pPr>
            <a:r>
              <a:rPr lang="es-ES" sz="5400" dirty="0" smtClean="0"/>
              <a:t>		P: ¿ Con Cuales ?</a:t>
            </a:r>
          </a:p>
          <a:p>
            <a:pPr marL="155575" indent="0">
              <a:buNone/>
            </a:pPr>
            <a:endParaRPr lang="es-ES" sz="5400" dirty="0" smtClean="0"/>
          </a:p>
          <a:p>
            <a:pPr marL="155575" indent="0">
              <a:buNone/>
            </a:pPr>
            <a:r>
              <a:rPr lang="es-ES" sz="5400" dirty="0" smtClean="0"/>
              <a:t>		R: </a:t>
            </a:r>
            <a:r>
              <a:rPr lang="es-ES" sz="5400" dirty="0" err="1" smtClean="0"/>
              <a:t>Ids</a:t>
            </a:r>
            <a:r>
              <a:rPr lang="es-ES" sz="5400" dirty="0" smtClean="0"/>
              <a:t> y </a:t>
            </a:r>
            <a:r>
              <a:rPr lang="es-ES" sz="5400" dirty="0" err="1" smtClean="0"/>
              <a:t>Layout</a:t>
            </a:r>
            <a:endParaRPr lang="es-ES" sz="5400" dirty="0" smtClean="0"/>
          </a:p>
          <a:p>
            <a:pPr marL="155575" indent="0">
              <a:buNone/>
            </a:pPr>
            <a:endParaRPr lang="es-ES" sz="5400" dirty="0"/>
          </a:p>
          <a:p>
            <a:pPr marL="155575" indent="0">
              <a:buNone/>
            </a:pPr>
            <a:r>
              <a:rPr lang="es-ES" dirty="0"/>
              <a:t>Hemos utilizado la clase R para acceder a ellos a través de código JAVA</a:t>
            </a:r>
          </a:p>
          <a:p>
            <a:pPr marL="155575" indent="0" algn="ctr">
              <a:buNone/>
            </a:pPr>
            <a:endParaRPr lang="es-ES" sz="5400" dirty="0" smtClean="0"/>
          </a:p>
          <a:p>
            <a:pPr marL="155575" indent="0">
              <a:buNone/>
            </a:pPr>
            <a:endParaRPr lang="es-ES" dirty="0"/>
          </a:p>
          <a:p>
            <a:pPr marL="155575" indent="0">
              <a:buNone/>
            </a:pP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7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032" y="2631068"/>
            <a:ext cx="1240626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app_name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&gt;Saludando&lt;/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saludarAtodos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&gt;Saludar a todos&lt;/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mostrarAqui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&gt;Aquí se mostrará el saludo&lt;/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"salir"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&gt;Salir&lt;/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 defTabSz="914400" eaLnBrk="1" hangingPunct="1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s-ES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E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2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&gt;¡Hola Mundo!&lt;/</a:t>
            </a:r>
            <a:r>
              <a:rPr lang="es-ES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grpSp>
        <p:nvGrpSpPr>
          <p:cNvPr id="9" name="8 Grupo"/>
          <p:cNvGrpSpPr/>
          <p:nvPr/>
        </p:nvGrpSpPr>
        <p:grpSpPr>
          <a:xfrm>
            <a:off x="288032" y="5496893"/>
            <a:ext cx="12406262" cy="3062019"/>
            <a:chOff x="7330379" y="5479219"/>
            <a:chExt cx="12406262" cy="3062019"/>
          </a:xfrm>
        </p:grpSpPr>
        <p:cxnSp>
          <p:nvCxnSpPr>
            <p:cNvPr id="10" name="9 Conector recto de flecha"/>
            <p:cNvCxnSpPr/>
            <p:nvPr/>
          </p:nvCxnSpPr>
          <p:spPr>
            <a:xfrm flipV="1">
              <a:off x="11214811" y="5959980"/>
              <a:ext cx="0" cy="150404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5 Rectángulo"/>
            <p:cNvSpPr/>
            <p:nvPr/>
          </p:nvSpPr>
          <p:spPr>
            <a:xfrm>
              <a:off x="7330379" y="5479219"/>
              <a:ext cx="12406262" cy="480761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2 CuadroTexto"/>
            <p:cNvSpPr txBox="1"/>
            <p:nvPr/>
          </p:nvSpPr>
          <p:spPr>
            <a:xfrm>
              <a:off x="8310361" y="7464020"/>
              <a:ext cx="10058128" cy="107721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Agregar estas definición de recurso </a:t>
              </a:r>
              <a:r>
                <a:rPr lang="es-ES" sz="3200" dirty="0" err="1" smtClean="0"/>
                <a:t>string</a:t>
              </a:r>
              <a:r>
                <a:rPr lang="es-ES" sz="3200" dirty="0" smtClean="0"/>
                <a:t> en el archivo </a:t>
              </a:r>
              <a:r>
                <a:rPr lang="es-ES" sz="3200" dirty="0" smtClean="0">
                  <a:solidFill>
                    <a:srgbClr val="FFFF00"/>
                  </a:solidFill>
                </a:rPr>
                <a:t>strings.xml</a:t>
              </a:r>
              <a:endParaRPr lang="es-ES" sz="32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3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6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6950" y="2660653"/>
            <a:ext cx="12046222" cy="61757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saludarAtodos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:textColor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"@color/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colorTextoBoton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:onClick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"saludar"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"@+id/leyenda"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mostrarAqui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:textSize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"25sp"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:layout_gravity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13" name="2 CuadroTexto"/>
          <p:cNvSpPr txBox="1"/>
          <p:nvPr/>
        </p:nvSpPr>
        <p:spPr>
          <a:xfrm>
            <a:off x="9055526" y="1191225"/>
            <a:ext cx="3278728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el archivo </a:t>
            </a:r>
            <a:r>
              <a:rPr lang="es-ES" sz="3200" dirty="0" smtClean="0">
                <a:solidFill>
                  <a:srgbClr val="FFFF00"/>
                </a:solidFill>
              </a:rPr>
              <a:t>activity_main.xml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14" name="15 Rectángulo"/>
          <p:cNvSpPr/>
          <p:nvPr/>
        </p:nvSpPr>
        <p:spPr>
          <a:xfrm>
            <a:off x="829613" y="4711806"/>
            <a:ext cx="9793088" cy="44403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5 Rectángulo"/>
          <p:cNvSpPr/>
          <p:nvPr/>
        </p:nvSpPr>
        <p:spPr>
          <a:xfrm>
            <a:off x="812974" y="5917975"/>
            <a:ext cx="9793088" cy="43964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0040" y="2762795"/>
            <a:ext cx="1233425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saludar(View v)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 = 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leyenda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t.setText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holaMundo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13" name="2 CuadroTexto"/>
          <p:cNvSpPr txBox="1"/>
          <p:nvPr/>
        </p:nvSpPr>
        <p:spPr>
          <a:xfrm>
            <a:off x="9055526" y="1191225"/>
            <a:ext cx="3278728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el archivo </a:t>
            </a:r>
            <a:r>
              <a:rPr lang="es-ES" sz="3200" dirty="0" smtClean="0">
                <a:solidFill>
                  <a:srgbClr val="FFFF00"/>
                </a:solidFill>
              </a:rPr>
              <a:t>MainActivity.java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15" name="15 Rectángulo"/>
          <p:cNvSpPr/>
          <p:nvPr/>
        </p:nvSpPr>
        <p:spPr>
          <a:xfrm>
            <a:off x="812974" y="6380582"/>
            <a:ext cx="10873208" cy="202381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4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966" y="2355725"/>
            <a:ext cx="11377264" cy="64807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s-ES" sz="3200" dirty="0" smtClean="0"/>
              <a:t>En ocasiones es necesario acceder por </a:t>
            </a:r>
            <a:r>
              <a:rPr lang="es-ES" sz="3200" dirty="0" smtClean="0">
                <a:solidFill>
                  <a:srgbClr val="C00000"/>
                </a:solidFill>
              </a:rPr>
              <a:t>código java </a:t>
            </a:r>
            <a:r>
              <a:rPr lang="es-ES" sz="3200" dirty="0" smtClean="0"/>
              <a:t>al </a:t>
            </a:r>
            <a:r>
              <a:rPr lang="es-ES" sz="3200" dirty="0" err="1" smtClean="0"/>
              <a:t>string</a:t>
            </a:r>
            <a:r>
              <a:rPr lang="es-ES" sz="3200" dirty="0" smtClean="0"/>
              <a:t> contenido en un recurso de tipo </a:t>
            </a:r>
            <a:r>
              <a:rPr lang="es-ES" sz="3200" dirty="0" err="1" smtClean="0"/>
              <a:t>string</a:t>
            </a:r>
            <a:r>
              <a:rPr lang="es-ES" sz="3200" dirty="0" smtClean="0"/>
              <a:t>. Utilizar </a:t>
            </a:r>
            <a:r>
              <a:rPr lang="es-ES" sz="3200" dirty="0" err="1" smtClean="0">
                <a:solidFill>
                  <a:srgbClr val="C00000"/>
                </a:solidFill>
                <a:latin typeface="Consolas" pitchFamily="49" charset="0"/>
              </a:rPr>
              <a:t>R.string.nombreRecurso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" sz="3200" dirty="0" smtClean="0"/>
              <a:t>no es viable porque de esta forma obtenemos un entero que identifica al recurso pero no el </a:t>
            </a:r>
            <a:r>
              <a:rPr lang="es-ES" sz="3200" dirty="0" err="1" smtClean="0"/>
              <a:t>string</a:t>
            </a:r>
            <a:r>
              <a:rPr lang="es-ES" sz="3200" dirty="0" smtClean="0"/>
              <a:t> que se necesita</a:t>
            </a:r>
          </a:p>
          <a:p>
            <a:pPr>
              <a:spcBef>
                <a:spcPts val="1800"/>
              </a:spcBef>
            </a:pPr>
            <a:r>
              <a:rPr lang="es-ES" sz="3200" dirty="0" smtClean="0"/>
              <a:t>En tales circunstancias se debe utilizar </a:t>
            </a:r>
            <a:r>
              <a:rPr lang="es-ES" sz="3200" dirty="0" err="1">
                <a:solidFill>
                  <a:srgbClr val="C00000"/>
                </a:solidFill>
                <a:latin typeface="Consolas" pitchFamily="49" charset="0"/>
              </a:rPr>
              <a:t>getResources</a:t>
            </a:r>
            <a:r>
              <a:rPr lang="es-ES" sz="3200" dirty="0">
                <a:solidFill>
                  <a:srgbClr val="C00000"/>
                </a:solidFill>
                <a:latin typeface="Consolas" pitchFamily="49" charset="0"/>
              </a:rPr>
              <a:t>().</a:t>
            </a:r>
            <a:r>
              <a:rPr lang="es-ES" sz="3200" dirty="0" err="1">
                <a:solidFill>
                  <a:srgbClr val="C00000"/>
                </a:solidFill>
                <a:latin typeface="Consolas" pitchFamily="49" charset="0"/>
              </a:rPr>
              <a:t>getString</a:t>
            </a:r>
            <a:r>
              <a:rPr lang="es-ES" sz="3200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s-ES" sz="3200" dirty="0" err="1">
                <a:solidFill>
                  <a:srgbClr val="C00000"/>
                </a:solidFill>
                <a:latin typeface="Consolas" pitchFamily="49" charset="0"/>
              </a:rPr>
              <a:t>R.string.holaMundo</a:t>
            </a:r>
            <a:r>
              <a:rPr lang="es-ES" sz="3200" dirty="0" smtClean="0">
                <a:solidFill>
                  <a:srgbClr val="C00000"/>
                </a:solidFill>
                <a:latin typeface="Consolas" pitchFamily="49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s-ES" sz="3200" dirty="0" smtClean="0"/>
              <a:t>Modificar la aplicación para que al presionar el botón superior, también muestre el mensaje utilizando un </a:t>
            </a:r>
            <a:r>
              <a:rPr lang="es-ES" sz="3200" dirty="0" err="1">
                <a:solidFill>
                  <a:srgbClr val="C00000"/>
                </a:solidFill>
                <a:latin typeface="Consolas" pitchFamily="49" charset="0"/>
              </a:rPr>
              <a:t>Toast</a:t>
            </a:r>
            <a:endParaRPr lang="es-ES" sz="32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9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0040" y="2230863"/>
            <a:ext cx="12334254" cy="7109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saludar(View v)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 = 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leyenda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t.setText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holaMundo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defTabSz="914400" eaLnBrk="1" hangingPunct="1"/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getResources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R.string.</a:t>
            </a:r>
            <a:r>
              <a:rPr lang="es-ES" sz="24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holaMundo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Toast.</a:t>
            </a:r>
            <a:r>
              <a:rPr lang="es-ES" sz="2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makeText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,st,Toast.</a:t>
            </a:r>
            <a:r>
              <a:rPr lang="es-ES" sz="2400" b="1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s-E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13" name="2 CuadroTexto"/>
          <p:cNvSpPr txBox="1"/>
          <p:nvPr/>
        </p:nvSpPr>
        <p:spPr>
          <a:xfrm>
            <a:off x="9055526" y="1191225"/>
            <a:ext cx="3278728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el archivo </a:t>
            </a:r>
            <a:r>
              <a:rPr lang="es-ES" sz="3200" dirty="0" smtClean="0">
                <a:solidFill>
                  <a:srgbClr val="FFFF00"/>
                </a:solidFill>
              </a:rPr>
              <a:t>MainActivity.java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15" name="15 Rectángulo"/>
          <p:cNvSpPr/>
          <p:nvPr/>
        </p:nvSpPr>
        <p:spPr>
          <a:xfrm>
            <a:off x="947739" y="7390028"/>
            <a:ext cx="11960529" cy="821093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5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Actividad guiada - continuación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68852"/>
            <a:ext cx="11688182" cy="5979562"/>
          </a:xfrm>
        </p:spPr>
        <p:txBody>
          <a:bodyPr>
            <a:noAutofit/>
          </a:bodyPr>
          <a:lstStyle/>
          <a:p>
            <a:r>
              <a:rPr lang="es-ES" dirty="0" smtClean="0"/>
              <a:t>La utilización de recursos </a:t>
            </a:r>
            <a:r>
              <a:rPr lang="es-ES" dirty="0" err="1">
                <a:solidFill>
                  <a:srgbClr val="C00000"/>
                </a:solidFill>
              </a:rPr>
              <a:t>s</a:t>
            </a:r>
            <a:r>
              <a:rPr lang="es-ES" dirty="0" err="1" smtClean="0">
                <a:solidFill>
                  <a:srgbClr val="C00000"/>
                </a:solidFill>
              </a:rPr>
              <a:t>tring</a:t>
            </a:r>
            <a:r>
              <a:rPr lang="es-ES" dirty="0" smtClean="0"/>
              <a:t> nos permite construir fácilmente aplicaciones </a:t>
            </a:r>
            <a:r>
              <a:rPr lang="es-ES" dirty="0" err="1" smtClean="0">
                <a:solidFill>
                  <a:srgbClr val="C00000"/>
                </a:solidFill>
              </a:rPr>
              <a:t>multi</a:t>
            </a:r>
            <a:r>
              <a:rPr lang="es-ES" dirty="0" smtClean="0">
                <a:solidFill>
                  <a:srgbClr val="C00000"/>
                </a:solidFill>
              </a:rPr>
              <a:t>-idioma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err="1" smtClean="0">
                <a:solidFill>
                  <a:srgbClr val="C00000"/>
                </a:solidFill>
              </a:rPr>
              <a:t>strings</a:t>
            </a:r>
            <a:r>
              <a:rPr lang="es-ES" dirty="0" smtClean="0"/>
              <a:t> que muestra una aplicación </a:t>
            </a:r>
            <a:r>
              <a:rPr lang="es-ES" dirty="0" err="1" smtClean="0"/>
              <a:t>multi</a:t>
            </a:r>
            <a:r>
              <a:rPr lang="es-ES" dirty="0" smtClean="0"/>
              <a:t>-idioma cambian automáticamente según el idioma del dispositivo</a:t>
            </a:r>
            <a:endParaRPr lang="es-ES" dirty="0"/>
          </a:p>
          <a:p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4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2" y="1025926"/>
            <a:ext cx="11333356" cy="817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26</a:t>
            </a:fld>
            <a:endParaRPr lang="es-ES"/>
          </a:p>
        </p:txBody>
      </p:sp>
      <p:grpSp>
        <p:nvGrpSpPr>
          <p:cNvPr id="12" name="11 Grupo"/>
          <p:cNvGrpSpPr/>
          <p:nvPr/>
        </p:nvGrpSpPr>
        <p:grpSpPr>
          <a:xfrm>
            <a:off x="740966" y="4969786"/>
            <a:ext cx="11571073" cy="4268251"/>
            <a:chOff x="740966" y="4969786"/>
            <a:chExt cx="11571073" cy="4268251"/>
          </a:xfrm>
        </p:grpSpPr>
        <p:grpSp>
          <p:nvGrpSpPr>
            <p:cNvPr id="6" name="5 Grupo"/>
            <p:cNvGrpSpPr/>
            <p:nvPr/>
          </p:nvGrpSpPr>
          <p:grpSpPr>
            <a:xfrm>
              <a:off x="740966" y="5317523"/>
              <a:ext cx="11571073" cy="3920514"/>
              <a:chOff x="755576" y="1882500"/>
              <a:chExt cx="8136904" cy="2757060"/>
            </a:xfrm>
          </p:grpSpPr>
          <p:sp>
            <p:nvSpPr>
              <p:cNvPr id="7" name="2 CuadroTexto"/>
              <p:cNvSpPr txBox="1"/>
              <p:nvPr/>
            </p:nvSpPr>
            <p:spPr>
              <a:xfrm>
                <a:off x="755576" y="3275984"/>
                <a:ext cx="8136904" cy="136357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AR" sz="4000" dirty="0" smtClean="0"/>
                  <a:t>Hacer </a:t>
                </a:r>
                <a:r>
                  <a:rPr lang="es-AR" sz="4000" dirty="0" err="1" smtClean="0"/>
                  <a:t>click</a:t>
                </a:r>
                <a:r>
                  <a:rPr lang="es-AR" sz="4000" dirty="0" smtClean="0"/>
                  <a:t> con el botón derecho del mouse sobre</a:t>
                </a:r>
                <a:r>
                  <a:rPr lang="es-AR" sz="4000" dirty="0" smtClean="0">
                    <a:solidFill>
                      <a:srgbClr val="FFFF00"/>
                    </a:solidFill>
                  </a:rPr>
                  <a:t> strings.xml</a:t>
                </a:r>
                <a:r>
                  <a:rPr lang="es-AR" sz="4000" dirty="0" smtClean="0"/>
                  <a:t> y seleccionar </a:t>
                </a:r>
                <a:r>
                  <a:rPr lang="es-AR" sz="4000" dirty="0" smtClean="0">
                    <a:solidFill>
                      <a:srgbClr val="FFFF00"/>
                    </a:solidFill>
                  </a:rPr>
                  <a:t>Open </a:t>
                </a:r>
                <a:r>
                  <a:rPr lang="es-AR" sz="4000" dirty="0" err="1" smtClean="0">
                    <a:solidFill>
                      <a:srgbClr val="FFFF00"/>
                    </a:solidFill>
                  </a:rPr>
                  <a:t>Translations</a:t>
                </a:r>
                <a:r>
                  <a:rPr lang="es-AR" sz="4000" dirty="0" smtClean="0">
                    <a:solidFill>
                      <a:srgbClr val="FFFF00"/>
                    </a:solidFill>
                  </a:rPr>
                  <a:t> Editor</a:t>
                </a:r>
                <a:r>
                  <a:rPr lang="es-AR" sz="4000" dirty="0" smtClean="0"/>
                  <a:t> en el menú contextual</a:t>
                </a:r>
                <a:endParaRPr lang="es-ES" sz="4000" dirty="0"/>
              </a:p>
            </p:txBody>
          </p:sp>
          <p:sp>
            <p:nvSpPr>
              <p:cNvPr id="8" name="15 Rectángulo"/>
              <p:cNvSpPr/>
              <p:nvPr/>
            </p:nvSpPr>
            <p:spPr>
              <a:xfrm>
                <a:off x="3140738" y="1882500"/>
                <a:ext cx="3584745" cy="324036"/>
              </a:xfrm>
              <a:prstGeom prst="rect">
                <a:avLst/>
              </a:prstGeom>
              <a:solidFill>
                <a:schemeClr val="accent2">
                  <a:alpha val="18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9" name="4 Conector recto de flecha"/>
              <p:cNvCxnSpPr/>
              <p:nvPr/>
            </p:nvCxnSpPr>
            <p:spPr>
              <a:xfrm flipH="1" flipV="1">
                <a:off x="4982875" y="2206536"/>
                <a:ext cx="1" cy="122584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4 Conector recto de flecha"/>
            <p:cNvCxnSpPr/>
            <p:nvPr/>
          </p:nvCxnSpPr>
          <p:spPr>
            <a:xfrm flipV="1">
              <a:off x="2829198" y="4969786"/>
              <a:ext cx="1" cy="232925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05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1" y="1203598"/>
            <a:ext cx="12160435" cy="827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1429262" y="1779662"/>
            <a:ext cx="7520618" cy="5931952"/>
            <a:chOff x="937900" y="-4454979"/>
            <a:chExt cx="5288580" cy="4171583"/>
          </a:xfrm>
        </p:grpSpPr>
        <p:sp>
          <p:nvSpPr>
            <p:cNvPr id="7" name="2 CuadroTexto"/>
            <p:cNvSpPr txBox="1"/>
            <p:nvPr/>
          </p:nvSpPr>
          <p:spPr>
            <a:xfrm>
              <a:off x="939925" y="-1214091"/>
              <a:ext cx="5286555" cy="93069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4000" dirty="0"/>
                <a:t>Hacer clic en el mundo y elegir </a:t>
              </a:r>
              <a:r>
                <a:rPr lang="es-AR" sz="4000" dirty="0" smtClean="0"/>
                <a:t>English(en)</a:t>
              </a:r>
              <a:endParaRPr lang="es-ES" sz="4000" dirty="0"/>
            </a:p>
          </p:txBody>
        </p:sp>
        <p:sp>
          <p:nvSpPr>
            <p:cNvPr id="8" name="15 Rectángulo"/>
            <p:cNvSpPr/>
            <p:nvPr/>
          </p:nvSpPr>
          <p:spPr>
            <a:xfrm>
              <a:off x="937900" y="-4454979"/>
              <a:ext cx="427445" cy="37870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4 Conector recto de flecha"/>
            <p:cNvCxnSpPr/>
            <p:nvPr/>
          </p:nvCxnSpPr>
          <p:spPr>
            <a:xfrm flipH="1" flipV="1">
              <a:off x="1216060" y="-4018745"/>
              <a:ext cx="605017" cy="280465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1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872"/>
            <a:ext cx="13062098" cy="774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418645" y="2427734"/>
            <a:ext cx="9179304" cy="4627058"/>
            <a:chOff x="1592794" y="-1115108"/>
            <a:chExt cx="6454984" cy="3253929"/>
          </a:xfrm>
        </p:grpSpPr>
        <p:sp>
          <p:nvSpPr>
            <p:cNvPr id="7" name="2 CuadroTexto"/>
            <p:cNvSpPr txBox="1"/>
            <p:nvPr/>
          </p:nvSpPr>
          <p:spPr>
            <a:xfrm>
              <a:off x="1592794" y="1184714"/>
              <a:ext cx="4885244" cy="95410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4000" dirty="0"/>
                <a:t>Completar las traducciones de cada </a:t>
              </a:r>
              <a:r>
                <a:rPr lang="es-AR" sz="4000" dirty="0" err="1"/>
                <a:t>string</a:t>
              </a:r>
              <a:r>
                <a:rPr lang="es-AR" sz="4000" dirty="0"/>
                <a:t> </a:t>
              </a:r>
              <a:r>
                <a:rPr lang="es-AR" sz="4000" dirty="0" smtClean="0"/>
                <a:t>al inglés</a:t>
              </a:r>
              <a:endParaRPr lang="es-ES" sz="4000" dirty="0"/>
            </a:p>
          </p:txBody>
        </p:sp>
        <p:sp>
          <p:nvSpPr>
            <p:cNvPr id="8" name="15 Rectángulo"/>
            <p:cNvSpPr/>
            <p:nvPr/>
          </p:nvSpPr>
          <p:spPr>
            <a:xfrm>
              <a:off x="5313392" y="-1115108"/>
              <a:ext cx="2734386" cy="20135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4 Conector recto de flecha"/>
            <p:cNvCxnSpPr/>
            <p:nvPr/>
          </p:nvCxnSpPr>
          <p:spPr>
            <a:xfrm flipV="1">
              <a:off x="4970727" y="435744"/>
              <a:ext cx="342665" cy="74897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28</a:t>
            </a:fld>
            <a:endParaRPr lang="es-ES"/>
          </a:p>
        </p:txBody>
      </p:sp>
      <p:sp>
        <p:nvSpPr>
          <p:cNvPr id="14" name="2 CuadroTexto"/>
          <p:cNvSpPr txBox="1"/>
          <p:nvPr/>
        </p:nvSpPr>
        <p:spPr>
          <a:xfrm>
            <a:off x="450089" y="7585015"/>
            <a:ext cx="11953328" cy="193899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Compilar y ejecutar en el emulador. Verificar cambiando la configuración de idiomas. ¿Qué ocurre si se elige francés?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6448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2" y="987574"/>
            <a:ext cx="8527202" cy="865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4989437" y="1275606"/>
            <a:ext cx="7670028" cy="4446498"/>
            <a:chOff x="5743805" y="-938948"/>
            <a:chExt cx="5393646" cy="3126952"/>
          </a:xfrm>
        </p:grpSpPr>
        <p:sp>
          <p:nvSpPr>
            <p:cNvPr id="7" name="2 CuadroTexto"/>
            <p:cNvSpPr txBox="1"/>
            <p:nvPr/>
          </p:nvSpPr>
          <p:spPr>
            <a:xfrm>
              <a:off x="7465456" y="175107"/>
              <a:ext cx="3671995" cy="201289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Desde el panel </a:t>
              </a:r>
              <a:r>
                <a:rPr lang="es-AR" sz="3600" dirty="0" err="1" smtClean="0">
                  <a:solidFill>
                    <a:srgbClr val="FFFF00"/>
                  </a:solidFill>
                </a:rPr>
                <a:t>Preview</a:t>
              </a:r>
              <a:r>
                <a:rPr lang="es-AR" sz="3600" dirty="0" smtClean="0"/>
                <a:t> puede visualizar fácilmente el efecto sobre la vista del cambio de idioma</a:t>
              </a:r>
              <a:endParaRPr lang="es-ES" sz="3600" dirty="0"/>
            </a:p>
          </p:txBody>
        </p:sp>
        <p:sp>
          <p:nvSpPr>
            <p:cNvPr id="8" name="15 Rectángulo"/>
            <p:cNvSpPr/>
            <p:nvPr/>
          </p:nvSpPr>
          <p:spPr>
            <a:xfrm>
              <a:off x="5743805" y="-938948"/>
              <a:ext cx="1468467" cy="1164693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4 Conector recto de flecha"/>
            <p:cNvCxnSpPr/>
            <p:nvPr/>
          </p:nvCxnSpPr>
          <p:spPr>
            <a:xfrm flipH="1" flipV="1">
              <a:off x="7228262" y="-353136"/>
              <a:ext cx="743562" cy="57888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29</a:t>
            </a:fld>
            <a:endParaRPr lang="es-ES"/>
          </a:p>
        </p:txBody>
      </p:sp>
      <p:grpSp>
        <p:nvGrpSpPr>
          <p:cNvPr id="12" name="11 Grupo"/>
          <p:cNvGrpSpPr/>
          <p:nvPr/>
        </p:nvGrpSpPr>
        <p:grpSpPr>
          <a:xfrm>
            <a:off x="1170215" y="2827399"/>
            <a:ext cx="8026077" cy="4290038"/>
            <a:chOff x="3615859" y="-1773631"/>
            <a:chExt cx="5644023" cy="3016919"/>
          </a:xfrm>
        </p:grpSpPr>
        <p:sp>
          <p:nvSpPr>
            <p:cNvPr id="13" name="2 CuadroTexto"/>
            <p:cNvSpPr txBox="1"/>
            <p:nvPr/>
          </p:nvSpPr>
          <p:spPr>
            <a:xfrm>
              <a:off x="3615859" y="399171"/>
              <a:ext cx="5644023" cy="84411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Desde aquí también se accede al </a:t>
              </a:r>
              <a:r>
                <a:rPr lang="es-AR" sz="3600" dirty="0" smtClean="0">
                  <a:solidFill>
                    <a:srgbClr val="FFFF00"/>
                  </a:solidFill>
                </a:rPr>
                <a:t>Editor de Traducciones</a:t>
              </a:r>
              <a:endParaRPr lang="es-ES" sz="3600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4 Conector recto de flecha"/>
            <p:cNvCxnSpPr/>
            <p:nvPr/>
          </p:nvCxnSpPr>
          <p:spPr>
            <a:xfrm flipV="1">
              <a:off x="7268384" y="-1773631"/>
              <a:ext cx="1" cy="215431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 CuadroTexto"/>
          <p:cNvSpPr txBox="1"/>
          <p:nvPr/>
        </p:nvSpPr>
        <p:spPr>
          <a:xfrm>
            <a:off x="380926" y="8407300"/>
            <a:ext cx="12457384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smtClean="0"/>
              <a:t>Dedicar  un </a:t>
            </a:r>
            <a:r>
              <a:rPr lang="es-ES" sz="3200" dirty="0" smtClean="0"/>
              <a:t>minuto para descubrir  </a:t>
            </a:r>
            <a:r>
              <a:rPr lang="es-ES" sz="3200" dirty="0" smtClean="0">
                <a:solidFill>
                  <a:srgbClr val="FFFF00"/>
                </a:solidFill>
              </a:rPr>
              <a:t>en qué archivo </a:t>
            </a:r>
            <a:r>
              <a:rPr lang="es-ES" sz="3200" dirty="0" smtClean="0"/>
              <a:t>se están guardando los </a:t>
            </a:r>
            <a:r>
              <a:rPr lang="es-ES" sz="3200" dirty="0" smtClean="0">
                <a:solidFill>
                  <a:srgbClr val="FFFF00"/>
                </a:solidFill>
              </a:rPr>
              <a:t>recursos </a:t>
            </a:r>
            <a:r>
              <a:rPr lang="es-ES" sz="3200" dirty="0" err="1" smtClean="0">
                <a:solidFill>
                  <a:srgbClr val="FFFF00"/>
                </a:solidFill>
              </a:rPr>
              <a:t>string</a:t>
            </a:r>
            <a:r>
              <a:rPr lang="es-ES" sz="3200" dirty="0" smtClean="0">
                <a:solidFill>
                  <a:srgbClr val="FFFF00"/>
                </a:solidFill>
              </a:rPr>
              <a:t> </a:t>
            </a:r>
            <a:r>
              <a:rPr lang="es-ES" sz="3200" dirty="0" smtClean="0"/>
              <a:t>correspondientes al idioma </a:t>
            </a:r>
            <a:r>
              <a:rPr lang="es-ES" sz="3200" dirty="0" smtClean="0">
                <a:solidFill>
                  <a:srgbClr val="FFFF00"/>
                </a:solidFill>
              </a:rPr>
              <a:t>Inglés</a:t>
            </a:r>
            <a:r>
              <a:rPr lang="es-ES" sz="3200" dirty="0" smtClean="0"/>
              <a:t>.</a:t>
            </a:r>
            <a:endParaRPr lang="es-ES" sz="3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2934" y="2356991"/>
            <a:ext cx="11702892" cy="1078855"/>
          </a:xfrm>
        </p:spPr>
        <p:txBody>
          <a:bodyPr>
            <a:noAutofit/>
          </a:bodyPr>
          <a:lstStyle/>
          <a:p>
            <a:pPr marL="155575" indent="0">
              <a:buNone/>
            </a:pPr>
            <a:r>
              <a:rPr lang="es-ES" sz="5400" dirty="0" smtClean="0"/>
              <a:t>Por Ejemplo en:</a:t>
            </a:r>
          </a:p>
          <a:p>
            <a:pPr marL="155575" indent="0">
              <a:buNone/>
            </a:pPr>
            <a:endParaRPr lang="es-ES" dirty="0"/>
          </a:p>
          <a:p>
            <a:pPr marL="155575" indent="0">
              <a:buNone/>
            </a:pPr>
            <a:endParaRPr lang="es-ES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596950" y="3579862"/>
            <a:ext cx="12241360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1" hangingPunct="1">
              <a:lnSpc>
                <a:spcPct val="160000"/>
              </a:lnSpc>
            </a:pPr>
            <a:r>
              <a:rPr lang="es-ES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s-E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Bundle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s-E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.onCreate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s-E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R.layout.</a:t>
            </a:r>
            <a:r>
              <a:rPr lang="es-ES" sz="28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activity_info</a:t>
            </a:r>
            <a:r>
              <a:rPr lang="es-ES" sz="28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s-E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texto=(</a:t>
            </a:r>
            <a:r>
              <a:rPr lang="es-E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s-E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s-E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s-E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R.id.</a:t>
            </a:r>
            <a:r>
              <a:rPr lang="es-ES" sz="28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texto</a:t>
            </a:r>
            <a:r>
              <a:rPr lang="es-ES" sz="28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s-ES" sz="2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14400" eaLnBrk="1" hangingPunct="1">
              <a:lnSpc>
                <a:spcPct val="160000"/>
              </a:lnSpc>
            </a:pP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. . .</a:t>
            </a: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ES" sz="2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s-E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6154895" y="2676247"/>
            <a:ext cx="6150775" cy="3000468"/>
            <a:chOff x="6154895" y="2676247"/>
            <a:chExt cx="6150775" cy="3000468"/>
          </a:xfrm>
        </p:grpSpPr>
        <p:cxnSp>
          <p:nvCxnSpPr>
            <p:cNvPr id="6" name="5 Conector recto de flecha"/>
            <p:cNvCxnSpPr/>
            <p:nvPr/>
          </p:nvCxnSpPr>
          <p:spPr>
            <a:xfrm flipH="1">
              <a:off x="8517830" y="2984024"/>
              <a:ext cx="1877548" cy="218001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15 Rectángulo"/>
            <p:cNvSpPr/>
            <p:nvPr/>
          </p:nvSpPr>
          <p:spPr>
            <a:xfrm>
              <a:off x="6154895" y="5164038"/>
              <a:ext cx="2916444" cy="51267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2 CuadroTexto"/>
            <p:cNvSpPr txBox="1"/>
            <p:nvPr/>
          </p:nvSpPr>
          <p:spPr>
            <a:xfrm>
              <a:off x="7902517" y="2676247"/>
              <a:ext cx="4403153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Recurso de </a:t>
              </a:r>
              <a:r>
                <a:rPr lang="es-ES" sz="3400" dirty="0" err="1" smtClean="0"/>
                <a:t>Layout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6437445" y="5825729"/>
            <a:ext cx="4952794" cy="2762174"/>
            <a:chOff x="2333697" y="5164038"/>
            <a:chExt cx="4952794" cy="2762174"/>
          </a:xfrm>
        </p:grpSpPr>
        <p:cxnSp>
          <p:nvCxnSpPr>
            <p:cNvPr id="11" name="10 Conector recto de flecha"/>
            <p:cNvCxnSpPr/>
            <p:nvPr/>
          </p:nvCxnSpPr>
          <p:spPr>
            <a:xfrm flipV="1">
              <a:off x="5134162" y="5722015"/>
              <a:ext cx="1586875" cy="189642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5 Rectángulo"/>
            <p:cNvSpPr/>
            <p:nvPr/>
          </p:nvSpPr>
          <p:spPr>
            <a:xfrm>
              <a:off x="6155583" y="5164038"/>
              <a:ext cx="1130908" cy="51267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2 CuadroTexto"/>
            <p:cNvSpPr txBox="1"/>
            <p:nvPr/>
          </p:nvSpPr>
          <p:spPr>
            <a:xfrm>
              <a:off x="2333697" y="7310659"/>
              <a:ext cx="4403153" cy="61555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400" dirty="0" smtClean="0"/>
                <a:t>Recurso de Id</a:t>
              </a:r>
              <a:endParaRPr lang="es-ES" sz="3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0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6" y="1347614"/>
            <a:ext cx="12706621" cy="763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30</a:t>
            </a:fld>
            <a:endParaRPr lang="es-AR" altLang="es-ES"/>
          </a:p>
        </p:txBody>
      </p:sp>
      <p:grpSp>
        <p:nvGrpSpPr>
          <p:cNvPr id="14" name="13 Grupo"/>
          <p:cNvGrpSpPr/>
          <p:nvPr/>
        </p:nvGrpSpPr>
        <p:grpSpPr>
          <a:xfrm>
            <a:off x="524942" y="1275606"/>
            <a:ext cx="12187669" cy="7704856"/>
            <a:chOff x="506625" y="1275606"/>
            <a:chExt cx="12187669" cy="7704856"/>
          </a:xfrm>
        </p:grpSpPr>
        <p:sp>
          <p:nvSpPr>
            <p:cNvPr id="6" name="2 CuadroTexto"/>
            <p:cNvSpPr txBox="1"/>
            <p:nvPr/>
          </p:nvSpPr>
          <p:spPr>
            <a:xfrm>
              <a:off x="4668217" y="6672138"/>
              <a:ext cx="8026077" cy="230832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En la vista </a:t>
              </a:r>
              <a:r>
                <a:rPr lang="es-AR" sz="3600" dirty="0" err="1" smtClean="0"/>
                <a:t>Android</a:t>
              </a:r>
              <a:r>
                <a:rPr lang="es-AR" sz="3600" dirty="0" smtClean="0"/>
                <a:t> del proyecto se visualizan agrupados todos los </a:t>
              </a:r>
              <a:r>
                <a:rPr lang="es-AR" sz="3600" dirty="0" smtClean="0">
                  <a:solidFill>
                    <a:srgbClr val="FFFF00"/>
                  </a:solidFill>
                </a:rPr>
                <a:t>archivos de recursos </a:t>
              </a:r>
              <a:r>
                <a:rPr lang="es-AR" sz="3600" dirty="0" err="1" smtClean="0">
                  <a:solidFill>
                    <a:srgbClr val="FFFF00"/>
                  </a:solidFill>
                </a:rPr>
                <a:t>strings</a:t>
              </a:r>
              <a:r>
                <a:rPr lang="es-AR" sz="3600" dirty="0" smtClean="0">
                  <a:solidFill>
                    <a:srgbClr val="FFFF00"/>
                  </a:solidFill>
                </a:rPr>
                <a:t> </a:t>
              </a:r>
              <a:r>
                <a:rPr lang="es-AR" sz="3600" dirty="0" smtClean="0"/>
                <a:t>de los diferentes idiomas</a:t>
              </a:r>
              <a:endParaRPr lang="es-ES" sz="3600" dirty="0">
                <a:solidFill>
                  <a:srgbClr val="FFFF00"/>
                </a:solidFill>
              </a:endParaRPr>
            </a:p>
          </p:txBody>
        </p:sp>
        <p:sp>
          <p:nvSpPr>
            <p:cNvPr id="7" name="15 Rectángulo"/>
            <p:cNvSpPr/>
            <p:nvPr/>
          </p:nvSpPr>
          <p:spPr>
            <a:xfrm>
              <a:off x="972106" y="4645203"/>
              <a:ext cx="2885861" cy="950883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4 Conector recto de flecha"/>
            <p:cNvCxnSpPr/>
            <p:nvPr/>
          </p:nvCxnSpPr>
          <p:spPr>
            <a:xfrm flipH="1" flipV="1">
              <a:off x="3857967" y="5596087"/>
              <a:ext cx="1491511" cy="107605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5 Rectángulo"/>
            <p:cNvSpPr/>
            <p:nvPr/>
          </p:nvSpPr>
          <p:spPr>
            <a:xfrm>
              <a:off x="506625" y="1275606"/>
              <a:ext cx="1997030" cy="48387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4 Conector recto de flecha"/>
            <p:cNvCxnSpPr/>
            <p:nvPr/>
          </p:nvCxnSpPr>
          <p:spPr>
            <a:xfrm flipH="1" flipV="1">
              <a:off x="2503655" y="1731782"/>
              <a:ext cx="2845823" cy="494035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5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31</a:t>
            </a:fld>
            <a:endParaRPr lang="es-AR" alt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46400"/>
            <a:ext cx="12358576" cy="749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524942" y="1635646"/>
            <a:ext cx="12187669" cy="6863412"/>
            <a:chOff x="506625" y="1635646"/>
            <a:chExt cx="12187669" cy="6863412"/>
          </a:xfrm>
        </p:grpSpPr>
        <p:sp>
          <p:nvSpPr>
            <p:cNvPr id="5" name="2 CuadroTexto"/>
            <p:cNvSpPr txBox="1"/>
            <p:nvPr/>
          </p:nvSpPr>
          <p:spPr>
            <a:xfrm>
              <a:off x="4827105" y="5452070"/>
              <a:ext cx="7867189" cy="304698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3200" dirty="0" smtClean="0"/>
                <a:t>Sin embargo, en la vista </a:t>
              </a:r>
              <a:r>
                <a:rPr lang="es-AR" sz="3200" dirty="0" err="1" smtClean="0">
                  <a:solidFill>
                    <a:srgbClr val="FFFF00"/>
                  </a:solidFill>
                </a:rPr>
                <a:t>Packages</a:t>
              </a:r>
              <a:r>
                <a:rPr lang="es-AR" sz="3200" dirty="0" smtClean="0"/>
                <a:t> se muestra la estructura real de archivos y carpetas del proyecto.  Se observa que se ha generado una carpeta </a:t>
              </a:r>
              <a:r>
                <a:rPr lang="es-AR" sz="3200" dirty="0" err="1" smtClean="0">
                  <a:solidFill>
                    <a:srgbClr val="FFFF00"/>
                  </a:solidFill>
                </a:rPr>
                <a:t>values</a:t>
              </a:r>
              <a:r>
                <a:rPr lang="es-AR" sz="3200" dirty="0" smtClean="0">
                  <a:solidFill>
                    <a:srgbClr val="FFFF00"/>
                  </a:solidFill>
                </a:rPr>
                <a:t>-en</a:t>
              </a:r>
              <a:r>
                <a:rPr lang="es-AR" sz="3200" dirty="0" smtClean="0"/>
                <a:t> donde se encuentra el archivo </a:t>
              </a:r>
              <a:r>
                <a:rPr lang="es-AR" sz="3200" dirty="0" smtClean="0">
                  <a:solidFill>
                    <a:srgbClr val="FFFF00"/>
                  </a:solidFill>
                </a:rPr>
                <a:t>strings.xml</a:t>
              </a:r>
              <a:r>
                <a:rPr lang="es-AR" sz="3200" dirty="0" smtClean="0"/>
                <a:t> con las definiciones de recursos en inglés</a:t>
              </a:r>
              <a:endParaRPr lang="es-ES" sz="3200" dirty="0"/>
            </a:p>
          </p:txBody>
        </p:sp>
        <p:sp>
          <p:nvSpPr>
            <p:cNvPr id="6" name="15 Rectángulo"/>
            <p:cNvSpPr/>
            <p:nvPr/>
          </p:nvSpPr>
          <p:spPr>
            <a:xfrm>
              <a:off x="794657" y="5091423"/>
              <a:ext cx="2885861" cy="180080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4 Conector recto de flecha"/>
            <p:cNvCxnSpPr/>
            <p:nvPr/>
          </p:nvCxnSpPr>
          <p:spPr>
            <a:xfrm flipH="1" flipV="1">
              <a:off x="3680519" y="5668095"/>
              <a:ext cx="1146586" cy="144015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15 Rectángulo"/>
            <p:cNvSpPr/>
            <p:nvPr/>
          </p:nvSpPr>
          <p:spPr>
            <a:xfrm>
              <a:off x="506625" y="1635646"/>
              <a:ext cx="1997030" cy="48387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4 Conector recto de flecha"/>
            <p:cNvCxnSpPr/>
            <p:nvPr/>
          </p:nvCxnSpPr>
          <p:spPr>
            <a:xfrm flipH="1" flipV="1">
              <a:off x="2503655" y="1995686"/>
              <a:ext cx="2323450" cy="381642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61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- continuación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5575" indent="0">
              <a:buNone/>
            </a:pPr>
            <a:r>
              <a:rPr lang="es-ES" dirty="0" smtClean="0"/>
              <a:t>Vamos a definir recursos de color alternativos para la configuración del idioma en inglés</a:t>
            </a:r>
          </a:p>
          <a:p>
            <a:pPr marL="155575" indent="0">
              <a:spcBef>
                <a:spcPts val="1800"/>
              </a:spcBef>
              <a:buNone/>
            </a:pPr>
            <a:r>
              <a:rPr lang="es-ES" b="1" dirty="0" smtClean="0"/>
              <a:t>P: </a:t>
            </a:r>
            <a:r>
              <a:rPr lang="es-ES" dirty="0" smtClean="0"/>
              <a:t>Teniendo en cuenta lo visto para recursos </a:t>
            </a:r>
            <a:r>
              <a:rPr lang="es-ES" dirty="0" err="1" smtClean="0">
                <a:solidFill>
                  <a:srgbClr val="C00000"/>
                </a:solidFill>
              </a:rPr>
              <a:t>strings</a:t>
            </a:r>
            <a:r>
              <a:rPr lang="es-ES" dirty="0" smtClean="0"/>
              <a:t>, cómo se imagina se podrán definir recursos de </a:t>
            </a:r>
            <a:r>
              <a:rPr lang="es-ES" dirty="0" smtClean="0">
                <a:solidFill>
                  <a:srgbClr val="C00000"/>
                </a:solidFill>
              </a:rPr>
              <a:t>color</a:t>
            </a:r>
            <a:r>
              <a:rPr lang="es-ES" dirty="0" smtClean="0"/>
              <a:t> para el </a:t>
            </a:r>
            <a:r>
              <a:rPr lang="es-ES" dirty="0" smtClean="0">
                <a:solidFill>
                  <a:srgbClr val="C00000"/>
                </a:solidFill>
              </a:rPr>
              <a:t>idioma inglés</a:t>
            </a:r>
            <a:r>
              <a:rPr lang="es-ES" dirty="0" smtClean="0"/>
              <a:t>?</a:t>
            </a:r>
          </a:p>
          <a:p>
            <a:pPr marL="155575" indent="0">
              <a:spcBef>
                <a:spcPts val="1800"/>
              </a:spcBef>
              <a:buNone/>
            </a:pPr>
            <a:r>
              <a:rPr lang="es-ES" b="1" dirty="0" smtClean="0"/>
              <a:t>R: </a:t>
            </a:r>
            <a:r>
              <a:rPr lang="es-ES" dirty="0" smtClean="0"/>
              <a:t>Efectivamente definiendo el archivo </a:t>
            </a:r>
            <a:r>
              <a:rPr lang="es-ES" dirty="0" err="1" smtClean="0">
                <a:solidFill>
                  <a:srgbClr val="C00000"/>
                </a:solidFill>
              </a:rPr>
              <a:t>xml</a:t>
            </a:r>
            <a:r>
              <a:rPr lang="es-ES" dirty="0" smtClean="0"/>
              <a:t> correspondiente dentro de la carpeta </a:t>
            </a:r>
            <a:r>
              <a:rPr lang="es-ES" dirty="0" err="1" smtClean="0">
                <a:solidFill>
                  <a:srgbClr val="C00000"/>
                </a:solidFill>
              </a:rPr>
              <a:t>values</a:t>
            </a:r>
            <a:r>
              <a:rPr lang="es-ES" dirty="0" smtClean="0">
                <a:solidFill>
                  <a:srgbClr val="C00000"/>
                </a:solidFill>
              </a:rPr>
              <a:t>-en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32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6037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33</a:t>
            </a:fld>
            <a:endParaRPr lang="es-AR" altLang="es-E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1346400"/>
            <a:ext cx="12358576" cy="749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Flecha curvada hacia abajo"/>
          <p:cNvSpPr/>
          <p:nvPr/>
        </p:nvSpPr>
        <p:spPr>
          <a:xfrm rot="5400000">
            <a:off x="3621285" y="5092032"/>
            <a:ext cx="1080122" cy="1800200"/>
          </a:xfrm>
          <a:prstGeom prst="curvedDownArrow">
            <a:avLst>
              <a:gd name="adj1" fmla="val 5204"/>
              <a:gd name="adj2" fmla="val 19086"/>
              <a:gd name="adj3" fmla="val 2643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15 Rectángulo"/>
          <p:cNvSpPr/>
          <p:nvPr/>
        </p:nvSpPr>
        <p:spPr>
          <a:xfrm>
            <a:off x="812975" y="5308054"/>
            <a:ext cx="2304256" cy="36004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15 Rectángulo"/>
          <p:cNvSpPr/>
          <p:nvPr/>
        </p:nvSpPr>
        <p:spPr>
          <a:xfrm>
            <a:off x="812974" y="6244158"/>
            <a:ext cx="2304256" cy="36004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2 CuadroTexto"/>
          <p:cNvSpPr txBox="1"/>
          <p:nvPr/>
        </p:nvSpPr>
        <p:spPr>
          <a:xfrm>
            <a:off x="5063267" y="5488074"/>
            <a:ext cx="5577805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Copiar y pegar el archivo </a:t>
            </a:r>
            <a:r>
              <a:rPr lang="es-AR" sz="3600" dirty="0" smtClean="0">
                <a:solidFill>
                  <a:srgbClr val="FFFF00"/>
                </a:solidFill>
              </a:rPr>
              <a:t>colors.xml</a:t>
            </a:r>
            <a:r>
              <a:rPr lang="es-AR" sz="3600" dirty="0" smtClean="0"/>
              <a:t> en la carpeta </a:t>
            </a:r>
            <a:r>
              <a:rPr lang="es-AR" sz="3600" dirty="0" err="1" smtClean="0"/>
              <a:t>values</a:t>
            </a:r>
            <a:r>
              <a:rPr lang="es-AR" sz="3600" dirty="0" smtClean="0"/>
              <a:t>-en</a:t>
            </a:r>
            <a:endParaRPr lang="es-E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E721-CB1A-4C5B-9457-6E9A790B3AFB}" type="slidenum">
              <a:rPr lang="es-AR" altLang="es-ES" smtClean="0"/>
              <a:pPr/>
              <a:t>34</a:t>
            </a:fld>
            <a:endParaRPr lang="es-AR" alt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8" y="1131590"/>
            <a:ext cx="11794482" cy="741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4751413" y="3408406"/>
            <a:ext cx="7351987" cy="3653977"/>
            <a:chOff x="1577323" y="-1134405"/>
            <a:chExt cx="5169995" cy="2569620"/>
          </a:xfrm>
        </p:grpSpPr>
        <p:sp>
          <p:nvSpPr>
            <p:cNvPr id="6" name="2 CuadroTexto"/>
            <p:cNvSpPr txBox="1"/>
            <p:nvPr/>
          </p:nvSpPr>
          <p:spPr>
            <a:xfrm>
              <a:off x="1577323" y="201504"/>
              <a:ext cx="5169995" cy="123371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En </a:t>
              </a:r>
              <a:r>
                <a:rPr lang="es-AR" sz="3600" dirty="0" smtClean="0">
                  <a:solidFill>
                    <a:srgbClr val="FFFF00"/>
                  </a:solidFill>
                </a:rPr>
                <a:t>colors.xml </a:t>
              </a:r>
              <a:r>
                <a:rPr lang="es-AR" sz="3600" dirty="0" smtClean="0"/>
                <a:t>dentro de </a:t>
              </a:r>
              <a:r>
                <a:rPr lang="es-AR" sz="3600" dirty="0" err="1" smtClean="0">
                  <a:solidFill>
                    <a:srgbClr val="FFFF00"/>
                  </a:solidFill>
                </a:rPr>
                <a:t>values</a:t>
              </a:r>
              <a:r>
                <a:rPr lang="es-AR" sz="3600" dirty="0" smtClean="0">
                  <a:solidFill>
                    <a:srgbClr val="FFFF00"/>
                  </a:solidFill>
                </a:rPr>
                <a:t>-en</a:t>
              </a:r>
              <a:r>
                <a:rPr lang="es-AR" sz="3600" dirty="0" smtClean="0"/>
                <a:t> cambiar los recursos </a:t>
              </a:r>
              <a:r>
                <a:rPr lang="es-AR" sz="3600" dirty="0" err="1" smtClean="0">
                  <a:solidFill>
                    <a:srgbClr val="FFFF00"/>
                  </a:solidFill>
                </a:rPr>
                <a:t>colorAccent</a:t>
              </a:r>
              <a:r>
                <a:rPr lang="es-AR" sz="3600" dirty="0" smtClean="0"/>
                <a:t> y </a:t>
              </a:r>
              <a:r>
                <a:rPr lang="es-AR" sz="3600" dirty="0" err="1" smtClean="0">
                  <a:solidFill>
                    <a:srgbClr val="FFFF00"/>
                  </a:solidFill>
                </a:rPr>
                <a:t>colorTextoBoton</a:t>
              </a:r>
              <a:endParaRPr lang="es-ES" sz="3600" dirty="0">
                <a:solidFill>
                  <a:srgbClr val="FFFF00"/>
                </a:solidFill>
              </a:endParaRPr>
            </a:p>
          </p:txBody>
        </p:sp>
        <p:sp>
          <p:nvSpPr>
            <p:cNvPr id="7" name="15 Rectángulo"/>
            <p:cNvSpPr/>
            <p:nvPr/>
          </p:nvSpPr>
          <p:spPr>
            <a:xfrm>
              <a:off x="1744704" y="-1134405"/>
              <a:ext cx="4405401" cy="37376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4 Conector recto de flecha"/>
            <p:cNvCxnSpPr/>
            <p:nvPr/>
          </p:nvCxnSpPr>
          <p:spPr>
            <a:xfrm flipV="1">
              <a:off x="4206748" y="-760635"/>
              <a:ext cx="0" cy="962138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2 CuadroTexto"/>
          <p:cNvSpPr txBox="1"/>
          <p:nvPr/>
        </p:nvSpPr>
        <p:spPr>
          <a:xfrm>
            <a:off x="450089" y="7585015"/>
            <a:ext cx="11953328" cy="193899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AR" sz="4000" dirty="0" smtClean="0"/>
              <a:t>Verificar en el emulador o en el panel </a:t>
            </a:r>
            <a:r>
              <a:rPr lang="es-AR" sz="4000" dirty="0" err="1" smtClean="0">
                <a:solidFill>
                  <a:srgbClr val="FFFF00"/>
                </a:solidFill>
              </a:rPr>
              <a:t>Preview</a:t>
            </a:r>
            <a:r>
              <a:rPr lang="es-AR" sz="4000" dirty="0" smtClean="0"/>
              <a:t> que el texto y los colores cambian en función del idioma configurado en el dispositivo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71784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6859557" cy="6696744"/>
          </a:xfrm>
        </p:spPr>
        <p:txBody>
          <a:bodyPr/>
          <a:lstStyle/>
          <a:p>
            <a:r>
              <a:rPr lang="es-AR" dirty="0"/>
              <a:t>Un estilo es una </a:t>
            </a:r>
            <a:r>
              <a:rPr lang="es-AR" dirty="0">
                <a:solidFill>
                  <a:srgbClr val="C00000"/>
                </a:solidFill>
              </a:rPr>
              <a:t>colección de propiedades </a:t>
            </a:r>
            <a:r>
              <a:rPr lang="es-AR" dirty="0"/>
              <a:t>que definen el formato y apariencia que tendrá una vista. Podemos especificar cosas como tamaño, márgenes, color, fuentes, etc. </a:t>
            </a:r>
            <a:endParaRPr lang="es-AR" dirty="0" smtClean="0"/>
          </a:p>
          <a:p>
            <a:r>
              <a:rPr lang="es-AR" dirty="0" smtClean="0"/>
              <a:t>Los estilos se definen en </a:t>
            </a:r>
            <a:r>
              <a:rPr lang="es-AR" dirty="0" smtClean="0">
                <a:solidFill>
                  <a:srgbClr val="C00000"/>
                </a:solidFill>
              </a:rPr>
              <a:t>archivos de recursos </a:t>
            </a:r>
            <a:r>
              <a:rPr lang="es-AR" dirty="0" smtClean="0"/>
              <a:t>al igual que los </a:t>
            </a:r>
            <a:r>
              <a:rPr lang="es-AR" dirty="0" smtClean="0">
                <a:solidFill>
                  <a:srgbClr val="C00000"/>
                </a:solidFill>
              </a:rPr>
              <a:t>colores</a:t>
            </a:r>
            <a:r>
              <a:rPr lang="es-AR" dirty="0" smtClean="0"/>
              <a:t> o </a:t>
            </a:r>
            <a:r>
              <a:rPr lang="es-AR" dirty="0" err="1" smtClean="0">
                <a:solidFill>
                  <a:srgbClr val="C00000"/>
                </a:solidFill>
              </a:rPr>
              <a:t>strings</a:t>
            </a:r>
            <a:r>
              <a:rPr lang="es-AR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35</a:t>
            </a:fld>
            <a:endParaRPr lang="es-AR" alt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41" y="1995686"/>
            <a:ext cx="4236667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5 Rectángulo"/>
          <p:cNvSpPr/>
          <p:nvPr/>
        </p:nvSpPr>
        <p:spPr>
          <a:xfrm>
            <a:off x="7514383" y="5984858"/>
            <a:ext cx="4671090" cy="33001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- continuación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36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2933" y="2139702"/>
            <a:ext cx="11809313" cy="6870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Base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application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theme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--&gt;</a:t>
            </a:r>
            <a:b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AppTheme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Theme.AppCompat.Light.DarkActionBar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Customize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your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theme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here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--&gt;</a:t>
            </a:r>
            <a:b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colorPrimary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&gt;@color/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colorPrimary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colorPrimaryDark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&gt;@color/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colorPrimaryDark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colorAccent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&gt;@color/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colorAccent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MiEstilo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&gt;50sp&lt;/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56990" y="6028135"/>
            <a:ext cx="10873208" cy="3528391"/>
            <a:chOff x="-1090955" y="-1244874"/>
            <a:chExt cx="7646155" cy="2481305"/>
          </a:xfrm>
        </p:grpSpPr>
        <p:sp>
          <p:nvSpPr>
            <p:cNvPr id="8" name="2 CuadroTexto"/>
            <p:cNvSpPr txBox="1"/>
            <p:nvPr/>
          </p:nvSpPr>
          <p:spPr>
            <a:xfrm>
              <a:off x="318234" y="781906"/>
              <a:ext cx="6236966" cy="4545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3600" dirty="0" err="1" smtClean="0"/>
                <a:t>Agregrar</a:t>
              </a:r>
              <a:r>
                <a:rPr lang="es-AR" sz="3600" dirty="0" smtClean="0"/>
                <a:t> el siguiente estilo en </a:t>
              </a:r>
              <a:r>
                <a:rPr lang="es-AR" sz="3600" dirty="0" smtClean="0">
                  <a:solidFill>
                    <a:srgbClr val="FFFF00"/>
                  </a:solidFill>
                </a:rPr>
                <a:t>styles.xml</a:t>
              </a:r>
              <a:endParaRPr lang="es-ES" sz="3600" dirty="0">
                <a:solidFill>
                  <a:srgbClr val="FFFF00"/>
                </a:solidFill>
              </a:endParaRPr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-1090955" y="-1244874"/>
              <a:ext cx="7241060" cy="16869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4 Conector recto de flecha"/>
            <p:cNvCxnSpPr/>
            <p:nvPr/>
          </p:nvCxnSpPr>
          <p:spPr>
            <a:xfrm flipV="1">
              <a:off x="4206748" y="442037"/>
              <a:ext cx="0" cy="40986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016" y="2005548"/>
            <a:ext cx="12766302" cy="7478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saludarAtodos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:textColor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"@color/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colorTextoBoton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:onClick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"saludar"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"@+id/leyenda"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mostrarAqui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:textSize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"25sp"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:layout_gravity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"center"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MiEstilo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/salir"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:textColor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"@color/</a:t>
            </a:r>
            <a:r>
              <a:rPr kumimoji="0" 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colorTextoBoton</a:t>
            </a: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- continuación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37</a:t>
            </a:fld>
            <a:endParaRPr lang="es-AR" altLang="es-ES"/>
          </a:p>
        </p:txBody>
      </p:sp>
      <p:grpSp>
        <p:nvGrpSpPr>
          <p:cNvPr id="7" name="6 Grupo"/>
          <p:cNvGrpSpPr/>
          <p:nvPr/>
        </p:nvGrpSpPr>
        <p:grpSpPr>
          <a:xfrm>
            <a:off x="596950" y="4184392"/>
            <a:ext cx="12097345" cy="4117323"/>
            <a:chOff x="-1344139" y="-2510848"/>
            <a:chExt cx="8506981" cy="2895465"/>
          </a:xfrm>
        </p:grpSpPr>
        <p:sp>
          <p:nvSpPr>
            <p:cNvPr id="8" name="2 CuadroTexto"/>
            <p:cNvSpPr txBox="1"/>
            <p:nvPr/>
          </p:nvSpPr>
          <p:spPr>
            <a:xfrm>
              <a:off x="4377819" y="-2510848"/>
              <a:ext cx="2785023" cy="201289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Eliminar atributos </a:t>
              </a:r>
              <a:r>
                <a:rPr lang="es-AR" sz="3600" dirty="0" err="1" smtClean="0">
                  <a:solidFill>
                    <a:srgbClr val="FFFF00"/>
                  </a:solidFill>
                  <a:latin typeface="Consolas" pitchFamily="49" charset="0"/>
                </a:rPr>
                <a:t>layout_width</a:t>
              </a:r>
              <a:r>
                <a:rPr lang="es-AR" sz="3600" dirty="0" smtClean="0"/>
                <a:t> y </a:t>
              </a:r>
              <a:r>
                <a:rPr lang="es-AR" sz="3600" dirty="0" err="1">
                  <a:solidFill>
                    <a:srgbClr val="FFFF00"/>
                  </a:solidFill>
                  <a:latin typeface="Consolas" pitchFamily="49" charset="0"/>
                </a:rPr>
                <a:t>layout_height</a:t>
              </a:r>
              <a:endParaRPr lang="es-AR" sz="3600" dirty="0">
                <a:solidFill>
                  <a:srgbClr val="FFFF00"/>
                </a:solidFill>
                <a:latin typeface="Consolas" pitchFamily="49" charset="0"/>
              </a:endParaRPr>
            </a:p>
            <a:p>
              <a:r>
                <a:rPr lang="es-AR" sz="3600" dirty="0" smtClean="0"/>
                <a:t>Establecer el atributo </a:t>
              </a:r>
              <a:r>
                <a:rPr lang="es-AR" sz="3600" dirty="0" err="1" smtClean="0">
                  <a:solidFill>
                    <a:srgbClr val="FFFF00"/>
                  </a:solidFill>
                  <a:latin typeface="Consolas" pitchFamily="49" charset="0"/>
                </a:rPr>
                <a:t>style</a:t>
              </a:r>
              <a:endParaRPr lang="es-ES" sz="3600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-1344139" y="122374"/>
              <a:ext cx="4962405" cy="262243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4 Conector recto de flecha"/>
            <p:cNvCxnSpPr/>
            <p:nvPr/>
          </p:nvCxnSpPr>
          <p:spPr>
            <a:xfrm flipH="1">
              <a:off x="3618266" y="-497950"/>
              <a:ext cx="759553" cy="62032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2 CuadroTexto"/>
          <p:cNvSpPr txBox="1"/>
          <p:nvPr/>
        </p:nvSpPr>
        <p:spPr>
          <a:xfrm>
            <a:off x="9415567" y="2319429"/>
            <a:ext cx="3278728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el archivo </a:t>
            </a:r>
            <a:r>
              <a:rPr lang="es-ES" sz="3200" dirty="0" smtClean="0">
                <a:solidFill>
                  <a:srgbClr val="FFFF00"/>
                </a:solidFill>
              </a:rPr>
              <a:t>activity_main.xml</a:t>
            </a:r>
            <a:endParaRPr lang="es-E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13" name="2 CuadroTexto"/>
          <p:cNvSpPr txBox="1"/>
          <p:nvPr/>
        </p:nvSpPr>
        <p:spPr>
          <a:xfrm>
            <a:off x="9093894" y="7540302"/>
            <a:ext cx="3600400" cy="193899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4000" dirty="0" smtClean="0"/>
              <a:t>Verificar efecto en el panel </a:t>
            </a:r>
            <a:r>
              <a:rPr lang="es-AR" sz="4000" dirty="0" err="1" smtClean="0">
                <a:solidFill>
                  <a:srgbClr val="FFFF00"/>
                </a:solidFill>
              </a:rPr>
              <a:t>Preview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1519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guiada - continuación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571750"/>
            <a:ext cx="5851445" cy="6777180"/>
          </a:xfrm>
        </p:spPr>
        <p:txBody>
          <a:bodyPr/>
          <a:lstStyle/>
          <a:p>
            <a:pPr marL="155575" indent="0">
              <a:buNone/>
            </a:pPr>
            <a:r>
              <a:rPr lang="es-ES" dirty="0" smtClean="0"/>
              <a:t>Agregar el estilo </a:t>
            </a:r>
            <a:r>
              <a:rPr lang="es-ES" dirty="0" err="1">
                <a:solidFill>
                  <a:srgbClr val="C00000"/>
                </a:solidFill>
              </a:rPr>
              <a:t>M</a:t>
            </a:r>
            <a:r>
              <a:rPr lang="es-ES" dirty="0" err="1" smtClean="0">
                <a:solidFill>
                  <a:srgbClr val="C00000"/>
                </a:solidFill>
              </a:rPr>
              <a:t>iEstilo</a:t>
            </a:r>
            <a:r>
              <a:rPr lang="es-ES" dirty="0" smtClean="0"/>
              <a:t> en un recurso alternativo para el </a:t>
            </a:r>
            <a:r>
              <a:rPr lang="es-ES" dirty="0" smtClean="0">
                <a:solidFill>
                  <a:srgbClr val="C00000"/>
                </a:solidFill>
              </a:rPr>
              <a:t>idioma inglés</a:t>
            </a:r>
            <a:r>
              <a:rPr lang="es-ES" dirty="0" smtClean="0"/>
              <a:t>, tal que la vista se vea como en la imagen de la derecha. </a:t>
            </a:r>
          </a:p>
          <a:p>
            <a:pPr marL="155575" indent="0">
              <a:buNone/>
            </a:pPr>
            <a:r>
              <a:rPr lang="es-ES" dirty="0" smtClean="0"/>
              <a:t>(El botón </a:t>
            </a:r>
            <a:r>
              <a:rPr lang="es-ES" dirty="0" smtClean="0">
                <a:solidFill>
                  <a:srgbClr val="C00000"/>
                </a:solidFill>
              </a:rPr>
              <a:t>EXIT</a:t>
            </a:r>
            <a:r>
              <a:rPr lang="es-ES" dirty="0" smtClean="0"/>
              <a:t> está separado por un margen superior de </a:t>
            </a:r>
            <a:r>
              <a:rPr lang="es-ES" dirty="0" smtClean="0">
                <a:latin typeface="Consolas" pitchFamily="49" charset="0"/>
              </a:rPr>
              <a:t>50dp)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38</a:t>
            </a:fld>
            <a:endParaRPr lang="es-AR" alt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556" y="2139702"/>
            <a:ext cx="6300762" cy="738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7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39</a:t>
            </a:fld>
            <a:endParaRPr lang="es-AR" alt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5" y="2211710"/>
            <a:ext cx="12467347" cy="727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5 Rectángulo"/>
          <p:cNvSpPr/>
          <p:nvPr/>
        </p:nvSpPr>
        <p:spPr>
          <a:xfrm>
            <a:off x="5647577" y="3841876"/>
            <a:ext cx="6768751" cy="173241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5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6119415"/>
          </a:xfrm>
        </p:spPr>
        <p:txBody>
          <a:bodyPr>
            <a:noAutofit/>
          </a:bodyPr>
          <a:lstStyle/>
          <a:p>
            <a:pPr marL="155575" indent="0">
              <a:lnSpc>
                <a:spcPct val="110000"/>
              </a:lnSpc>
              <a:buNone/>
            </a:pPr>
            <a:r>
              <a:rPr lang="es-ES" sz="4800" dirty="0" smtClean="0"/>
              <a:t>¿Por qué es bueno utilizar recursos?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s-ES" dirty="0" smtClean="0"/>
              <a:t>Porque permite externalizar aspectos de la aplicación fuera del código y </a:t>
            </a:r>
            <a:r>
              <a:rPr lang="es-ES" dirty="0" smtClean="0">
                <a:solidFill>
                  <a:srgbClr val="C00000"/>
                </a:solidFill>
              </a:rPr>
              <a:t>mantenerlos de forma independiente</a:t>
            </a:r>
            <a:r>
              <a:rPr lang="es-E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s-AR" dirty="0" smtClean="0"/>
              <a:t>Externalizar </a:t>
            </a:r>
            <a:r>
              <a:rPr lang="es-AR" dirty="0"/>
              <a:t>los recursos también </a:t>
            </a:r>
            <a:r>
              <a:rPr lang="es-AR" dirty="0" smtClean="0"/>
              <a:t>permite </a:t>
            </a:r>
            <a:r>
              <a:rPr lang="es-AR" dirty="0">
                <a:solidFill>
                  <a:srgbClr val="C00000"/>
                </a:solidFill>
              </a:rPr>
              <a:t>proporcionar recursos alternativos</a:t>
            </a:r>
            <a:r>
              <a:rPr lang="es-AR" dirty="0"/>
              <a:t> que admiten configuraciones específicas de los dispositivos, como idiomas o tamaños de pantalla </a:t>
            </a:r>
            <a:r>
              <a:rPr lang="es-AR" dirty="0" smtClean="0"/>
              <a:t>distintos.</a:t>
            </a:r>
            <a:endParaRPr lang="es-ES" dirty="0" smtClean="0"/>
          </a:p>
          <a:p>
            <a:pPr marL="155575" indent="0" algn="ctr">
              <a:buNone/>
            </a:pPr>
            <a:endParaRPr lang="es-ES" sz="5400" dirty="0" smtClean="0"/>
          </a:p>
          <a:p>
            <a:pPr marL="155575" indent="0">
              <a:buNone/>
            </a:pPr>
            <a:endParaRPr lang="es-ES" dirty="0"/>
          </a:p>
          <a:p>
            <a:pPr marL="155575" indent="0">
              <a:buNone/>
            </a:pP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0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Heredando de un estilo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AR" sz="3600" dirty="0" smtClean="0"/>
              <a:t>Utilizando </a:t>
            </a:r>
            <a:r>
              <a:rPr lang="es-AR" sz="3600" dirty="0"/>
              <a:t>el mismo nombre de un estilo ya creado y </a:t>
            </a:r>
            <a:r>
              <a:rPr lang="es-AR" sz="3600" dirty="0" smtClean="0"/>
              <a:t>completando </a:t>
            </a:r>
            <a:r>
              <a:rPr lang="es-AR" sz="3600" dirty="0"/>
              <a:t>el nombre con un punto más un </a:t>
            </a:r>
            <a:r>
              <a:rPr lang="es-AR" sz="3600" dirty="0" smtClean="0"/>
              <a:t>sufijo, se obtiene un nuevo estilo que hereda todas las características del primero y agrega las nuevas definidas, Por </a:t>
            </a:r>
            <a:r>
              <a:rPr lang="es-AR" sz="3600" dirty="0"/>
              <a:t>ejemplo</a:t>
            </a:r>
            <a:r>
              <a:rPr lang="es-AR" sz="3600" dirty="0" smtClean="0"/>
              <a:t>:</a:t>
            </a:r>
          </a:p>
          <a:p>
            <a:pPr>
              <a:lnSpc>
                <a:spcPct val="100000"/>
              </a:lnSpc>
            </a:pPr>
            <a:endParaRPr lang="es-AR" sz="1800" dirty="0" smtClean="0"/>
          </a:p>
          <a:p>
            <a:pPr marL="155575" indent="0">
              <a:lnSpc>
                <a:spcPct val="100000"/>
              </a:lnSpc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itchFamily="49" charset="0"/>
              </a:rPr>
              <a:t>style</a:t>
            </a:r>
            <a:r>
              <a:rPr lang="en-US" sz="3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itchFamily="49" charset="0"/>
              </a:rPr>
              <a:t>"</a:t>
            </a:r>
            <a:r>
              <a:rPr lang="en-US" sz="3600" dirty="0" err="1" smtClean="0">
                <a:solidFill>
                  <a:srgbClr val="0000FF"/>
                </a:solidFill>
                <a:latin typeface="Consolas" pitchFamily="49" charset="0"/>
              </a:rPr>
              <a:t>MiEstilo.negrita</a:t>
            </a:r>
            <a:r>
              <a:rPr lang="en-US" sz="3600" dirty="0">
                <a:solidFill>
                  <a:srgbClr val="0000FF"/>
                </a:solidFill>
                <a:latin typeface="Consolas" pitchFamily="49" charset="0"/>
              </a:rPr>
              <a:t>"</a:t>
            </a:r>
            <a:r>
              <a:rPr lang="en-US" sz="3600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endParaRPr lang="en-US" sz="3600" dirty="0">
              <a:solidFill>
                <a:srgbClr val="555555"/>
              </a:solidFill>
              <a:latin typeface="Consolas" pitchFamily="49" charset="0"/>
            </a:endParaRPr>
          </a:p>
          <a:p>
            <a:pPr marL="155575" indent="0"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itchFamily="49" charset="0"/>
              </a:rPr>
              <a:t>   &lt;</a:t>
            </a:r>
            <a:r>
              <a:rPr lang="en-US" sz="3600" dirty="0">
                <a:solidFill>
                  <a:srgbClr val="800000"/>
                </a:solidFill>
                <a:latin typeface="Consolas" pitchFamily="49" charset="0"/>
              </a:rPr>
              <a:t>item</a:t>
            </a:r>
            <a:r>
              <a:rPr lang="en-US" sz="3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sz="3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itchFamily="49" charset="0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Consolas" pitchFamily="49" charset="0"/>
              </a:rPr>
              <a:t>android:textStyle</a:t>
            </a:r>
            <a:r>
              <a:rPr lang="en-US" sz="3600" dirty="0">
                <a:solidFill>
                  <a:srgbClr val="0000FF"/>
                </a:solidFill>
                <a:latin typeface="Consolas" pitchFamily="49" charset="0"/>
              </a:rPr>
              <a:t>"</a:t>
            </a:r>
            <a:r>
              <a:rPr lang="en-US" sz="3600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itchFamily="49" charset="0"/>
              </a:rPr>
              <a:t>bold</a:t>
            </a:r>
            <a:r>
              <a:rPr lang="en-US" sz="3600" dirty="0">
                <a:solidFill>
                  <a:srgbClr val="800000"/>
                </a:solidFill>
                <a:latin typeface="Consolas" pitchFamily="49" charset="0"/>
              </a:rPr>
              <a:t>&lt;/item&gt;</a:t>
            </a:r>
            <a:endParaRPr lang="en-US" sz="3600" dirty="0">
              <a:solidFill>
                <a:srgbClr val="555555"/>
              </a:solidFill>
              <a:latin typeface="Consolas" pitchFamily="49" charset="0"/>
            </a:endParaRPr>
          </a:p>
          <a:p>
            <a:pPr marL="155575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itchFamily="49" charset="0"/>
              </a:rPr>
              <a:t>&lt;/style&gt;</a:t>
            </a:r>
            <a:endParaRPr lang="en-US" sz="3600" dirty="0">
              <a:solidFill>
                <a:srgbClr val="555555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s-AR" sz="1800" dirty="0" smtClean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En este ejemplo se obtiene un </a:t>
            </a:r>
            <a:r>
              <a:rPr lang="es-ES" sz="3600" dirty="0"/>
              <a:t>nuevo estilo que sería igual a </a:t>
            </a:r>
            <a:r>
              <a:rPr lang="es-ES" sz="3600" i="1" dirty="0" err="1"/>
              <a:t>MiEstilo</a:t>
            </a:r>
            <a:r>
              <a:rPr lang="es-ES" sz="3600" dirty="0"/>
              <a:t> más la </a:t>
            </a:r>
            <a:r>
              <a:rPr lang="es-ES" sz="3600" dirty="0" smtClean="0"/>
              <a:t>propiedad </a:t>
            </a:r>
            <a:r>
              <a:rPr lang="es-ES" sz="3600" i="1" dirty="0" err="1" smtClean="0"/>
              <a:t>textStyle</a:t>
            </a:r>
            <a:r>
              <a:rPr lang="es-ES" sz="3600" dirty="0" smtClean="0"/>
              <a:t> en </a:t>
            </a:r>
            <a:r>
              <a:rPr lang="es-ES" sz="3600" i="1" dirty="0" err="1" smtClean="0"/>
              <a:t>bold</a:t>
            </a:r>
            <a:r>
              <a:rPr lang="es-ES" sz="3600" dirty="0" smtClean="0"/>
              <a:t>. </a:t>
            </a:r>
            <a:endParaRPr lang="es-AR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40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4175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s-AR" sz="3200" dirty="0"/>
              <a:t>Un tema es un estilo aplicado a toda una actividad o aplicación, en lugar de a </a:t>
            </a:r>
            <a:r>
              <a:rPr lang="es-AR" sz="3200" dirty="0" smtClean="0"/>
              <a:t>un View </a:t>
            </a:r>
            <a:r>
              <a:rPr lang="es-AR" sz="3200" dirty="0"/>
              <a:t>individual. Cada elemento del estilo </a:t>
            </a:r>
            <a:r>
              <a:rPr lang="es-AR" sz="3200" dirty="0" smtClean="0"/>
              <a:t>sólo </a:t>
            </a:r>
            <a:r>
              <a:rPr lang="es-AR" sz="3200" dirty="0"/>
              <a:t>se aplicará a aquellos elementos donde sea posible</a:t>
            </a:r>
          </a:p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s-AR" sz="3200" dirty="0"/>
              <a:t>Para aplicar un tema a toda una aplicación debe establecerse en el archivo </a:t>
            </a:r>
            <a:r>
              <a:rPr lang="es-AR" sz="3200" dirty="0">
                <a:solidFill>
                  <a:srgbClr val="C00000"/>
                </a:solidFill>
              </a:rPr>
              <a:t>AndroidManifest.xml </a:t>
            </a:r>
            <a:r>
              <a:rPr lang="es-AR" sz="3200" dirty="0"/>
              <a:t>agregando el atributo </a:t>
            </a:r>
            <a:r>
              <a:rPr lang="es-AR" sz="3200" dirty="0" err="1">
                <a:solidFill>
                  <a:srgbClr val="C00000"/>
                </a:solidFill>
                <a:latin typeface="Consolas" pitchFamily="49" charset="0"/>
              </a:rPr>
              <a:t>android:theme</a:t>
            </a:r>
            <a:r>
              <a:rPr lang="es-AR" sz="3200" dirty="0"/>
              <a:t> en la etiqueta </a:t>
            </a:r>
            <a:r>
              <a:rPr lang="es-AR" sz="3200" dirty="0">
                <a:solidFill>
                  <a:srgbClr val="C00000"/>
                </a:solidFill>
                <a:latin typeface="Consolas" pitchFamily="49" charset="0"/>
              </a:rPr>
              <a:t>&lt;</a:t>
            </a:r>
            <a:r>
              <a:rPr lang="es-AR" sz="3200" dirty="0" err="1">
                <a:solidFill>
                  <a:srgbClr val="C00000"/>
                </a:solidFill>
                <a:latin typeface="Consolas" pitchFamily="49" charset="0"/>
              </a:rPr>
              <a:t>application</a:t>
            </a:r>
            <a:r>
              <a:rPr lang="es-AR" sz="3200" dirty="0">
                <a:solidFill>
                  <a:srgbClr val="C00000"/>
                </a:solidFill>
                <a:latin typeface="Consolas" pitchFamily="49" charset="0"/>
              </a:rPr>
              <a:t>&gt;</a:t>
            </a:r>
            <a:r>
              <a:rPr lang="es-AR" sz="3200" dirty="0"/>
              <a:t> </a:t>
            </a:r>
            <a:r>
              <a:rPr lang="es-AR" sz="3200" dirty="0" smtClean="0"/>
              <a:t>:</a:t>
            </a:r>
            <a:endParaRPr lang="es-AR" sz="3200" dirty="0" smtClean="0"/>
          </a:p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000088"/>
                </a:solidFill>
                <a:latin typeface="Consolas" pitchFamily="49" charset="0"/>
              </a:rPr>
              <a:t>	&lt;</a:t>
            </a:r>
            <a:r>
              <a:rPr lang="en-US" sz="3200" dirty="0">
                <a:solidFill>
                  <a:srgbClr val="000088"/>
                </a:solidFill>
                <a:latin typeface="Consolas" pitchFamily="49" charset="0"/>
              </a:rPr>
              <a:t>application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3200" dirty="0" err="1">
                <a:solidFill>
                  <a:srgbClr val="882288"/>
                </a:solidFill>
                <a:latin typeface="Consolas" pitchFamily="49" charset="0"/>
              </a:rPr>
              <a:t>android:</a:t>
            </a:r>
            <a:r>
              <a:rPr lang="en-US" sz="3200" dirty="0" err="1">
                <a:solidFill>
                  <a:srgbClr val="000088"/>
                </a:solidFill>
                <a:latin typeface="Consolas" pitchFamily="49" charset="0"/>
              </a:rPr>
              <a:t>theme</a:t>
            </a:r>
            <a:r>
              <a:rPr lang="en-US" sz="3200" dirty="0">
                <a:solidFill>
                  <a:srgbClr val="666600"/>
                </a:solidFill>
                <a:latin typeface="Consolas" pitchFamily="49" charset="0"/>
              </a:rPr>
              <a:t>=</a:t>
            </a:r>
            <a:r>
              <a:rPr lang="en-US" sz="3200" dirty="0">
                <a:solidFill>
                  <a:srgbClr val="008800"/>
                </a:solidFill>
                <a:latin typeface="Consolas" pitchFamily="49" charset="0"/>
              </a:rPr>
              <a:t>"@style/</a:t>
            </a:r>
            <a:r>
              <a:rPr lang="en-US" sz="3200" dirty="0" err="1">
                <a:solidFill>
                  <a:srgbClr val="008800"/>
                </a:solidFill>
                <a:latin typeface="Consolas" pitchFamily="49" charset="0"/>
              </a:rPr>
              <a:t>MiTema</a:t>
            </a:r>
            <a:r>
              <a:rPr lang="en-US" sz="3200" dirty="0" smtClean="0">
                <a:solidFill>
                  <a:srgbClr val="008800"/>
                </a:solidFill>
                <a:latin typeface="Consolas" pitchFamily="49" charset="0"/>
              </a:rPr>
              <a:t>"</a:t>
            </a:r>
            <a:r>
              <a:rPr lang="en-US" sz="3200" dirty="0" smtClean="0">
                <a:solidFill>
                  <a:srgbClr val="000088"/>
                </a:solidFill>
                <a:latin typeface="Consolas" pitchFamily="49" charset="0"/>
              </a:rPr>
              <a:t>&gt;</a:t>
            </a:r>
            <a:endParaRPr lang="es-AR" sz="3200" dirty="0" smtClean="0"/>
          </a:p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s-AR" sz="3200" dirty="0" smtClean="0"/>
              <a:t>También, en </a:t>
            </a:r>
            <a:r>
              <a:rPr lang="es-AR" sz="3200" dirty="0">
                <a:solidFill>
                  <a:srgbClr val="C00000"/>
                </a:solidFill>
              </a:rPr>
              <a:t>AndroidManifest.xml</a:t>
            </a:r>
            <a:r>
              <a:rPr lang="es-AR" sz="3200" dirty="0" smtClean="0"/>
              <a:t> se puede </a:t>
            </a:r>
            <a:r>
              <a:rPr lang="es-AR" sz="3200" dirty="0"/>
              <a:t>aplicar un tema a una </a:t>
            </a:r>
            <a:r>
              <a:rPr lang="es-AR" sz="3200" dirty="0" err="1" smtClean="0"/>
              <a:t>activity</a:t>
            </a:r>
            <a:r>
              <a:rPr lang="es-AR" sz="3200" dirty="0" smtClean="0"/>
              <a:t> </a:t>
            </a:r>
            <a:r>
              <a:rPr lang="es-AR" sz="3200" dirty="0" smtClean="0"/>
              <a:t>determinada</a:t>
            </a:r>
          </a:p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000088"/>
                </a:solidFill>
                <a:latin typeface="Consolas" pitchFamily="49" charset="0"/>
              </a:rPr>
              <a:t>	&lt;activity</a:t>
            </a:r>
            <a:r>
              <a:rPr lang="en-US" sz="32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3200" dirty="0" err="1">
                <a:solidFill>
                  <a:srgbClr val="882288"/>
                </a:solidFill>
                <a:latin typeface="Consolas" pitchFamily="49" charset="0"/>
              </a:rPr>
              <a:t>android:</a:t>
            </a:r>
            <a:r>
              <a:rPr lang="en-US" sz="3200" dirty="0" err="1">
                <a:solidFill>
                  <a:srgbClr val="000088"/>
                </a:solidFill>
                <a:latin typeface="Consolas" pitchFamily="49" charset="0"/>
              </a:rPr>
              <a:t>theme</a:t>
            </a:r>
            <a:r>
              <a:rPr lang="en-US" sz="3200" dirty="0">
                <a:solidFill>
                  <a:srgbClr val="666600"/>
                </a:solidFill>
                <a:latin typeface="Consolas" pitchFamily="49" charset="0"/>
              </a:rPr>
              <a:t>=</a:t>
            </a:r>
            <a:r>
              <a:rPr lang="en-US" sz="3200" dirty="0">
                <a:solidFill>
                  <a:srgbClr val="008800"/>
                </a:solidFill>
                <a:latin typeface="Consolas" pitchFamily="49" charset="0"/>
              </a:rPr>
              <a:t>"@style/</a:t>
            </a:r>
            <a:r>
              <a:rPr lang="en-US" sz="3200" dirty="0" err="1">
                <a:solidFill>
                  <a:srgbClr val="008800"/>
                </a:solidFill>
                <a:latin typeface="Consolas" pitchFamily="49" charset="0"/>
              </a:rPr>
              <a:t>MiTema</a:t>
            </a:r>
            <a:r>
              <a:rPr lang="en-US" sz="3200" dirty="0">
                <a:solidFill>
                  <a:srgbClr val="008800"/>
                </a:solidFill>
                <a:latin typeface="Consolas" pitchFamily="49" charset="0"/>
              </a:rPr>
              <a:t>"</a:t>
            </a:r>
            <a:r>
              <a:rPr lang="en-US" sz="3200" dirty="0">
                <a:solidFill>
                  <a:srgbClr val="000088"/>
                </a:solidFill>
                <a:latin typeface="Consolas" pitchFamily="49" charset="0"/>
              </a:rPr>
              <a:t>&gt;</a:t>
            </a:r>
            <a:endParaRPr lang="es-AR" sz="3200" dirty="0"/>
          </a:p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endParaRPr lang="es-AR" sz="3200" dirty="0"/>
          </a:p>
          <a:p>
            <a:pPr marL="155575" indent="0">
              <a:lnSpc>
                <a:spcPct val="100000"/>
              </a:lnSpc>
              <a:spcBef>
                <a:spcPts val="1800"/>
              </a:spcBef>
              <a:buNone/>
            </a:pPr>
            <a:endParaRPr lang="es-AR" sz="32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41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821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Temas – Manifiesto de la aplicación recién construida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42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8958" y="2787774"/>
            <a:ext cx="1188132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manifest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package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"com.cursoandroid2017.saludos"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application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:allowBackup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"true"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:icon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mipmap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ic_launcher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:label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app_name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:roundIcon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mipmap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ic_launcher_round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:supportsRtl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"true"</a:t>
            </a:r>
            <a:b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:theme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AppTheme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".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MainActivity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intent-filter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action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category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intent-filter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application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manifest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15 Rectángulo"/>
          <p:cNvSpPr/>
          <p:nvPr/>
        </p:nvSpPr>
        <p:spPr>
          <a:xfrm>
            <a:off x="884983" y="5812110"/>
            <a:ext cx="11531346" cy="37295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12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981" y="3334576"/>
            <a:ext cx="12416329" cy="5838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Base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application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theme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--&gt;</a:t>
            </a:r>
            <a:b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AppTheme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parent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Theme.AppCompat.Light.DarkActionBar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Customize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your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theme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here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--&gt;</a:t>
            </a:r>
            <a:b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colorPrimary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&gt;@color/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colorPrimary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colorPrimaryDark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&gt;@color/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colorPrimaryDark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colorAccent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&gt;@color/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colorAccent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MiEstilo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&gt;50sp&lt;/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style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Temas – </a:t>
            </a:r>
            <a:r>
              <a:rPr lang="es-ES" dirty="0" smtClean="0">
                <a:solidFill>
                  <a:srgbClr val="C00000"/>
                </a:solidFill>
              </a:rPr>
              <a:t>styles.xml</a:t>
            </a:r>
            <a:r>
              <a:rPr lang="es-ES" dirty="0" smtClean="0"/>
              <a:t> </a:t>
            </a:r>
            <a:r>
              <a:rPr lang="es-ES" dirty="0" smtClean="0"/>
              <a:t>predeterminado de la aplicación recién construida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43</a:t>
            </a:fld>
            <a:endParaRPr lang="es-AR" altLang="es-ES"/>
          </a:p>
        </p:txBody>
      </p:sp>
      <p:sp>
        <p:nvSpPr>
          <p:cNvPr id="7" name="15 Rectángulo"/>
          <p:cNvSpPr/>
          <p:nvPr/>
        </p:nvSpPr>
        <p:spPr>
          <a:xfrm>
            <a:off x="884983" y="4386696"/>
            <a:ext cx="11531346" cy="202775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4577399" y="4416873"/>
            <a:ext cx="8260911" cy="4756674"/>
            <a:chOff x="1454953" y="-2610596"/>
            <a:chExt cx="5809159" cy="3345084"/>
          </a:xfrm>
        </p:grpSpPr>
        <p:sp>
          <p:nvSpPr>
            <p:cNvPr id="8" name="2 CuadroTexto"/>
            <p:cNvSpPr txBox="1"/>
            <p:nvPr/>
          </p:nvSpPr>
          <p:spPr>
            <a:xfrm>
              <a:off x="2495613" y="279962"/>
              <a:ext cx="4768499" cy="45452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3600" dirty="0" smtClean="0"/>
                <a:t>Hereda de un estilo ya definido</a:t>
              </a:r>
              <a:endParaRPr lang="es-ES" sz="3600" dirty="0">
                <a:solidFill>
                  <a:srgbClr val="FFFF00"/>
                </a:solidFill>
              </a:endParaRPr>
            </a:p>
          </p:txBody>
        </p:sp>
        <p:sp>
          <p:nvSpPr>
            <p:cNvPr id="9" name="15 Rectángulo"/>
            <p:cNvSpPr/>
            <p:nvPr/>
          </p:nvSpPr>
          <p:spPr>
            <a:xfrm>
              <a:off x="1454953" y="-2610596"/>
              <a:ext cx="4739944" cy="22481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4 Conector recto de flecha"/>
            <p:cNvCxnSpPr/>
            <p:nvPr/>
          </p:nvCxnSpPr>
          <p:spPr>
            <a:xfrm flipH="1" flipV="1">
              <a:off x="5965256" y="-2385780"/>
              <a:ext cx="1" cy="266574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7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Recapitulando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ES" sz="3600" dirty="0" smtClean="0"/>
              <a:t>Para cualquier tipo de recursos pueden definirse recursos </a:t>
            </a:r>
            <a:r>
              <a:rPr lang="es-ES" sz="3600" dirty="0" smtClean="0">
                <a:solidFill>
                  <a:srgbClr val="C00000"/>
                </a:solidFill>
              </a:rPr>
              <a:t>predeterminados</a:t>
            </a:r>
            <a:r>
              <a:rPr lang="es-ES" sz="3600" dirty="0" smtClean="0"/>
              <a:t> y varios </a:t>
            </a:r>
            <a:r>
              <a:rPr lang="es-ES" sz="3600" dirty="0" smtClean="0">
                <a:solidFill>
                  <a:srgbClr val="C00000"/>
                </a:solidFill>
              </a:rPr>
              <a:t>alternativos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Los </a:t>
            </a:r>
            <a:r>
              <a:rPr lang="es-AR" sz="3600" dirty="0"/>
              <a:t>recursos </a:t>
            </a:r>
            <a:r>
              <a:rPr lang="es-AR" sz="3600" dirty="0">
                <a:solidFill>
                  <a:srgbClr val="C00000"/>
                </a:solidFill>
              </a:rPr>
              <a:t>predeterminados</a:t>
            </a:r>
            <a:r>
              <a:rPr lang="es-AR" sz="3600" dirty="0"/>
              <a:t> son los que </a:t>
            </a:r>
            <a:r>
              <a:rPr lang="es-AR" sz="3600" dirty="0" smtClean="0"/>
              <a:t>se usan </a:t>
            </a:r>
            <a:r>
              <a:rPr lang="es-AR" sz="3600" dirty="0" smtClean="0">
                <a:solidFill>
                  <a:srgbClr val="C00000"/>
                </a:solidFill>
              </a:rPr>
              <a:t>sin </a:t>
            </a:r>
            <a:r>
              <a:rPr lang="es-AR" sz="3600" dirty="0">
                <a:solidFill>
                  <a:srgbClr val="C00000"/>
                </a:solidFill>
              </a:rPr>
              <a:t>importar la configuración</a:t>
            </a:r>
            <a:r>
              <a:rPr lang="es-AR" sz="3600" dirty="0"/>
              <a:t> del dispositivo o cuando no hay recursos alternativos que coincidan con la configuración actual.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s-AR" sz="3600" dirty="0" smtClean="0"/>
              <a:t>Los </a:t>
            </a:r>
            <a:r>
              <a:rPr lang="es-AR" sz="3600" dirty="0"/>
              <a:t>recursos </a:t>
            </a:r>
            <a:r>
              <a:rPr lang="es-AR" sz="3600" dirty="0">
                <a:solidFill>
                  <a:srgbClr val="C00000"/>
                </a:solidFill>
              </a:rPr>
              <a:t>alternativos</a:t>
            </a:r>
            <a:r>
              <a:rPr lang="es-AR" sz="3600" dirty="0"/>
              <a:t> son los que </a:t>
            </a:r>
            <a:r>
              <a:rPr lang="es-AR" sz="3600" dirty="0" smtClean="0"/>
              <a:t>se utilizan con </a:t>
            </a:r>
            <a:r>
              <a:rPr lang="es-AR" sz="3600" dirty="0"/>
              <a:t>una </a:t>
            </a:r>
            <a:r>
              <a:rPr lang="es-AR" sz="3600" dirty="0">
                <a:solidFill>
                  <a:srgbClr val="C00000"/>
                </a:solidFill>
              </a:rPr>
              <a:t>configuración específica</a:t>
            </a:r>
            <a:r>
              <a:rPr lang="es-AR" sz="3600" dirty="0"/>
              <a:t>. A fin de especificar que un grupo de recursos es para una configuración específica, </a:t>
            </a:r>
            <a:r>
              <a:rPr lang="es-AR" sz="3600" dirty="0" smtClean="0"/>
              <a:t>se debe agregar </a:t>
            </a:r>
            <a:r>
              <a:rPr lang="es-AR" sz="3600" dirty="0"/>
              <a:t>un calificador de configuración apropiado al nombre del directorio</a:t>
            </a:r>
            <a:r>
              <a:rPr lang="es-AR" sz="3600" dirty="0" smtClean="0"/>
              <a:t>.</a:t>
            </a:r>
            <a:endParaRPr lang="es-AR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44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514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recurso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3600" dirty="0" smtClean="0"/>
              <a:t>Se pueden distinguir dos tipos de recursos.</a:t>
            </a:r>
          </a:p>
          <a:p>
            <a:pPr lvl="1"/>
            <a:r>
              <a:rPr lang="es-ES" sz="3300" dirty="0" smtClean="0"/>
              <a:t>Recursos de archivo</a:t>
            </a:r>
          </a:p>
          <a:p>
            <a:pPr lvl="1"/>
            <a:r>
              <a:rPr lang="es-ES" sz="3300" dirty="0" smtClean="0"/>
              <a:t>Recursos de valor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45</a:t>
            </a:fld>
            <a:endParaRPr lang="es-AR" alt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90" y="4659982"/>
            <a:ext cx="473348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1821086" y="3564183"/>
            <a:ext cx="10813490" cy="3612118"/>
            <a:chOff x="1454953" y="-4541735"/>
            <a:chExt cx="7604160" cy="2540187"/>
          </a:xfrm>
        </p:grpSpPr>
        <p:sp>
          <p:nvSpPr>
            <p:cNvPr id="8" name="15 Rectángulo"/>
            <p:cNvSpPr/>
            <p:nvPr/>
          </p:nvSpPr>
          <p:spPr>
            <a:xfrm>
              <a:off x="1454953" y="-2607276"/>
              <a:ext cx="2785023" cy="60572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4 Conector recto de flecha"/>
            <p:cNvCxnSpPr>
              <a:stCxn id="7" idx="1"/>
            </p:cNvCxnSpPr>
            <p:nvPr/>
          </p:nvCxnSpPr>
          <p:spPr>
            <a:xfrm flipH="1">
              <a:off x="4239976" y="-3600217"/>
              <a:ext cx="557005" cy="99294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2 CuadroTexto"/>
            <p:cNvSpPr txBox="1"/>
            <p:nvPr/>
          </p:nvSpPr>
          <p:spPr>
            <a:xfrm>
              <a:off x="4796981" y="-4541735"/>
              <a:ext cx="4262132" cy="188303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FFFF00"/>
                  </a:solidFill>
                </a:rPr>
                <a:t>Recursos de archivo</a:t>
              </a:r>
              <a:r>
                <a:rPr lang="es-ES" sz="2400" dirty="0" smtClean="0"/>
                <a:t>: Cada archivo en estas carpetas representa un recurso cuyo nombre coincide con el nombre del archivo. Por ejemplo el recurso </a:t>
              </a:r>
              <a:r>
                <a:rPr lang="es-ES" sz="2400" dirty="0" err="1" smtClean="0">
                  <a:solidFill>
                    <a:srgbClr val="FFFF00"/>
                  </a:solidFill>
                </a:rPr>
                <a:t>R.layout.activity_main</a:t>
              </a:r>
              <a:r>
                <a:rPr lang="es-ES" sz="2400" dirty="0" smtClean="0"/>
                <a:t> está definido en </a:t>
              </a:r>
              <a:r>
                <a:rPr lang="es-ES" sz="2400" dirty="0"/>
                <a:t>el archivo </a:t>
              </a:r>
              <a:r>
                <a:rPr lang="es-ES" sz="2400" dirty="0" smtClean="0">
                  <a:solidFill>
                    <a:srgbClr val="FFFF00"/>
                  </a:solidFill>
                </a:rPr>
                <a:t>activity_main.xml</a:t>
              </a:r>
              <a:r>
                <a:rPr lang="es-ES" sz="2400" dirty="0" smtClean="0"/>
                <a:t> dentro de la carpeta </a:t>
              </a:r>
              <a:r>
                <a:rPr lang="es-ES" sz="2400" dirty="0" err="1" smtClean="0">
                  <a:solidFill>
                    <a:srgbClr val="FFFF00"/>
                  </a:solidFill>
                </a:rPr>
                <a:t>layout</a:t>
              </a:r>
              <a:endParaRPr lang="es-ES" sz="2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1821086" y="7295217"/>
            <a:ext cx="10885497" cy="1973277"/>
            <a:chOff x="1454953" y="-2610596"/>
            <a:chExt cx="7654796" cy="1137271"/>
          </a:xfrm>
        </p:grpSpPr>
        <p:sp>
          <p:nvSpPr>
            <p:cNvPr id="15" name="15 Rectángulo"/>
            <p:cNvSpPr/>
            <p:nvPr/>
          </p:nvSpPr>
          <p:spPr>
            <a:xfrm>
              <a:off x="1454953" y="-2610596"/>
              <a:ext cx="2785023" cy="662475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4 Conector recto de flecha"/>
            <p:cNvCxnSpPr>
              <a:stCxn id="17" idx="1"/>
              <a:endCxn id="15" idx="3"/>
            </p:cNvCxnSpPr>
            <p:nvPr/>
          </p:nvCxnSpPr>
          <p:spPr>
            <a:xfrm flipH="1" flipV="1">
              <a:off x="4239976" y="-2279358"/>
              <a:ext cx="607641" cy="35370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2 CuadroTexto"/>
            <p:cNvSpPr txBox="1"/>
            <p:nvPr/>
          </p:nvSpPr>
          <p:spPr>
            <a:xfrm>
              <a:off x="4847617" y="-2377977"/>
              <a:ext cx="4262132" cy="90465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rgbClr val="FFFF00"/>
                  </a:solidFill>
                </a:rPr>
                <a:t>Recursos de valor</a:t>
              </a:r>
              <a:r>
                <a:rPr lang="es-ES" sz="2400" dirty="0" smtClean="0"/>
                <a:t>: Cada archivo en estas carpetas es un documento </a:t>
              </a:r>
              <a:r>
                <a:rPr lang="es-ES" sz="2400" dirty="0" err="1" smtClean="0">
                  <a:solidFill>
                    <a:srgbClr val="FFFF00"/>
                  </a:solidFill>
                </a:rPr>
                <a:t>xml</a:t>
              </a:r>
              <a:r>
                <a:rPr lang="es-ES" sz="2400" dirty="0" smtClean="0"/>
                <a:t> que define un </a:t>
              </a:r>
              <a:r>
                <a:rPr lang="es-ES" sz="2400" dirty="0" smtClean="0">
                  <a:solidFill>
                    <a:srgbClr val="FFFF00"/>
                  </a:solidFill>
                </a:rPr>
                <a:t>conjunto de recursos</a:t>
              </a:r>
              <a:r>
                <a:rPr lang="es-ES" sz="2400" dirty="0" smtClean="0"/>
                <a:t> por medio de las  etiquetas correspondientes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382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valor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3600" dirty="0" smtClean="0"/>
              <a:t>Ya hemos trabajado con tres tipos de recursos de valor:</a:t>
            </a:r>
          </a:p>
          <a:p>
            <a:pPr lvl="1"/>
            <a:r>
              <a:rPr lang="es-ES" sz="3300" dirty="0" smtClean="0"/>
              <a:t>Recursos </a:t>
            </a:r>
            <a:r>
              <a:rPr lang="es-ES" sz="3300" dirty="0" err="1" smtClean="0">
                <a:solidFill>
                  <a:srgbClr val="C00000"/>
                </a:solidFill>
              </a:rPr>
              <a:t>string</a:t>
            </a:r>
            <a:r>
              <a:rPr lang="es-ES" sz="3300" dirty="0" smtClean="0">
                <a:solidFill>
                  <a:srgbClr val="C00000"/>
                </a:solidFill>
              </a:rPr>
              <a:t>   ( strings.xml )</a:t>
            </a:r>
          </a:p>
          <a:p>
            <a:pPr lvl="1"/>
            <a:r>
              <a:rPr lang="es-ES" sz="3300" dirty="0" smtClean="0"/>
              <a:t>Recursos </a:t>
            </a:r>
            <a:r>
              <a:rPr lang="es-ES" sz="3300" dirty="0" smtClean="0">
                <a:solidFill>
                  <a:srgbClr val="C00000"/>
                </a:solidFill>
              </a:rPr>
              <a:t>color   ( colors.xml )</a:t>
            </a:r>
          </a:p>
          <a:p>
            <a:pPr lvl="1"/>
            <a:r>
              <a:rPr lang="es-ES" sz="3300" dirty="0" smtClean="0"/>
              <a:t>Recursos </a:t>
            </a:r>
            <a:r>
              <a:rPr lang="es-ES" sz="3300" dirty="0" err="1" smtClean="0">
                <a:solidFill>
                  <a:srgbClr val="C00000"/>
                </a:solidFill>
              </a:rPr>
              <a:t>style</a:t>
            </a:r>
            <a:r>
              <a:rPr lang="es-ES" sz="3300" dirty="0" smtClean="0">
                <a:solidFill>
                  <a:srgbClr val="C00000"/>
                </a:solidFill>
              </a:rPr>
              <a:t>   ( styles.xml )</a:t>
            </a:r>
          </a:p>
          <a:p>
            <a:r>
              <a:rPr lang="es-ES" sz="3600" dirty="0" smtClean="0"/>
              <a:t>Otros tipos de recursos valor son:</a:t>
            </a:r>
          </a:p>
          <a:p>
            <a:pPr lvl="1"/>
            <a:r>
              <a:rPr lang="es-ES" sz="3300" dirty="0" smtClean="0"/>
              <a:t>Recursos </a:t>
            </a:r>
            <a:r>
              <a:rPr lang="es-ES" sz="3300" dirty="0" smtClean="0">
                <a:solidFill>
                  <a:srgbClr val="C00000"/>
                </a:solidFill>
              </a:rPr>
              <a:t>dimen   ( dimensions.xml )</a:t>
            </a:r>
          </a:p>
          <a:p>
            <a:pPr lvl="1"/>
            <a:r>
              <a:rPr lang="es-ES" sz="3300" dirty="0" smtClean="0"/>
              <a:t>Recursos </a:t>
            </a:r>
            <a:r>
              <a:rPr lang="es-ES" sz="3300" dirty="0" err="1" smtClean="0">
                <a:solidFill>
                  <a:srgbClr val="C00000"/>
                </a:solidFill>
              </a:rPr>
              <a:t>integer</a:t>
            </a:r>
            <a:endParaRPr lang="es-ES" sz="3300" dirty="0" smtClean="0">
              <a:solidFill>
                <a:srgbClr val="C00000"/>
              </a:solidFill>
            </a:endParaRPr>
          </a:p>
          <a:p>
            <a:pPr lvl="1"/>
            <a:r>
              <a:rPr lang="es-ES" sz="3300" dirty="0" smtClean="0"/>
              <a:t>Recursos </a:t>
            </a:r>
            <a:r>
              <a:rPr lang="es-ES" sz="3300" dirty="0" err="1" smtClean="0">
                <a:solidFill>
                  <a:srgbClr val="C00000"/>
                </a:solidFill>
              </a:rPr>
              <a:t>bool</a:t>
            </a:r>
            <a:endParaRPr lang="es-ES" sz="3300" dirty="0" smtClean="0">
              <a:solidFill>
                <a:srgbClr val="C00000"/>
              </a:solidFill>
            </a:endParaRPr>
          </a:p>
          <a:p>
            <a:pPr lvl="1"/>
            <a:r>
              <a:rPr lang="es-ES" sz="3300" dirty="0" smtClean="0"/>
              <a:t>Recursos </a:t>
            </a:r>
            <a:r>
              <a:rPr lang="es-ES" sz="3300" dirty="0" smtClean="0">
                <a:solidFill>
                  <a:srgbClr val="C00000"/>
                </a:solidFill>
              </a:rPr>
              <a:t>id</a:t>
            </a:r>
          </a:p>
          <a:p>
            <a:pPr lvl="1"/>
            <a:r>
              <a:rPr lang="es-ES" sz="3300" dirty="0" smtClean="0"/>
              <a:t>Recursos </a:t>
            </a:r>
            <a:r>
              <a:rPr lang="es-ES" sz="3300" dirty="0" err="1" smtClean="0">
                <a:solidFill>
                  <a:srgbClr val="C00000"/>
                </a:solidFill>
              </a:rPr>
              <a:t>array</a:t>
            </a:r>
            <a:endParaRPr lang="es-ES" sz="3300" dirty="0" smtClean="0">
              <a:solidFill>
                <a:srgbClr val="C00000"/>
              </a:solidFill>
            </a:endParaRPr>
          </a:p>
          <a:p>
            <a:pPr lvl="1"/>
            <a:endParaRPr lang="es-ES" sz="3300" dirty="0"/>
          </a:p>
          <a:p>
            <a:pPr lvl="1"/>
            <a:endParaRPr lang="es-ES" sz="33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46</a:t>
            </a:fld>
            <a:endParaRPr lang="es-AR" altLang="es-ES"/>
          </a:p>
        </p:txBody>
      </p:sp>
      <p:grpSp>
        <p:nvGrpSpPr>
          <p:cNvPr id="10" name="9 Grupo"/>
          <p:cNvGrpSpPr/>
          <p:nvPr/>
        </p:nvGrpSpPr>
        <p:grpSpPr>
          <a:xfrm>
            <a:off x="4806574" y="3786752"/>
            <a:ext cx="7815712" cy="5496263"/>
            <a:chOff x="4806574" y="3786752"/>
            <a:chExt cx="7815712" cy="5496263"/>
          </a:xfrm>
        </p:grpSpPr>
        <p:sp>
          <p:nvSpPr>
            <p:cNvPr id="18" name="2 CuadroTexto"/>
            <p:cNvSpPr txBox="1"/>
            <p:nvPr/>
          </p:nvSpPr>
          <p:spPr>
            <a:xfrm>
              <a:off x="5061446" y="7036246"/>
              <a:ext cx="7560840" cy="224676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AR" sz="2800" dirty="0" smtClean="0"/>
                <a:t>Aunque, por cuestiones de organización, </a:t>
              </a:r>
              <a:r>
                <a:rPr lang="es-AR" sz="2800" dirty="0"/>
                <a:t>se recomienda definir los recursos dentro del </a:t>
              </a:r>
              <a:r>
                <a:rPr lang="es-AR" sz="2800" dirty="0" err="1">
                  <a:solidFill>
                    <a:srgbClr val="FFFF00"/>
                  </a:solidFill>
                </a:rPr>
                <a:t>xml</a:t>
              </a:r>
              <a:r>
                <a:rPr lang="es-AR" sz="2800" dirty="0"/>
                <a:t> correspondiente, </a:t>
              </a:r>
              <a:r>
                <a:rPr lang="es-AR" sz="2800" dirty="0" smtClean="0">
                  <a:solidFill>
                    <a:srgbClr val="FFFF00"/>
                  </a:solidFill>
                </a:rPr>
                <a:t>es posible </a:t>
              </a:r>
              <a:r>
                <a:rPr lang="es-AR" sz="2800" dirty="0">
                  <a:solidFill>
                    <a:srgbClr val="FFFF00"/>
                  </a:solidFill>
                </a:rPr>
                <a:t>mezclar los recursos</a:t>
              </a:r>
              <a:r>
                <a:rPr lang="es-AR" sz="2800" dirty="0"/>
                <a:t> en cualquier archivo nombrado </a:t>
              </a:r>
              <a:r>
                <a:rPr lang="es-AR" sz="2800" dirty="0" smtClean="0"/>
                <a:t>arbitrariamente</a:t>
              </a:r>
              <a:endParaRPr lang="es-ES" sz="2800" dirty="0"/>
            </a:p>
          </p:txBody>
        </p:sp>
        <p:sp>
          <p:nvSpPr>
            <p:cNvPr id="19" name="15 Rectángulo"/>
            <p:cNvSpPr/>
            <p:nvPr/>
          </p:nvSpPr>
          <p:spPr>
            <a:xfrm>
              <a:off x="4988694" y="3786752"/>
              <a:ext cx="2232992" cy="45858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15 Rectángulo"/>
            <p:cNvSpPr/>
            <p:nvPr/>
          </p:nvSpPr>
          <p:spPr>
            <a:xfrm>
              <a:off x="4888185" y="4350179"/>
              <a:ext cx="2082751" cy="45858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15 Rectángulo"/>
            <p:cNvSpPr/>
            <p:nvPr/>
          </p:nvSpPr>
          <p:spPr>
            <a:xfrm>
              <a:off x="4806574" y="4921475"/>
              <a:ext cx="2001483" cy="45858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15 Rectángulo"/>
            <p:cNvSpPr/>
            <p:nvPr/>
          </p:nvSpPr>
          <p:spPr>
            <a:xfrm>
              <a:off x="5097855" y="6145611"/>
              <a:ext cx="3131943" cy="458587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4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valor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b="1" dirty="0" smtClean="0">
                <a:solidFill>
                  <a:srgbClr val="C00000"/>
                </a:solidFill>
              </a:rPr>
              <a:t>Recursos dimen</a:t>
            </a:r>
            <a:r>
              <a:rPr lang="es-ES" sz="3600" dirty="0" smtClean="0"/>
              <a:t>: definen un tamaño por medio de un número seguido de una unidad.</a:t>
            </a:r>
          </a:p>
          <a:p>
            <a:pPr marL="155575" indent="0">
              <a:lnSpc>
                <a:spcPct val="100000"/>
              </a:lnSpc>
              <a:buNone/>
            </a:pP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/>
              <a:t>Ejemplo , archivo res/</a:t>
            </a:r>
            <a:r>
              <a:rPr lang="es-ES" sz="3600" dirty="0" err="1"/>
              <a:t>values</a:t>
            </a:r>
            <a:r>
              <a:rPr lang="es-ES" sz="3600" dirty="0"/>
              <a:t>/nombre_archivo.xml :</a:t>
            </a:r>
            <a:endParaRPr lang="es-ES" sz="3600" dirty="0" smtClean="0"/>
          </a:p>
          <a:p>
            <a:pPr marL="155575" indent="0">
              <a:lnSpc>
                <a:spcPct val="100000"/>
              </a:lnSpc>
              <a:buNone/>
            </a:pP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&lt;dimen</a:t>
            </a:r>
            <a:r>
              <a:rPr lang="es-ES" sz="3600" dirty="0">
                <a:solidFill>
                  <a:srgbClr val="555555"/>
                </a:solidFill>
                <a:latin typeface="courier new"/>
              </a:rPr>
              <a:t> </a:t>
            </a:r>
            <a:r>
              <a:rPr lang="es-ES" sz="3600" dirty="0" err="1">
                <a:solidFill>
                  <a:srgbClr val="800080"/>
                </a:solidFill>
                <a:latin typeface="courier new"/>
              </a:rPr>
              <a:t>name</a:t>
            </a:r>
            <a:r>
              <a:rPr lang="es-ES" sz="3600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es-ES" sz="3600" dirty="0">
                <a:solidFill>
                  <a:srgbClr val="006400"/>
                </a:solidFill>
                <a:latin typeface="courier new"/>
              </a:rPr>
              <a:t>"alto"&gt;</a:t>
            </a:r>
            <a:r>
              <a:rPr lang="es-ES" sz="3600" dirty="0">
                <a:solidFill>
                  <a:srgbClr val="555555"/>
                </a:solidFill>
                <a:latin typeface="courier new"/>
              </a:rPr>
              <a:t>2.2mm</a:t>
            </a:r>
            <a:r>
              <a:rPr lang="es-ES" sz="3600" dirty="0">
                <a:solidFill>
                  <a:srgbClr val="0000CD"/>
                </a:solidFill>
                <a:latin typeface="courier new"/>
              </a:rPr>
              <a:t>&lt;/dimen&gt;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>
                <a:solidFill>
                  <a:srgbClr val="0000CD"/>
                </a:solidFill>
                <a:latin typeface="courier new"/>
              </a:rPr>
              <a:t>&lt;dimen</a:t>
            </a:r>
            <a:r>
              <a:rPr lang="es-ES" sz="3600" dirty="0">
                <a:solidFill>
                  <a:srgbClr val="555555"/>
                </a:solidFill>
                <a:latin typeface="courier new"/>
              </a:rPr>
              <a:t> </a:t>
            </a:r>
            <a:r>
              <a:rPr lang="es-ES" sz="3600" dirty="0" err="1">
                <a:solidFill>
                  <a:srgbClr val="800080"/>
                </a:solidFill>
                <a:latin typeface="courier new"/>
              </a:rPr>
              <a:t>name</a:t>
            </a:r>
            <a:r>
              <a:rPr lang="es-ES" sz="3600" dirty="0">
                <a:solidFill>
                  <a:srgbClr val="800080"/>
                </a:solidFill>
                <a:latin typeface="courier new"/>
              </a:rPr>
              <a:t>=</a:t>
            </a:r>
            <a:r>
              <a:rPr lang="es-ES" sz="3600" dirty="0">
                <a:solidFill>
                  <a:srgbClr val="006400"/>
                </a:solidFill>
                <a:latin typeface="courier new"/>
              </a:rPr>
              <a:t>"</a:t>
            </a:r>
            <a:r>
              <a:rPr lang="es-ES" sz="3600" dirty="0" err="1">
                <a:solidFill>
                  <a:srgbClr val="006400"/>
                </a:solidFill>
                <a:latin typeface="courier new"/>
              </a:rPr>
              <a:t>tamano_fuente</a:t>
            </a:r>
            <a:r>
              <a:rPr lang="es-ES" sz="3600" dirty="0">
                <a:solidFill>
                  <a:srgbClr val="006400"/>
                </a:solidFill>
                <a:latin typeface="courier new"/>
              </a:rPr>
              <a:t>"&gt;</a:t>
            </a:r>
            <a:r>
              <a:rPr lang="es-ES" sz="3600" dirty="0">
                <a:solidFill>
                  <a:srgbClr val="555555"/>
                </a:solidFill>
                <a:latin typeface="courier new"/>
              </a:rPr>
              <a:t>16sp</a:t>
            </a:r>
            <a:r>
              <a:rPr lang="es-ES" sz="3600" dirty="0">
                <a:solidFill>
                  <a:srgbClr val="0000CD"/>
                </a:solidFill>
                <a:latin typeface="courier new"/>
              </a:rPr>
              <a:t>&lt;/dimen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&gt;</a:t>
            </a:r>
          </a:p>
          <a:p>
            <a:pPr marL="155575" indent="0">
              <a:lnSpc>
                <a:spcPct val="100000"/>
              </a:lnSpc>
              <a:buNone/>
            </a:pPr>
            <a:endParaRPr lang="es-ES" sz="3600" dirty="0">
              <a:solidFill>
                <a:srgbClr val="0000CD"/>
              </a:solidFill>
              <a:latin typeface="courier new"/>
            </a:endParaRP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/>
              <a:t>Se accede como: </a:t>
            </a: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	</a:t>
            </a:r>
            <a:r>
              <a:rPr lang="es-ES" sz="3600" dirty="0" err="1" smtClean="0">
                <a:solidFill>
                  <a:srgbClr val="0000CD"/>
                </a:solidFill>
                <a:latin typeface="courier new"/>
              </a:rPr>
              <a:t>R.dimen.alto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 </a:t>
            </a:r>
            <a:r>
              <a:rPr lang="es-ES" sz="3600" dirty="0"/>
              <a:t>en código JAVA</a:t>
            </a: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	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"@dimen/alto" </a:t>
            </a:r>
            <a:r>
              <a:rPr lang="es-ES" sz="3600" dirty="0"/>
              <a:t>en XML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47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4712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valor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b="1" dirty="0" smtClean="0">
                <a:solidFill>
                  <a:srgbClr val="C00000"/>
                </a:solidFill>
              </a:rPr>
              <a:t>Recursos </a:t>
            </a:r>
            <a:r>
              <a:rPr lang="es-ES" sz="3600" b="1" dirty="0" err="1" smtClean="0">
                <a:solidFill>
                  <a:srgbClr val="C00000"/>
                </a:solidFill>
              </a:rPr>
              <a:t>integer</a:t>
            </a:r>
            <a:r>
              <a:rPr lang="es-ES" sz="3600" dirty="0" smtClean="0"/>
              <a:t>: definen un valor entero.</a:t>
            </a:r>
          </a:p>
          <a:p>
            <a:pPr marL="155575" indent="0">
              <a:lnSpc>
                <a:spcPct val="100000"/>
              </a:lnSpc>
              <a:buNone/>
            </a:pP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/>
              <a:t>Ejemplo , archivo res/</a:t>
            </a:r>
            <a:r>
              <a:rPr lang="es-ES" sz="3600" dirty="0" err="1"/>
              <a:t>values</a:t>
            </a:r>
            <a:r>
              <a:rPr lang="es-ES" sz="3600" dirty="0"/>
              <a:t>/nombre_archivo.xml :</a:t>
            </a:r>
            <a:endParaRPr lang="es-ES" sz="3600" dirty="0" smtClean="0"/>
          </a:p>
          <a:p>
            <a:pPr marL="155575" indent="0">
              <a:lnSpc>
                <a:spcPct val="100000"/>
              </a:lnSpc>
              <a:buNone/>
            </a:pP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r>
              <a:rPr lang="nl-NL" sz="3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l-NL" sz="3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integer </a:t>
            </a:r>
            <a:r>
              <a:rPr lang="nl-NL" sz="3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nl-NL" sz="3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"max_cant"</a:t>
            </a:r>
            <a:r>
              <a:rPr lang="nl-NL" sz="3600" dirty="0">
                <a:latin typeface="Courier New" pitchFamily="49" charset="0"/>
                <a:cs typeface="Courier New" pitchFamily="49" charset="0"/>
              </a:rPr>
              <a:t>&gt;5&lt;/</a:t>
            </a:r>
            <a:r>
              <a:rPr lang="nl-NL" sz="36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nl-NL" sz="3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s-ES" sz="3600" dirty="0" smtClean="0">
              <a:solidFill>
                <a:srgbClr val="0000CD"/>
              </a:solidFill>
              <a:latin typeface="Courier New" pitchFamily="49" charset="0"/>
              <a:cs typeface="Courier New" pitchFamily="49" charset="0"/>
            </a:endParaRPr>
          </a:p>
          <a:p>
            <a:pPr marL="155575" indent="0">
              <a:lnSpc>
                <a:spcPct val="100000"/>
              </a:lnSpc>
              <a:buNone/>
            </a:pPr>
            <a:endParaRPr lang="es-ES" sz="3600" dirty="0">
              <a:solidFill>
                <a:srgbClr val="0000CD"/>
              </a:solidFill>
              <a:latin typeface="courier new"/>
            </a:endParaRP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/>
              <a:t>Se accede como: </a:t>
            </a: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	</a:t>
            </a:r>
            <a:r>
              <a:rPr lang="es-ES" sz="3600" dirty="0" err="1" smtClean="0">
                <a:solidFill>
                  <a:srgbClr val="0000CD"/>
                </a:solidFill>
                <a:latin typeface="courier new"/>
              </a:rPr>
              <a:t>R.integer.max_cant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 </a:t>
            </a:r>
            <a:r>
              <a:rPr lang="es-ES" sz="3600" dirty="0"/>
              <a:t>en código JAVA</a:t>
            </a: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	"@</a:t>
            </a:r>
            <a:r>
              <a:rPr lang="es-ES" sz="3600" dirty="0" err="1">
                <a:solidFill>
                  <a:srgbClr val="0000CD"/>
                </a:solidFill>
                <a:latin typeface="courier new"/>
              </a:rPr>
              <a:t>integer</a:t>
            </a:r>
            <a:r>
              <a:rPr lang="es-ES" sz="3600" dirty="0">
                <a:solidFill>
                  <a:srgbClr val="0000CD"/>
                </a:solidFill>
                <a:latin typeface="courier new"/>
              </a:rPr>
              <a:t>/</a:t>
            </a:r>
            <a:r>
              <a:rPr lang="es-ES" sz="3600" dirty="0" err="1">
                <a:solidFill>
                  <a:srgbClr val="0000CD"/>
                </a:solidFill>
                <a:latin typeface="courier new"/>
              </a:rPr>
              <a:t>max_cant</a:t>
            </a:r>
            <a:r>
              <a:rPr lang="es-ES" sz="3600" dirty="0">
                <a:solidFill>
                  <a:srgbClr val="0000CD"/>
                </a:solidFill>
                <a:latin typeface="courier new"/>
              </a:rPr>
              <a:t>" </a:t>
            </a:r>
            <a:r>
              <a:rPr lang="es-ES" sz="3600" dirty="0"/>
              <a:t>en XML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48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138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valor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b="1" dirty="0" smtClean="0">
                <a:solidFill>
                  <a:srgbClr val="C00000"/>
                </a:solidFill>
              </a:rPr>
              <a:t>Recursos </a:t>
            </a:r>
            <a:r>
              <a:rPr lang="es-ES" sz="3600" b="1" dirty="0" err="1" smtClean="0">
                <a:solidFill>
                  <a:srgbClr val="C00000"/>
                </a:solidFill>
              </a:rPr>
              <a:t>bool</a:t>
            </a:r>
            <a:r>
              <a:rPr lang="es-ES" sz="3600" dirty="0" smtClean="0"/>
              <a:t>: definen un valor booleano.</a:t>
            </a:r>
          </a:p>
          <a:p>
            <a:pPr marL="155575" indent="0">
              <a:lnSpc>
                <a:spcPct val="100000"/>
              </a:lnSpc>
              <a:buNone/>
            </a:pP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Ejemplo, archivo res/</a:t>
            </a:r>
            <a:r>
              <a:rPr lang="es-ES" sz="3600" dirty="0" err="1" smtClean="0"/>
              <a:t>values</a:t>
            </a:r>
            <a:r>
              <a:rPr lang="es-ES" sz="3600" dirty="0" smtClean="0"/>
              <a:t>/nombre_archivo.xml:</a:t>
            </a:r>
            <a:endParaRPr lang="es-ES" sz="3600" dirty="0" smtClean="0"/>
          </a:p>
          <a:p>
            <a:pPr marL="155575" indent="0">
              <a:lnSpc>
                <a:spcPct val="100000"/>
              </a:lnSpc>
              <a:buNone/>
            </a:pP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0000CD"/>
                </a:solidFill>
                <a:latin typeface="courier new"/>
              </a:rPr>
              <a:t>&lt;</a:t>
            </a:r>
            <a:r>
              <a:rPr lang="en-US" sz="3600" dirty="0" err="1">
                <a:solidFill>
                  <a:srgbClr val="0000CD"/>
                </a:solidFill>
                <a:latin typeface="courier new"/>
              </a:rPr>
              <a:t>bool</a:t>
            </a:r>
            <a:r>
              <a:rPr lang="en-US" sz="3600" dirty="0">
                <a:solidFill>
                  <a:srgbClr val="555555"/>
                </a:solidFill>
                <a:latin typeface="courier new"/>
              </a:rPr>
              <a:t> </a:t>
            </a:r>
            <a:r>
              <a:rPr lang="en-US" sz="3600" dirty="0">
                <a:solidFill>
                  <a:srgbClr val="800080"/>
                </a:solidFill>
                <a:latin typeface="courier new"/>
              </a:rPr>
              <a:t>name</a:t>
            </a:r>
            <a:r>
              <a:rPr lang="en-US" sz="3600" dirty="0" smtClean="0">
                <a:solidFill>
                  <a:srgbClr val="800080"/>
                </a:solidFill>
                <a:latin typeface="courier new"/>
              </a:rPr>
              <a:t>=</a:t>
            </a:r>
            <a:r>
              <a:rPr lang="en-US" sz="3600" dirty="0" smtClean="0">
                <a:solidFill>
                  <a:srgbClr val="006400"/>
                </a:solidFill>
                <a:latin typeface="courier new"/>
              </a:rPr>
              <a:t>"</a:t>
            </a:r>
            <a:r>
              <a:rPr lang="en-US" sz="3600" dirty="0" err="1" smtClean="0">
                <a:solidFill>
                  <a:srgbClr val="006400"/>
                </a:solidFill>
                <a:latin typeface="courier new"/>
              </a:rPr>
              <a:t>lunesAbierto</a:t>
            </a:r>
            <a:r>
              <a:rPr lang="en-US" sz="3600" dirty="0" smtClean="0">
                <a:solidFill>
                  <a:srgbClr val="006400"/>
                </a:solidFill>
                <a:latin typeface="courier new"/>
              </a:rPr>
              <a:t>"&gt;</a:t>
            </a:r>
            <a:r>
              <a:rPr lang="en-US" sz="3600" dirty="0">
                <a:solidFill>
                  <a:srgbClr val="555555"/>
                </a:solidFill>
                <a:latin typeface="courier new"/>
              </a:rPr>
              <a:t>true</a:t>
            </a:r>
            <a:r>
              <a:rPr lang="en-US" sz="3600" dirty="0">
                <a:solidFill>
                  <a:srgbClr val="0000CD"/>
                </a:solidFill>
                <a:latin typeface="courier new"/>
              </a:rPr>
              <a:t>&lt;/</a:t>
            </a:r>
            <a:r>
              <a:rPr lang="en-US" sz="3600" dirty="0" err="1">
                <a:solidFill>
                  <a:srgbClr val="0000CD"/>
                </a:solidFill>
                <a:latin typeface="courier new"/>
              </a:rPr>
              <a:t>bool</a:t>
            </a:r>
            <a:r>
              <a:rPr lang="en-US" sz="3600" dirty="0" smtClean="0">
                <a:solidFill>
                  <a:srgbClr val="0000CD"/>
                </a:solidFill>
                <a:latin typeface="courier new"/>
              </a:rPr>
              <a:t>&gt;</a:t>
            </a:r>
            <a:endParaRPr lang="es-ES" sz="3600" dirty="0">
              <a:solidFill>
                <a:srgbClr val="0000CD"/>
              </a:solidFill>
              <a:latin typeface="courier new"/>
            </a:endParaRPr>
          </a:p>
          <a:p>
            <a:pPr marL="155575" indent="0">
              <a:lnSpc>
                <a:spcPct val="100000"/>
              </a:lnSpc>
              <a:buNone/>
            </a:pPr>
            <a:endParaRPr lang="es-ES" sz="3600" dirty="0" smtClean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Se </a:t>
            </a:r>
            <a:r>
              <a:rPr lang="es-ES" sz="3600" dirty="0"/>
              <a:t>accede como: </a:t>
            </a: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	</a:t>
            </a:r>
            <a:r>
              <a:rPr lang="es-ES" sz="3600" dirty="0" err="1" smtClean="0">
                <a:solidFill>
                  <a:srgbClr val="0000CD"/>
                </a:solidFill>
                <a:latin typeface="courier new"/>
              </a:rPr>
              <a:t>R.bool.lunesAbierto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 </a:t>
            </a:r>
            <a:r>
              <a:rPr lang="es-ES" sz="3600" dirty="0"/>
              <a:t>en código JAVA</a:t>
            </a: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	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"@</a:t>
            </a:r>
            <a:r>
              <a:rPr lang="es-ES" sz="3600" dirty="0" err="1" smtClean="0">
                <a:solidFill>
                  <a:srgbClr val="0000CD"/>
                </a:solidFill>
                <a:latin typeface="courier new"/>
              </a:rPr>
              <a:t>bool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/</a:t>
            </a:r>
            <a:r>
              <a:rPr lang="es-ES" sz="3600" dirty="0" err="1" smtClean="0">
                <a:solidFill>
                  <a:srgbClr val="0000CD"/>
                </a:solidFill>
                <a:latin typeface="courier new"/>
              </a:rPr>
              <a:t>lunesAbierto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" </a:t>
            </a:r>
            <a:r>
              <a:rPr lang="es-ES" sz="3600" dirty="0"/>
              <a:t>en XML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49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870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7850" y="2356991"/>
            <a:ext cx="11702892" cy="1726927"/>
          </a:xfrm>
        </p:spPr>
        <p:txBody>
          <a:bodyPr>
            <a:noAutofit/>
          </a:bodyPr>
          <a:lstStyle/>
          <a:p>
            <a:r>
              <a:rPr lang="es-ES" dirty="0" smtClean="0"/>
              <a:t>Crear un nuevo proyecto </a:t>
            </a:r>
            <a:r>
              <a:rPr lang="es-ES" dirty="0" err="1" smtClean="0"/>
              <a:t>Android</a:t>
            </a:r>
            <a:r>
              <a:rPr lang="es-ES" dirty="0" smtClean="0"/>
              <a:t> Studio llamado "Saludos" basado en la siguiente </a:t>
            </a:r>
            <a:r>
              <a:rPr lang="es-ES" dirty="0" err="1" smtClean="0"/>
              <a:t>Empty</a:t>
            </a:r>
            <a:r>
              <a:rPr lang="es-ES" dirty="0" smtClean="0"/>
              <a:t> </a:t>
            </a:r>
            <a:r>
              <a:rPr lang="es-ES" dirty="0" err="1" smtClean="0"/>
              <a:t>Activity</a:t>
            </a:r>
            <a:endParaRPr lang="es-E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4981" y="4190761"/>
            <a:ext cx="1211823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"http://schemas.android.com/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apk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/res/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:orientation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"vertical"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:background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"@color/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colorAccent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match_parent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"Saludar a todos"</a:t>
            </a:r>
            <a:b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s-ES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LinearLayout</a:t>
            </a:r>
            <a:r>
              <a:rPr kumimoji="0" lang="es-E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es-E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valor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1" y="2355726"/>
            <a:ext cx="11702892" cy="7200800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b="1" dirty="0" smtClean="0">
                <a:solidFill>
                  <a:srgbClr val="C00000"/>
                </a:solidFill>
              </a:rPr>
              <a:t>Recursos id</a:t>
            </a:r>
            <a:r>
              <a:rPr lang="es-ES" sz="3600" dirty="0" smtClean="0"/>
              <a:t>: </a:t>
            </a:r>
            <a:r>
              <a:rPr lang="es-AR" sz="3600" dirty="0"/>
              <a:t>Define un recurso de </a:t>
            </a:r>
            <a:r>
              <a:rPr lang="es-AR" sz="3600" dirty="0">
                <a:solidFill>
                  <a:srgbClr val="C00000"/>
                </a:solidFill>
              </a:rPr>
              <a:t>id</a:t>
            </a:r>
            <a:r>
              <a:rPr lang="es-AR" sz="3600" dirty="0"/>
              <a:t> único. </a:t>
            </a:r>
            <a:r>
              <a:rPr lang="es-AR" sz="3600" dirty="0" smtClean="0"/>
              <a:t>Aunque habitualmente los </a:t>
            </a:r>
            <a:r>
              <a:rPr lang="es-AR" sz="3600" dirty="0" smtClean="0">
                <a:solidFill>
                  <a:srgbClr val="C00000"/>
                </a:solidFill>
              </a:rPr>
              <a:t>id</a:t>
            </a:r>
            <a:r>
              <a:rPr lang="es-AR" sz="3600" dirty="0" smtClean="0"/>
              <a:t> se definen utilizando </a:t>
            </a:r>
            <a:r>
              <a:rPr lang="es-AR" sz="3600" dirty="0"/>
              <a:t>el atributo </a:t>
            </a:r>
            <a:r>
              <a:rPr lang="es-AR" sz="3600" dirty="0">
                <a:solidFill>
                  <a:srgbClr val="C00000"/>
                </a:solidFill>
                <a:latin typeface="Consolas" pitchFamily="49" charset="0"/>
              </a:rPr>
              <a:t>id="@+id/nombre</a:t>
            </a:r>
            <a:r>
              <a:rPr lang="es-AR" sz="3600" dirty="0" smtClean="0">
                <a:solidFill>
                  <a:srgbClr val="C00000"/>
                </a:solidFill>
                <a:latin typeface="Consolas" pitchFamily="49" charset="0"/>
              </a:rPr>
              <a:t>"</a:t>
            </a:r>
            <a:r>
              <a:rPr lang="es-AR" sz="3600" dirty="0" smtClean="0"/>
              <a:t> </a:t>
            </a:r>
            <a:r>
              <a:rPr lang="es-AR" sz="3600" dirty="0"/>
              <a:t>en algunos casos </a:t>
            </a:r>
            <a:r>
              <a:rPr lang="es-AR" sz="3600" dirty="0" smtClean="0"/>
              <a:t>es conveniente disponer </a:t>
            </a:r>
            <a:r>
              <a:rPr lang="es-AR" sz="3600" dirty="0"/>
              <a:t>de </a:t>
            </a:r>
            <a:r>
              <a:rPr lang="es-AR" sz="3600" dirty="0" smtClean="0"/>
              <a:t>un </a:t>
            </a:r>
            <a:r>
              <a:rPr lang="es-AR" sz="3600" dirty="0" smtClean="0">
                <a:solidFill>
                  <a:srgbClr val="C00000"/>
                </a:solidFill>
              </a:rPr>
              <a:t>id</a:t>
            </a:r>
            <a:r>
              <a:rPr lang="es-AR" sz="3600" dirty="0" smtClean="0"/>
              <a:t> </a:t>
            </a:r>
            <a:r>
              <a:rPr lang="es-AR" sz="3600" dirty="0"/>
              <a:t>previamente creado, para que los elementos así </a:t>
            </a:r>
            <a:r>
              <a:rPr lang="es-AR" sz="3600" dirty="0" smtClean="0"/>
              <a:t>nombrados cumplan un rol específico.</a:t>
            </a: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/>
              <a:t>Ejemplo , archivo res/</a:t>
            </a:r>
            <a:r>
              <a:rPr lang="es-ES" sz="3600" dirty="0" err="1"/>
              <a:t>values</a:t>
            </a:r>
            <a:r>
              <a:rPr lang="es-ES" sz="3600" dirty="0"/>
              <a:t>/nombre_archivo.xml :</a:t>
            </a: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endParaRPr lang="en-US" sz="3600" dirty="0" smtClean="0">
              <a:solidFill>
                <a:srgbClr val="0000CD"/>
              </a:solidFill>
              <a:latin typeface="courier new"/>
            </a:endParaRPr>
          </a:p>
          <a:p>
            <a:pPr marL="155575" indent="0">
              <a:lnSpc>
                <a:spcPct val="100000"/>
              </a:lnSpc>
              <a:buNone/>
            </a:pPr>
            <a:r>
              <a:rPr lang="en-US" sz="3600" dirty="0" smtClean="0">
                <a:solidFill>
                  <a:srgbClr val="0000CD"/>
                </a:solidFill>
                <a:latin typeface="courier new"/>
              </a:rPr>
              <a:t>&lt;</a:t>
            </a:r>
            <a:r>
              <a:rPr lang="en-US" sz="3600" dirty="0">
                <a:solidFill>
                  <a:srgbClr val="0000CD"/>
                </a:solidFill>
                <a:latin typeface="courier new"/>
              </a:rPr>
              <a:t>item</a:t>
            </a:r>
            <a:r>
              <a:rPr lang="en-US" sz="3600" dirty="0">
                <a:solidFill>
                  <a:srgbClr val="555555"/>
                </a:solidFill>
                <a:latin typeface="courier new"/>
              </a:rPr>
              <a:t> </a:t>
            </a:r>
            <a:r>
              <a:rPr lang="en-US" sz="3600" dirty="0">
                <a:solidFill>
                  <a:srgbClr val="800080"/>
                </a:solidFill>
                <a:latin typeface="courier new"/>
              </a:rPr>
              <a:t>type=</a:t>
            </a:r>
            <a:r>
              <a:rPr lang="en-US" sz="3600" dirty="0">
                <a:solidFill>
                  <a:srgbClr val="006400"/>
                </a:solidFill>
                <a:latin typeface="courier new"/>
              </a:rPr>
              <a:t>"id" </a:t>
            </a:r>
            <a:r>
              <a:rPr lang="en-US" sz="3600" dirty="0">
                <a:solidFill>
                  <a:srgbClr val="800080"/>
                </a:solidFill>
                <a:latin typeface="courier new"/>
              </a:rPr>
              <a:t>name</a:t>
            </a:r>
            <a:r>
              <a:rPr lang="en-US" sz="3600" dirty="0">
                <a:solidFill>
                  <a:srgbClr val="555555"/>
                </a:solidFill>
                <a:latin typeface="courier new"/>
              </a:rPr>
              <a:t>=</a:t>
            </a:r>
            <a:r>
              <a:rPr lang="en-US" sz="3600" dirty="0">
                <a:solidFill>
                  <a:srgbClr val="006400"/>
                </a:solidFill>
                <a:latin typeface="courier new"/>
              </a:rPr>
              <a:t>"</a:t>
            </a:r>
            <a:r>
              <a:rPr lang="en-US" sz="3600" dirty="0" err="1" smtClean="0">
                <a:solidFill>
                  <a:srgbClr val="006400"/>
                </a:solidFill>
                <a:latin typeface="courier new"/>
              </a:rPr>
              <a:t>boton_ok</a:t>
            </a:r>
            <a:r>
              <a:rPr lang="en-US" sz="3600" dirty="0" smtClean="0">
                <a:solidFill>
                  <a:srgbClr val="006400"/>
                </a:solidFill>
                <a:latin typeface="courier new"/>
              </a:rPr>
              <a:t>"</a:t>
            </a:r>
            <a:r>
              <a:rPr lang="en-US" sz="3600" dirty="0" smtClean="0">
                <a:solidFill>
                  <a:srgbClr val="0000CD"/>
                </a:solidFill>
                <a:latin typeface="courier new"/>
              </a:rPr>
              <a:t>/&gt;</a:t>
            </a:r>
          </a:p>
          <a:p>
            <a:pPr marL="155575" indent="0">
              <a:lnSpc>
                <a:spcPct val="100000"/>
              </a:lnSpc>
              <a:buNone/>
            </a:pPr>
            <a:endParaRPr lang="es-ES" sz="3600" dirty="0" smtClean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Se </a:t>
            </a:r>
            <a:r>
              <a:rPr lang="es-ES" sz="3600" dirty="0"/>
              <a:t>accede como: </a:t>
            </a: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	</a:t>
            </a:r>
            <a:r>
              <a:rPr lang="es-ES" sz="3600" dirty="0" err="1" smtClean="0">
                <a:solidFill>
                  <a:srgbClr val="0000CD"/>
                </a:solidFill>
                <a:latin typeface="courier new"/>
              </a:rPr>
              <a:t>R.id.boton_ok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 </a:t>
            </a:r>
            <a:r>
              <a:rPr lang="es-ES" sz="3600" dirty="0"/>
              <a:t>en código JAVA</a:t>
            </a:r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>
                <a:solidFill>
                  <a:srgbClr val="0000CD"/>
                </a:solidFill>
                <a:latin typeface="courier new"/>
              </a:rPr>
              <a:t>	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"@id/</a:t>
            </a:r>
            <a:r>
              <a:rPr lang="es-ES" sz="3600" dirty="0" err="1" smtClean="0">
                <a:solidFill>
                  <a:srgbClr val="0000CD"/>
                </a:solidFill>
                <a:latin typeface="courier new"/>
              </a:rPr>
              <a:t>boton_ok</a:t>
            </a:r>
            <a:r>
              <a:rPr lang="es-ES" sz="3600" dirty="0" smtClean="0">
                <a:solidFill>
                  <a:srgbClr val="0000CD"/>
                </a:solidFill>
                <a:latin typeface="courier new"/>
              </a:rPr>
              <a:t>" </a:t>
            </a:r>
            <a:r>
              <a:rPr lang="es-ES" sz="3600" dirty="0"/>
              <a:t>en XML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50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040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de valor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160" y="2355726"/>
            <a:ext cx="12044133" cy="7200800"/>
          </a:xfrm>
        </p:spPr>
        <p:txBody>
          <a:bodyPr/>
          <a:lstStyle/>
          <a:p>
            <a:pPr marL="155575" indent="0">
              <a:lnSpc>
                <a:spcPct val="100000"/>
              </a:lnSpc>
              <a:buNone/>
            </a:pPr>
            <a:r>
              <a:rPr lang="es-ES" sz="3600" b="1" dirty="0" smtClean="0">
                <a:solidFill>
                  <a:srgbClr val="C00000"/>
                </a:solidFill>
              </a:rPr>
              <a:t>Recursos </a:t>
            </a:r>
            <a:r>
              <a:rPr lang="es-ES" sz="3600" b="1" dirty="0" err="1" smtClean="0">
                <a:solidFill>
                  <a:srgbClr val="C00000"/>
                </a:solidFill>
              </a:rPr>
              <a:t>Array</a:t>
            </a:r>
            <a:r>
              <a:rPr lang="es-ES" sz="3600" dirty="0" err="1"/>
              <a:t>:Una</a:t>
            </a:r>
            <a:r>
              <a:rPr lang="es-ES" sz="3600" dirty="0"/>
              <a:t> serie ordenada de elementos. Pueden ser de </a:t>
            </a:r>
            <a:r>
              <a:rPr lang="es-ES" sz="3600" dirty="0" err="1">
                <a:solidFill>
                  <a:srgbClr val="C00000"/>
                </a:solidFill>
              </a:rPr>
              <a:t>strings</a:t>
            </a:r>
            <a:r>
              <a:rPr lang="es-ES" sz="3600" dirty="0"/>
              <a:t>, de </a:t>
            </a:r>
            <a:r>
              <a:rPr lang="es-ES" sz="3600" dirty="0">
                <a:solidFill>
                  <a:srgbClr val="C00000"/>
                </a:solidFill>
              </a:rPr>
              <a:t>enteros</a:t>
            </a:r>
            <a:r>
              <a:rPr lang="es-ES" sz="3600" dirty="0"/>
              <a:t> o de </a:t>
            </a:r>
            <a:r>
              <a:rPr lang="es-ES" sz="3600" dirty="0">
                <a:solidFill>
                  <a:srgbClr val="C00000"/>
                </a:solidFill>
              </a:rPr>
              <a:t>recursos</a:t>
            </a:r>
            <a:r>
              <a:rPr lang="es-AR" sz="3600" dirty="0" smtClean="0"/>
              <a:t>.</a:t>
            </a:r>
          </a:p>
          <a:p>
            <a:pPr marL="155575" indent="0">
              <a:lnSpc>
                <a:spcPct val="100000"/>
              </a:lnSpc>
              <a:buNone/>
            </a:pPr>
            <a:endParaRPr lang="es-ES" sz="2000" dirty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/>
              <a:t>Ejemplo , archivo res/</a:t>
            </a:r>
            <a:r>
              <a:rPr lang="es-ES" sz="3600" dirty="0" err="1"/>
              <a:t>values</a:t>
            </a:r>
            <a:r>
              <a:rPr lang="es-ES" sz="3600"/>
              <a:t>/nombre_archivo.xml :</a:t>
            </a:r>
            <a:endParaRPr lang="es-ES" sz="3600" dirty="0"/>
          </a:p>
          <a:p>
            <a:pPr marL="155575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00CD"/>
              </a:solidFill>
              <a:latin typeface="courier new"/>
            </a:endParaRPr>
          </a:p>
          <a:p>
            <a:pPr marL="155575" indent="0">
              <a:lnSpc>
                <a:spcPct val="100000"/>
              </a:lnSpc>
              <a:buNone/>
            </a:pP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s-ES" sz="3200" dirty="0" err="1">
                <a:solidFill>
                  <a:srgbClr val="0000CD"/>
                </a:solidFill>
                <a:latin typeface="Consolas" pitchFamily="49" charset="0"/>
              </a:rPr>
              <a:t>integer-array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 </a:t>
            </a:r>
            <a:r>
              <a:rPr lang="es-ES" sz="3200" dirty="0" err="1">
                <a:solidFill>
                  <a:srgbClr val="800080"/>
                </a:solidFill>
                <a:latin typeface="Consolas" pitchFamily="49" charset="0"/>
              </a:rPr>
              <a:t>name</a:t>
            </a:r>
            <a:r>
              <a:rPr lang="es-ES" sz="3200" dirty="0">
                <a:solidFill>
                  <a:srgbClr val="800080"/>
                </a:solidFill>
                <a:latin typeface="Consolas" pitchFamily="49" charset="0"/>
              </a:rPr>
              <a:t>=</a:t>
            </a:r>
            <a:r>
              <a:rPr lang="es-ES" sz="3200" dirty="0">
                <a:latin typeface="Consolas" pitchFamily="49" charset="0"/>
              </a:rPr>
              <a:t>"</a:t>
            </a:r>
            <a:r>
              <a:rPr lang="es-ES" sz="3200" dirty="0">
                <a:solidFill>
                  <a:srgbClr val="006400"/>
                </a:solidFill>
                <a:latin typeface="Consolas" pitchFamily="49" charset="0"/>
              </a:rPr>
              <a:t>primos"&gt;</a:t>
            </a:r>
            <a:r>
              <a:rPr lang="es-ES" sz="3200" dirty="0">
                <a:latin typeface="Consolas" pitchFamily="49" charset="0"/>
              </a:rPr>
              <a:t/>
            </a:r>
            <a:br>
              <a:rPr lang="es-ES" sz="3200" dirty="0">
                <a:latin typeface="Consolas" pitchFamily="49" charset="0"/>
              </a:rPr>
            </a:br>
            <a:r>
              <a:rPr lang="es-ES" sz="3200" dirty="0">
                <a:latin typeface="Consolas" pitchFamily="49" charset="0"/>
              </a:rPr>
              <a:t>  </a:t>
            </a:r>
            <a:r>
              <a:rPr lang="es-ES" sz="3200" dirty="0" smtClean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s-ES" sz="3200" dirty="0" err="1">
                <a:solidFill>
                  <a:srgbClr val="0000CD"/>
                </a:solidFill>
                <a:latin typeface="Consolas" pitchFamily="49" charset="0"/>
              </a:rPr>
              <a:t>item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s-ES" sz="3200" dirty="0">
                <a:latin typeface="Consolas" pitchFamily="49" charset="0"/>
              </a:rPr>
              <a:t>2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&lt;/</a:t>
            </a:r>
            <a:r>
              <a:rPr lang="es-ES" sz="3200" dirty="0" err="1">
                <a:solidFill>
                  <a:srgbClr val="0000CD"/>
                </a:solidFill>
                <a:latin typeface="Consolas" pitchFamily="49" charset="0"/>
              </a:rPr>
              <a:t>item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&gt;&lt;</a:t>
            </a:r>
            <a:r>
              <a:rPr lang="es-ES" sz="3200" dirty="0" err="1">
                <a:solidFill>
                  <a:srgbClr val="0000CD"/>
                </a:solidFill>
                <a:latin typeface="Consolas" pitchFamily="49" charset="0"/>
              </a:rPr>
              <a:t>item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s-ES" sz="3200" dirty="0">
                <a:latin typeface="Consolas" pitchFamily="49" charset="0"/>
              </a:rPr>
              <a:t>3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&lt;/</a:t>
            </a:r>
            <a:r>
              <a:rPr lang="es-ES" sz="3200" dirty="0" err="1">
                <a:solidFill>
                  <a:srgbClr val="0000CD"/>
                </a:solidFill>
                <a:latin typeface="Consolas" pitchFamily="49" charset="0"/>
              </a:rPr>
              <a:t>item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&gt;&lt;</a:t>
            </a:r>
            <a:r>
              <a:rPr lang="es-ES" sz="3200" dirty="0" err="1">
                <a:solidFill>
                  <a:srgbClr val="0000CD"/>
                </a:solidFill>
                <a:latin typeface="Consolas" pitchFamily="49" charset="0"/>
              </a:rPr>
              <a:t>item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r>
              <a:rPr lang="es-ES" sz="3200" dirty="0">
                <a:latin typeface="Consolas" pitchFamily="49" charset="0"/>
              </a:rPr>
              <a:t>5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&lt;/</a:t>
            </a:r>
            <a:r>
              <a:rPr lang="es-ES" sz="3200" dirty="0" err="1">
                <a:solidFill>
                  <a:srgbClr val="0000CD"/>
                </a:solidFill>
                <a:latin typeface="Consolas" pitchFamily="49" charset="0"/>
              </a:rPr>
              <a:t>item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s-ES" sz="3200" dirty="0">
                <a:solidFill>
                  <a:srgbClr val="0000CD"/>
                </a:solidFill>
                <a:latin typeface="Consolas" pitchFamily="49" charset="0"/>
              </a:rPr>
            </a:b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&lt;/</a:t>
            </a:r>
            <a:r>
              <a:rPr lang="es-ES" sz="3200" dirty="0" err="1">
                <a:solidFill>
                  <a:srgbClr val="0000CD"/>
                </a:solidFill>
                <a:latin typeface="Consolas" pitchFamily="49" charset="0"/>
              </a:rPr>
              <a:t>integer-array</a:t>
            </a:r>
            <a:r>
              <a:rPr lang="es-ES" sz="32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s-ES" sz="3600" dirty="0" smtClean="0">
              <a:latin typeface="Consolas" pitchFamily="49" charset="0"/>
            </a:endParaRPr>
          </a:p>
          <a:p>
            <a:pPr marL="155575" indent="0">
              <a:lnSpc>
                <a:spcPct val="100000"/>
              </a:lnSpc>
              <a:buNone/>
            </a:pPr>
            <a:endParaRPr lang="es-ES" sz="1200" dirty="0" smtClean="0"/>
          </a:p>
          <a:p>
            <a:pPr marL="155575" indent="0">
              <a:lnSpc>
                <a:spcPct val="100000"/>
              </a:lnSpc>
              <a:buNone/>
            </a:pPr>
            <a:r>
              <a:rPr lang="es-ES" sz="3600" dirty="0" smtClean="0"/>
              <a:t>Se </a:t>
            </a:r>
            <a:r>
              <a:rPr lang="es-ES" sz="3600" dirty="0"/>
              <a:t>accede </a:t>
            </a:r>
            <a:r>
              <a:rPr lang="es-ES" sz="3600" dirty="0" smtClean="0"/>
              <a:t>desde el código JAVA de una </a:t>
            </a:r>
            <a:r>
              <a:rPr lang="es-ES" sz="3600" dirty="0" err="1" smtClean="0"/>
              <a:t>activity</a:t>
            </a:r>
            <a:r>
              <a:rPr lang="es-ES" sz="3600" dirty="0" smtClean="0"/>
              <a:t> como</a:t>
            </a:r>
            <a:r>
              <a:rPr lang="es-ES" sz="3600" dirty="0"/>
              <a:t>: </a:t>
            </a:r>
            <a:endParaRPr lang="es-ES" sz="3600" dirty="0" smtClean="0"/>
          </a:p>
          <a:p>
            <a:pPr marL="155575" indent="0">
              <a:lnSpc>
                <a:spcPct val="100000"/>
              </a:lnSpc>
              <a:buNone/>
            </a:pPr>
            <a:endParaRPr lang="es-ES" sz="1200" dirty="0" smtClean="0"/>
          </a:p>
          <a:p>
            <a:pPr marL="155575" indent="0">
              <a:lnSpc>
                <a:spcPct val="100000"/>
              </a:lnSpc>
              <a:buNone/>
            </a:pPr>
            <a:r>
              <a:rPr lang="es-ES" sz="3200" b="1" dirty="0" err="1">
                <a:solidFill>
                  <a:srgbClr val="000080"/>
                </a:solidFill>
                <a:latin typeface="Consolas" pitchFamily="49" charset="0"/>
              </a:rPr>
              <a:t>int</a:t>
            </a:r>
            <a:r>
              <a:rPr lang="es-ES" sz="3200" dirty="0" smtClean="0">
                <a:latin typeface="Consolas" pitchFamily="49" charset="0"/>
              </a:rPr>
              <a:t>[] v=</a:t>
            </a:r>
            <a:r>
              <a:rPr lang="es-ES" sz="3200" dirty="0" err="1" smtClean="0">
                <a:latin typeface="Consolas" pitchFamily="49" charset="0"/>
              </a:rPr>
              <a:t>getResources</a:t>
            </a:r>
            <a:r>
              <a:rPr lang="es-ES" sz="3200" dirty="0">
                <a:latin typeface="Consolas" pitchFamily="49" charset="0"/>
              </a:rPr>
              <a:t>().</a:t>
            </a:r>
            <a:r>
              <a:rPr lang="es-ES" sz="3200" dirty="0" err="1">
                <a:latin typeface="Consolas" pitchFamily="49" charset="0"/>
              </a:rPr>
              <a:t>getIntArray</a:t>
            </a:r>
            <a:r>
              <a:rPr lang="es-ES" sz="3200" dirty="0">
                <a:latin typeface="Consolas" pitchFamily="49" charset="0"/>
              </a:rPr>
              <a:t>(</a:t>
            </a:r>
            <a:r>
              <a:rPr lang="es-ES" sz="3200" dirty="0" err="1">
                <a:latin typeface="Consolas" pitchFamily="49" charset="0"/>
              </a:rPr>
              <a:t>R.array.</a:t>
            </a:r>
            <a:r>
              <a:rPr lang="es-ES" sz="3200" b="1" i="1" dirty="0" err="1">
                <a:solidFill>
                  <a:srgbClr val="660E7A"/>
                </a:solidFill>
                <a:latin typeface="Consolas" pitchFamily="49" charset="0"/>
              </a:rPr>
              <a:t>primos</a:t>
            </a:r>
            <a:r>
              <a:rPr lang="es-ES" sz="3200" dirty="0" smtClean="0">
                <a:latin typeface="Consolas" pitchFamily="49" charset="0"/>
              </a:rPr>
              <a:t>);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51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174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" y="1270324"/>
            <a:ext cx="13030200" cy="799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464478" y="3094491"/>
            <a:ext cx="6685199" cy="3927239"/>
            <a:chOff x="1913193" y="3813887"/>
            <a:chExt cx="6685199" cy="3927239"/>
          </a:xfrm>
        </p:grpSpPr>
        <p:cxnSp>
          <p:nvCxnSpPr>
            <p:cNvPr id="9" name="8 Conector recto de flecha"/>
            <p:cNvCxnSpPr/>
            <p:nvPr/>
          </p:nvCxnSpPr>
          <p:spPr>
            <a:xfrm flipV="1">
              <a:off x="5255792" y="4105623"/>
              <a:ext cx="1038345" cy="2065843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5 Rectángulo"/>
            <p:cNvSpPr/>
            <p:nvPr/>
          </p:nvSpPr>
          <p:spPr>
            <a:xfrm>
              <a:off x="4985742" y="3813887"/>
              <a:ext cx="2448267" cy="29173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2 CuadroTexto"/>
            <p:cNvSpPr txBox="1"/>
            <p:nvPr/>
          </p:nvSpPr>
          <p:spPr>
            <a:xfrm>
              <a:off x="1913193" y="6171466"/>
              <a:ext cx="6685199" cy="15696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Dedicar dos minutos para descubrir y cambiar la definición del recurso </a:t>
              </a:r>
              <a:r>
                <a:rPr lang="es-ES" sz="3200" b="1" dirty="0" err="1" smtClean="0">
                  <a:latin typeface="Consolas" pitchFamily="49" charset="0"/>
                </a:rPr>
                <a:t>colorAccent</a:t>
              </a:r>
              <a:endParaRPr lang="es-ES" sz="3200" b="1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2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6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" y="1507890"/>
            <a:ext cx="12832284" cy="824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7509718" y="3893846"/>
            <a:ext cx="5322566" cy="3844374"/>
            <a:chOff x="8310361" y="5189306"/>
            <a:chExt cx="5322566" cy="3844374"/>
          </a:xfrm>
        </p:grpSpPr>
        <p:cxnSp>
          <p:nvCxnSpPr>
            <p:cNvPr id="9" name="8 Conector recto de flecha"/>
            <p:cNvCxnSpPr>
              <a:stCxn id="11" idx="0"/>
            </p:cNvCxnSpPr>
            <p:nvPr/>
          </p:nvCxnSpPr>
          <p:spPr>
            <a:xfrm flipV="1">
              <a:off x="10971644" y="5478154"/>
              <a:ext cx="243167" cy="198586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5 Rectángulo"/>
            <p:cNvSpPr/>
            <p:nvPr/>
          </p:nvSpPr>
          <p:spPr>
            <a:xfrm>
              <a:off x="10734594" y="5189306"/>
              <a:ext cx="960435" cy="2888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2 CuadroTexto"/>
            <p:cNvSpPr txBox="1"/>
            <p:nvPr/>
          </p:nvSpPr>
          <p:spPr>
            <a:xfrm>
              <a:off x="8310361" y="7464020"/>
              <a:ext cx="5322566" cy="15696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Este es el valor que se debe </a:t>
              </a:r>
              <a:r>
                <a:rPr lang="es-ES" sz="3200" dirty="0"/>
                <a:t>cambiar.</a:t>
              </a:r>
            </a:p>
            <a:p>
              <a:r>
                <a:rPr lang="es-ES" sz="3200" dirty="0"/>
                <a:t>Cambiarlo por </a:t>
              </a:r>
              <a:r>
                <a:rPr lang="es-ES" sz="3200" dirty="0">
                  <a:solidFill>
                    <a:srgbClr val="FFFF00"/>
                  </a:solidFill>
                  <a:latin typeface="Consolas" pitchFamily="49" charset="0"/>
                </a:rPr>
                <a:t>#FFAA00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596950" y="4515981"/>
            <a:ext cx="5328592" cy="4207124"/>
            <a:chOff x="7374257" y="4900458"/>
            <a:chExt cx="5328592" cy="4207124"/>
          </a:xfrm>
        </p:grpSpPr>
        <p:cxnSp>
          <p:nvCxnSpPr>
            <p:cNvPr id="17" name="16 Conector recto de flecha"/>
            <p:cNvCxnSpPr>
              <a:stCxn id="19" idx="0"/>
            </p:cNvCxnSpPr>
            <p:nvPr/>
          </p:nvCxnSpPr>
          <p:spPr>
            <a:xfrm flipH="1" flipV="1">
              <a:off x="9606505" y="5189306"/>
              <a:ext cx="432048" cy="1363731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5 Rectángulo"/>
            <p:cNvSpPr/>
            <p:nvPr/>
          </p:nvSpPr>
          <p:spPr>
            <a:xfrm>
              <a:off x="8109443" y="4900458"/>
              <a:ext cx="1497062" cy="28884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2 CuadroTexto"/>
            <p:cNvSpPr txBox="1"/>
            <p:nvPr/>
          </p:nvSpPr>
          <p:spPr>
            <a:xfrm>
              <a:off x="7374257" y="6553037"/>
              <a:ext cx="5328592" cy="255454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3200" dirty="0" smtClean="0"/>
                <a:t>Los recursos de color se encuentran definidos en el archivo </a:t>
              </a:r>
              <a:r>
                <a:rPr lang="es-ES" sz="3200" dirty="0" smtClean="0">
                  <a:solidFill>
                    <a:srgbClr val="FFFF00"/>
                  </a:solidFill>
                </a:rPr>
                <a:t>colors.xml</a:t>
              </a:r>
              <a:r>
                <a:rPr lang="es-ES" sz="3200" dirty="0" smtClean="0"/>
                <a:t> dentro de la carpeta </a:t>
              </a:r>
              <a:r>
                <a:rPr lang="es-ES" sz="3200" dirty="0" err="1" smtClean="0">
                  <a:solidFill>
                    <a:srgbClr val="FFFF00"/>
                  </a:solidFill>
                </a:rPr>
                <a:t>values</a:t>
              </a:r>
              <a:r>
                <a:rPr lang="es-ES" sz="3200" dirty="0" smtClean="0"/>
                <a:t>, dentro de la carpeta </a:t>
              </a:r>
              <a:r>
                <a:rPr lang="es-ES" sz="3200" dirty="0" smtClean="0">
                  <a:solidFill>
                    <a:srgbClr val="FFFF00"/>
                  </a:solidFill>
                </a:rPr>
                <a:t>res</a:t>
              </a:r>
              <a:endParaRPr lang="es-ES" sz="3200" b="1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</p:grpSp>
      <p:sp>
        <p:nvSpPr>
          <p:cNvPr id="12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570"/>
            <a:ext cx="13001625" cy="79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CuadroTexto"/>
          <p:cNvSpPr txBox="1"/>
          <p:nvPr/>
        </p:nvSpPr>
        <p:spPr>
          <a:xfrm>
            <a:off x="855819" y="5441032"/>
            <a:ext cx="5890974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Obsérvese que se ha podido cambiar el color del fondo de la </a:t>
            </a:r>
            <a:r>
              <a:rPr lang="es-ES" sz="3200" dirty="0" err="1" smtClean="0">
                <a:latin typeface="Consolas" pitchFamily="49" charset="0"/>
              </a:rPr>
              <a:t>Activity</a:t>
            </a:r>
            <a:r>
              <a:rPr lang="es-ES" sz="3200" dirty="0" smtClean="0"/>
              <a:t> </a:t>
            </a:r>
            <a:r>
              <a:rPr lang="es-ES" sz="3200" dirty="0" smtClean="0">
                <a:solidFill>
                  <a:srgbClr val="FFFF00"/>
                </a:solidFill>
              </a:rPr>
              <a:t>sin necesidad de modificar el código</a:t>
            </a:r>
            <a:r>
              <a:rPr lang="es-ES" sz="3200" dirty="0" smtClean="0"/>
              <a:t> </a:t>
            </a:r>
            <a:r>
              <a:rPr lang="es-ES" sz="3200" dirty="0">
                <a:solidFill>
                  <a:srgbClr val="FFFF00"/>
                </a:solidFill>
              </a:rPr>
              <a:t>fuente</a:t>
            </a:r>
            <a:r>
              <a:rPr lang="es-ES" sz="3200" dirty="0" smtClean="0"/>
              <a:t> de la aplicación, tan sólo la definición del recurso apropiado.</a:t>
            </a:r>
            <a:endParaRPr lang="es-ES" sz="3200" b="1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9" name="2 CuadroTexto"/>
          <p:cNvSpPr txBox="1"/>
          <p:nvPr/>
        </p:nvSpPr>
        <p:spPr>
          <a:xfrm>
            <a:off x="6899193" y="5441032"/>
            <a:ext cx="5890974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Además, todas las vistas de la aplicación que utilicen este recurso se verán actualizadas, automáticamente, </a:t>
            </a:r>
            <a:r>
              <a:rPr lang="es-ES" sz="3200" dirty="0" smtClean="0">
                <a:solidFill>
                  <a:srgbClr val="FFFF00"/>
                </a:solidFill>
              </a:rPr>
              <a:t>facilitando los cambios y la consistencia visual</a:t>
            </a:r>
            <a:endParaRPr lang="es-ES" sz="3200" b="1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5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guiada - continuación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966" y="2355726"/>
            <a:ext cx="6408712" cy="576064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s-ES" sz="3600" dirty="0" smtClean="0"/>
              <a:t>Agregue un recurso de color llamado </a:t>
            </a:r>
            <a:r>
              <a:rPr lang="es-ES" sz="3600" dirty="0" err="1" smtClean="0">
                <a:solidFill>
                  <a:srgbClr val="C00000"/>
                </a:solidFill>
              </a:rPr>
              <a:t>colorTextoBoton</a:t>
            </a:r>
            <a:r>
              <a:rPr lang="es-ES" sz="3600" dirty="0" smtClean="0"/>
              <a:t> con el siguiente valor </a:t>
            </a:r>
            <a:r>
              <a:rPr lang="es-ES" sz="3600" dirty="0">
                <a:solidFill>
                  <a:srgbClr val="C00000"/>
                </a:solidFill>
                <a:latin typeface="Consolas" pitchFamily="49" charset="0"/>
              </a:rPr>
              <a:t>#</a:t>
            </a:r>
            <a:r>
              <a:rPr lang="es-ES" sz="3600" dirty="0" smtClean="0">
                <a:solidFill>
                  <a:srgbClr val="C00000"/>
                </a:solidFill>
                <a:latin typeface="Consolas" pitchFamily="49" charset="0"/>
              </a:rPr>
              <a:t>ff0000</a:t>
            </a:r>
          </a:p>
          <a:p>
            <a:pPr>
              <a:spcBef>
                <a:spcPts val="1800"/>
              </a:spcBef>
            </a:pPr>
            <a:r>
              <a:rPr lang="es-ES" sz="3600" dirty="0"/>
              <a:t>Agregue </a:t>
            </a:r>
            <a:r>
              <a:rPr lang="es-ES" sz="3600" dirty="0" smtClean="0"/>
              <a:t>un </a:t>
            </a:r>
            <a:r>
              <a:rPr lang="es-ES" sz="3600" dirty="0" err="1">
                <a:solidFill>
                  <a:srgbClr val="C00000"/>
                </a:solidFill>
                <a:latin typeface="Consolas" pitchFamily="49" charset="0"/>
              </a:rPr>
              <a:t>TextView</a:t>
            </a:r>
            <a:r>
              <a:rPr lang="es-ES" sz="3600" dirty="0" smtClean="0"/>
              <a:t> con la leyenda "Aquí se mostrará el saludo"</a:t>
            </a:r>
          </a:p>
          <a:p>
            <a:pPr>
              <a:spcBef>
                <a:spcPts val="1800"/>
              </a:spcBef>
            </a:pPr>
            <a:r>
              <a:rPr lang="es-ES" sz="3600" dirty="0" smtClean="0"/>
              <a:t>Agregue un </a:t>
            </a:r>
            <a:r>
              <a:rPr lang="es-ES" sz="3600" dirty="0" smtClean="0">
                <a:solidFill>
                  <a:srgbClr val="C00000"/>
                </a:solidFill>
              </a:rPr>
              <a:t>botón para salir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94" y="2442541"/>
            <a:ext cx="5040560" cy="533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740966" y="8222282"/>
            <a:ext cx="12109847" cy="117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s-ES" sz="3600" dirty="0" smtClean="0"/>
              <a:t>Establezca la propiedad </a:t>
            </a:r>
            <a:r>
              <a:rPr lang="es-ES" sz="3600" dirty="0" err="1">
                <a:solidFill>
                  <a:srgbClr val="C00000"/>
                </a:solidFill>
                <a:latin typeface="Consolas" pitchFamily="49" charset="0"/>
              </a:rPr>
              <a:t>textColor</a:t>
            </a:r>
            <a:r>
              <a:rPr lang="es-ES" sz="3600" dirty="0" smtClean="0"/>
              <a:t> de los botones con el recurso apropiado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471369" y="36322"/>
            <a:ext cx="3034083" cy="519204"/>
          </a:xfrm>
          <a:prstGeom prst="rect">
            <a:avLst/>
          </a:prstGeom>
        </p:spPr>
        <p:txBody>
          <a:bodyPr lIns="130028" tIns="65014" rIns="130028" bIns="65014"/>
          <a:lstStyle/>
          <a:p>
            <a:fld id="{B5428E0B-A862-4FD5-8922-B6EA9B2EE0F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7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12297</TotalTime>
  <Words>1646</Words>
  <Application>Microsoft Office PowerPoint</Application>
  <PresentationFormat>Personalizado</PresentationFormat>
  <Paragraphs>264</Paragraphs>
  <Slides>51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51</vt:i4>
      </vt:variant>
    </vt:vector>
  </HeadingPairs>
  <TitlesOfParts>
    <vt:vector size="69" baseType="lpstr">
      <vt:lpstr>Arial</vt:lpstr>
      <vt:lpstr>Bookman Old Style</vt:lpstr>
      <vt:lpstr>Consolas</vt:lpstr>
      <vt:lpstr>Courier New</vt:lpstr>
      <vt:lpstr>Courier New</vt:lpstr>
      <vt:lpstr>DejaVu Sans</vt:lpstr>
      <vt:lpstr>Georgia</vt:lpstr>
      <vt:lpstr>Gill Sans Light</vt:lpstr>
      <vt:lpstr>Gill Sans MT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Recursos</vt:lpstr>
      <vt:lpstr>Recursos</vt:lpstr>
      <vt:lpstr>Recursos</vt:lpstr>
      <vt:lpstr>Actividad guiada</vt:lpstr>
      <vt:lpstr>Presentación de PowerPoint</vt:lpstr>
      <vt:lpstr>Presentación de PowerPoint</vt:lpstr>
      <vt:lpstr>Presentación de PowerPoint</vt:lpstr>
      <vt:lpstr>Actividad guiada - continuación</vt:lpstr>
      <vt:lpstr>Solución</vt:lpstr>
      <vt:lpstr>Solución</vt:lpstr>
      <vt:lpstr>Presentación de PowerPoint</vt:lpstr>
      <vt:lpstr>Presentación de PowerPoint</vt:lpstr>
      <vt:lpstr>Actividad guiada - continuación</vt:lpstr>
      <vt:lpstr>Actividad guiada - continuación</vt:lpstr>
      <vt:lpstr>Actividad guiada - continuación</vt:lpstr>
      <vt:lpstr>Solución</vt:lpstr>
      <vt:lpstr>Solución</vt:lpstr>
      <vt:lpstr>Actividad guiada - continuación</vt:lpstr>
      <vt:lpstr>Solución</vt:lpstr>
      <vt:lpstr>Solución</vt:lpstr>
      <vt:lpstr>Solución</vt:lpstr>
      <vt:lpstr>Actividad guiada - continuación</vt:lpstr>
      <vt:lpstr>Solución</vt:lpstr>
      <vt:lpstr>Actividad guiada - continuación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guiada - continuación</vt:lpstr>
      <vt:lpstr>Presentación de PowerPoint</vt:lpstr>
      <vt:lpstr>Presentación de PowerPoint</vt:lpstr>
      <vt:lpstr>Estilos</vt:lpstr>
      <vt:lpstr>Actividad guiada - continuación</vt:lpstr>
      <vt:lpstr>Actividad guiada - continuación</vt:lpstr>
      <vt:lpstr>Actividad guiada - continuación</vt:lpstr>
      <vt:lpstr>Solución</vt:lpstr>
      <vt:lpstr>Heredando de un estilo</vt:lpstr>
      <vt:lpstr>Temas</vt:lpstr>
      <vt:lpstr>Temas – Manifiesto de la aplicación recién construida</vt:lpstr>
      <vt:lpstr>Temas – styles.xml predeterminado de la aplicación recién construida</vt:lpstr>
      <vt:lpstr>Recapitulando</vt:lpstr>
      <vt:lpstr>Tipos de recurso</vt:lpstr>
      <vt:lpstr>Recursos de valor</vt:lpstr>
      <vt:lpstr>Recursos de valor</vt:lpstr>
      <vt:lpstr>Recursos de valor</vt:lpstr>
      <vt:lpstr>Recursos de valor</vt:lpstr>
      <vt:lpstr>Recursos de valor</vt:lpstr>
      <vt:lpstr>Recursos de valor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Delía</cp:lastModifiedBy>
  <cp:revision>471</cp:revision>
  <cp:lastPrinted>1601-01-01T00:00:00Z</cp:lastPrinted>
  <dcterms:created xsi:type="dcterms:W3CDTF">1601-01-01T00:00:00Z</dcterms:created>
  <dcterms:modified xsi:type="dcterms:W3CDTF">2018-05-08T14:13:30Z</dcterms:modified>
</cp:coreProperties>
</file>