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653" r:id="rId3"/>
    <p:sldMasterId id="2147483655" r:id="rId4"/>
    <p:sldMasterId id="2147484908" r:id="rId5"/>
  </p:sldMasterIdLst>
  <p:notesMasterIdLst>
    <p:notesMasterId r:id="rId59"/>
  </p:notesMasterIdLst>
  <p:handoutMasterIdLst>
    <p:handoutMasterId r:id="rId60"/>
  </p:handoutMasterIdLst>
  <p:sldIdLst>
    <p:sldId id="314" r:id="rId6"/>
    <p:sldId id="517" r:id="rId7"/>
    <p:sldId id="518" r:id="rId8"/>
    <p:sldId id="519" r:id="rId9"/>
    <p:sldId id="520" r:id="rId10"/>
    <p:sldId id="523" r:id="rId11"/>
    <p:sldId id="521" r:id="rId12"/>
    <p:sldId id="524" r:id="rId13"/>
    <p:sldId id="525" r:id="rId14"/>
    <p:sldId id="526" r:id="rId15"/>
    <p:sldId id="527" r:id="rId16"/>
    <p:sldId id="528" r:id="rId17"/>
    <p:sldId id="530" r:id="rId18"/>
    <p:sldId id="529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5" r:id="rId32"/>
    <p:sldId id="543" r:id="rId33"/>
    <p:sldId id="564" r:id="rId34"/>
    <p:sldId id="544" r:id="rId35"/>
    <p:sldId id="546" r:id="rId36"/>
    <p:sldId id="547" r:id="rId37"/>
    <p:sldId id="436" r:id="rId38"/>
    <p:sldId id="437" r:id="rId39"/>
    <p:sldId id="563" r:id="rId40"/>
    <p:sldId id="432" r:id="rId41"/>
    <p:sldId id="562" r:id="rId42"/>
    <p:sldId id="548" r:id="rId43"/>
    <p:sldId id="549" r:id="rId44"/>
    <p:sldId id="550" r:id="rId45"/>
    <p:sldId id="551" r:id="rId46"/>
    <p:sldId id="559" r:id="rId47"/>
    <p:sldId id="560" r:id="rId48"/>
    <p:sldId id="561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</p:sldIdLst>
  <p:sldSz cx="13003213" cy="9752013"/>
  <p:notesSz cx="6797675" cy="987425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1103" autoAdjust="0"/>
  </p:normalViewPr>
  <p:slideViewPr>
    <p:cSldViewPr>
      <p:cViewPr varScale="1">
        <p:scale>
          <a:sx n="48" d="100"/>
          <a:sy n="48" d="100"/>
        </p:scale>
        <p:origin x="1458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F08B8-38F8-4A84-A940-510EDA9D8EB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8FE12E4-AAE0-4952-A5F0-E3C7B73E4026}">
      <dgm:prSet phldrT="[Texto]"/>
      <dgm:spPr/>
      <dgm:t>
        <a:bodyPr/>
        <a:lstStyle/>
        <a:p>
          <a:r>
            <a:rPr lang="es-ES" dirty="0" smtClean="0"/>
            <a:t>Menús</a:t>
          </a:r>
          <a:endParaRPr lang="es-ES" dirty="0"/>
        </a:p>
      </dgm:t>
    </dgm:pt>
    <dgm:pt modelId="{8A175E68-42C1-433D-9A0E-756B95666736}" type="parTrans" cxnId="{AAA0787D-21B6-4CD8-8A2B-00B070DE4C03}">
      <dgm:prSet/>
      <dgm:spPr/>
      <dgm:t>
        <a:bodyPr/>
        <a:lstStyle/>
        <a:p>
          <a:endParaRPr lang="es-ES"/>
        </a:p>
      </dgm:t>
    </dgm:pt>
    <dgm:pt modelId="{C93C7DDB-30F6-441C-AEC7-BED8B5626B98}" type="sibTrans" cxnId="{AAA0787D-21B6-4CD8-8A2B-00B070DE4C03}">
      <dgm:prSet/>
      <dgm:spPr/>
      <dgm:t>
        <a:bodyPr/>
        <a:lstStyle/>
        <a:p>
          <a:endParaRPr lang="es-ES"/>
        </a:p>
      </dgm:t>
    </dgm:pt>
    <dgm:pt modelId="{22DE18C6-1EFF-4CDE-B306-C08124D8BB00}">
      <dgm:prSet phldrT="[Texto]"/>
      <dgm:spPr/>
      <dgm:t>
        <a:bodyPr/>
        <a:lstStyle/>
        <a:p>
          <a:r>
            <a:rPr lang="es-ES" dirty="0" smtClean="0"/>
            <a:t>Principales</a:t>
          </a:r>
          <a:endParaRPr lang="es-ES" dirty="0"/>
        </a:p>
      </dgm:t>
    </dgm:pt>
    <dgm:pt modelId="{0F8EBAD4-90D5-4287-BB26-3B6FF7F757AE}" type="parTrans" cxnId="{CBD098AA-C7A9-4613-8555-74BE44BD5FE3}">
      <dgm:prSet/>
      <dgm:spPr/>
      <dgm:t>
        <a:bodyPr/>
        <a:lstStyle/>
        <a:p>
          <a:endParaRPr lang="es-ES"/>
        </a:p>
      </dgm:t>
    </dgm:pt>
    <dgm:pt modelId="{19353F61-F1FD-459C-923F-EB09DD89E8C6}" type="sibTrans" cxnId="{CBD098AA-C7A9-4613-8555-74BE44BD5FE3}">
      <dgm:prSet/>
      <dgm:spPr/>
      <dgm:t>
        <a:bodyPr/>
        <a:lstStyle/>
        <a:p>
          <a:endParaRPr lang="es-ES"/>
        </a:p>
      </dgm:t>
    </dgm:pt>
    <dgm:pt modelId="{3696775B-71DB-44DA-938F-5AE8A39F351E}">
      <dgm:prSet phldrT="[Texto]"/>
      <dgm:spPr/>
      <dgm:t>
        <a:bodyPr/>
        <a:lstStyle/>
        <a:p>
          <a:r>
            <a:rPr lang="es-ES" dirty="0" smtClean="0"/>
            <a:t>Submenús</a:t>
          </a:r>
          <a:endParaRPr lang="es-ES" dirty="0"/>
        </a:p>
      </dgm:t>
    </dgm:pt>
    <dgm:pt modelId="{338BE898-446D-49F3-813B-978F82DDE6C5}" type="parTrans" cxnId="{00DF43EE-694A-4667-BDE8-039C1A64E655}">
      <dgm:prSet/>
      <dgm:spPr/>
      <dgm:t>
        <a:bodyPr/>
        <a:lstStyle/>
        <a:p>
          <a:endParaRPr lang="es-ES"/>
        </a:p>
      </dgm:t>
    </dgm:pt>
    <dgm:pt modelId="{8304CCD6-F663-498F-ACDD-678EEF37B191}" type="sibTrans" cxnId="{00DF43EE-694A-4667-BDE8-039C1A64E655}">
      <dgm:prSet/>
      <dgm:spPr/>
      <dgm:t>
        <a:bodyPr/>
        <a:lstStyle/>
        <a:p>
          <a:endParaRPr lang="es-ES"/>
        </a:p>
      </dgm:t>
    </dgm:pt>
    <dgm:pt modelId="{D98EEFE3-4B3E-4355-A804-636BA7ED7E87}">
      <dgm:prSet phldrT="[Texto]"/>
      <dgm:spPr/>
      <dgm:t>
        <a:bodyPr/>
        <a:lstStyle/>
        <a:p>
          <a:r>
            <a:rPr lang="es-ES" dirty="0" smtClean="0"/>
            <a:t>Contextuales</a:t>
          </a:r>
          <a:endParaRPr lang="es-ES" dirty="0"/>
        </a:p>
      </dgm:t>
    </dgm:pt>
    <dgm:pt modelId="{5933E4CC-0BEB-4E0B-9F8F-4012BD9A18AF}" type="parTrans" cxnId="{72E2A1CC-2828-4B88-B430-8370180538F8}">
      <dgm:prSet/>
      <dgm:spPr/>
      <dgm:t>
        <a:bodyPr/>
        <a:lstStyle/>
        <a:p>
          <a:endParaRPr lang="es-ES"/>
        </a:p>
      </dgm:t>
    </dgm:pt>
    <dgm:pt modelId="{9535FB0E-707F-4118-B29A-D5604DD8BF0B}" type="sibTrans" cxnId="{72E2A1CC-2828-4B88-B430-8370180538F8}">
      <dgm:prSet/>
      <dgm:spPr/>
      <dgm:t>
        <a:bodyPr/>
        <a:lstStyle/>
        <a:p>
          <a:endParaRPr lang="es-ES"/>
        </a:p>
      </dgm:t>
    </dgm:pt>
    <dgm:pt modelId="{E683CAC5-5DA0-475C-AD10-489BCADCB2B1}" type="pres">
      <dgm:prSet presAssocID="{1C7F08B8-38F8-4A84-A940-510EDA9D8E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8E631A0-A47C-4730-B9CE-3F1C49FB71BC}" type="pres">
      <dgm:prSet presAssocID="{B8FE12E4-AAE0-4952-A5F0-E3C7B73E4026}" presName="root1" presStyleCnt="0"/>
      <dgm:spPr/>
    </dgm:pt>
    <dgm:pt modelId="{55233D8C-6060-4224-8119-E3B1458E634D}" type="pres">
      <dgm:prSet presAssocID="{B8FE12E4-AAE0-4952-A5F0-E3C7B73E40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C7250F8-C6A4-452B-9A45-21B92849031A}" type="pres">
      <dgm:prSet presAssocID="{B8FE12E4-AAE0-4952-A5F0-E3C7B73E4026}" presName="level2hierChild" presStyleCnt="0"/>
      <dgm:spPr/>
    </dgm:pt>
    <dgm:pt modelId="{EFC9606F-408F-4B2A-8887-75D4A354C225}" type="pres">
      <dgm:prSet presAssocID="{0F8EBAD4-90D5-4287-BB26-3B6FF7F757AE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1A6BF317-B620-4EFC-8510-3454DE69EAA8}" type="pres">
      <dgm:prSet presAssocID="{0F8EBAD4-90D5-4287-BB26-3B6FF7F757AE}" presName="connTx" presStyleLbl="parChTrans1D2" presStyleIdx="0" presStyleCnt="3"/>
      <dgm:spPr/>
      <dgm:t>
        <a:bodyPr/>
        <a:lstStyle/>
        <a:p>
          <a:endParaRPr lang="es-ES"/>
        </a:p>
      </dgm:t>
    </dgm:pt>
    <dgm:pt modelId="{6AFB4F67-BE2B-4E04-9BAA-1591E3C1F76C}" type="pres">
      <dgm:prSet presAssocID="{22DE18C6-1EFF-4CDE-B306-C08124D8BB00}" presName="root2" presStyleCnt="0"/>
      <dgm:spPr/>
    </dgm:pt>
    <dgm:pt modelId="{D26D3A4E-C775-4FB3-AF24-A5B8FDD2DC34}" type="pres">
      <dgm:prSet presAssocID="{22DE18C6-1EFF-4CDE-B306-C08124D8BB0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49B5B6-86E1-46E3-AF35-946183ACD23D}" type="pres">
      <dgm:prSet presAssocID="{22DE18C6-1EFF-4CDE-B306-C08124D8BB00}" presName="level3hierChild" presStyleCnt="0"/>
      <dgm:spPr/>
    </dgm:pt>
    <dgm:pt modelId="{2816B1E4-E430-435F-9318-81E65593BDF1}" type="pres">
      <dgm:prSet presAssocID="{338BE898-446D-49F3-813B-978F82DDE6C5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F7CB8229-E66C-414D-A4C6-E7DC00643527}" type="pres">
      <dgm:prSet presAssocID="{338BE898-446D-49F3-813B-978F82DDE6C5}" presName="connTx" presStyleLbl="parChTrans1D2" presStyleIdx="1" presStyleCnt="3"/>
      <dgm:spPr/>
      <dgm:t>
        <a:bodyPr/>
        <a:lstStyle/>
        <a:p>
          <a:endParaRPr lang="es-ES"/>
        </a:p>
      </dgm:t>
    </dgm:pt>
    <dgm:pt modelId="{2E9AC3E4-D08A-4D29-8256-967CCF3EC068}" type="pres">
      <dgm:prSet presAssocID="{3696775B-71DB-44DA-938F-5AE8A39F351E}" presName="root2" presStyleCnt="0"/>
      <dgm:spPr/>
    </dgm:pt>
    <dgm:pt modelId="{4FE60D39-3515-48FD-8667-11DBB50D601C}" type="pres">
      <dgm:prSet presAssocID="{3696775B-71DB-44DA-938F-5AE8A39F351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F3D0A05-8F39-412F-8B5E-CAC0B34C20A6}" type="pres">
      <dgm:prSet presAssocID="{3696775B-71DB-44DA-938F-5AE8A39F351E}" presName="level3hierChild" presStyleCnt="0"/>
      <dgm:spPr/>
    </dgm:pt>
    <dgm:pt modelId="{EEB73C2E-1909-4097-8D2F-85778E1E7C2B}" type="pres">
      <dgm:prSet presAssocID="{5933E4CC-0BEB-4E0B-9F8F-4012BD9A18AF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D112CB5E-DC51-4BCD-8BBF-0FFE5C115FE9}" type="pres">
      <dgm:prSet presAssocID="{5933E4CC-0BEB-4E0B-9F8F-4012BD9A18AF}" presName="connTx" presStyleLbl="parChTrans1D2" presStyleIdx="2" presStyleCnt="3"/>
      <dgm:spPr/>
      <dgm:t>
        <a:bodyPr/>
        <a:lstStyle/>
        <a:p>
          <a:endParaRPr lang="es-ES"/>
        </a:p>
      </dgm:t>
    </dgm:pt>
    <dgm:pt modelId="{B470585B-4377-4D57-8E6D-C988CE6882AA}" type="pres">
      <dgm:prSet presAssocID="{D98EEFE3-4B3E-4355-A804-636BA7ED7E87}" presName="root2" presStyleCnt="0"/>
      <dgm:spPr/>
    </dgm:pt>
    <dgm:pt modelId="{8DB31D70-E87F-412A-98F5-65BB546476AF}" type="pres">
      <dgm:prSet presAssocID="{D98EEFE3-4B3E-4355-A804-636BA7ED7E8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2C7CCA2-BA31-466D-B3B9-C079004F3307}" type="pres">
      <dgm:prSet presAssocID="{D98EEFE3-4B3E-4355-A804-636BA7ED7E87}" presName="level3hierChild" presStyleCnt="0"/>
      <dgm:spPr/>
    </dgm:pt>
  </dgm:ptLst>
  <dgm:cxnLst>
    <dgm:cxn modelId="{B6AAC242-4763-4EE2-A97F-D0CEA5A43D09}" type="presOf" srcId="{5933E4CC-0BEB-4E0B-9F8F-4012BD9A18AF}" destId="{EEB73C2E-1909-4097-8D2F-85778E1E7C2B}" srcOrd="0" destOrd="0" presId="urn:microsoft.com/office/officeart/2008/layout/HorizontalMultiLevelHierarchy"/>
    <dgm:cxn modelId="{00DF43EE-694A-4667-BDE8-039C1A64E655}" srcId="{B8FE12E4-AAE0-4952-A5F0-E3C7B73E4026}" destId="{3696775B-71DB-44DA-938F-5AE8A39F351E}" srcOrd="1" destOrd="0" parTransId="{338BE898-446D-49F3-813B-978F82DDE6C5}" sibTransId="{8304CCD6-F663-498F-ACDD-678EEF37B191}"/>
    <dgm:cxn modelId="{CBD098AA-C7A9-4613-8555-74BE44BD5FE3}" srcId="{B8FE12E4-AAE0-4952-A5F0-E3C7B73E4026}" destId="{22DE18C6-1EFF-4CDE-B306-C08124D8BB00}" srcOrd="0" destOrd="0" parTransId="{0F8EBAD4-90D5-4287-BB26-3B6FF7F757AE}" sibTransId="{19353F61-F1FD-459C-923F-EB09DD89E8C6}"/>
    <dgm:cxn modelId="{9C7E6591-7493-40A4-AF80-47DCDDDA75E6}" type="presOf" srcId="{5933E4CC-0BEB-4E0B-9F8F-4012BD9A18AF}" destId="{D112CB5E-DC51-4BCD-8BBF-0FFE5C115FE9}" srcOrd="1" destOrd="0" presId="urn:microsoft.com/office/officeart/2008/layout/HorizontalMultiLevelHierarchy"/>
    <dgm:cxn modelId="{4373BC72-181C-4E88-B8F8-96503ECE7EEB}" type="presOf" srcId="{338BE898-446D-49F3-813B-978F82DDE6C5}" destId="{2816B1E4-E430-435F-9318-81E65593BDF1}" srcOrd="0" destOrd="0" presId="urn:microsoft.com/office/officeart/2008/layout/HorizontalMultiLevelHierarchy"/>
    <dgm:cxn modelId="{39C57906-838A-49EA-8D71-1B4B444CCAF8}" type="presOf" srcId="{D98EEFE3-4B3E-4355-A804-636BA7ED7E87}" destId="{8DB31D70-E87F-412A-98F5-65BB546476AF}" srcOrd="0" destOrd="0" presId="urn:microsoft.com/office/officeart/2008/layout/HorizontalMultiLevelHierarchy"/>
    <dgm:cxn modelId="{0CACC6E2-8651-42FF-B91A-D70D1DD92626}" type="presOf" srcId="{0F8EBAD4-90D5-4287-BB26-3B6FF7F757AE}" destId="{1A6BF317-B620-4EFC-8510-3454DE69EAA8}" srcOrd="1" destOrd="0" presId="urn:microsoft.com/office/officeart/2008/layout/HorizontalMultiLevelHierarchy"/>
    <dgm:cxn modelId="{A67FCD5B-A025-4B26-BE88-D1D6D1E153A7}" type="presOf" srcId="{0F8EBAD4-90D5-4287-BB26-3B6FF7F757AE}" destId="{EFC9606F-408F-4B2A-8887-75D4A354C225}" srcOrd="0" destOrd="0" presId="urn:microsoft.com/office/officeart/2008/layout/HorizontalMultiLevelHierarchy"/>
    <dgm:cxn modelId="{B882A7DF-3AF9-4A7A-B2B9-E5923A2A06A5}" type="presOf" srcId="{B8FE12E4-AAE0-4952-A5F0-E3C7B73E4026}" destId="{55233D8C-6060-4224-8119-E3B1458E634D}" srcOrd="0" destOrd="0" presId="urn:microsoft.com/office/officeart/2008/layout/HorizontalMultiLevelHierarchy"/>
    <dgm:cxn modelId="{AAA0787D-21B6-4CD8-8A2B-00B070DE4C03}" srcId="{1C7F08B8-38F8-4A84-A940-510EDA9D8EB3}" destId="{B8FE12E4-AAE0-4952-A5F0-E3C7B73E4026}" srcOrd="0" destOrd="0" parTransId="{8A175E68-42C1-433D-9A0E-756B95666736}" sibTransId="{C93C7DDB-30F6-441C-AEC7-BED8B5626B98}"/>
    <dgm:cxn modelId="{1F7E0D0F-5DDF-47D3-AE2F-BB1FFEABA6CD}" type="presOf" srcId="{3696775B-71DB-44DA-938F-5AE8A39F351E}" destId="{4FE60D39-3515-48FD-8667-11DBB50D601C}" srcOrd="0" destOrd="0" presId="urn:microsoft.com/office/officeart/2008/layout/HorizontalMultiLevelHierarchy"/>
    <dgm:cxn modelId="{9281A397-1D47-468C-A272-8C7254E98E68}" type="presOf" srcId="{338BE898-446D-49F3-813B-978F82DDE6C5}" destId="{F7CB8229-E66C-414D-A4C6-E7DC00643527}" srcOrd="1" destOrd="0" presId="urn:microsoft.com/office/officeart/2008/layout/HorizontalMultiLevelHierarchy"/>
    <dgm:cxn modelId="{D42D3860-7CDD-4C0F-A5B4-385869D86AD5}" type="presOf" srcId="{1C7F08B8-38F8-4A84-A940-510EDA9D8EB3}" destId="{E683CAC5-5DA0-475C-AD10-489BCADCB2B1}" srcOrd="0" destOrd="0" presId="urn:microsoft.com/office/officeart/2008/layout/HorizontalMultiLevelHierarchy"/>
    <dgm:cxn modelId="{72E2A1CC-2828-4B88-B430-8370180538F8}" srcId="{B8FE12E4-AAE0-4952-A5F0-E3C7B73E4026}" destId="{D98EEFE3-4B3E-4355-A804-636BA7ED7E87}" srcOrd="2" destOrd="0" parTransId="{5933E4CC-0BEB-4E0B-9F8F-4012BD9A18AF}" sibTransId="{9535FB0E-707F-4118-B29A-D5604DD8BF0B}"/>
    <dgm:cxn modelId="{799FD7A7-A605-4CE5-B153-ADFBEC3A7FF1}" type="presOf" srcId="{22DE18C6-1EFF-4CDE-B306-C08124D8BB00}" destId="{D26D3A4E-C775-4FB3-AF24-A5B8FDD2DC34}" srcOrd="0" destOrd="0" presId="urn:microsoft.com/office/officeart/2008/layout/HorizontalMultiLevelHierarchy"/>
    <dgm:cxn modelId="{EF8083AE-E80F-489A-819D-CE08EF71B198}" type="presParOf" srcId="{E683CAC5-5DA0-475C-AD10-489BCADCB2B1}" destId="{08E631A0-A47C-4730-B9CE-3F1C49FB71BC}" srcOrd="0" destOrd="0" presId="urn:microsoft.com/office/officeart/2008/layout/HorizontalMultiLevelHierarchy"/>
    <dgm:cxn modelId="{EA578892-D692-499F-8431-9A6A2B7C9C3A}" type="presParOf" srcId="{08E631A0-A47C-4730-B9CE-3F1C49FB71BC}" destId="{55233D8C-6060-4224-8119-E3B1458E634D}" srcOrd="0" destOrd="0" presId="urn:microsoft.com/office/officeart/2008/layout/HorizontalMultiLevelHierarchy"/>
    <dgm:cxn modelId="{07F4F17E-1875-4DFA-9280-B185B8CABFAA}" type="presParOf" srcId="{08E631A0-A47C-4730-B9CE-3F1C49FB71BC}" destId="{5C7250F8-C6A4-452B-9A45-21B92849031A}" srcOrd="1" destOrd="0" presId="urn:microsoft.com/office/officeart/2008/layout/HorizontalMultiLevelHierarchy"/>
    <dgm:cxn modelId="{2A0CA1F9-951F-4049-B21C-56E214B17492}" type="presParOf" srcId="{5C7250F8-C6A4-452B-9A45-21B92849031A}" destId="{EFC9606F-408F-4B2A-8887-75D4A354C225}" srcOrd="0" destOrd="0" presId="urn:microsoft.com/office/officeart/2008/layout/HorizontalMultiLevelHierarchy"/>
    <dgm:cxn modelId="{FF82DA80-8E90-4643-8190-88C2A9BBBC25}" type="presParOf" srcId="{EFC9606F-408F-4B2A-8887-75D4A354C225}" destId="{1A6BF317-B620-4EFC-8510-3454DE69EAA8}" srcOrd="0" destOrd="0" presId="urn:microsoft.com/office/officeart/2008/layout/HorizontalMultiLevelHierarchy"/>
    <dgm:cxn modelId="{7D43E486-063D-4E84-A2E6-EF21BEB6F4A5}" type="presParOf" srcId="{5C7250F8-C6A4-452B-9A45-21B92849031A}" destId="{6AFB4F67-BE2B-4E04-9BAA-1591E3C1F76C}" srcOrd="1" destOrd="0" presId="urn:microsoft.com/office/officeart/2008/layout/HorizontalMultiLevelHierarchy"/>
    <dgm:cxn modelId="{CE758967-C06A-4D52-AAA5-FF95C2094C6E}" type="presParOf" srcId="{6AFB4F67-BE2B-4E04-9BAA-1591E3C1F76C}" destId="{D26D3A4E-C775-4FB3-AF24-A5B8FDD2DC34}" srcOrd="0" destOrd="0" presId="urn:microsoft.com/office/officeart/2008/layout/HorizontalMultiLevelHierarchy"/>
    <dgm:cxn modelId="{FC8FFFA2-5989-4FFE-8644-D0AEF73DABAE}" type="presParOf" srcId="{6AFB4F67-BE2B-4E04-9BAA-1591E3C1F76C}" destId="{9949B5B6-86E1-46E3-AF35-946183ACD23D}" srcOrd="1" destOrd="0" presId="urn:microsoft.com/office/officeart/2008/layout/HorizontalMultiLevelHierarchy"/>
    <dgm:cxn modelId="{4B5F4E9E-5A9E-44FC-B24E-B949EFFAEA5E}" type="presParOf" srcId="{5C7250F8-C6A4-452B-9A45-21B92849031A}" destId="{2816B1E4-E430-435F-9318-81E65593BDF1}" srcOrd="2" destOrd="0" presId="urn:microsoft.com/office/officeart/2008/layout/HorizontalMultiLevelHierarchy"/>
    <dgm:cxn modelId="{726A0104-A49C-4C61-A616-1DC139F69816}" type="presParOf" srcId="{2816B1E4-E430-435F-9318-81E65593BDF1}" destId="{F7CB8229-E66C-414D-A4C6-E7DC00643527}" srcOrd="0" destOrd="0" presId="urn:microsoft.com/office/officeart/2008/layout/HorizontalMultiLevelHierarchy"/>
    <dgm:cxn modelId="{74871456-4CD6-4E51-9A72-062263059AC9}" type="presParOf" srcId="{5C7250F8-C6A4-452B-9A45-21B92849031A}" destId="{2E9AC3E4-D08A-4D29-8256-967CCF3EC068}" srcOrd="3" destOrd="0" presId="urn:microsoft.com/office/officeart/2008/layout/HorizontalMultiLevelHierarchy"/>
    <dgm:cxn modelId="{7CA33372-257E-4040-BA99-581F6546451C}" type="presParOf" srcId="{2E9AC3E4-D08A-4D29-8256-967CCF3EC068}" destId="{4FE60D39-3515-48FD-8667-11DBB50D601C}" srcOrd="0" destOrd="0" presId="urn:microsoft.com/office/officeart/2008/layout/HorizontalMultiLevelHierarchy"/>
    <dgm:cxn modelId="{FF1ECD4F-EA74-49E3-AE4D-3BB3AF668532}" type="presParOf" srcId="{2E9AC3E4-D08A-4D29-8256-967CCF3EC068}" destId="{CF3D0A05-8F39-412F-8B5E-CAC0B34C20A6}" srcOrd="1" destOrd="0" presId="urn:microsoft.com/office/officeart/2008/layout/HorizontalMultiLevelHierarchy"/>
    <dgm:cxn modelId="{CBA4BC81-A17E-45B1-8BC0-7230108C9328}" type="presParOf" srcId="{5C7250F8-C6A4-452B-9A45-21B92849031A}" destId="{EEB73C2E-1909-4097-8D2F-85778E1E7C2B}" srcOrd="4" destOrd="0" presId="urn:microsoft.com/office/officeart/2008/layout/HorizontalMultiLevelHierarchy"/>
    <dgm:cxn modelId="{3F66D46A-18A6-4EB3-B852-6C292C407A5A}" type="presParOf" srcId="{EEB73C2E-1909-4097-8D2F-85778E1E7C2B}" destId="{D112CB5E-DC51-4BCD-8BBF-0FFE5C115FE9}" srcOrd="0" destOrd="0" presId="urn:microsoft.com/office/officeart/2008/layout/HorizontalMultiLevelHierarchy"/>
    <dgm:cxn modelId="{E2D2BB61-BD96-488A-8629-0BBA08CD25C6}" type="presParOf" srcId="{5C7250F8-C6A4-452B-9A45-21B92849031A}" destId="{B470585B-4377-4D57-8E6D-C988CE6882AA}" srcOrd="5" destOrd="0" presId="urn:microsoft.com/office/officeart/2008/layout/HorizontalMultiLevelHierarchy"/>
    <dgm:cxn modelId="{00B61FF3-9FA2-408A-B283-F5A6119690D4}" type="presParOf" srcId="{B470585B-4377-4D57-8E6D-C988CE6882AA}" destId="{8DB31D70-E87F-412A-98F5-65BB546476AF}" srcOrd="0" destOrd="0" presId="urn:microsoft.com/office/officeart/2008/layout/HorizontalMultiLevelHierarchy"/>
    <dgm:cxn modelId="{5C1EB2BD-0841-4736-882D-B41778DFBAF7}" type="presParOf" srcId="{B470585B-4377-4D57-8E6D-C988CE6882AA}" destId="{72C7CCA2-BA31-466D-B3B9-C079004F33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73C2E-1909-4097-8D2F-85778E1E7C2B}">
      <dsp:nvSpPr>
        <dsp:cNvPr id="0" name=""/>
        <dsp:cNvSpPr/>
      </dsp:nvSpPr>
      <dsp:spPr>
        <a:xfrm>
          <a:off x="3960480" y="3388519"/>
          <a:ext cx="844690" cy="1609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2345" y="0"/>
              </a:lnTo>
              <a:lnTo>
                <a:pt x="422345" y="1609546"/>
              </a:lnTo>
              <a:lnTo>
                <a:pt x="844690" y="16095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4337381" y="4147849"/>
        <a:ext cx="90886" cy="90886"/>
      </dsp:txXfrm>
    </dsp:sp>
    <dsp:sp modelId="{2816B1E4-E430-435F-9318-81E65593BDF1}">
      <dsp:nvSpPr>
        <dsp:cNvPr id="0" name=""/>
        <dsp:cNvSpPr/>
      </dsp:nvSpPr>
      <dsp:spPr>
        <a:xfrm>
          <a:off x="3960480" y="3342799"/>
          <a:ext cx="8446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44690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361707" y="3367401"/>
        <a:ext cx="42234" cy="42234"/>
      </dsp:txXfrm>
    </dsp:sp>
    <dsp:sp modelId="{EFC9606F-408F-4B2A-8887-75D4A354C225}">
      <dsp:nvSpPr>
        <dsp:cNvPr id="0" name=""/>
        <dsp:cNvSpPr/>
      </dsp:nvSpPr>
      <dsp:spPr>
        <a:xfrm>
          <a:off x="3960480" y="1778972"/>
          <a:ext cx="844690" cy="1609546"/>
        </a:xfrm>
        <a:custGeom>
          <a:avLst/>
          <a:gdLst/>
          <a:ahLst/>
          <a:cxnLst/>
          <a:rect l="0" t="0" r="0" b="0"/>
          <a:pathLst>
            <a:path>
              <a:moveTo>
                <a:pt x="0" y="1609546"/>
              </a:moveTo>
              <a:lnTo>
                <a:pt x="422345" y="1609546"/>
              </a:lnTo>
              <a:lnTo>
                <a:pt x="422345" y="0"/>
              </a:lnTo>
              <a:lnTo>
                <a:pt x="84469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4337381" y="2538302"/>
        <a:ext cx="90886" cy="90886"/>
      </dsp:txXfrm>
    </dsp:sp>
    <dsp:sp modelId="{55233D8C-6060-4224-8119-E3B1458E634D}">
      <dsp:nvSpPr>
        <dsp:cNvPr id="0" name=""/>
        <dsp:cNvSpPr/>
      </dsp:nvSpPr>
      <dsp:spPr>
        <a:xfrm rot="16200000">
          <a:off x="-71857" y="2744700"/>
          <a:ext cx="6777038" cy="128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Menús</a:t>
          </a:r>
          <a:endParaRPr lang="es-ES" sz="6500" kern="1200" dirty="0"/>
        </a:p>
      </dsp:txBody>
      <dsp:txXfrm>
        <a:off x="-71857" y="2744700"/>
        <a:ext cx="6777038" cy="1287637"/>
      </dsp:txXfrm>
    </dsp:sp>
    <dsp:sp modelId="{D26D3A4E-C775-4FB3-AF24-A5B8FDD2DC34}">
      <dsp:nvSpPr>
        <dsp:cNvPr id="0" name=""/>
        <dsp:cNvSpPr/>
      </dsp:nvSpPr>
      <dsp:spPr>
        <a:xfrm>
          <a:off x="4805170" y="1135153"/>
          <a:ext cx="4223450" cy="128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smtClean="0"/>
            <a:t>Principales</a:t>
          </a:r>
          <a:endParaRPr lang="es-ES" sz="5700" kern="1200" dirty="0"/>
        </a:p>
      </dsp:txBody>
      <dsp:txXfrm>
        <a:off x="4805170" y="1135153"/>
        <a:ext cx="4223450" cy="1287637"/>
      </dsp:txXfrm>
    </dsp:sp>
    <dsp:sp modelId="{4FE60D39-3515-48FD-8667-11DBB50D601C}">
      <dsp:nvSpPr>
        <dsp:cNvPr id="0" name=""/>
        <dsp:cNvSpPr/>
      </dsp:nvSpPr>
      <dsp:spPr>
        <a:xfrm>
          <a:off x="4805170" y="2744700"/>
          <a:ext cx="4223450" cy="128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smtClean="0"/>
            <a:t>Submenús</a:t>
          </a:r>
          <a:endParaRPr lang="es-ES" sz="5700" kern="1200" dirty="0"/>
        </a:p>
      </dsp:txBody>
      <dsp:txXfrm>
        <a:off x="4805170" y="2744700"/>
        <a:ext cx="4223450" cy="1287637"/>
      </dsp:txXfrm>
    </dsp:sp>
    <dsp:sp modelId="{8DB31D70-E87F-412A-98F5-65BB546476AF}">
      <dsp:nvSpPr>
        <dsp:cNvPr id="0" name=""/>
        <dsp:cNvSpPr/>
      </dsp:nvSpPr>
      <dsp:spPr>
        <a:xfrm>
          <a:off x="4805170" y="4354246"/>
          <a:ext cx="4223450" cy="128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smtClean="0"/>
            <a:t>Contextuales</a:t>
          </a:r>
          <a:endParaRPr lang="es-ES" sz="5700" kern="1200" dirty="0"/>
        </a:p>
      </dsp:txBody>
      <dsp:txXfrm>
        <a:off x="4805170" y="4354246"/>
        <a:ext cx="4223450" cy="1287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42D-E210-459C-9B6A-DBC7E5926DCE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FB107-1B85-4AE6-9769-BF5E967866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58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0775" cy="36988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690269"/>
            <a:ext cx="5434993" cy="443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75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148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63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643A8-AEE0-425B-B183-740DD9CB48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57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2B5A-1F4D-404B-9786-2B7DBAA968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960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A3441-FF5E-4705-8111-5A591E2110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7608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33CC-165B-4BFD-8FC9-18A07342612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0467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0D3F0-C556-4A52-9255-FC4E4F7C84D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0112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72E25-14C6-4238-9213-D5D462072E7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3496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4090-A177-460E-BEAA-83167ABB5E4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9647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60E2-2D4E-400F-85EE-C59BB2D6520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93913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E76D-D509-4CD1-8E24-7B68105F737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506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9C37-9CDA-45A2-99E8-B1A9D7C1FD0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6392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26CFC-AB16-4636-BD67-190E6A04944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7899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C6265-E190-4EA6-93EA-E93A80198A8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6057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3A3A-7499-45A3-B044-0502C93448B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8032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E9CB-B081-4314-9DC2-64919895A7E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86400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DA1CE-A97B-453B-997C-0F08F44D91C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79724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A75E-D45B-4821-A387-E72FD4A7AF1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40503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5ECBA-E3D9-485A-BE61-727299BB507D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228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6F70-7FF2-4A2B-9913-D1B3C8D395E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4483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66FFA-99E1-472B-87E6-57D25CB8E4A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5043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085-8947-4026-B884-77F1248B38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00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B50B-AC11-40BD-AC8C-E006398B31C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22972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EF8D-4B92-4B14-BEB0-EFD1D7E16DD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054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B59C-C39A-46BA-8C47-88EA9FB4B75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28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218F-1EB7-4850-A34C-005D0248341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84768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DBEE5-7620-4CB3-8CFD-DC159CDB00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4197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3452-1215-4B7F-BCED-707033365CD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87441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CAFC-9238-4658-B610-B5B49C8E19B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11576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D33A-B4C1-438D-ABC7-C2A32089735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70794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220A-23EB-4D0A-8EA7-D0BA788C9B5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97913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1FA40-ABBF-474D-A8DB-FD41941A4B2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56288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FD8E-70AC-4B5E-AF53-871A3D4D66D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62251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DB74B-D9F0-4000-B9F9-B519CB20370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8628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34CD-AFE8-41B6-B854-B8D5A21D20E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8788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261F-0D9A-403D-8678-7104D674749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061381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C3C7E-CBF2-49A9-8D9A-C2B85F5AB47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6983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D225C-CDA9-4BD8-8870-A8B430FF9E4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21524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DC322-AC6E-4D0D-BC7C-0094E0AE4E5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97690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91FC-7FF1-42BA-9B30-30564EF2D05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79870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7DF4-FE2D-440D-B752-537D3502C1F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12806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D797A-0B99-4E62-BAEE-A12C1ABB240B}" type="datetime1">
              <a:rPr lang="en-US" smtClean="0"/>
              <a:t>5/14/2019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C704-0329-47A5-83FA-57CD0A160386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1BFDD-514A-4012-8DB9-09BF211FD1E8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B46157-81B5-4ECD-9732-37B025E18918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1E52B-0256-4D1A-AE47-90259A143B3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70136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D57F-DC07-4B86-A545-7B0F4CC76342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11902-A348-4E8E-B89F-811F2EE3EA41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619C-1A2D-4C40-8386-F5E8C1D359ED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6A2B-2802-4C35-B415-10839780E007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677F-4765-4B9F-A07D-0B804983A4AC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30C6-1671-4AEA-8CBA-2037241A3910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7163B-DAB2-4E74-B8DD-9BA5E829F4C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487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2E969-D9B1-43D6-85D0-187BC1F790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464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88711-8411-4CCE-BF8F-7956B4196B2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211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DCAB-A464-407D-9DC4-C5B88963C7A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584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287463" y="5187950"/>
            <a:ext cx="10402887" cy="1820863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300163" y="7180263"/>
            <a:ext cx="10404475" cy="974725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287463" y="5187950"/>
            <a:ext cx="323850" cy="1820863"/>
          </a:xfrm>
          <a:prstGeom prst="rect">
            <a:avLst/>
          </a:prstGeom>
          <a:solidFill>
            <a:srgbClr val="727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300163" y="7180263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02725" y="9037638"/>
            <a:ext cx="325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122738" y="9037638"/>
            <a:ext cx="49418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730375" y="9037638"/>
            <a:ext cx="1730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759E7FA0-F417-4856-98D8-8689DB659C31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F07EE0F1-D675-40AB-8662-EACF0DD19D3B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8786813" y="436563"/>
            <a:ext cx="1587" cy="85820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114B1927-0907-4C49-81C6-00D2597F54B9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9323388" y="392113"/>
            <a:ext cx="1587" cy="8323262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66FFEFC-CC0F-4AE4-A45E-C33ECFA2E987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F87BE5-FD88-4FE5-B40F-ABAF46240F17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smtClean="0"/>
              <a:t>SEMINARIO DE LENGUAJES</a:t>
            </a:r>
            <a:br>
              <a:rPr lang="es-ES" altLang="es-AR" sz="5100" b="1" smtClean="0"/>
            </a:br>
            <a:r>
              <a:rPr lang="es-ES" altLang="es-AR" sz="5100" b="1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Recursos de archivo. Menús.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dirty="0" smtClean="0">
                <a:solidFill>
                  <a:schemeClr val="tx1"/>
                </a:solidFill>
              </a:rPr>
              <a:t>Mg. Corbalán Leonardo, Esp. </a:t>
            </a:r>
            <a:r>
              <a:rPr lang="es-ES" sz="2800" dirty="0" err="1">
                <a:solidFill>
                  <a:schemeClr val="tx1"/>
                </a:solidFill>
              </a:rPr>
              <a:t>Delía</a:t>
            </a:r>
            <a:r>
              <a:rPr lang="es-ES" sz="2800" dirty="0">
                <a:solidFill>
                  <a:schemeClr val="tx1"/>
                </a:solidFill>
              </a:rPr>
              <a:t> Lisandro</a:t>
            </a: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4F-62F3-4D7C-A5CB-92F1B77A1A30}" type="slidenum">
              <a:rPr lang="es-AR" altLang="es-ES" smtClean="0"/>
              <a:pPr/>
              <a:t>1</a:t>
            </a:fld>
            <a:endParaRPr lang="es-AR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8"/>
            <a:ext cx="12478271" cy="65527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Vamos a crear un recurso alternativo </a:t>
            </a:r>
            <a:r>
              <a:rPr lang="es-ES" sz="3600" dirty="0" err="1" smtClean="0">
                <a:solidFill>
                  <a:srgbClr val="C00000"/>
                </a:solidFill>
              </a:rPr>
              <a:t>drawable</a:t>
            </a:r>
            <a:r>
              <a:rPr lang="es-ES" sz="3600" dirty="0" smtClean="0"/>
              <a:t> para establecer otra imagen de fondo en la disposición horizontal (</a:t>
            </a:r>
            <a:r>
              <a:rPr lang="es-ES" sz="3600" dirty="0" err="1" smtClean="0">
                <a:solidFill>
                  <a:srgbClr val="C00000"/>
                </a:solidFill>
              </a:rPr>
              <a:t>landscape</a:t>
            </a:r>
            <a:r>
              <a:rPr lang="es-ES" sz="3600" dirty="0" smtClean="0"/>
              <a:t>) 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Para ello es necesario crear el directorio de recursos </a:t>
            </a:r>
            <a:r>
              <a:rPr lang="es-ES" sz="3600" dirty="0" smtClean="0">
                <a:solidFill>
                  <a:srgbClr val="C00000"/>
                </a:solidFill>
              </a:rPr>
              <a:t>res/</a:t>
            </a:r>
            <a:r>
              <a:rPr lang="es-ES" sz="3600" dirty="0" err="1" smtClean="0">
                <a:solidFill>
                  <a:srgbClr val="C00000"/>
                </a:solidFill>
              </a:rPr>
              <a:t>drawble-land</a:t>
            </a:r>
            <a:r>
              <a:rPr lang="es-ES" sz="3600" dirty="0" smtClean="0"/>
              <a:t> para guardar en él una imagen que llamaremos también </a:t>
            </a:r>
            <a:r>
              <a:rPr lang="es-ES" sz="3600" dirty="0" smtClean="0">
                <a:solidFill>
                  <a:srgbClr val="C00000"/>
                </a:solidFill>
              </a:rPr>
              <a:t>fondo.png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El sufijo </a:t>
            </a:r>
            <a:r>
              <a:rPr lang="es-ES" sz="3600" dirty="0" smtClean="0">
                <a:solidFill>
                  <a:srgbClr val="C00000"/>
                </a:solidFill>
              </a:rPr>
              <a:t>–</a:t>
            </a:r>
            <a:r>
              <a:rPr lang="es-ES" sz="3600" dirty="0" err="1" smtClean="0">
                <a:solidFill>
                  <a:srgbClr val="C00000"/>
                </a:solidFill>
              </a:rPr>
              <a:t>land</a:t>
            </a:r>
            <a:r>
              <a:rPr lang="es-ES" sz="3600" dirty="0" smtClean="0"/>
              <a:t> es un calificador que hace referencia a los recursos alternativos para la disposición </a:t>
            </a:r>
            <a:r>
              <a:rPr lang="es-ES" sz="3600" dirty="0" err="1" smtClean="0">
                <a:solidFill>
                  <a:srgbClr val="C00000"/>
                </a:solidFill>
              </a:rPr>
              <a:t>landscape</a:t>
            </a:r>
            <a:r>
              <a:rPr lang="es-ES" sz="3600" dirty="0" smtClean="0"/>
              <a:t>, al igual que el sufijo </a:t>
            </a:r>
            <a:r>
              <a:rPr lang="es-ES" sz="3600" dirty="0" smtClean="0">
                <a:solidFill>
                  <a:srgbClr val="C00000"/>
                </a:solidFill>
              </a:rPr>
              <a:t>–en</a:t>
            </a:r>
            <a:r>
              <a:rPr lang="es-ES" sz="3600" dirty="0" smtClean="0"/>
              <a:t> lo hace para el </a:t>
            </a:r>
            <a:r>
              <a:rPr lang="es-ES" sz="3600" dirty="0" smtClean="0">
                <a:solidFill>
                  <a:srgbClr val="C00000"/>
                </a:solidFill>
              </a:rPr>
              <a:t>idioma inglés</a:t>
            </a:r>
            <a:r>
              <a:rPr lang="es-ES" sz="3600" dirty="0" smtClean="0"/>
              <a:t>  (visto en la clase anterior)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8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11</a:t>
            </a:fld>
            <a:endParaRPr lang="es-AR" alt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8" y="1131590"/>
            <a:ext cx="12385376" cy="79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13 Grupo"/>
          <p:cNvGrpSpPr/>
          <p:nvPr/>
        </p:nvGrpSpPr>
        <p:grpSpPr>
          <a:xfrm>
            <a:off x="142510" y="1779662"/>
            <a:ext cx="6477698" cy="5641425"/>
            <a:chOff x="142510" y="1872042"/>
            <a:chExt cx="6477698" cy="5641425"/>
          </a:xfrm>
        </p:grpSpPr>
        <p:grpSp>
          <p:nvGrpSpPr>
            <p:cNvPr id="4" name="3 Grupo"/>
            <p:cNvGrpSpPr/>
            <p:nvPr/>
          </p:nvGrpSpPr>
          <p:grpSpPr>
            <a:xfrm>
              <a:off x="142510" y="1872042"/>
              <a:ext cx="6477698" cy="5641425"/>
              <a:chOff x="1807853" y="-1327847"/>
              <a:chExt cx="4555189" cy="3967275"/>
            </a:xfrm>
          </p:grpSpPr>
          <p:sp>
            <p:nvSpPr>
              <p:cNvPr id="5" name="2 CuadroTexto"/>
              <p:cNvSpPr txBox="1"/>
              <p:nvPr/>
            </p:nvSpPr>
            <p:spPr>
              <a:xfrm>
                <a:off x="1807853" y="1535581"/>
                <a:ext cx="4555189" cy="11038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/>
                  <a:t>En la vista </a:t>
                </a:r>
                <a:r>
                  <a:rPr lang="es-ES" sz="3200" dirty="0" err="1" smtClean="0">
                    <a:solidFill>
                      <a:srgbClr val="FFFF00"/>
                    </a:solidFill>
                  </a:rPr>
                  <a:t>Packages</a:t>
                </a:r>
                <a:r>
                  <a:rPr lang="es-ES" sz="3200" dirty="0" smtClean="0"/>
                  <a:t>, </a:t>
                </a:r>
                <a:r>
                  <a:rPr lang="es-ES" sz="3200" dirty="0" err="1" smtClean="0"/>
                  <a:t>click</a:t>
                </a:r>
                <a:r>
                  <a:rPr lang="es-ES" sz="3200" dirty="0" smtClean="0"/>
                  <a:t> con el botón derecho sobre la carpeta </a:t>
                </a:r>
                <a:r>
                  <a:rPr lang="es-ES" sz="3200" dirty="0" err="1" smtClean="0">
                    <a:solidFill>
                      <a:srgbClr val="FFFF00"/>
                    </a:solidFill>
                  </a:rPr>
                  <a:t>drawable</a:t>
                </a:r>
                <a:endParaRPr lang="es-ES" sz="32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7" name="4 Conector recto de flecha"/>
              <p:cNvCxnSpPr/>
              <p:nvPr/>
            </p:nvCxnSpPr>
            <p:spPr>
              <a:xfrm flipH="1" flipV="1">
                <a:off x="2329968" y="-1327847"/>
                <a:ext cx="17556" cy="2872091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4 Conector recto de flecha"/>
            <p:cNvCxnSpPr/>
            <p:nvPr/>
          </p:nvCxnSpPr>
          <p:spPr>
            <a:xfrm flipV="1">
              <a:off x="3549278" y="3168187"/>
              <a:ext cx="0" cy="278793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15 Grupo"/>
          <p:cNvGrpSpPr/>
          <p:nvPr/>
        </p:nvGrpSpPr>
        <p:grpSpPr>
          <a:xfrm>
            <a:off x="6933656" y="2940061"/>
            <a:ext cx="5232338" cy="5620478"/>
            <a:chOff x="5620611" y="719136"/>
            <a:chExt cx="5710330" cy="2043270"/>
          </a:xfrm>
        </p:grpSpPr>
        <p:sp>
          <p:nvSpPr>
            <p:cNvPr id="17" name="2 CuadroTexto"/>
            <p:cNvSpPr txBox="1"/>
            <p:nvPr/>
          </p:nvSpPr>
          <p:spPr>
            <a:xfrm>
              <a:off x="5620611" y="2370794"/>
              <a:ext cx="5710330" cy="39161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Elegir  </a:t>
              </a:r>
              <a:r>
                <a:rPr lang="es-ES" sz="3200" dirty="0" smtClean="0">
                  <a:solidFill>
                    <a:srgbClr val="FFFF00"/>
                  </a:solidFill>
                </a:rPr>
                <a:t>New</a:t>
              </a:r>
              <a:r>
                <a:rPr lang="es-ES" sz="3200" dirty="0" smtClean="0"/>
                <a:t> y luego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Android</a:t>
              </a:r>
              <a:r>
                <a:rPr lang="es-ES" sz="3200" dirty="0" smtClean="0">
                  <a:solidFill>
                    <a:srgbClr val="FFFF00"/>
                  </a:solidFill>
                </a:rPr>
                <a:t>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resource</a:t>
              </a:r>
              <a:r>
                <a:rPr lang="es-ES" sz="3200" dirty="0" smtClean="0">
                  <a:solidFill>
                    <a:srgbClr val="FFFF00"/>
                  </a:solidFill>
                </a:rPr>
                <a:t>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directory</a:t>
              </a:r>
              <a:endParaRPr lang="es-E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19" name="4 Conector recto de flecha"/>
            <p:cNvCxnSpPr/>
            <p:nvPr/>
          </p:nvCxnSpPr>
          <p:spPr>
            <a:xfrm flipV="1">
              <a:off x="10650125" y="719136"/>
              <a:ext cx="1" cy="165165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17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12</a:t>
            </a:fld>
            <a:endParaRPr lang="es-AR" alt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4" y="1707654"/>
            <a:ext cx="10912406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090045" y="3507854"/>
            <a:ext cx="3600395" cy="2592288"/>
            <a:chOff x="3090045" y="3507854"/>
            <a:chExt cx="3600395" cy="2592288"/>
          </a:xfrm>
        </p:grpSpPr>
        <p:grpSp>
          <p:nvGrpSpPr>
            <p:cNvPr id="4" name="3 Grupo"/>
            <p:cNvGrpSpPr/>
            <p:nvPr/>
          </p:nvGrpSpPr>
          <p:grpSpPr>
            <a:xfrm>
              <a:off x="3090045" y="3507854"/>
              <a:ext cx="3600395" cy="2592288"/>
              <a:chOff x="4330963" y="-1324618"/>
              <a:chExt cx="2531837" cy="1823000"/>
            </a:xfrm>
          </p:grpSpPr>
          <p:sp>
            <p:nvSpPr>
              <p:cNvPr id="5" name="2 CuadroTexto"/>
              <p:cNvSpPr txBox="1"/>
              <p:nvPr/>
            </p:nvSpPr>
            <p:spPr>
              <a:xfrm>
                <a:off x="4330963" y="-1324618"/>
                <a:ext cx="2531837" cy="6709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Elegir </a:t>
                </a:r>
                <a:r>
                  <a:rPr lang="es-ES" sz="2800" dirty="0" err="1" smtClean="0">
                    <a:solidFill>
                      <a:srgbClr val="FFFF00"/>
                    </a:solidFill>
                  </a:rPr>
                  <a:t>Orientation</a:t>
                </a:r>
                <a:r>
                  <a:rPr lang="es-ES" sz="2800" dirty="0" smtClean="0"/>
                  <a:t> y presionar botón 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&gt;&gt;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7" name="4 Conector recto de flecha"/>
              <p:cNvCxnSpPr/>
              <p:nvPr/>
            </p:nvCxnSpPr>
            <p:spPr>
              <a:xfrm flipH="1">
                <a:off x="4907088" y="-653653"/>
                <a:ext cx="689798" cy="1152035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4 Conector recto de flecha"/>
            <p:cNvCxnSpPr/>
            <p:nvPr/>
          </p:nvCxnSpPr>
          <p:spPr>
            <a:xfrm>
              <a:off x="4890244" y="4435828"/>
              <a:ext cx="1107306" cy="66685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72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2" y="1705203"/>
            <a:ext cx="11763356" cy="65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13</a:t>
            </a:fld>
            <a:endParaRPr lang="es-AR" altLang="es-ES"/>
          </a:p>
        </p:txBody>
      </p:sp>
      <p:grpSp>
        <p:nvGrpSpPr>
          <p:cNvPr id="11" name="10 Grupo"/>
          <p:cNvGrpSpPr/>
          <p:nvPr/>
        </p:nvGrpSpPr>
        <p:grpSpPr>
          <a:xfrm>
            <a:off x="5277470" y="4587974"/>
            <a:ext cx="4104456" cy="1536387"/>
            <a:chOff x="4350083" y="-1697720"/>
            <a:chExt cx="2886298" cy="1080448"/>
          </a:xfrm>
        </p:grpSpPr>
        <p:sp>
          <p:nvSpPr>
            <p:cNvPr id="13" name="2 CuadroTexto"/>
            <p:cNvSpPr txBox="1"/>
            <p:nvPr/>
          </p:nvSpPr>
          <p:spPr>
            <a:xfrm>
              <a:off x="4350083" y="-985221"/>
              <a:ext cx="2886298" cy="36794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Seleccionar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Landscape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4 Conector recto de flecha"/>
            <p:cNvCxnSpPr/>
            <p:nvPr/>
          </p:nvCxnSpPr>
          <p:spPr>
            <a:xfrm flipV="1">
              <a:off x="5596882" y="-1697720"/>
              <a:ext cx="4" cy="71249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>
            <a:off x="8104626" y="6741519"/>
            <a:ext cx="3509548" cy="1024748"/>
            <a:chOff x="5711835" y="-1353169"/>
            <a:chExt cx="2467952" cy="720643"/>
          </a:xfrm>
        </p:grpSpPr>
        <p:sp>
          <p:nvSpPr>
            <p:cNvPr id="20" name="2 CuadroTexto"/>
            <p:cNvSpPr txBox="1"/>
            <p:nvPr/>
          </p:nvSpPr>
          <p:spPr>
            <a:xfrm>
              <a:off x="5711835" y="-1353169"/>
              <a:ext cx="2467952" cy="36794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Luego Presionar </a:t>
              </a:r>
              <a:r>
                <a:rPr lang="es-ES" sz="2800" dirty="0" smtClean="0">
                  <a:solidFill>
                    <a:srgbClr val="FFFF00"/>
                  </a:solidFill>
                </a:rPr>
                <a:t>OK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21" name="4 Conector recto de flecha"/>
            <p:cNvCxnSpPr/>
            <p:nvPr/>
          </p:nvCxnSpPr>
          <p:spPr>
            <a:xfrm>
              <a:off x="6844537" y="-985220"/>
              <a:ext cx="1" cy="35269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4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14</a:t>
            </a:fld>
            <a:endParaRPr lang="es-AR" altLang="es-E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5542"/>
            <a:ext cx="13003212" cy="87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3261245" y="4583784"/>
            <a:ext cx="7128792" cy="4079688"/>
            <a:chOff x="3438620" y="-2564416"/>
            <a:chExt cx="5013044" cy="2868999"/>
          </a:xfrm>
        </p:grpSpPr>
        <p:sp>
          <p:nvSpPr>
            <p:cNvPr id="6" name="2 CuadroTexto"/>
            <p:cNvSpPr txBox="1"/>
            <p:nvPr/>
          </p:nvSpPr>
          <p:spPr>
            <a:xfrm>
              <a:off x="3438620" y="-972418"/>
              <a:ext cx="5013044" cy="127700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Se habrá creado la carpeta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drawable-land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smtClean="0"/>
                <a:t>para definir los recursos alternativos correspondientes a la </a:t>
              </a:r>
              <a:r>
                <a:rPr lang="es-ES" sz="2800" dirty="0" smtClean="0">
                  <a:solidFill>
                    <a:srgbClr val="FFFF00"/>
                  </a:solidFill>
                </a:rPr>
                <a:t>orientación horizontal </a:t>
              </a:r>
              <a:r>
                <a:rPr lang="es-ES" sz="2800" dirty="0" smtClean="0"/>
                <a:t>del dispositivo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7" name="4 Conector recto de flecha"/>
            <p:cNvCxnSpPr/>
            <p:nvPr/>
          </p:nvCxnSpPr>
          <p:spPr>
            <a:xfrm flipV="1">
              <a:off x="4248810" y="-2564416"/>
              <a:ext cx="0" cy="159199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5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4941" y="2067694"/>
            <a:ext cx="12478271" cy="6767487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600" dirty="0" smtClean="0"/>
              <a:t>Crear en el </a:t>
            </a:r>
            <a:r>
              <a:rPr lang="es-ES" sz="3600" dirty="0" err="1" smtClean="0">
                <a:solidFill>
                  <a:srgbClr val="C00000"/>
                </a:solidFill>
              </a:rPr>
              <a:t>Paint</a:t>
            </a:r>
            <a:r>
              <a:rPr lang="es-ES" sz="3600" dirty="0" smtClean="0"/>
              <a:t> una imagen con relación 5:3 (por ejemplo 500 x 300) 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15</a:t>
            </a:fld>
            <a:endParaRPr lang="es-E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02" y="3435846"/>
            <a:ext cx="9073008" cy="608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6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8" y="3664712"/>
            <a:ext cx="10367293" cy="589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7"/>
            <a:ext cx="12478271" cy="1514375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200" dirty="0" smtClean="0"/>
              <a:t>Guardar imagen creada en </a:t>
            </a:r>
            <a:r>
              <a:rPr lang="es-ES" sz="3200" dirty="0" err="1" smtClean="0"/>
              <a:t>Paint</a:t>
            </a:r>
            <a:r>
              <a:rPr lang="es-ES" sz="3200" dirty="0" smtClean="0"/>
              <a:t> con el nombre </a:t>
            </a:r>
            <a:r>
              <a:rPr lang="es-ES" sz="3200" dirty="0" smtClean="0">
                <a:solidFill>
                  <a:srgbClr val="C00000"/>
                </a:solidFill>
              </a:rPr>
              <a:t>fondo.png</a:t>
            </a:r>
            <a:r>
              <a:rPr lang="es-ES" sz="3200" dirty="0" smtClean="0"/>
              <a:t> en la carpeta </a:t>
            </a:r>
            <a:r>
              <a:rPr lang="es-ES" sz="3200" dirty="0" smtClean="0">
                <a:solidFill>
                  <a:srgbClr val="C00000"/>
                </a:solidFill>
              </a:rPr>
              <a:t>res/</a:t>
            </a:r>
            <a:r>
              <a:rPr lang="es-ES" sz="3200" dirty="0" err="1" smtClean="0">
                <a:solidFill>
                  <a:srgbClr val="C00000"/>
                </a:solidFill>
              </a:rPr>
              <a:t>drawable-land</a:t>
            </a:r>
            <a:r>
              <a:rPr lang="es-ES" sz="3200" dirty="0" smtClean="0">
                <a:solidFill>
                  <a:srgbClr val="C00000"/>
                </a:solidFill>
              </a:rPr>
              <a:t> </a:t>
            </a:r>
            <a:r>
              <a:rPr lang="es-ES" sz="3200" dirty="0" smtClean="0"/>
              <a:t> del proyecto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16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3421230" y="4348708"/>
            <a:ext cx="6477700" cy="1531064"/>
            <a:chOff x="2427055" y="1348524"/>
            <a:chExt cx="4555189" cy="1076705"/>
          </a:xfrm>
        </p:grpSpPr>
        <p:sp>
          <p:nvSpPr>
            <p:cNvPr id="9" name="2 CuadroTexto"/>
            <p:cNvSpPr txBox="1"/>
            <p:nvPr/>
          </p:nvSpPr>
          <p:spPr>
            <a:xfrm>
              <a:off x="2427055" y="2057280"/>
              <a:ext cx="4555189" cy="36794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Carpeta </a:t>
              </a:r>
              <a:r>
                <a:rPr lang="es-ES" sz="2800" dirty="0" smtClean="0">
                  <a:solidFill>
                    <a:srgbClr val="FFFF00"/>
                  </a:solidFill>
                </a:rPr>
                <a:t>res/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drawable-land</a:t>
              </a:r>
              <a:r>
                <a:rPr lang="es-ES" sz="2800" dirty="0" smtClean="0"/>
                <a:t> del proyecto</a:t>
              </a:r>
              <a:endParaRPr lang="es-ES" sz="2800" dirty="0"/>
            </a:p>
          </p:txBody>
        </p:sp>
        <p:cxnSp>
          <p:nvCxnSpPr>
            <p:cNvPr id="11" name="4 Conector recto de flecha"/>
            <p:cNvCxnSpPr>
              <a:stCxn id="9" idx="0"/>
            </p:cNvCxnSpPr>
            <p:nvPr/>
          </p:nvCxnSpPr>
          <p:spPr>
            <a:xfrm flipV="1">
              <a:off x="4704650" y="1348524"/>
              <a:ext cx="0" cy="70875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2775877" y="6178681"/>
            <a:ext cx="8262232" cy="2057767"/>
            <a:chOff x="1497657" y="2079250"/>
            <a:chExt cx="5810100" cy="1447103"/>
          </a:xfrm>
        </p:grpSpPr>
        <p:sp>
          <p:nvSpPr>
            <p:cNvPr id="18" name="2 CuadroTexto"/>
            <p:cNvSpPr txBox="1"/>
            <p:nvPr/>
          </p:nvSpPr>
          <p:spPr>
            <a:xfrm>
              <a:off x="2246200" y="2079250"/>
              <a:ext cx="5061557" cy="1277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Nombre del archivo. Debe llamarse exactamente igual al recurso ya definido, pues representa el mismo recurso para otra configuración</a:t>
              </a:r>
              <a:endParaRPr lang="es-ES" sz="2800" dirty="0"/>
            </a:p>
          </p:txBody>
        </p:sp>
        <p:cxnSp>
          <p:nvCxnSpPr>
            <p:cNvPr id="20" name="4 Conector recto de flecha"/>
            <p:cNvCxnSpPr>
              <a:stCxn id="18" idx="1"/>
            </p:cNvCxnSpPr>
            <p:nvPr/>
          </p:nvCxnSpPr>
          <p:spPr>
            <a:xfrm flipH="1">
              <a:off x="1497657" y="2717750"/>
              <a:ext cx="748543" cy="80860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41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70413" y="2643758"/>
            <a:ext cx="6318970" cy="2376264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Verificar ahora que al colocar el dispositivo en disposición horizontal cambia la imagen de fondo.</a:t>
            </a:r>
            <a:endParaRPr lang="es-ES" sz="3200" dirty="0" smtClean="0">
              <a:solidFill>
                <a:srgbClr val="C00000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17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6" y="2715766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13" y="5380062"/>
            <a:ext cx="62198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3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</a:t>
            </a:r>
            <a:r>
              <a:rPr lang="es-ES" dirty="0" err="1" smtClean="0"/>
              <a:t>mipmap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2283718"/>
            <a:ext cx="11881320" cy="65527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En la carpeta </a:t>
            </a:r>
            <a:r>
              <a:rPr lang="es-ES" sz="3600" dirty="0" err="1" smtClean="0">
                <a:solidFill>
                  <a:srgbClr val="C00000"/>
                </a:solidFill>
              </a:rPr>
              <a:t>mipmap</a:t>
            </a:r>
            <a:r>
              <a:rPr lang="es-ES" sz="3600" dirty="0" smtClean="0">
                <a:solidFill>
                  <a:srgbClr val="C00000"/>
                </a:solidFill>
              </a:rPr>
              <a:t>/</a:t>
            </a:r>
            <a:r>
              <a:rPr lang="es-ES" sz="3600" dirty="0" smtClean="0"/>
              <a:t> se colocan los </a:t>
            </a:r>
            <a:r>
              <a:rPr lang="es-AR" sz="3600" dirty="0"/>
              <a:t>a</a:t>
            </a:r>
            <a:r>
              <a:rPr lang="es-AR" sz="3600" dirty="0" smtClean="0"/>
              <a:t>rchivos de imágenes que constituyen los recursos predeterminados de íconos lanzadores de la aplicación</a:t>
            </a:r>
            <a:endParaRPr lang="es-ES" sz="3600" dirty="0"/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/>
              <a:t>En la carpeta </a:t>
            </a:r>
            <a:r>
              <a:rPr lang="es-ES" sz="3600" dirty="0" err="1" smtClean="0">
                <a:solidFill>
                  <a:srgbClr val="C00000"/>
                </a:solidFill>
              </a:rPr>
              <a:t>mipmap</a:t>
            </a:r>
            <a:r>
              <a:rPr lang="es-ES" sz="3600" smtClean="0">
                <a:solidFill>
                  <a:srgbClr val="C00000"/>
                </a:solidFill>
              </a:rPr>
              <a:t>-{calificadores}</a:t>
            </a:r>
            <a:r>
              <a:rPr lang="es-ES" sz="3600" smtClean="0"/>
              <a:t>/ </a:t>
            </a:r>
            <a:r>
              <a:rPr lang="es-ES" sz="3600" dirty="0" smtClean="0"/>
              <a:t>se colocan los archivos de imágenes para los recursos alternativos de íconos de la aplicación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Al crear un proyecto, </a:t>
            </a:r>
            <a:r>
              <a:rPr lang="es-ES" sz="3600" dirty="0" err="1" smtClean="0">
                <a:solidFill>
                  <a:srgbClr val="C00000"/>
                </a:solidFill>
              </a:rPr>
              <a:t>Android</a:t>
            </a:r>
            <a:r>
              <a:rPr lang="es-ES" sz="3600" dirty="0" smtClean="0">
                <a:solidFill>
                  <a:srgbClr val="C00000"/>
                </a:solidFill>
              </a:rPr>
              <a:t> Studio</a:t>
            </a:r>
            <a:r>
              <a:rPr lang="es-ES" sz="3600" dirty="0" smtClean="0"/>
              <a:t> establece recursos </a:t>
            </a:r>
            <a:r>
              <a:rPr lang="es-ES" sz="3600" dirty="0" err="1" smtClean="0">
                <a:solidFill>
                  <a:srgbClr val="C00000"/>
                </a:solidFill>
              </a:rPr>
              <a:t>mipmap</a:t>
            </a:r>
            <a:r>
              <a:rPr lang="es-ES" sz="3600" dirty="0" smtClean="0"/>
              <a:t> para cinco densidades distintas: </a:t>
            </a:r>
            <a:r>
              <a:rPr lang="es-ES" sz="3600" dirty="0" err="1" smtClean="0">
                <a:solidFill>
                  <a:srgbClr val="C00000"/>
                </a:solidFill>
              </a:rPr>
              <a:t>mdpi</a:t>
            </a:r>
            <a:r>
              <a:rPr lang="es-ES" sz="3600" dirty="0" smtClean="0"/>
              <a:t> (~</a:t>
            </a:r>
            <a:r>
              <a:rPr lang="es-ES" sz="3600" dirty="0" smtClean="0">
                <a:latin typeface="Consolas" pitchFamily="49" charset="0"/>
              </a:rPr>
              <a:t>160</a:t>
            </a:r>
            <a:r>
              <a:rPr lang="es-ES" sz="3600" dirty="0" smtClean="0"/>
              <a:t>dpi),  </a:t>
            </a:r>
            <a:r>
              <a:rPr lang="es-ES" sz="3600" dirty="0" err="1" smtClean="0">
                <a:solidFill>
                  <a:srgbClr val="C00000"/>
                </a:solidFill>
              </a:rPr>
              <a:t>hdpi</a:t>
            </a:r>
            <a:r>
              <a:rPr lang="es-ES" sz="3600" dirty="0" smtClean="0"/>
              <a:t>(~</a:t>
            </a:r>
            <a:r>
              <a:rPr lang="es-ES" sz="3600" dirty="0" smtClean="0">
                <a:latin typeface="Consolas" pitchFamily="49" charset="0"/>
              </a:rPr>
              <a:t>240</a:t>
            </a:r>
            <a:r>
              <a:rPr lang="es-ES" sz="3600" dirty="0" smtClean="0"/>
              <a:t>dpi</a:t>
            </a:r>
            <a:r>
              <a:rPr lang="es-ES" sz="3600" dirty="0"/>
              <a:t>)</a:t>
            </a:r>
            <a:r>
              <a:rPr lang="es-ES" sz="3600" dirty="0" smtClean="0"/>
              <a:t>, </a:t>
            </a:r>
            <a:r>
              <a:rPr lang="es-ES" sz="3600" dirty="0" err="1" smtClean="0">
                <a:solidFill>
                  <a:srgbClr val="C00000"/>
                </a:solidFill>
              </a:rPr>
              <a:t>xhdpi</a:t>
            </a:r>
            <a:r>
              <a:rPr lang="es-ES" sz="3600" dirty="0" smtClean="0"/>
              <a:t> (~</a:t>
            </a:r>
            <a:r>
              <a:rPr lang="es-ES" sz="3600" dirty="0" smtClean="0">
                <a:latin typeface="Consolas" pitchFamily="49" charset="0"/>
              </a:rPr>
              <a:t>320</a:t>
            </a:r>
            <a:r>
              <a:rPr lang="es-ES" sz="3600" dirty="0" smtClean="0"/>
              <a:t>dpi</a:t>
            </a:r>
            <a:r>
              <a:rPr lang="es-ES" sz="3600" dirty="0"/>
              <a:t>)</a:t>
            </a:r>
            <a:r>
              <a:rPr lang="es-ES" sz="3600" dirty="0" smtClean="0"/>
              <a:t>, </a:t>
            </a:r>
            <a:r>
              <a:rPr lang="es-ES" sz="3600" dirty="0" err="1" smtClean="0">
                <a:solidFill>
                  <a:srgbClr val="C00000"/>
                </a:solidFill>
              </a:rPr>
              <a:t>xxhdpi</a:t>
            </a:r>
            <a:r>
              <a:rPr lang="es-ES" sz="3600" dirty="0" smtClean="0"/>
              <a:t> (~</a:t>
            </a:r>
            <a:r>
              <a:rPr lang="es-ES" sz="3600" dirty="0" smtClean="0">
                <a:latin typeface="Consolas" pitchFamily="49" charset="0"/>
              </a:rPr>
              <a:t>480</a:t>
            </a:r>
            <a:r>
              <a:rPr lang="es-ES" sz="3600" dirty="0" smtClean="0"/>
              <a:t>dpi)</a:t>
            </a:r>
            <a:r>
              <a:rPr lang="es-ES" sz="3600" dirty="0"/>
              <a:t> </a:t>
            </a:r>
            <a:r>
              <a:rPr lang="es-ES" sz="3600" dirty="0" smtClean="0"/>
              <a:t>y </a:t>
            </a:r>
            <a:r>
              <a:rPr lang="es-ES" sz="3600" dirty="0" err="1" smtClean="0">
                <a:solidFill>
                  <a:srgbClr val="C00000"/>
                </a:solidFill>
              </a:rPr>
              <a:t>xxxhdpi</a:t>
            </a:r>
            <a:r>
              <a:rPr lang="es-ES" sz="3600" dirty="0" smtClean="0"/>
              <a:t>(~</a:t>
            </a:r>
            <a:r>
              <a:rPr lang="es-ES" sz="3600" dirty="0" smtClean="0">
                <a:latin typeface="Consolas" pitchFamily="49" charset="0"/>
              </a:rPr>
              <a:t>640</a:t>
            </a:r>
            <a:r>
              <a:rPr lang="es-ES" sz="3600" dirty="0" smtClean="0"/>
              <a:t>dpi</a:t>
            </a:r>
            <a:r>
              <a:rPr lang="es-ES" sz="3600" dirty="0"/>
              <a:t>)</a:t>
            </a:r>
            <a:endParaRPr lang="es-ES" sz="3600" dirty="0" smtClean="0"/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s-ES" sz="3600" dirty="0" smtClean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2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19</a:t>
            </a:fld>
            <a:endParaRPr lang="es-AR" altLang="es-E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4962"/>
            <a:ext cx="12987759" cy="87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8 Grupo"/>
          <p:cNvGrpSpPr/>
          <p:nvPr/>
        </p:nvGrpSpPr>
        <p:grpSpPr>
          <a:xfrm>
            <a:off x="524942" y="4155651"/>
            <a:ext cx="11014567" cy="5373872"/>
            <a:chOff x="553493" y="1386652"/>
            <a:chExt cx="7745563" cy="3779119"/>
          </a:xfrm>
        </p:grpSpPr>
        <p:sp>
          <p:nvSpPr>
            <p:cNvPr id="10" name="2 CuadroTexto"/>
            <p:cNvSpPr txBox="1"/>
            <p:nvPr/>
          </p:nvSpPr>
          <p:spPr>
            <a:xfrm>
              <a:off x="4047433" y="4494805"/>
              <a:ext cx="4251623" cy="6709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Recursos alternativos para cinco densidades distintas</a:t>
              </a:r>
              <a:endParaRPr lang="es-ES" sz="28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53493" y="1386652"/>
              <a:ext cx="2481203" cy="344363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4 Conector recto de flecha"/>
            <p:cNvCxnSpPr/>
            <p:nvPr/>
          </p:nvCxnSpPr>
          <p:spPr>
            <a:xfrm flipH="1">
              <a:off x="3034697" y="4729011"/>
              <a:ext cx="101273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14 Grupo"/>
          <p:cNvGrpSpPr/>
          <p:nvPr/>
        </p:nvGrpSpPr>
        <p:grpSpPr>
          <a:xfrm>
            <a:off x="4773415" y="4352900"/>
            <a:ext cx="7862966" cy="3457545"/>
            <a:chOff x="4773415" y="4371950"/>
            <a:chExt cx="7862966" cy="3457545"/>
          </a:xfrm>
        </p:grpSpPr>
        <p:grpSp>
          <p:nvGrpSpPr>
            <p:cNvPr id="16" name="15 Grupo"/>
            <p:cNvGrpSpPr/>
            <p:nvPr/>
          </p:nvGrpSpPr>
          <p:grpSpPr>
            <a:xfrm>
              <a:off x="4775523" y="4371950"/>
              <a:ext cx="7860858" cy="3457545"/>
              <a:chOff x="3435379" y="1279672"/>
              <a:chExt cx="5527841" cy="2431482"/>
            </a:xfrm>
          </p:grpSpPr>
          <p:sp>
            <p:nvSpPr>
              <p:cNvPr id="17" name="2 CuadroTexto"/>
              <p:cNvSpPr txBox="1"/>
              <p:nvPr/>
            </p:nvSpPr>
            <p:spPr>
              <a:xfrm>
                <a:off x="5307459" y="2737171"/>
                <a:ext cx="3655761" cy="97398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Los íconos lanzadores se establecen en el manifiesto de la aplicación</a:t>
                </a:r>
                <a:endParaRPr lang="es-ES" sz="2800" dirty="0"/>
              </a:p>
            </p:txBody>
          </p:sp>
          <p:sp>
            <p:nvSpPr>
              <p:cNvPr id="18" name="17 Rectángulo"/>
              <p:cNvSpPr/>
              <p:nvPr/>
            </p:nvSpPr>
            <p:spPr>
              <a:xfrm>
                <a:off x="3435379" y="1279672"/>
                <a:ext cx="5092004" cy="208354"/>
              </a:xfrm>
              <a:prstGeom prst="rect">
                <a:avLst/>
              </a:prstGeom>
              <a:solidFill>
                <a:schemeClr val="accent2">
                  <a:alpha val="18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19" name="4 Conector recto de flecha"/>
              <p:cNvCxnSpPr/>
              <p:nvPr/>
            </p:nvCxnSpPr>
            <p:spPr>
              <a:xfrm flipV="1">
                <a:off x="7788661" y="1890251"/>
                <a:ext cx="0" cy="846920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19 Rectángulo"/>
            <p:cNvSpPr/>
            <p:nvPr/>
          </p:nvSpPr>
          <p:spPr>
            <a:xfrm>
              <a:off x="4773415" y="4939769"/>
              <a:ext cx="6552728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3" name="4 Conector recto de flecha"/>
            <p:cNvCxnSpPr/>
            <p:nvPr/>
          </p:nvCxnSpPr>
          <p:spPr>
            <a:xfrm flipV="1">
              <a:off x="11686182" y="4668227"/>
              <a:ext cx="0" cy="177213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77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19442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300" dirty="0" smtClean="0"/>
              <a:t>En </a:t>
            </a:r>
            <a:r>
              <a:rPr lang="es-AR" sz="3300" dirty="0" err="1" smtClean="0">
                <a:solidFill>
                  <a:srgbClr val="C00000"/>
                </a:solidFill>
              </a:rPr>
              <a:t>Android</a:t>
            </a:r>
            <a:r>
              <a:rPr lang="es-AR" sz="3300" dirty="0" smtClean="0">
                <a:solidFill>
                  <a:srgbClr val="C00000"/>
                </a:solidFill>
              </a:rPr>
              <a:t> Studio</a:t>
            </a:r>
            <a:r>
              <a:rPr lang="es-AR" sz="3300" dirty="0" smtClean="0"/>
              <a:t>, las carpetas contenidas en </a:t>
            </a:r>
            <a:r>
              <a:rPr lang="es-AR" sz="3300" dirty="0" smtClean="0">
                <a:solidFill>
                  <a:srgbClr val="C00000"/>
                </a:solidFill>
              </a:rPr>
              <a:t>res/</a:t>
            </a:r>
            <a:r>
              <a:rPr lang="es-AR" sz="3300" dirty="0" smtClean="0"/>
              <a:t> (a excepción de </a:t>
            </a:r>
            <a:r>
              <a:rPr lang="es-AR" sz="3300" dirty="0" smtClean="0">
                <a:solidFill>
                  <a:srgbClr val="C00000"/>
                </a:solidFill>
              </a:rPr>
              <a:t>res/</a:t>
            </a:r>
            <a:r>
              <a:rPr lang="es-AR" sz="3300" dirty="0" err="1" smtClean="0">
                <a:solidFill>
                  <a:srgbClr val="C00000"/>
                </a:solidFill>
              </a:rPr>
              <a:t>value</a:t>
            </a:r>
            <a:r>
              <a:rPr lang="es-AR" sz="3300" dirty="0" smtClean="0">
                <a:solidFill>
                  <a:srgbClr val="C00000"/>
                </a:solidFill>
              </a:rPr>
              <a:t>/ </a:t>
            </a:r>
            <a:r>
              <a:rPr lang="es-AR" sz="3300" dirty="0" smtClean="0"/>
              <a:t>) se utilizan para definir recursos de archivos.</a:t>
            </a:r>
            <a:endParaRPr lang="es-ES" sz="33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</a:t>
            </a:fld>
            <a:endParaRPr lang="es-AR" altLang="es-ES"/>
          </a:p>
        </p:txBody>
      </p:sp>
      <p:grpSp>
        <p:nvGrpSpPr>
          <p:cNvPr id="5" name="4 Grupo"/>
          <p:cNvGrpSpPr/>
          <p:nvPr/>
        </p:nvGrpSpPr>
        <p:grpSpPr>
          <a:xfrm>
            <a:off x="7077670" y="4011910"/>
            <a:ext cx="5328592" cy="5112568"/>
            <a:chOff x="6213574" y="4659982"/>
            <a:chExt cx="4824536" cy="46085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3574" y="4659982"/>
              <a:ext cx="4733489" cy="460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15 Rectángulo"/>
            <p:cNvSpPr/>
            <p:nvPr/>
          </p:nvSpPr>
          <p:spPr>
            <a:xfrm>
              <a:off x="7077670" y="6314961"/>
              <a:ext cx="3960440" cy="86133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602282" y="4587974"/>
            <a:ext cx="625936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Para estos recursos se crea un </a:t>
            </a:r>
            <a:r>
              <a:rPr lang="es-AR" sz="3300" dirty="0" smtClean="0">
                <a:solidFill>
                  <a:srgbClr val="C00000"/>
                </a:solidFill>
              </a:rPr>
              <a:t>identificador </a:t>
            </a:r>
            <a:r>
              <a:rPr lang="es-AR" sz="3300" dirty="0" smtClean="0"/>
              <a:t>automático</a:t>
            </a:r>
            <a:r>
              <a:rPr lang="es-AR" sz="3300" dirty="0" smtClean="0">
                <a:solidFill>
                  <a:srgbClr val="C00000"/>
                </a:solidFill>
              </a:rPr>
              <a:t> </a:t>
            </a:r>
            <a:r>
              <a:rPr lang="es-AR" sz="3300" dirty="0" smtClean="0"/>
              <a:t>que coincide con el </a:t>
            </a:r>
            <a:r>
              <a:rPr lang="es-AR" sz="3300" dirty="0" smtClean="0">
                <a:solidFill>
                  <a:srgbClr val="C00000"/>
                </a:solidFill>
              </a:rPr>
              <a:t>nombre del archivo sin la extensión</a:t>
            </a:r>
            <a:r>
              <a:rPr lang="es-AR" sz="3300" dirty="0" smtClean="0"/>
              <a:t>.</a:t>
            </a:r>
          </a:p>
          <a:p>
            <a:pPr>
              <a:lnSpc>
                <a:spcPct val="100000"/>
              </a:lnSpc>
            </a:pPr>
            <a:endParaRPr lang="es-AR" sz="3300" dirty="0" smtClean="0"/>
          </a:p>
          <a:p>
            <a:pPr>
              <a:lnSpc>
                <a:spcPct val="100000"/>
              </a:lnSpc>
            </a:pPr>
            <a:r>
              <a:rPr lang="es-AR" sz="3300" dirty="0" smtClean="0"/>
              <a:t>Según la carpeta donde se cree, se conocerá su tipo de recurso.</a:t>
            </a:r>
            <a:endParaRPr lang="es-ES" sz="3300" dirty="0" smtClean="0"/>
          </a:p>
        </p:txBody>
      </p:sp>
    </p:spTree>
    <p:extLst>
      <p:ext uri="{BB962C8B-B14F-4D97-AF65-F5344CB8AC3E}">
        <p14:creationId xmlns:p14="http://schemas.microsoft.com/office/powerpoint/2010/main" val="22445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</a:t>
            </a:r>
            <a:r>
              <a:rPr lang="es-ES" dirty="0" err="1" smtClean="0"/>
              <a:t>mipmap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2787774"/>
            <a:ext cx="11881320" cy="60486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4400" dirty="0" smtClean="0"/>
              <a:t>Vamos a crear un nuevo </a:t>
            </a:r>
            <a:r>
              <a:rPr lang="es-ES" sz="4400" dirty="0" smtClean="0">
                <a:solidFill>
                  <a:srgbClr val="C00000"/>
                </a:solidFill>
              </a:rPr>
              <a:t>ícono lanzador </a:t>
            </a:r>
            <a:r>
              <a:rPr lang="es-ES" sz="4400" dirty="0" smtClean="0"/>
              <a:t>para nuestra aplicación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s-ES" sz="4400" dirty="0" smtClean="0"/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4400" dirty="0" smtClean="0"/>
              <a:t>Luego utilizaremos una herramienta provista por </a:t>
            </a:r>
            <a:r>
              <a:rPr lang="es-ES" sz="4400" dirty="0" err="1" smtClean="0">
                <a:solidFill>
                  <a:srgbClr val="C00000"/>
                </a:solidFill>
              </a:rPr>
              <a:t>Android</a:t>
            </a:r>
            <a:r>
              <a:rPr lang="es-ES" sz="4400" dirty="0" smtClean="0">
                <a:solidFill>
                  <a:srgbClr val="C00000"/>
                </a:solidFill>
              </a:rPr>
              <a:t> Studio </a:t>
            </a:r>
            <a:r>
              <a:rPr lang="es-ES" sz="4400" dirty="0" smtClean="0"/>
              <a:t>para generar las distintas versiones alternativas para cada densidad</a:t>
            </a:r>
          </a:p>
          <a:p>
            <a:pPr marL="155575" indent="0">
              <a:lnSpc>
                <a:spcPct val="100000"/>
              </a:lnSpc>
              <a:spcAft>
                <a:spcPts val="2400"/>
              </a:spcAft>
              <a:buNone/>
            </a:pPr>
            <a:endParaRPr lang="es-ES" sz="4400" dirty="0" smtClean="0"/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s-ES" sz="4400" dirty="0" smtClean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2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" y="1347614"/>
            <a:ext cx="12903181" cy="813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21</a:t>
            </a:fld>
            <a:endParaRPr lang="es-AR" altLang="es-ES"/>
          </a:p>
        </p:txBody>
      </p:sp>
      <p:grpSp>
        <p:nvGrpSpPr>
          <p:cNvPr id="4" name="3 Grupo"/>
          <p:cNvGrpSpPr/>
          <p:nvPr/>
        </p:nvGrpSpPr>
        <p:grpSpPr>
          <a:xfrm>
            <a:off x="2253134" y="987573"/>
            <a:ext cx="3870957" cy="2736305"/>
            <a:chOff x="2376419" y="-4841737"/>
            <a:chExt cx="2722099" cy="1924278"/>
          </a:xfrm>
        </p:grpSpPr>
        <p:sp>
          <p:nvSpPr>
            <p:cNvPr id="5" name="2 CuadroTexto"/>
            <p:cNvSpPr txBox="1"/>
            <p:nvPr/>
          </p:nvSpPr>
          <p:spPr>
            <a:xfrm>
              <a:off x="2376419" y="-4841737"/>
              <a:ext cx="2722099" cy="97398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Crear en el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Paint</a:t>
              </a:r>
              <a:r>
                <a:rPr lang="es-ES" sz="2800" dirty="0" smtClean="0"/>
                <a:t> una imagen de al menos </a:t>
              </a:r>
              <a:r>
                <a:rPr lang="es-ES" sz="2800" dirty="0" smtClean="0">
                  <a:solidFill>
                    <a:srgbClr val="FFFF00"/>
                  </a:solidFill>
                </a:rPr>
                <a:t>192  x 192</a:t>
              </a:r>
              <a:r>
                <a:rPr lang="es-ES" sz="2800" dirty="0" smtClean="0"/>
                <a:t> </a:t>
              </a:r>
              <a:r>
                <a:rPr lang="es-ES" sz="2800" dirty="0" smtClean="0">
                  <a:solidFill>
                    <a:srgbClr val="FFFF00"/>
                  </a:solidFill>
                </a:rPr>
                <a:t>pixeles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7" name="4 Conector recto de flecha"/>
            <p:cNvCxnSpPr/>
            <p:nvPr/>
          </p:nvCxnSpPr>
          <p:spPr>
            <a:xfrm flipH="1">
              <a:off x="2629603" y="-3882639"/>
              <a:ext cx="533733" cy="96518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2 CuadroTexto"/>
          <p:cNvSpPr txBox="1"/>
          <p:nvPr/>
        </p:nvSpPr>
        <p:spPr>
          <a:xfrm>
            <a:off x="7149678" y="4789477"/>
            <a:ext cx="5184576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s-ES" sz="2800" dirty="0" smtClean="0"/>
          </a:p>
          <a:p>
            <a:r>
              <a:rPr lang="es-ES" sz="2800" dirty="0" smtClean="0"/>
              <a:t>Guardar la imagen en alguna carpeta preferentemente que no sea parte del proyecto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22</a:t>
            </a:fld>
            <a:endParaRPr lang="es-AR" altLang="es-E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118"/>
            <a:ext cx="13003213" cy="833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7365703" y="6471934"/>
            <a:ext cx="5000549" cy="1815882"/>
            <a:chOff x="6252953" y="-1105487"/>
            <a:chExt cx="3516441" cy="1277000"/>
          </a:xfrm>
        </p:grpSpPr>
        <p:sp>
          <p:nvSpPr>
            <p:cNvPr id="5" name="2 CuadroTexto"/>
            <p:cNvSpPr txBox="1"/>
            <p:nvPr/>
          </p:nvSpPr>
          <p:spPr>
            <a:xfrm>
              <a:off x="6692838" y="-1105487"/>
              <a:ext cx="3076556" cy="1277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En </a:t>
              </a:r>
              <a:r>
                <a:rPr lang="es-ES" sz="2800" dirty="0" err="1" smtClean="0"/>
                <a:t>Android</a:t>
              </a:r>
              <a:r>
                <a:rPr lang="es-ES" sz="2800" dirty="0" smtClean="0"/>
                <a:t> Studio elija </a:t>
              </a:r>
              <a:r>
                <a:rPr lang="es-ES" sz="2800" dirty="0" smtClean="0">
                  <a:solidFill>
                    <a:srgbClr val="FFFF00"/>
                  </a:solidFill>
                </a:rPr>
                <a:t>File/New/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Image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Asset</a:t>
              </a:r>
              <a:endParaRPr lang="es-ES" sz="2800" dirty="0" smtClean="0">
                <a:solidFill>
                  <a:srgbClr val="FFFF00"/>
                </a:solidFill>
              </a:endParaRP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4 Conector recto de flecha"/>
            <p:cNvCxnSpPr/>
            <p:nvPr/>
          </p:nvCxnSpPr>
          <p:spPr>
            <a:xfrm flipH="1" flipV="1">
              <a:off x="6252953" y="-1012474"/>
              <a:ext cx="439885" cy="54548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18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52" y="1253777"/>
            <a:ext cx="10039350" cy="8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23</a:t>
            </a:fld>
            <a:endParaRPr lang="es-AR" altLang="es-ES"/>
          </a:p>
        </p:txBody>
      </p:sp>
      <p:grpSp>
        <p:nvGrpSpPr>
          <p:cNvPr id="4" name="3 Grupo"/>
          <p:cNvGrpSpPr/>
          <p:nvPr/>
        </p:nvGrpSpPr>
        <p:grpSpPr>
          <a:xfrm>
            <a:off x="327357" y="2242151"/>
            <a:ext cx="3365938" cy="1384996"/>
            <a:chOff x="4509173" y="-3680049"/>
            <a:chExt cx="2366963" cy="973983"/>
          </a:xfrm>
        </p:grpSpPr>
        <p:sp>
          <p:nvSpPr>
            <p:cNvPr id="5" name="2 CuadroTexto"/>
            <p:cNvSpPr txBox="1"/>
            <p:nvPr/>
          </p:nvSpPr>
          <p:spPr>
            <a:xfrm>
              <a:off x="4509173" y="-3680049"/>
              <a:ext cx="1586291" cy="9739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Seleccionar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Launcher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Icons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4 Conector recto de flecha"/>
            <p:cNvCxnSpPr/>
            <p:nvPr/>
          </p:nvCxnSpPr>
          <p:spPr>
            <a:xfrm>
              <a:off x="5863400" y="-3193057"/>
              <a:ext cx="1012736" cy="24764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9 Grupo"/>
          <p:cNvGrpSpPr/>
          <p:nvPr/>
        </p:nvGrpSpPr>
        <p:grpSpPr>
          <a:xfrm>
            <a:off x="4380412" y="1119309"/>
            <a:ext cx="3672407" cy="2676577"/>
            <a:chOff x="3389155" y="-4478314"/>
            <a:chExt cx="2582476" cy="1882274"/>
          </a:xfrm>
        </p:grpSpPr>
        <p:sp>
          <p:nvSpPr>
            <p:cNvPr id="11" name="2 CuadroTexto"/>
            <p:cNvSpPr txBox="1"/>
            <p:nvPr/>
          </p:nvSpPr>
          <p:spPr>
            <a:xfrm>
              <a:off x="3389155" y="-4478314"/>
              <a:ext cx="2582476" cy="6709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Establecer el </a:t>
              </a:r>
              <a:r>
                <a:rPr lang="es-ES" sz="2800" dirty="0" smtClean="0">
                  <a:solidFill>
                    <a:srgbClr val="FFFF00"/>
                  </a:solidFill>
                </a:rPr>
                <a:t>nombre del recurso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2" name="4 Conector recto de flecha"/>
            <p:cNvCxnSpPr/>
            <p:nvPr/>
          </p:nvCxnSpPr>
          <p:spPr>
            <a:xfrm flipH="1">
              <a:off x="3844886" y="-3807348"/>
              <a:ext cx="1171200" cy="121130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15 Grupo"/>
          <p:cNvGrpSpPr/>
          <p:nvPr/>
        </p:nvGrpSpPr>
        <p:grpSpPr>
          <a:xfrm>
            <a:off x="72876" y="4765303"/>
            <a:ext cx="3824624" cy="3324883"/>
            <a:chOff x="-1178607" y="-2779446"/>
            <a:chExt cx="3852788" cy="900201"/>
          </a:xfrm>
        </p:grpSpPr>
        <p:sp>
          <p:nvSpPr>
            <p:cNvPr id="17" name="2 CuadroTexto"/>
            <p:cNvSpPr txBox="1"/>
            <p:nvPr/>
          </p:nvSpPr>
          <p:spPr>
            <a:xfrm>
              <a:off x="-1178607" y="-2254228"/>
              <a:ext cx="2921696" cy="3749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Elegir la imagen creada en el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Paint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8" name="4 Conector recto de flecha"/>
            <p:cNvCxnSpPr/>
            <p:nvPr/>
          </p:nvCxnSpPr>
          <p:spPr>
            <a:xfrm flipV="1">
              <a:off x="810058" y="-2779446"/>
              <a:ext cx="1864123" cy="52521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563988" y="4227934"/>
            <a:ext cx="3333512" cy="1464636"/>
            <a:chOff x="2173871" y="-5449375"/>
            <a:chExt cx="2344161" cy="1029989"/>
          </a:xfrm>
        </p:grpSpPr>
        <p:sp>
          <p:nvSpPr>
            <p:cNvPr id="24" name="2 CuadroTexto"/>
            <p:cNvSpPr txBox="1"/>
            <p:nvPr/>
          </p:nvSpPr>
          <p:spPr>
            <a:xfrm>
              <a:off x="2173871" y="-5090352"/>
              <a:ext cx="1483336" cy="6709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Seleccionar Imagen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25" name="4 Conector recto de flecha"/>
            <p:cNvCxnSpPr/>
            <p:nvPr/>
          </p:nvCxnSpPr>
          <p:spPr>
            <a:xfrm flipV="1">
              <a:off x="3539732" y="-5449375"/>
              <a:ext cx="978300" cy="75580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7745265" y="7309116"/>
            <a:ext cx="2900338" cy="1527313"/>
            <a:chOff x="-1178607" y="-2097277"/>
            <a:chExt cx="2921696" cy="413514"/>
          </a:xfrm>
        </p:grpSpPr>
        <p:sp>
          <p:nvSpPr>
            <p:cNvPr id="45" name="2 CuadroTexto"/>
            <p:cNvSpPr txBox="1"/>
            <p:nvPr/>
          </p:nvSpPr>
          <p:spPr>
            <a:xfrm>
              <a:off x="-1178607" y="-2097277"/>
              <a:ext cx="2921696" cy="25832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Presionar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Next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smtClean="0"/>
                <a:t>y luego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Finish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46" name="4 Conector recto de flecha"/>
            <p:cNvCxnSpPr/>
            <p:nvPr/>
          </p:nvCxnSpPr>
          <p:spPr>
            <a:xfrm>
              <a:off x="179953" y="-1839730"/>
              <a:ext cx="0" cy="15596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6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24</a:t>
            </a:fld>
            <a:endParaRPr lang="es-AR" altLang="es-E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2" y="1131590"/>
            <a:ext cx="12025336" cy="838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1389038" y="3992860"/>
            <a:ext cx="7776864" cy="5491658"/>
            <a:chOff x="1389038" y="3992860"/>
            <a:chExt cx="7776864" cy="5491658"/>
          </a:xfrm>
        </p:grpSpPr>
        <p:sp>
          <p:nvSpPr>
            <p:cNvPr id="4" name="3 Rectángulo"/>
            <p:cNvSpPr/>
            <p:nvPr/>
          </p:nvSpPr>
          <p:spPr>
            <a:xfrm>
              <a:off x="1400977" y="3992860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389038" y="5236046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389038" y="6481703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389038" y="7743939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389038" y="8980462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2 CuadroTexto"/>
            <p:cNvSpPr txBox="1"/>
            <p:nvPr/>
          </p:nvSpPr>
          <p:spPr>
            <a:xfrm>
              <a:off x="4701406" y="7237749"/>
              <a:ext cx="4464496" cy="224676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36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Se crean los recursos alternativos para cada densidad</a:t>
              </a: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4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1" y="1131590"/>
            <a:ext cx="12025337" cy="8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2" y="1134025"/>
            <a:ext cx="12025336" cy="835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25</a:t>
            </a:fld>
            <a:endParaRPr lang="es-AR" altLang="es-ES"/>
          </a:p>
        </p:txBody>
      </p:sp>
      <p:grpSp>
        <p:nvGrpSpPr>
          <p:cNvPr id="17" name="16 Grupo"/>
          <p:cNvGrpSpPr/>
          <p:nvPr/>
        </p:nvGrpSpPr>
        <p:grpSpPr>
          <a:xfrm>
            <a:off x="601142" y="2736316"/>
            <a:ext cx="10797008" cy="2677654"/>
            <a:chOff x="601142" y="2736316"/>
            <a:chExt cx="10797008" cy="2677654"/>
          </a:xfrm>
        </p:grpSpPr>
        <p:grpSp>
          <p:nvGrpSpPr>
            <p:cNvPr id="14" name="13 Grupo"/>
            <p:cNvGrpSpPr/>
            <p:nvPr/>
          </p:nvGrpSpPr>
          <p:grpSpPr>
            <a:xfrm>
              <a:off x="601142" y="2736316"/>
              <a:ext cx="6094776" cy="2677654"/>
              <a:chOff x="-646452" y="-3322286"/>
              <a:chExt cx="6139659" cy="724966"/>
            </a:xfrm>
          </p:grpSpPr>
          <p:sp>
            <p:nvSpPr>
              <p:cNvPr id="15" name="2 CuadroTexto"/>
              <p:cNvSpPr txBox="1"/>
              <p:nvPr/>
            </p:nvSpPr>
            <p:spPr>
              <a:xfrm>
                <a:off x="-646452" y="-3322286"/>
                <a:ext cx="4575307" cy="7249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252000" rIns="252000" rtlCol="0">
                <a:spAutoFit/>
              </a:bodyPr>
              <a:lstStyle/>
              <a:p>
                <a:endParaRPr lang="es-ES" sz="2800" dirty="0" smtClean="0"/>
              </a:p>
              <a:p>
                <a:r>
                  <a:rPr lang="es-ES" sz="2800" dirty="0" smtClean="0"/>
                  <a:t>En 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AndroidManifest.xml </a:t>
                </a:r>
                <a:r>
                  <a:rPr lang="es-ES" sz="2800" dirty="0" smtClean="0"/>
                  <a:t>establecer los íconos de lanzamiento con el nuevo recurso definido</a:t>
                </a:r>
              </a:p>
              <a:p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6" name="4 Conector recto de flecha"/>
              <p:cNvCxnSpPr/>
              <p:nvPr/>
            </p:nvCxnSpPr>
            <p:spPr>
              <a:xfrm>
                <a:off x="3556546" y="-3197879"/>
                <a:ext cx="1936661" cy="155824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4 Conector recto de flecha"/>
            <p:cNvCxnSpPr/>
            <p:nvPr/>
          </p:nvCxnSpPr>
          <p:spPr>
            <a:xfrm flipV="1">
              <a:off x="4773414" y="4246454"/>
              <a:ext cx="1917147" cy="70156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Rectángulo"/>
            <p:cNvSpPr/>
            <p:nvPr/>
          </p:nvSpPr>
          <p:spPr>
            <a:xfrm>
              <a:off x="6748163" y="3579862"/>
              <a:ext cx="464510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6753046" y="4083918"/>
              <a:ext cx="464510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5" name="2 CuadroTexto"/>
          <p:cNvSpPr txBox="1"/>
          <p:nvPr/>
        </p:nvSpPr>
        <p:spPr>
          <a:xfrm>
            <a:off x="5503042" y="7180262"/>
            <a:ext cx="7047236" cy="2246769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2800" dirty="0"/>
          </a:p>
          <a:p>
            <a:r>
              <a:rPr lang="es-ES" sz="2800" dirty="0" smtClean="0"/>
              <a:t>Ejecutar en el emulador y verificar que ha cambiado el ícono de lanzamiento de la aplicación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71161" y="2497535"/>
            <a:ext cx="6215021" cy="1514375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Con la misma estrategia utilizada al establecer el fondo de la aplicación, implemente dos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distintos para la </a:t>
            </a:r>
            <a:r>
              <a:rPr lang="es-ES" sz="3200" dirty="0" err="1" smtClean="0">
                <a:solidFill>
                  <a:srgbClr val="C00000"/>
                </a:solidFill>
              </a:rPr>
              <a:t>activity</a:t>
            </a:r>
            <a:r>
              <a:rPr lang="es-ES" sz="3200" dirty="0" smtClean="0"/>
              <a:t> principal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26</a:t>
            </a:fld>
            <a:endParaRPr lang="es-E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57" y="5267325"/>
            <a:ext cx="62198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89" y="2571750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6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27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031" y="627534"/>
            <a:ext cx="12715181" cy="8956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:orientation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:background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/fondo"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:gravity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"center"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"Nuevo Juego"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"Continuar jugando"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"Configuración"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2 CuadroTexto"/>
          <p:cNvSpPr txBox="1"/>
          <p:nvPr/>
        </p:nvSpPr>
        <p:spPr>
          <a:xfrm>
            <a:off x="8085782" y="2211710"/>
            <a:ext cx="468052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FFFF00"/>
                </a:solidFill>
              </a:rPr>
              <a:t>a</a:t>
            </a:r>
            <a:r>
              <a:rPr lang="es-AR" sz="3200" dirty="0" smtClean="0">
                <a:solidFill>
                  <a:srgbClr val="FFFF00"/>
                </a:solidFill>
              </a:rPr>
              <a:t>ctivity_main.xml</a:t>
            </a:r>
          </a:p>
          <a:p>
            <a:r>
              <a:rPr lang="es-AR" sz="3200" dirty="0" err="1" smtClean="0"/>
              <a:t>Layout</a:t>
            </a:r>
            <a:r>
              <a:rPr lang="es-AR" sz="3200" dirty="0" smtClean="0"/>
              <a:t> predeterminado de la </a:t>
            </a:r>
            <a:r>
              <a:rPr lang="es-AR" sz="3200" smtClean="0"/>
              <a:t>activity</a:t>
            </a:r>
            <a:r>
              <a:rPr lang="es-AR" sz="3200" dirty="0" smtClean="0"/>
              <a:t> principal</a:t>
            </a:r>
            <a:endParaRPr lang="es-E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2283717"/>
            <a:ext cx="11809312" cy="1514375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Crear un nuevo directorio de recursos </a:t>
            </a:r>
            <a:r>
              <a:rPr lang="es-ES" sz="3200" dirty="0" err="1" smtClean="0">
                <a:solidFill>
                  <a:srgbClr val="C00000"/>
                </a:solidFill>
              </a:rPr>
              <a:t>layout-land</a:t>
            </a:r>
            <a:r>
              <a:rPr lang="es-ES" sz="3200" dirty="0" smtClean="0"/>
              <a:t> para definir el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de la </a:t>
            </a:r>
            <a:r>
              <a:rPr lang="es-ES" sz="3200" dirty="0" err="1" smtClean="0">
                <a:solidFill>
                  <a:srgbClr val="C00000"/>
                </a:solidFill>
              </a:rPr>
              <a:t>activity</a:t>
            </a:r>
            <a:r>
              <a:rPr lang="es-ES" sz="3200" dirty="0" smtClean="0"/>
              <a:t> </a:t>
            </a:r>
            <a:r>
              <a:rPr lang="es-ES" sz="3200" dirty="0" smtClean="0">
                <a:solidFill>
                  <a:srgbClr val="C00000"/>
                </a:solidFill>
              </a:rPr>
              <a:t>principal</a:t>
            </a:r>
            <a:r>
              <a:rPr lang="es-ES" sz="3200" dirty="0" smtClean="0"/>
              <a:t> en el caso de la </a:t>
            </a:r>
            <a:r>
              <a:rPr lang="es-ES" sz="3200" dirty="0" smtClean="0">
                <a:solidFill>
                  <a:srgbClr val="C00000"/>
                </a:solidFill>
              </a:rPr>
              <a:t>disposición horizontal</a:t>
            </a:r>
            <a:r>
              <a:rPr lang="es-ES" sz="3200" dirty="0" smtClean="0"/>
              <a:t> del dispositivo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28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62" y="4017320"/>
            <a:ext cx="9879202" cy="553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3765307" y="5146035"/>
            <a:ext cx="3600395" cy="2322259"/>
            <a:chOff x="3090045" y="3777883"/>
            <a:chExt cx="3600395" cy="2322259"/>
          </a:xfrm>
        </p:grpSpPr>
        <p:grpSp>
          <p:nvGrpSpPr>
            <p:cNvPr id="8" name="7 Grupo"/>
            <p:cNvGrpSpPr/>
            <p:nvPr/>
          </p:nvGrpSpPr>
          <p:grpSpPr>
            <a:xfrm>
              <a:off x="3090045" y="3777883"/>
              <a:ext cx="3600395" cy="2322259"/>
              <a:chOff x="4330963" y="-1134723"/>
              <a:chExt cx="2531837" cy="1633105"/>
            </a:xfrm>
          </p:grpSpPr>
          <p:sp>
            <p:nvSpPr>
              <p:cNvPr id="10" name="2 CuadroTexto"/>
              <p:cNvSpPr txBox="1"/>
              <p:nvPr/>
            </p:nvSpPr>
            <p:spPr>
              <a:xfrm>
                <a:off x="4330963" y="-1134723"/>
                <a:ext cx="2531837" cy="6709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Elegir </a:t>
                </a:r>
                <a:r>
                  <a:rPr lang="es-ES" sz="2800" dirty="0" err="1" smtClean="0">
                    <a:solidFill>
                      <a:srgbClr val="FFFF00"/>
                    </a:solidFill>
                  </a:rPr>
                  <a:t>Orientation</a:t>
                </a:r>
                <a:r>
                  <a:rPr lang="es-ES" sz="2800" dirty="0" smtClean="0"/>
                  <a:t> y presionar botón 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&gt;&gt;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1" name="4 Conector recto de flecha"/>
              <p:cNvCxnSpPr/>
              <p:nvPr/>
            </p:nvCxnSpPr>
            <p:spPr>
              <a:xfrm flipH="1">
                <a:off x="4907088" y="-463757"/>
                <a:ext cx="487244" cy="96213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4 Conector recto de flecha"/>
            <p:cNvCxnSpPr/>
            <p:nvPr/>
          </p:nvCxnSpPr>
          <p:spPr>
            <a:xfrm>
              <a:off x="5443897" y="4731990"/>
              <a:ext cx="276826" cy="68407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2283717"/>
            <a:ext cx="11809312" cy="1514375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Crear un nuevo directorio de recursos </a:t>
            </a:r>
            <a:r>
              <a:rPr lang="es-ES" sz="3200" dirty="0" err="1" smtClean="0">
                <a:solidFill>
                  <a:srgbClr val="C00000"/>
                </a:solidFill>
              </a:rPr>
              <a:t>layout-land</a:t>
            </a:r>
            <a:r>
              <a:rPr lang="es-ES" sz="3200" dirty="0" smtClean="0"/>
              <a:t> para definir el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de la </a:t>
            </a:r>
            <a:r>
              <a:rPr lang="es-ES" sz="3200" dirty="0" err="1" smtClean="0">
                <a:solidFill>
                  <a:srgbClr val="C00000"/>
                </a:solidFill>
              </a:rPr>
              <a:t>activity</a:t>
            </a:r>
            <a:r>
              <a:rPr lang="es-ES" sz="3200" dirty="0" smtClean="0"/>
              <a:t> </a:t>
            </a:r>
            <a:r>
              <a:rPr lang="es-ES" sz="3200" dirty="0" smtClean="0">
                <a:solidFill>
                  <a:srgbClr val="C00000"/>
                </a:solidFill>
              </a:rPr>
              <a:t>principal</a:t>
            </a:r>
            <a:r>
              <a:rPr lang="es-ES" sz="3200" dirty="0" smtClean="0"/>
              <a:t> en el caso de la </a:t>
            </a:r>
            <a:r>
              <a:rPr lang="es-ES" sz="3200" dirty="0" smtClean="0">
                <a:solidFill>
                  <a:srgbClr val="C00000"/>
                </a:solidFill>
              </a:rPr>
              <a:t>disposición horizontal</a:t>
            </a:r>
            <a:r>
              <a:rPr lang="es-ES" sz="3200" dirty="0" smtClean="0"/>
              <a:t> del dispositivo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29</a:t>
            </a:fld>
            <a:endParaRPr lang="es-E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12" y="4011910"/>
            <a:ext cx="988885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6539838" y="6093459"/>
            <a:ext cx="4354257" cy="2986013"/>
            <a:chOff x="3796014" y="3034348"/>
            <a:chExt cx="4354257" cy="2986013"/>
          </a:xfrm>
        </p:grpSpPr>
        <p:grpSp>
          <p:nvGrpSpPr>
            <p:cNvPr id="8" name="7 Grupo"/>
            <p:cNvGrpSpPr/>
            <p:nvPr/>
          </p:nvGrpSpPr>
          <p:grpSpPr>
            <a:xfrm>
              <a:off x="5152297" y="3777882"/>
              <a:ext cx="2997974" cy="2242479"/>
              <a:chOff x="5781161" y="-1134723"/>
              <a:chExt cx="2108208" cy="1577000"/>
            </a:xfrm>
          </p:grpSpPr>
          <p:sp>
            <p:nvSpPr>
              <p:cNvPr id="10" name="2 CuadroTexto"/>
              <p:cNvSpPr txBox="1"/>
              <p:nvPr/>
            </p:nvSpPr>
            <p:spPr>
              <a:xfrm>
                <a:off x="5781161" y="-1134723"/>
                <a:ext cx="2108208" cy="6709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Elegir </a:t>
                </a:r>
                <a:r>
                  <a:rPr lang="es-ES" sz="2800" dirty="0" err="1" smtClean="0">
                    <a:solidFill>
                      <a:srgbClr val="FFFF00"/>
                    </a:solidFill>
                  </a:rPr>
                  <a:t>Landscape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 </a:t>
                </a:r>
                <a:r>
                  <a:rPr lang="es-ES" sz="2800" dirty="0" smtClean="0"/>
                  <a:t>y presionar 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OK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1" name="4 Conector recto de flecha"/>
              <p:cNvCxnSpPr>
                <a:stCxn id="10" idx="2"/>
              </p:cNvCxnSpPr>
              <p:nvPr/>
            </p:nvCxnSpPr>
            <p:spPr>
              <a:xfrm flipH="1">
                <a:off x="6831565" y="-463757"/>
                <a:ext cx="3700" cy="906034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4 Conector recto de flecha"/>
            <p:cNvCxnSpPr/>
            <p:nvPr/>
          </p:nvCxnSpPr>
          <p:spPr>
            <a:xfrm flipH="1" flipV="1">
              <a:off x="3796014" y="3034348"/>
              <a:ext cx="1356282" cy="122058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2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9127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300" dirty="0" smtClean="0"/>
              <a:t>Algunos de los tipos de recursos de archivos más </a:t>
            </a:r>
            <a:r>
              <a:rPr lang="es-AR" sz="3300" dirty="0" smtClean="0"/>
              <a:t>utilizados </a:t>
            </a:r>
            <a:r>
              <a:rPr lang="es-AR" sz="3300" dirty="0" smtClean="0"/>
              <a:t>son:</a:t>
            </a:r>
          </a:p>
          <a:p>
            <a:pPr lvl="1"/>
            <a:r>
              <a:rPr lang="es-AR" sz="3000" dirty="0" err="1">
                <a:solidFill>
                  <a:srgbClr val="C00000"/>
                </a:solidFill>
              </a:rPr>
              <a:t>d</a:t>
            </a:r>
            <a:r>
              <a:rPr lang="es-AR" sz="3000" dirty="0" err="1" smtClean="0">
                <a:solidFill>
                  <a:srgbClr val="C00000"/>
                </a:solidFill>
              </a:rPr>
              <a:t>rawable</a:t>
            </a:r>
            <a:r>
              <a:rPr lang="es-AR" sz="3000" dirty="0" smtClean="0">
                <a:solidFill>
                  <a:srgbClr val="C00000"/>
                </a:solidFill>
              </a:rPr>
              <a:t>/</a:t>
            </a:r>
            <a:r>
              <a:rPr lang="es-AR" sz="3000" dirty="0" smtClean="0"/>
              <a:t> Archivos que definen recursos de imágenes: </a:t>
            </a:r>
            <a:r>
              <a:rPr lang="es-AR" sz="3000" dirty="0" err="1" smtClean="0"/>
              <a:t>bitmaps</a:t>
            </a:r>
            <a:r>
              <a:rPr lang="es-AR" sz="3000" dirty="0" smtClean="0"/>
              <a:t> (.</a:t>
            </a:r>
            <a:r>
              <a:rPr lang="es-AR" sz="3000" dirty="0" err="1" smtClean="0"/>
              <a:t>png</a:t>
            </a:r>
            <a:r>
              <a:rPr lang="es-AR" sz="3000" dirty="0" smtClean="0"/>
              <a:t>, .</a:t>
            </a:r>
            <a:r>
              <a:rPr lang="es-AR" sz="3000" dirty="0" err="1" smtClean="0"/>
              <a:t>jpg</a:t>
            </a:r>
            <a:r>
              <a:rPr lang="es-AR" sz="3000" dirty="0" smtClean="0"/>
              <a:t> o </a:t>
            </a:r>
            <a:r>
              <a:rPr lang="es-AR" sz="3000" dirty="0" err="1" smtClean="0"/>
              <a:t>gif</a:t>
            </a:r>
            <a:r>
              <a:rPr lang="es-AR" sz="3000" dirty="0" smtClean="0"/>
              <a:t>), XML con descriptores de gráficos (Ej. </a:t>
            </a:r>
            <a:r>
              <a:rPr lang="es-AR" sz="3000" dirty="0" err="1" smtClean="0"/>
              <a:t>shape</a:t>
            </a:r>
            <a:r>
              <a:rPr lang="es-AR" sz="3000" dirty="0" smtClean="0"/>
              <a:t>)  </a:t>
            </a:r>
          </a:p>
          <a:p>
            <a:pPr lvl="1"/>
            <a:r>
              <a:rPr lang="es-AR" sz="3000" dirty="0" err="1" smtClean="0">
                <a:solidFill>
                  <a:srgbClr val="C00000"/>
                </a:solidFill>
              </a:rPr>
              <a:t>layout</a:t>
            </a:r>
            <a:r>
              <a:rPr lang="es-AR" sz="3000" dirty="0">
                <a:solidFill>
                  <a:srgbClr val="C00000"/>
                </a:solidFill>
              </a:rPr>
              <a:t>/</a:t>
            </a:r>
            <a:r>
              <a:rPr lang="es-AR" sz="3000" dirty="0"/>
              <a:t> Archivos XML que definen el diseño de una interfaz de usuario</a:t>
            </a:r>
            <a:endParaRPr lang="es-AR" sz="3000" dirty="0" smtClean="0"/>
          </a:p>
          <a:p>
            <a:pPr lvl="1"/>
            <a:r>
              <a:rPr lang="es-AR" sz="3000" dirty="0" err="1" smtClean="0">
                <a:solidFill>
                  <a:srgbClr val="C00000"/>
                </a:solidFill>
              </a:rPr>
              <a:t>mipmap</a:t>
            </a:r>
            <a:r>
              <a:rPr lang="es-AR" sz="3000" dirty="0">
                <a:solidFill>
                  <a:srgbClr val="C00000"/>
                </a:solidFill>
              </a:rPr>
              <a:t>/</a:t>
            </a:r>
            <a:r>
              <a:rPr lang="es-AR" sz="3000" dirty="0"/>
              <a:t> </a:t>
            </a:r>
            <a:r>
              <a:rPr lang="es-AR" sz="3000" dirty="0" smtClean="0"/>
              <a:t>Archivos </a:t>
            </a:r>
            <a:r>
              <a:rPr lang="es-AR" sz="3000" dirty="0"/>
              <a:t>de elemento de diseño para diferentes densidades de los íconos lanzadores. </a:t>
            </a:r>
            <a:endParaRPr lang="es-AR" sz="3000" dirty="0" smtClean="0"/>
          </a:p>
          <a:p>
            <a:pPr lvl="1"/>
            <a:r>
              <a:rPr lang="es-AR" sz="3000" dirty="0" err="1">
                <a:solidFill>
                  <a:srgbClr val="C00000"/>
                </a:solidFill>
              </a:rPr>
              <a:t>m</a:t>
            </a:r>
            <a:r>
              <a:rPr lang="es-AR" sz="3000" dirty="0" err="1" smtClean="0">
                <a:solidFill>
                  <a:srgbClr val="C00000"/>
                </a:solidFill>
              </a:rPr>
              <a:t>enu</a:t>
            </a:r>
            <a:r>
              <a:rPr lang="es-AR" sz="3000" dirty="0">
                <a:solidFill>
                  <a:srgbClr val="C00000"/>
                </a:solidFill>
              </a:rPr>
              <a:t>/</a:t>
            </a:r>
            <a:r>
              <a:rPr lang="es-AR" sz="3000" dirty="0"/>
              <a:t> Archivos XML que definen menús de aplicaciones, como un menú de opciones, un menú contextual o un </a:t>
            </a:r>
            <a:r>
              <a:rPr lang="es-AR" sz="3000" dirty="0" smtClean="0"/>
              <a:t>submenú.</a:t>
            </a:r>
          </a:p>
          <a:p>
            <a:pPr lvl="1"/>
            <a:r>
              <a:rPr lang="es-AR" sz="3000" dirty="0" err="1">
                <a:solidFill>
                  <a:srgbClr val="C00000"/>
                </a:solidFill>
              </a:rPr>
              <a:t>r</a:t>
            </a:r>
            <a:r>
              <a:rPr lang="es-AR" sz="3000" dirty="0" err="1" smtClean="0">
                <a:solidFill>
                  <a:srgbClr val="C00000"/>
                </a:solidFill>
              </a:rPr>
              <a:t>aw</a:t>
            </a:r>
            <a:r>
              <a:rPr lang="es-AR" sz="3000" dirty="0">
                <a:solidFill>
                  <a:srgbClr val="C00000"/>
                </a:solidFill>
              </a:rPr>
              <a:t>/</a:t>
            </a:r>
            <a:r>
              <a:rPr lang="es-AR" sz="3000" dirty="0"/>
              <a:t> Archivos arbitrarios </a:t>
            </a:r>
            <a:r>
              <a:rPr lang="es-AR" sz="3000" dirty="0" smtClean="0"/>
              <a:t>para guardar sin procesar (Ej. audio o video)</a:t>
            </a:r>
          </a:p>
          <a:p>
            <a:pPr lvl="1"/>
            <a:endParaRPr lang="es-AR" sz="3000" dirty="0" smtClean="0"/>
          </a:p>
          <a:p>
            <a:pPr lvl="1"/>
            <a:endParaRPr lang="es-ES" sz="3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605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30</a:t>
            </a:fld>
            <a:endParaRPr lang="es-AR" altLang="es-E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39" y="1275122"/>
            <a:ext cx="13065356" cy="777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Flecha curvada hacia abajo"/>
          <p:cNvSpPr/>
          <p:nvPr/>
        </p:nvSpPr>
        <p:spPr>
          <a:xfrm rot="9617635">
            <a:off x="2191474" y="3740683"/>
            <a:ext cx="1095906" cy="2000002"/>
          </a:xfrm>
          <a:prstGeom prst="curvedDownArrow">
            <a:avLst>
              <a:gd name="adj1" fmla="val 6691"/>
              <a:gd name="adj2" fmla="val 21003"/>
              <a:gd name="adj3" fmla="val 2181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2 CuadroTexto"/>
          <p:cNvSpPr txBox="1"/>
          <p:nvPr/>
        </p:nvSpPr>
        <p:spPr>
          <a:xfrm>
            <a:off x="429595" y="5698536"/>
            <a:ext cx="4718717" cy="255454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Copiar y pegar el archivo </a:t>
            </a:r>
            <a:r>
              <a:rPr lang="es-AR" sz="3200" dirty="0" smtClean="0">
                <a:solidFill>
                  <a:srgbClr val="FFFF00"/>
                </a:solidFill>
              </a:rPr>
              <a:t>activity_main.xml </a:t>
            </a:r>
            <a:r>
              <a:rPr lang="es-AR" sz="3200" dirty="0" smtClean="0"/>
              <a:t>en la carpeta </a:t>
            </a:r>
            <a:r>
              <a:rPr lang="es-AR" sz="3200" dirty="0" err="1" smtClean="0">
                <a:solidFill>
                  <a:srgbClr val="FFFF00"/>
                </a:solidFill>
              </a:rPr>
              <a:t>layout-land</a:t>
            </a:r>
            <a:r>
              <a:rPr lang="es-AR" sz="3200" dirty="0"/>
              <a:t> </a:t>
            </a:r>
            <a:r>
              <a:rPr lang="es-AR" sz="3200" dirty="0" smtClean="0"/>
              <a:t>para luego modificarlo convenientemente</a:t>
            </a:r>
            <a:endParaRPr lang="es-E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1194876"/>
            <a:ext cx="12622286" cy="82176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TableLayout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:gravity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"center"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:background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/fondo"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:stretchColumns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"*"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"Nuevo Juego"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TableRow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"Continuar jugando"</a:t>
            </a: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"Configuración"</a:t>
            </a: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TableRow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TableLayout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31</a:t>
            </a:fld>
            <a:endParaRPr lang="es-ES"/>
          </a:p>
        </p:txBody>
      </p:sp>
      <p:sp>
        <p:nvSpPr>
          <p:cNvPr id="8" name="2 CuadroTexto"/>
          <p:cNvSpPr txBox="1"/>
          <p:nvPr/>
        </p:nvSpPr>
        <p:spPr>
          <a:xfrm>
            <a:off x="8229798" y="2177445"/>
            <a:ext cx="4680520" cy="255454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rgbClr val="FFFF00"/>
                </a:solidFill>
              </a:rPr>
              <a:t>activity_main.xml </a:t>
            </a:r>
            <a:r>
              <a:rPr lang="es-AR" sz="3200" dirty="0" smtClean="0"/>
              <a:t>en la carpeta</a:t>
            </a:r>
            <a:r>
              <a:rPr lang="es-AR" sz="3200" dirty="0" smtClean="0">
                <a:solidFill>
                  <a:srgbClr val="FFFF00"/>
                </a:solidFill>
              </a:rPr>
              <a:t> </a:t>
            </a:r>
            <a:r>
              <a:rPr lang="es-AR" sz="3200" dirty="0" err="1" smtClean="0">
                <a:solidFill>
                  <a:srgbClr val="FFFF00"/>
                </a:solidFill>
              </a:rPr>
              <a:t>layout-land</a:t>
            </a:r>
            <a:endParaRPr lang="es-AR" sz="3200" dirty="0" smtClean="0">
              <a:solidFill>
                <a:srgbClr val="FFFF00"/>
              </a:solidFill>
            </a:endParaRPr>
          </a:p>
          <a:p>
            <a:r>
              <a:rPr lang="es-AR" sz="3200" dirty="0" smtClean="0"/>
              <a:t>Recurso de </a:t>
            </a:r>
            <a:r>
              <a:rPr lang="es-AR" sz="3200" dirty="0" err="1"/>
              <a:t>l</a:t>
            </a:r>
            <a:r>
              <a:rPr lang="es-AR" sz="3200" dirty="0" err="1" smtClean="0"/>
              <a:t>ayout</a:t>
            </a:r>
            <a:r>
              <a:rPr lang="es-AR" sz="3200" dirty="0" smtClean="0"/>
              <a:t> alternativo para la orientación </a:t>
            </a:r>
            <a:r>
              <a:rPr lang="es-AR" sz="3200" dirty="0" err="1" smtClean="0"/>
              <a:t>landscape</a:t>
            </a:r>
            <a:endParaRPr lang="es-ES" sz="3200" dirty="0">
              <a:solidFill>
                <a:srgbClr val="FFFF00"/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9458708" y="7164580"/>
            <a:ext cx="2875546" cy="1815882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2800" dirty="0"/>
          </a:p>
          <a:p>
            <a:r>
              <a:rPr lang="es-ES" sz="2800" dirty="0" smtClean="0"/>
              <a:t>Ejecutar en el emulador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poner en práctica – Ejercicio: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3075806"/>
            <a:ext cx="11809312" cy="4464496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4000" dirty="0" smtClean="0"/>
              <a:t>Crear un fondo alternativo para la </a:t>
            </a:r>
            <a:r>
              <a:rPr lang="es-ES" sz="4000" dirty="0" err="1" smtClean="0"/>
              <a:t>activity</a:t>
            </a:r>
            <a:r>
              <a:rPr lang="es-ES" sz="4000" dirty="0" smtClean="0"/>
              <a:t> principal para el caso en que el dispositivo esté dispuesto horizontalmente con la configuración del idioma en francés.</a:t>
            </a:r>
          </a:p>
          <a:p>
            <a:pPr marL="155575" indent="0">
              <a:lnSpc>
                <a:spcPct val="100000"/>
              </a:lnSpc>
              <a:buNone/>
            </a:pPr>
            <a:endParaRPr lang="es-ES" sz="4000" dirty="0"/>
          </a:p>
          <a:p>
            <a:pPr marL="155575" indent="0">
              <a:lnSpc>
                <a:spcPct val="100000"/>
              </a:lnSpc>
              <a:buNone/>
            </a:pPr>
            <a:r>
              <a:rPr lang="es-ES" sz="4000" dirty="0" smtClean="0">
                <a:solidFill>
                  <a:srgbClr val="C00000"/>
                </a:solidFill>
              </a:rPr>
              <a:t>TIP</a:t>
            </a:r>
            <a:r>
              <a:rPr lang="es-ES" sz="4000" dirty="0" smtClean="0"/>
              <a:t>: Se debe crear el directorio de recursos </a:t>
            </a:r>
            <a:r>
              <a:rPr lang="es-ES" sz="4000" dirty="0" err="1" smtClean="0">
                <a:solidFill>
                  <a:srgbClr val="C00000"/>
                </a:solidFill>
              </a:rPr>
              <a:t>drawable-fr-land</a:t>
            </a:r>
            <a:r>
              <a:rPr lang="es-ES" sz="4000" dirty="0" smtClean="0">
                <a:solidFill>
                  <a:srgbClr val="C00000"/>
                </a:solidFill>
              </a:rPr>
              <a:t>/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5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sultado de imagen para process flow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para process flow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6785350" y="5037336"/>
            <a:ext cx="6048672" cy="1800200"/>
          </a:xfrm>
          <a:prstGeom prst="rect">
            <a:avLst/>
          </a:prstGeom>
        </p:spPr>
        <p:txBody>
          <a:bodyPr>
            <a:noAutofit/>
          </a:bodyPr>
          <a:lstStyle>
            <a:lvl1pPr marL="519113" indent="-3635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8000" dirty="0" smtClean="0"/>
              <a:t>Menús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33</a:t>
            </a:fld>
            <a:endParaRPr lang="es-AR" altLang="es-ES"/>
          </a:p>
        </p:txBody>
      </p:sp>
      <p:pic>
        <p:nvPicPr>
          <p:cNvPr id="2" name="Picture 2" descr="http://dailydesignnotes.com/wp-content/uploads/2013/06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4" y="1563638"/>
            <a:ext cx="7140791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Tres tipos de Menús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969" y="903867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34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625263" y="-20538"/>
            <a:ext cx="1082675" cy="520700"/>
          </a:xfrm>
          <a:prstGeom prst="rect">
            <a:avLst/>
          </a:prstGeom>
        </p:spPr>
        <p:txBody>
          <a:bodyPr/>
          <a:lstStyle/>
          <a:p>
            <a:fld id="{DCFAE721-CB1A-4C5B-9457-6E9A790B3AFB}" type="slidenum">
              <a:rPr lang="es-AR" altLang="es-ES" smtClean="0"/>
              <a:pPr/>
              <a:t>34</a:t>
            </a:fld>
            <a:endParaRPr lang="es-AR" altLang="es-ES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72014"/>
              </p:ext>
            </p:extLst>
          </p:nvPr>
        </p:nvGraphicFramePr>
        <p:xfrm>
          <a:off x="650875" y="2571750"/>
          <a:ext cx="11701463" cy="677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 principal de una </a:t>
            </a:r>
            <a:r>
              <a:rPr lang="es-ES" i="1" dirty="0" err="1" smtClean="0"/>
              <a:t>activity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35</a:t>
            </a:fld>
            <a:endParaRPr lang="es-AR" alt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161" y="2787774"/>
            <a:ext cx="7147589" cy="5472608"/>
          </a:xfrm>
        </p:spPr>
        <p:txBody>
          <a:bodyPr/>
          <a:lstStyle/>
          <a:p>
            <a:pPr marL="155575" indent="0">
              <a:lnSpc>
                <a:spcPct val="110000"/>
              </a:lnSpc>
              <a:spcBef>
                <a:spcPts val="4200"/>
              </a:spcBef>
              <a:buNone/>
            </a:pPr>
            <a:r>
              <a:rPr lang="es-AR" dirty="0"/>
              <a:t>Si </a:t>
            </a:r>
            <a:r>
              <a:rPr lang="es-AR" dirty="0" smtClean="0"/>
              <a:t>se desarrolla una aplicación para </a:t>
            </a:r>
            <a:r>
              <a:rPr lang="es-AR" b="1" dirty="0" smtClean="0"/>
              <a:t>Android</a:t>
            </a:r>
            <a:r>
              <a:rPr lang="es-AR" b="1" dirty="0"/>
              <a:t> 2.3.x (nivel de API 10) o versiones anteriores</a:t>
            </a:r>
            <a:r>
              <a:rPr lang="es-AR" dirty="0"/>
              <a:t>, el contenido del menú de opciones aparece en la parte inferior de la pantalla cuando el usuario presiona el botón </a:t>
            </a:r>
            <a:r>
              <a:rPr lang="es-AR" i="1" dirty="0" smtClean="0"/>
              <a:t>Menú</a:t>
            </a:r>
            <a:r>
              <a:rPr lang="es-AR" dirty="0" smtClean="0"/>
              <a:t> del dispositivo</a:t>
            </a:r>
            <a:endParaRPr lang="es-ES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85" y="2427734"/>
            <a:ext cx="3711213" cy="61791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445832" y="8642448"/>
            <a:ext cx="33123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000" dirty="0">
                <a:solidFill>
                  <a:schemeClr val="tx1"/>
                </a:solidFill>
              </a:rPr>
              <a:t>Menú de opciones del navegador, en Android 2.3.</a:t>
            </a:r>
          </a:p>
        </p:txBody>
      </p:sp>
    </p:spTree>
    <p:extLst>
      <p:ext uri="{BB962C8B-B14F-4D97-AF65-F5344CB8AC3E}">
        <p14:creationId xmlns:p14="http://schemas.microsoft.com/office/powerpoint/2010/main" val="31576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12" y="5224171"/>
            <a:ext cx="6975776" cy="223224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 principal de una </a:t>
            </a:r>
            <a:r>
              <a:rPr lang="es-ES" i="1" dirty="0" err="1" smtClean="0"/>
              <a:t>activity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36</a:t>
            </a:fld>
            <a:endParaRPr lang="es-AR" alt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10975102" cy="2570953"/>
          </a:xfrm>
        </p:spPr>
        <p:txBody>
          <a:bodyPr/>
          <a:lstStyle/>
          <a:p>
            <a:pPr marL="155575" indent="0">
              <a:lnSpc>
                <a:spcPct val="110000"/>
              </a:lnSpc>
              <a:spcBef>
                <a:spcPts val="4200"/>
              </a:spcBef>
              <a:buNone/>
            </a:pPr>
            <a:r>
              <a:rPr lang="es-AR" sz="3600" dirty="0"/>
              <a:t>Si se desarrolla una aplicación para Android 3.0 (nivel de API 11) y versiones posteriores, los elementos del menú de opciones están disponibles </a:t>
            </a:r>
            <a:r>
              <a:rPr lang="es-AR" sz="3600" dirty="0" smtClean="0"/>
              <a:t>a la derecha sobre la barra </a:t>
            </a:r>
            <a:r>
              <a:rPr lang="es-AR" sz="3600" dirty="0"/>
              <a:t>de </a:t>
            </a:r>
            <a:r>
              <a:rPr lang="es-AR" sz="3600" dirty="0" smtClean="0"/>
              <a:t>app</a:t>
            </a:r>
            <a:endParaRPr lang="es-ES" sz="3600" dirty="0" smtClean="0"/>
          </a:p>
        </p:txBody>
      </p:sp>
      <p:grpSp>
        <p:nvGrpSpPr>
          <p:cNvPr id="28" name="Grupo 27"/>
          <p:cNvGrpSpPr/>
          <p:nvPr/>
        </p:nvGrpSpPr>
        <p:grpSpPr>
          <a:xfrm>
            <a:off x="1101005" y="5824344"/>
            <a:ext cx="7376479" cy="3579711"/>
            <a:chOff x="1101005" y="5824344"/>
            <a:chExt cx="7376479" cy="3579711"/>
          </a:xfrm>
        </p:grpSpPr>
        <p:cxnSp>
          <p:nvCxnSpPr>
            <p:cNvPr id="26" name="4 Conector recto de flecha"/>
            <p:cNvCxnSpPr/>
            <p:nvPr/>
          </p:nvCxnSpPr>
          <p:spPr>
            <a:xfrm flipV="1">
              <a:off x="5047050" y="6596405"/>
              <a:ext cx="1886604" cy="1115467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0 Rectángulo"/>
            <p:cNvSpPr/>
            <p:nvPr/>
          </p:nvSpPr>
          <p:spPr>
            <a:xfrm>
              <a:off x="6930845" y="5824344"/>
              <a:ext cx="1546639" cy="76260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2 CuadroTexto"/>
            <p:cNvSpPr txBox="1"/>
            <p:nvPr/>
          </p:nvSpPr>
          <p:spPr>
            <a:xfrm>
              <a:off x="1101005" y="7588173"/>
              <a:ext cx="4248473" cy="181588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Algunos ítems del menú pueden visualizarse directamente sobre la barra</a:t>
              </a:r>
              <a:endParaRPr lang="es-ES" sz="28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725742" y="5824343"/>
            <a:ext cx="3899521" cy="3579712"/>
            <a:chOff x="7478961" y="5948042"/>
            <a:chExt cx="3899521" cy="3579712"/>
          </a:xfrm>
        </p:grpSpPr>
        <p:cxnSp>
          <p:nvCxnSpPr>
            <p:cNvPr id="30" name="4 Conector recto de flecha"/>
            <p:cNvCxnSpPr>
              <a:endCxn id="31" idx="2"/>
            </p:cNvCxnSpPr>
            <p:nvPr/>
          </p:nvCxnSpPr>
          <p:spPr>
            <a:xfrm flipH="1" flipV="1">
              <a:off x="8721890" y="6710643"/>
              <a:ext cx="597121" cy="1001229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10 Rectángulo"/>
            <p:cNvSpPr/>
            <p:nvPr/>
          </p:nvSpPr>
          <p:spPr>
            <a:xfrm>
              <a:off x="8460542" y="5948042"/>
              <a:ext cx="522695" cy="76260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2 CuadroTexto"/>
            <p:cNvSpPr txBox="1"/>
            <p:nvPr/>
          </p:nvSpPr>
          <p:spPr>
            <a:xfrm>
              <a:off x="7478961" y="7711872"/>
              <a:ext cx="3899521" cy="181588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Los otros ítems se visualizan por medio del ícono de acciones adicionales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8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 menú principal de una </a:t>
            </a:r>
            <a:r>
              <a:rPr lang="es-ES" i="1" dirty="0" err="1" smtClean="0"/>
              <a:t>activity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37</a:t>
            </a:fld>
            <a:endParaRPr lang="es-AR" alt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161" y="3147814"/>
            <a:ext cx="11702892" cy="6201116"/>
          </a:xfrm>
        </p:spPr>
        <p:txBody>
          <a:bodyPr/>
          <a:lstStyle/>
          <a:p>
            <a:pPr marL="898525" indent="-742950">
              <a:lnSpc>
                <a:spcPct val="11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s-ES" smtClean="0"/>
              <a:t>Creación </a:t>
            </a:r>
            <a:r>
              <a:rPr lang="es-ES" smtClean="0"/>
              <a:t>del </a:t>
            </a:r>
            <a:r>
              <a:rPr lang="es-ES" dirty="0" smtClean="0"/>
              <a:t>menú</a:t>
            </a:r>
          </a:p>
          <a:p>
            <a:pPr marL="1611313" lvl="1" indent="-742950">
              <a:lnSpc>
                <a:spcPct val="110000"/>
              </a:lnSpc>
              <a:buFont typeface="+mj-lt"/>
              <a:buAutoNum type="alphaLcParenR"/>
            </a:pPr>
            <a:r>
              <a:rPr lang="es-ES" dirty="0" smtClean="0"/>
              <a:t>Crear un nuevo archivo de recursos XML de tipo menú</a:t>
            </a:r>
          </a:p>
          <a:p>
            <a:pPr marL="1611313" lvl="1" indent="-742950">
              <a:lnSpc>
                <a:spcPct val="110000"/>
              </a:lnSpc>
              <a:buFont typeface="+mj-lt"/>
              <a:buAutoNum type="alphaLcParenR"/>
            </a:pPr>
            <a:r>
              <a:rPr lang="es-ES" dirty="0" smtClean="0"/>
              <a:t>Configurar las opciones de menú: Id y título</a:t>
            </a:r>
          </a:p>
          <a:p>
            <a:pPr marL="898525" indent="-742950">
              <a:lnSpc>
                <a:spcPct val="11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s-ES" dirty="0" smtClean="0"/>
              <a:t>Activación del menú</a:t>
            </a:r>
          </a:p>
          <a:p>
            <a:pPr marL="1611313" lvl="1" indent="-742950">
              <a:lnSpc>
                <a:spcPct val="110000"/>
              </a:lnSpc>
              <a:buFont typeface="+mj-lt"/>
              <a:buAutoNum type="arabicPeriod"/>
            </a:pPr>
            <a:r>
              <a:rPr lang="es-ES" dirty="0" smtClean="0"/>
              <a:t>Agregar el menú a la </a:t>
            </a:r>
            <a:r>
              <a:rPr lang="es-ES" dirty="0" err="1" smtClean="0"/>
              <a:t>activity</a:t>
            </a:r>
            <a:endParaRPr lang="es-ES" dirty="0" smtClean="0"/>
          </a:p>
          <a:p>
            <a:pPr marL="1611313" lvl="1" indent="-742950">
              <a:lnSpc>
                <a:spcPct val="110000"/>
              </a:lnSpc>
              <a:buFont typeface="+mj-lt"/>
              <a:buAutoNum type="arabicPeriod"/>
            </a:pPr>
            <a:r>
              <a:rPr lang="es-ES" dirty="0" smtClean="0"/>
              <a:t>Configurar la acción según las opciones elegidas</a:t>
            </a:r>
          </a:p>
        </p:txBody>
      </p:sp>
      <p:sp>
        <p:nvSpPr>
          <p:cNvPr id="6" name="5 Llamada con línea 1"/>
          <p:cNvSpPr/>
          <p:nvPr/>
        </p:nvSpPr>
        <p:spPr>
          <a:xfrm>
            <a:off x="7293694" y="6100142"/>
            <a:ext cx="5040560" cy="648072"/>
          </a:xfrm>
          <a:prstGeom prst="borderCallout1">
            <a:avLst>
              <a:gd name="adj1" fmla="val 45001"/>
              <a:gd name="adj2" fmla="val 707"/>
              <a:gd name="adj3" fmla="val 148595"/>
              <a:gd name="adj4" fmla="val -25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>
                <a:latin typeface="Consolas" pitchFamily="49" charset="0"/>
              </a:rPr>
              <a:t>onCreateOptionMenu</a:t>
            </a:r>
            <a:r>
              <a:rPr lang="es-ES" sz="3200" dirty="0" smtClean="0">
                <a:latin typeface="Consolas" pitchFamily="49" charset="0"/>
              </a:rPr>
              <a:t>()</a:t>
            </a:r>
            <a:endParaRPr lang="es-ES" sz="3200" dirty="0">
              <a:latin typeface="Consolas" pitchFamily="49" charset="0"/>
            </a:endParaRPr>
          </a:p>
        </p:txBody>
      </p:sp>
      <p:sp>
        <p:nvSpPr>
          <p:cNvPr id="7" name="6 Llamada con línea 1"/>
          <p:cNvSpPr/>
          <p:nvPr/>
        </p:nvSpPr>
        <p:spPr>
          <a:xfrm>
            <a:off x="6573614" y="8620422"/>
            <a:ext cx="5900453" cy="648072"/>
          </a:xfrm>
          <a:prstGeom prst="borderCallout1">
            <a:avLst>
              <a:gd name="adj1" fmla="val 48282"/>
              <a:gd name="adj2" fmla="val 1209"/>
              <a:gd name="adj3" fmla="val -61407"/>
              <a:gd name="adj4" fmla="val -22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>
                <a:latin typeface="Consolas" pitchFamily="49" charset="0"/>
              </a:rPr>
              <a:t>onOptionsItemSelected</a:t>
            </a:r>
            <a:r>
              <a:rPr lang="es-ES" sz="3200" dirty="0" smtClean="0">
                <a:latin typeface="Consolas" pitchFamily="49" charset="0"/>
              </a:rPr>
              <a:t>()</a:t>
            </a:r>
            <a:endParaRPr lang="es-ES" sz="32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creación de menú principal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38</a:t>
            </a:fld>
            <a:endParaRPr lang="es-AR" alt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40966" y="3507854"/>
            <a:ext cx="3960440" cy="5328592"/>
          </a:xfrm>
        </p:spPr>
        <p:txBody>
          <a:bodyPr/>
          <a:lstStyle/>
          <a:p>
            <a:pPr marL="155575" indent="0">
              <a:lnSpc>
                <a:spcPct val="110000"/>
              </a:lnSpc>
              <a:spcBef>
                <a:spcPts val="4200"/>
              </a:spcBef>
              <a:buNone/>
            </a:pPr>
            <a:r>
              <a:rPr lang="es-ES" sz="4000" dirty="0" smtClean="0"/>
              <a:t>Vamos a crear un menú principal para la </a:t>
            </a:r>
            <a:r>
              <a:rPr lang="es-ES" sz="4000" dirty="0" err="1" smtClean="0">
                <a:solidFill>
                  <a:srgbClr val="C00000"/>
                </a:solidFill>
              </a:rPr>
              <a:t>activity</a:t>
            </a:r>
            <a:r>
              <a:rPr lang="es-ES" sz="4000" dirty="0" smtClean="0"/>
              <a:t> definida en nuestra aplicación.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02" y="2859782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80" y="2859782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curvada hacia abajo"/>
          <p:cNvSpPr/>
          <p:nvPr/>
        </p:nvSpPr>
        <p:spPr>
          <a:xfrm rot="21399641">
            <a:off x="7854302" y="3284562"/>
            <a:ext cx="3384376" cy="629313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creación de menú principal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39</a:t>
            </a:fld>
            <a:endParaRPr lang="es-AR" altLang="es-E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6" y="2859782"/>
            <a:ext cx="9073008" cy="590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9 Grupo"/>
          <p:cNvGrpSpPr/>
          <p:nvPr/>
        </p:nvGrpSpPr>
        <p:grpSpPr>
          <a:xfrm>
            <a:off x="6141566" y="6417261"/>
            <a:ext cx="6413282" cy="2419185"/>
            <a:chOff x="5135729" y="-1081451"/>
            <a:chExt cx="4509890" cy="1701266"/>
          </a:xfrm>
        </p:grpSpPr>
        <p:sp>
          <p:nvSpPr>
            <p:cNvPr id="11" name="2 CuadroTexto"/>
            <p:cNvSpPr txBox="1"/>
            <p:nvPr/>
          </p:nvSpPr>
          <p:spPr>
            <a:xfrm>
              <a:off x="5135729" y="-354168"/>
              <a:ext cx="4509890" cy="9739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Elegir </a:t>
              </a:r>
              <a:r>
                <a:rPr lang="es-ES" sz="2800" dirty="0" smtClean="0">
                  <a:solidFill>
                    <a:srgbClr val="FFFF00"/>
                  </a:solidFill>
                </a:rPr>
                <a:t>File/New/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Android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resource</a:t>
              </a:r>
              <a:r>
                <a:rPr lang="es-ES" sz="2800" dirty="0" smtClean="0">
                  <a:solidFill>
                    <a:srgbClr val="FFFF00"/>
                  </a:solidFill>
                </a:rPr>
                <a:t> file</a:t>
              </a: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2" name="4 Conector recto de flecha"/>
            <p:cNvCxnSpPr/>
            <p:nvPr/>
          </p:nvCxnSpPr>
          <p:spPr>
            <a:xfrm flipH="1" flipV="1">
              <a:off x="6654134" y="-1081451"/>
              <a:ext cx="662191" cy="72728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32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2086967"/>
          </a:xfrm>
        </p:spPr>
        <p:txBody>
          <a:bodyPr>
            <a:noAutofit/>
          </a:bodyPr>
          <a:lstStyle/>
          <a:p>
            <a:r>
              <a:rPr lang="es-ES" dirty="0" smtClean="0"/>
              <a:t>Crear un nuevo proyecto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 err="1" smtClean="0">
                <a:solidFill>
                  <a:srgbClr val="C00000"/>
                </a:solidFill>
              </a:rPr>
              <a:t>Android</a:t>
            </a:r>
            <a:r>
              <a:rPr lang="es-ES" dirty="0" smtClean="0">
                <a:solidFill>
                  <a:srgbClr val="C00000"/>
                </a:solidFill>
              </a:rPr>
              <a:t> Studio</a:t>
            </a:r>
            <a:r>
              <a:rPr lang="es-ES" dirty="0" smtClean="0"/>
              <a:t> llamado </a:t>
            </a:r>
            <a:r>
              <a:rPr lang="es-ES" dirty="0" smtClean="0">
                <a:solidFill>
                  <a:srgbClr val="C00000"/>
                </a:solidFill>
              </a:rPr>
              <a:t>"</a:t>
            </a:r>
            <a:r>
              <a:rPr lang="es-ES" dirty="0" err="1" smtClean="0">
                <a:solidFill>
                  <a:srgbClr val="C00000"/>
                </a:solidFill>
              </a:rPr>
              <a:t>RecursosDeArchivo</a:t>
            </a:r>
            <a:r>
              <a:rPr lang="es-ES" dirty="0" smtClean="0">
                <a:solidFill>
                  <a:srgbClr val="C00000"/>
                </a:solidFill>
              </a:rPr>
              <a:t>"</a:t>
            </a:r>
            <a:r>
              <a:rPr lang="es-ES" dirty="0" smtClean="0"/>
              <a:t> basado en la siguiente </a:t>
            </a:r>
            <a:r>
              <a:rPr lang="es-ES" dirty="0" err="1" smtClean="0">
                <a:solidFill>
                  <a:srgbClr val="C00000"/>
                </a:solidFill>
              </a:rPr>
              <a:t>Empty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 err="1" smtClean="0">
                <a:solidFill>
                  <a:srgbClr val="C00000"/>
                </a:solidFill>
              </a:rPr>
              <a:t>Activity</a:t>
            </a:r>
            <a:endParaRPr lang="es-ES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4981" y="4852405"/>
            <a:ext cx="12118231" cy="39120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:orientation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8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4" y="2732883"/>
            <a:ext cx="11142227" cy="669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creación de menú principal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40</a:t>
            </a:fld>
            <a:endParaRPr lang="es-AR" altLang="es-ES"/>
          </a:p>
        </p:txBody>
      </p:sp>
      <p:grpSp>
        <p:nvGrpSpPr>
          <p:cNvPr id="10" name="9 Grupo"/>
          <p:cNvGrpSpPr/>
          <p:nvPr/>
        </p:nvGrpSpPr>
        <p:grpSpPr>
          <a:xfrm>
            <a:off x="668958" y="3996835"/>
            <a:ext cx="4149684" cy="2709549"/>
            <a:chOff x="4964986" y="-982629"/>
            <a:chExt cx="2918103" cy="1905461"/>
          </a:xfrm>
        </p:grpSpPr>
        <p:sp>
          <p:nvSpPr>
            <p:cNvPr id="11" name="2 CuadroTexto"/>
            <p:cNvSpPr txBox="1"/>
            <p:nvPr/>
          </p:nvSpPr>
          <p:spPr>
            <a:xfrm>
              <a:off x="4964986" y="-354168"/>
              <a:ext cx="2918103" cy="1277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Primero elegir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Menu</a:t>
              </a:r>
              <a:r>
                <a:rPr lang="es-ES" sz="2800" dirty="0" smtClean="0"/>
                <a:t> para tipo de recurso</a:t>
              </a:r>
              <a:endParaRPr lang="es-ES" sz="2800" dirty="0" smtClean="0">
                <a:solidFill>
                  <a:srgbClr val="FFFF00"/>
                </a:solidFill>
              </a:endParaRP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2" name="4 Conector recto de flecha"/>
            <p:cNvCxnSpPr/>
            <p:nvPr/>
          </p:nvCxnSpPr>
          <p:spPr>
            <a:xfrm flipV="1">
              <a:off x="5850538" y="-982629"/>
              <a:ext cx="380368" cy="64595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8 Grupo"/>
          <p:cNvGrpSpPr/>
          <p:nvPr/>
        </p:nvGrpSpPr>
        <p:grpSpPr>
          <a:xfrm>
            <a:off x="4341366" y="3490292"/>
            <a:ext cx="5247360" cy="3705653"/>
            <a:chOff x="5040942" y="-2553124"/>
            <a:chExt cx="3690001" cy="2605960"/>
          </a:xfrm>
        </p:grpSpPr>
        <p:cxnSp>
          <p:nvCxnSpPr>
            <p:cNvPr id="14" name="4 Conector recto de flecha"/>
            <p:cNvCxnSpPr/>
            <p:nvPr/>
          </p:nvCxnSpPr>
          <p:spPr>
            <a:xfrm flipH="1" flipV="1">
              <a:off x="5040942" y="-2553124"/>
              <a:ext cx="2531841" cy="212683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2 CuadroTexto"/>
            <p:cNvSpPr txBox="1"/>
            <p:nvPr/>
          </p:nvSpPr>
          <p:spPr>
            <a:xfrm>
              <a:off x="5597947" y="-1224164"/>
              <a:ext cx="3132996" cy="1277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Segundo establecer el nombre del archivo</a:t>
              </a: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306476" y="7860458"/>
            <a:ext cx="5643402" cy="1384995"/>
            <a:chOff x="5705707" y="-929942"/>
            <a:chExt cx="3968502" cy="973983"/>
          </a:xfrm>
        </p:grpSpPr>
        <p:cxnSp>
          <p:nvCxnSpPr>
            <p:cNvPr id="16" name="4 Conector recto de flecha"/>
            <p:cNvCxnSpPr>
              <a:stCxn id="17" idx="3"/>
            </p:cNvCxnSpPr>
            <p:nvPr/>
          </p:nvCxnSpPr>
          <p:spPr>
            <a:xfrm>
              <a:off x="8838703" y="-442950"/>
              <a:ext cx="835506" cy="35127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2 CuadroTexto"/>
            <p:cNvSpPr txBox="1"/>
            <p:nvPr/>
          </p:nvSpPr>
          <p:spPr>
            <a:xfrm>
              <a:off x="5705707" y="-929942"/>
              <a:ext cx="3132996" cy="9739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Tercero, presionar </a:t>
              </a:r>
              <a:r>
                <a:rPr lang="es-ES" sz="2800" dirty="0" smtClean="0">
                  <a:solidFill>
                    <a:srgbClr val="FFFF00"/>
                  </a:solidFill>
                </a:rPr>
                <a:t>OK</a:t>
              </a: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48"/>
          <a:stretch/>
        </p:blipFill>
        <p:spPr bwMode="auto">
          <a:xfrm>
            <a:off x="0" y="2715766"/>
            <a:ext cx="13003213" cy="667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creación de menú principal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41</a:t>
            </a:fld>
            <a:endParaRPr lang="es-AR" altLang="es-ES"/>
          </a:p>
        </p:txBody>
      </p:sp>
      <p:grpSp>
        <p:nvGrpSpPr>
          <p:cNvPr id="10" name="9 Grupo"/>
          <p:cNvGrpSpPr/>
          <p:nvPr/>
        </p:nvGrpSpPr>
        <p:grpSpPr>
          <a:xfrm>
            <a:off x="4629398" y="6820222"/>
            <a:ext cx="7488832" cy="2246769"/>
            <a:chOff x="3142061" y="-121770"/>
            <a:chExt cx="5266228" cy="1580017"/>
          </a:xfrm>
        </p:grpSpPr>
        <p:cxnSp>
          <p:nvCxnSpPr>
            <p:cNvPr id="12" name="4 Conector recto de flecha"/>
            <p:cNvCxnSpPr/>
            <p:nvPr/>
          </p:nvCxnSpPr>
          <p:spPr>
            <a:xfrm flipH="1">
              <a:off x="3142061" y="263322"/>
              <a:ext cx="708915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2 CuadroTexto"/>
            <p:cNvSpPr txBox="1"/>
            <p:nvPr/>
          </p:nvSpPr>
          <p:spPr>
            <a:xfrm>
              <a:off x="3850976" y="-121770"/>
              <a:ext cx="4557313" cy="158001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Se crea un recurso predeterminado de archivo para definir el menú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menu_ppal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smtClean="0"/>
                <a:t>por medio de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xml</a:t>
              </a:r>
              <a:endParaRPr lang="es-ES" sz="2800" dirty="0" smtClean="0">
                <a:solidFill>
                  <a:srgbClr val="FFFF00"/>
                </a:solidFill>
              </a:endParaRP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3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creación de menú principal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1702892" cy="720080"/>
          </a:xfrm>
        </p:spPr>
        <p:txBody>
          <a:bodyPr/>
          <a:lstStyle/>
          <a:p>
            <a:pPr marL="155575" indent="0">
              <a:buNone/>
            </a:pPr>
            <a:r>
              <a:rPr lang="es-ES" dirty="0" smtClean="0"/>
              <a:t>Defina el siguiente menú: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42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0966" y="3636183"/>
            <a:ext cx="1224136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menuNuevo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"Nuevo Juego"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menuContinuar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"Continuar Jugando"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menuConfiguracion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Configuracion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menuSalir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"Salir"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creación de menú principal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1702892" cy="1440160"/>
          </a:xfrm>
        </p:spPr>
        <p:txBody>
          <a:bodyPr/>
          <a:lstStyle/>
          <a:p>
            <a:pPr marL="155575" indent="0">
              <a:buNone/>
            </a:pPr>
            <a:r>
              <a:rPr lang="es-ES" sz="3600" dirty="0" smtClean="0"/>
              <a:t>Redefina el método </a:t>
            </a:r>
            <a:r>
              <a:rPr lang="es-ES" sz="3600" dirty="0" err="1" smtClean="0">
                <a:solidFill>
                  <a:srgbClr val="C00000"/>
                </a:solidFill>
                <a:latin typeface="Consolas" pitchFamily="49" charset="0"/>
              </a:rPr>
              <a:t>onCreateOptionsMenu</a:t>
            </a:r>
            <a:r>
              <a:rPr lang="es-ES" sz="36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3600" dirty="0" smtClean="0"/>
              <a:t> de la clase </a:t>
            </a:r>
            <a:r>
              <a:rPr lang="es-ES" sz="3600" dirty="0" err="1">
                <a:solidFill>
                  <a:srgbClr val="C00000"/>
                </a:solidFill>
                <a:latin typeface="Consolas" pitchFamily="49" charset="0"/>
              </a:rPr>
              <a:t>MainActivity</a:t>
            </a:r>
            <a:endParaRPr lang="es-ES" sz="36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43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20081" y="3996223"/>
            <a:ext cx="1089409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AppCompatActivity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onCreateOptionsMenu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MenuInflater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mi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getMenuInflater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mi.inflate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R.menu.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menu_ppal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true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3693294" y="8710597"/>
            <a:ext cx="6633065" cy="629905"/>
            <a:chOff x="6281544" y="-155549"/>
            <a:chExt cx="4664447" cy="442974"/>
          </a:xfrm>
        </p:grpSpPr>
        <p:cxnSp>
          <p:nvCxnSpPr>
            <p:cNvPr id="8" name="4 Conector recto de flecha"/>
            <p:cNvCxnSpPr/>
            <p:nvPr/>
          </p:nvCxnSpPr>
          <p:spPr>
            <a:xfrm flipH="1" flipV="1">
              <a:off x="6281544" y="-155549"/>
              <a:ext cx="354458" cy="21571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 CuadroTexto"/>
            <p:cNvSpPr txBox="1"/>
            <p:nvPr/>
          </p:nvSpPr>
          <p:spPr>
            <a:xfrm>
              <a:off x="6623031" y="-123812"/>
              <a:ext cx="4322960" cy="41123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r>
                <a:rPr lang="es-ES" sz="3200" dirty="0">
                  <a:solidFill>
                    <a:srgbClr val="FFFF00"/>
                  </a:solidFill>
                  <a:latin typeface="Consolas" pitchFamily="49" charset="0"/>
                </a:rPr>
                <a:t>t</a:t>
              </a:r>
              <a:r>
                <a:rPr lang="es-ES" sz="3200" dirty="0" smtClean="0">
                  <a:solidFill>
                    <a:srgbClr val="FFFF00"/>
                  </a:solidFill>
                  <a:latin typeface="Consolas" pitchFamily="49" charset="0"/>
                </a:rPr>
                <a:t>rue</a:t>
              </a:r>
              <a:r>
                <a:rPr lang="es-ES" sz="2800" dirty="0" smtClean="0"/>
                <a:t>  indica que debe visualizarse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13 Rectángulo"/>
          <p:cNvSpPr/>
          <p:nvPr/>
        </p:nvSpPr>
        <p:spPr>
          <a:xfrm>
            <a:off x="891222" y="6992879"/>
            <a:ext cx="9930864" cy="218383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2 CuadroTexto"/>
          <p:cNvSpPr txBox="1"/>
          <p:nvPr/>
        </p:nvSpPr>
        <p:spPr>
          <a:xfrm>
            <a:off x="9885982" y="6028134"/>
            <a:ext cx="2875546" cy="1815882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2800" dirty="0"/>
          </a:p>
          <a:p>
            <a:r>
              <a:rPr lang="es-ES" sz="2800" dirty="0" smtClean="0"/>
              <a:t>Probar en el emulador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6950" y="4360912"/>
            <a:ext cx="1211823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onOptionsItemSelected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MenuItem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item.getItemId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==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menuSalir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.finish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true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creación de menú principal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2097344" cy="2088232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Para establecer las acciones de las opciones elegidas debemos redefinir el método </a:t>
            </a:r>
            <a:r>
              <a:rPr lang="es-ES" sz="3200" dirty="0" err="1" smtClean="0">
                <a:solidFill>
                  <a:srgbClr val="C00000"/>
                </a:solidFill>
                <a:latin typeface="Consolas" pitchFamily="49" charset="0"/>
              </a:rPr>
              <a:t>onOptionsItemSelected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() </a:t>
            </a:r>
            <a:r>
              <a:rPr lang="es-ES" sz="3200" dirty="0"/>
              <a:t>de la clase </a:t>
            </a:r>
            <a:r>
              <a:rPr lang="es-ES" sz="3200" dirty="0" err="1">
                <a:solidFill>
                  <a:srgbClr val="C00000"/>
                </a:solidFill>
                <a:latin typeface="Consolas" pitchFamily="49" charset="0"/>
              </a:rPr>
              <a:t>MainActivity</a:t>
            </a:r>
            <a:endParaRPr lang="es-ES" sz="32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44</a:t>
            </a:fld>
            <a:endParaRPr lang="es-AR" altLang="es-ES"/>
          </a:p>
        </p:txBody>
      </p:sp>
      <p:sp>
        <p:nvSpPr>
          <p:cNvPr id="14" name="13 Rectángulo"/>
          <p:cNvSpPr/>
          <p:nvPr/>
        </p:nvSpPr>
        <p:spPr>
          <a:xfrm>
            <a:off x="357398" y="4436267"/>
            <a:ext cx="11997567" cy="346343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380926" y="7449407"/>
            <a:ext cx="11948554" cy="1907938"/>
            <a:chOff x="6623030" y="-669093"/>
            <a:chExt cx="7507224" cy="1341736"/>
          </a:xfrm>
        </p:grpSpPr>
        <p:cxnSp>
          <p:nvCxnSpPr>
            <p:cNvPr id="8" name="4 Conector recto de flecha"/>
            <p:cNvCxnSpPr/>
            <p:nvPr/>
          </p:nvCxnSpPr>
          <p:spPr>
            <a:xfrm flipV="1">
              <a:off x="8523207" y="-669093"/>
              <a:ext cx="0" cy="41839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 CuadroTexto"/>
            <p:cNvSpPr txBox="1"/>
            <p:nvPr/>
          </p:nvSpPr>
          <p:spPr>
            <a:xfrm>
              <a:off x="6623030" y="-301339"/>
              <a:ext cx="7507224" cy="97398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r>
                <a:rPr lang="en-US" sz="2800" dirty="0" err="1" smtClean="0"/>
                <a:t>Retornar</a:t>
              </a:r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FF00"/>
                  </a:solidFill>
                </a:rPr>
                <a:t>true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finaliza</a:t>
              </a:r>
              <a:r>
                <a:rPr lang="en-US" sz="2800" dirty="0" smtClean="0"/>
                <a:t> el </a:t>
              </a:r>
              <a:r>
                <a:rPr lang="en-US" sz="2800" dirty="0" err="1" smtClean="0"/>
                <a:t>procesamiento</a:t>
              </a:r>
              <a:r>
                <a:rPr lang="en-US" sz="2800" dirty="0" smtClean="0"/>
                <a:t> de la </a:t>
              </a:r>
              <a:r>
                <a:rPr lang="en-US" sz="2800" dirty="0" err="1" smtClean="0"/>
                <a:t>selección</a:t>
              </a:r>
              <a:r>
                <a:rPr lang="en-US" sz="2800" dirty="0" smtClean="0"/>
                <a:t> de </a:t>
              </a:r>
              <a:r>
                <a:rPr lang="en-US" sz="2800" dirty="0" err="1" smtClean="0"/>
                <a:t>menú</a:t>
              </a:r>
              <a:r>
                <a:rPr lang="en-US" sz="2800" dirty="0" smtClean="0"/>
                <a:t>. Si se </a:t>
              </a:r>
              <a:r>
                <a:rPr lang="en-US" sz="2800" dirty="0" err="1" smtClean="0"/>
                <a:t>devuelve</a:t>
              </a:r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FF00"/>
                  </a:solidFill>
                </a:rPr>
                <a:t>false</a:t>
              </a:r>
              <a:r>
                <a:rPr lang="en-US" sz="2800" dirty="0" smtClean="0"/>
                <a:t>, y el item </a:t>
              </a:r>
              <a:r>
                <a:rPr lang="en-US" sz="2800" dirty="0" err="1" smtClean="0"/>
                <a:t>seleccionado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posee</a:t>
              </a:r>
              <a:r>
                <a:rPr lang="en-US" sz="2800" dirty="0" smtClean="0"/>
                <a:t> un Intent, se </a:t>
              </a:r>
              <a:r>
                <a:rPr lang="en-US" sz="2800" dirty="0" err="1" smtClean="0"/>
                <a:t>prosigue</a:t>
              </a:r>
              <a:r>
                <a:rPr lang="en-US" sz="2800" dirty="0" smtClean="0"/>
                <a:t> el </a:t>
              </a:r>
              <a:r>
                <a:rPr lang="en-US" sz="2800" dirty="0" err="1" smtClean="0"/>
                <a:t>procesamiento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lanzando</a:t>
              </a:r>
              <a:r>
                <a:rPr lang="en-US" sz="2800" dirty="0" smtClean="0"/>
                <a:t> la activity </a:t>
              </a:r>
              <a:r>
                <a:rPr lang="en-US" sz="2800" dirty="0" err="1" smtClean="0"/>
                <a:t>correspondiente</a:t>
              </a:r>
              <a:r>
                <a:rPr lang="en-US" sz="2800" dirty="0" smtClean="0"/>
                <a:t>.</a:t>
              </a:r>
              <a:endParaRPr lang="es-ES" sz="2800" dirty="0"/>
            </a:p>
          </p:txBody>
        </p:sp>
      </p:grpSp>
      <p:sp>
        <p:nvSpPr>
          <p:cNvPr id="13" name="2 CuadroTexto"/>
          <p:cNvSpPr txBox="1"/>
          <p:nvPr/>
        </p:nvSpPr>
        <p:spPr>
          <a:xfrm>
            <a:off x="9818748" y="5740102"/>
            <a:ext cx="2875546" cy="1815882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2800" dirty="0"/>
          </a:p>
          <a:p>
            <a:r>
              <a:rPr lang="es-ES" sz="2800" dirty="0" smtClean="0"/>
              <a:t>Probar en el emulador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S</a:t>
            </a:r>
            <a:r>
              <a:rPr lang="es-ES" dirty="0" smtClean="0"/>
              <a:t>ub menú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2097344" cy="1008112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Modifique </a:t>
            </a:r>
            <a:r>
              <a:rPr lang="es-ES" sz="3200" dirty="0" smtClean="0">
                <a:solidFill>
                  <a:srgbClr val="C00000"/>
                </a:solidFill>
              </a:rPr>
              <a:t>menu_ppal.xml</a:t>
            </a:r>
            <a:r>
              <a:rPr lang="es-ES" sz="3200" dirty="0" smtClean="0"/>
              <a:t> y verifique el funcionamiento</a:t>
            </a:r>
            <a:endParaRPr lang="es-ES" sz="32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45</a:t>
            </a:fld>
            <a:endParaRPr lang="es-AR" altLang="es-ES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-1637131" y="7449407"/>
            <a:ext cx="0" cy="59495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4 Grupo"/>
          <p:cNvGrpSpPr/>
          <p:nvPr/>
        </p:nvGrpSpPr>
        <p:grpSpPr>
          <a:xfrm>
            <a:off x="576064" y="3363838"/>
            <a:ext cx="12118231" cy="6370975"/>
            <a:chOff x="576064" y="3363838"/>
            <a:chExt cx="12118231" cy="6370975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576064" y="3363838"/>
              <a:ext cx="12118230" cy="6370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&lt;?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version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"1.0"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encoding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"utf-8"</a:t>
              </a:r>
              <a:r>
                <a:rPr kumimoji="0" lang="es-ES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?&gt;</a:t>
              </a:r>
              <a:br>
                <a:rPr kumimoji="0" lang="es-ES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menuNuevo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"Nuevo Juego"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"@+id/ES1"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1"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"@+id/ES2"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2"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menuContinuar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"Continuar Jugando"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endParaRPr kumimoji="0" lang="es-E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576065" y="5236046"/>
              <a:ext cx="12118230" cy="2213362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76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S</a:t>
            </a:r>
            <a:r>
              <a:rPr lang="es-ES" dirty="0" smtClean="0"/>
              <a:t>ub menú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46</a:t>
            </a:fld>
            <a:endParaRPr lang="es-AR" altLang="es-ES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-1637131" y="7449407"/>
            <a:ext cx="0" cy="59495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4" y="2355726"/>
            <a:ext cx="3816424" cy="70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22" y="2355725"/>
            <a:ext cx="3816424" cy="70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889298" y="6700013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/>
                </a:solidFill>
              </a:rPr>
              <a:t>La opción Nuevo Juego ahora despliega un submenú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9" name="8 Flecha curvada hacia arriba"/>
          <p:cNvSpPr/>
          <p:nvPr/>
        </p:nvSpPr>
        <p:spPr>
          <a:xfrm rot="434989">
            <a:off x="3519475" y="4442485"/>
            <a:ext cx="7273008" cy="2071120"/>
          </a:xfrm>
          <a:prstGeom prst="curvedUpArrow">
            <a:avLst>
              <a:gd name="adj1" fmla="val 13517"/>
              <a:gd name="adj2" fmla="val 338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1" y="555526"/>
            <a:ext cx="11702892" cy="1516980"/>
          </a:xfrm>
        </p:spPr>
        <p:txBody>
          <a:bodyPr/>
          <a:lstStyle/>
          <a:p>
            <a:r>
              <a:rPr lang="es-ES" dirty="0" smtClean="0"/>
              <a:t>Opciones en la </a:t>
            </a:r>
            <a:r>
              <a:rPr lang="es-ES" dirty="0" err="1" smtClean="0"/>
              <a:t>ActionBar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1923678"/>
            <a:ext cx="12097344" cy="1008112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600" dirty="0" smtClean="0"/>
              <a:t>Modifique </a:t>
            </a:r>
            <a:r>
              <a:rPr lang="es-ES" sz="3600" dirty="0" smtClean="0">
                <a:solidFill>
                  <a:srgbClr val="C00000"/>
                </a:solidFill>
              </a:rPr>
              <a:t>menu_ppal.xml</a:t>
            </a:r>
            <a:r>
              <a:rPr lang="es-ES" sz="3600" dirty="0" smtClean="0"/>
              <a:t> y verifique el funcionamiento</a:t>
            </a:r>
            <a:endParaRPr lang="es-ES" sz="36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47</a:t>
            </a:fld>
            <a:endParaRPr lang="es-AR" altLang="es-ES"/>
          </a:p>
        </p:txBody>
      </p:sp>
      <p:grpSp>
        <p:nvGrpSpPr>
          <p:cNvPr id="6" name="5 Grupo"/>
          <p:cNvGrpSpPr/>
          <p:nvPr/>
        </p:nvGrpSpPr>
        <p:grpSpPr>
          <a:xfrm>
            <a:off x="432048" y="2571750"/>
            <a:ext cx="12334254" cy="7109639"/>
            <a:chOff x="432048" y="2571750"/>
            <a:chExt cx="12334254" cy="7109639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32048" y="2571750"/>
              <a:ext cx="12334254" cy="71096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/res-auto"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menuNuevo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"Nuevo Juego"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:showAsAction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ifRoom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"@+id/ES1"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1"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"@+id/ES2"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2"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menuContinuar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"Continuar Jugando"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:showAsAction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ifRoom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endParaRPr kumimoji="0" lang="es-E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23763" y="3041185"/>
              <a:ext cx="11998248" cy="33561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04085" y="4511254"/>
              <a:ext cx="11998248" cy="35273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24942" y="8893042"/>
              <a:ext cx="11998248" cy="35982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8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1" y="555526"/>
            <a:ext cx="11702892" cy="1516980"/>
          </a:xfrm>
        </p:spPr>
        <p:txBody>
          <a:bodyPr/>
          <a:lstStyle/>
          <a:p>
            <a:r>
              <a:rPr lang="es-ES" dirty="0" smtClean="0"/>
              <a:t>Opciones en la </a:t>
            </a:r>
            <a:r>
              <a:rPr lang="es-ES" dirty="0" err="1" smtClean="0"/>
              <a:t>ActionBar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48</a:t>
            </a:fld>
            <a:endParaRPr lang="es-AR" alt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14" y="2139702"/>
            <a:ext cx="376237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34" y="3795886"/>
            <a:ext cx="65817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upo 27"/>
          <p:cNvGrpSpPr/>
          <p:nvPr/>
        </p:nvGrpSpPr>
        <p:grpSpPr>
          <a:xfrm>
            <a:off x="3381387" y="2237059"/>
            <a:ext cx="4002510" cy="1486819"/>
            <a:chOff x="3381387" y="2237059"/>
            <a:chExt cx="4002510" cy="1486819"/>
          </a:xfrm>
        </p:grpSpPr>
        <p:cxnSp>
          <p:nvCxnSpPr>
            <p:cNvPr id="35" name="4 Conector recto de flecha"/>
            <p:cNvCxnSpPr/>
            <p:nvPr/>
          </p:nvCxnSpPr>
          <p:spPr>
            <a:xfrm flipH="1">
              <a:off x="4125342" y="2601544"/>
              <a:ext cx="921708" cy="815609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0 Rectángulo"/>
            <p:cNvSpPr/>
            <p:nvPr/>
          </p:nvSpPr>
          <p:spPr>
            <a:xfrm>
              <a:off x="3381387" y="3417153"/>
              <a:ext cx="887971" cy="30672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2 CuadroTexto"/>
            <p:cNvSpPr txBox="1"/>
            <p:nvPr/>
          </p:nvSpPr>
          <p:spPr>
            <a:xfrm>
              <a:off x="4323171" y="2237059"/>
              <a:ext cx="3060726" cy="707886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Solo se visualiza un ítem en la </a:t>
              </a:r>
              <a:r>
                <a:rPr lang="es-ES" sz="2000" dirty="0" err="1" smtClean="0">
                  <a:solidFill>
                    <a:srgbClr val="FFFF00"/>
                  </a:solidFill>
                </a:rPr>
                <a:t>ActionBar</a:t>
              </a:r>
              <a:endParaRPr lang="es-ES" sz="2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0" name="Grupo 27"/>
          <p:cNvGrpSpPr/>
          <p:nvPr/>
        </p:nvGrpSpPr>
        <p:grpSpPr>
          <a:xfrm>
            <a:off x="8481438" y="2514930"/>
            <a:ext cx="2988719" cy="2487402"/>
            <a:chOff x="4323170" y="2601544"/>
            <a:chExt cx="2988719" cy="2487402"/>
          </a:xfrm>
        </p:grpSpPr>
        <p:cxnSp>
          <p:nvCxnSpPr>
            <p:cNvPr id="41" name="4 Conector recto de flecha"/>
            <p:cNvCxnSpPr/>
            <p:nvPr/>
          </p:nvCxnSpPr>
          <p:spPr>
            <a:xfrm>
              <a:off x="5295666" y="3309430"/>
              <a:ext cx="0" cy="147279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10 Rectángulo"/>
            <p:cNvSpPr/>
            <p:nvPr/>
          </p:nvSpPr>
          <p:spPr>
            <a:xfrm>
              <a:off x="4652636" y="4782221"/>
              <a:ext cx="2152791" cy="30672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2 CuadroTexto"/>
            <p:cNvSpPr txBox="1"/>
            <p:nvPr/>
          </p:nvSpPr>
          <p:spPr>
            <a:xfrm>
              <a:off x="4323170" y="2601544"/>
              <a:ext cx="2988719" cy="1015663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Al haber lugar en la </a:t>
              </a:r>
              <a:r>
                <a:rPr lang="es-ES" sz="2000" dirty="0" err="1" smtClean="0">
                  <a:solidFill>
                    <a:srgbClr val="FFFF00"/>
                  </a:solidFill>
                </a:rPr>
                <a:t>ActionBar</a:t>
              </a:r>
              <a:r>
                <a:rPr lang="es-ES" sz="2000" dirty="0" smtClean="0"/>
                <a:t> se visualizan los dos ítems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0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1" y="555526"/>
            <a:ext cx="11702892" cy="1516980"/>
          </a:xfrm>
        </p:spPr>
        <p:txBody>
          <a:bodyPr/>
          <a:lstStyle/>
          <a:p>
            <a:r>
              <a:rPr lang="es-ES" dirty="0" smtClean="0"/>
              <a:t>Opciones en la </a:t>
            </a:r>
            <a:r>
              <a:rPr lang="es-ES" dirty="0" err="1" smtClean="0"/>
              <a:t>ActionBar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1923678"/>
            <a:ext cx="12097344" cy="1296144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600" dirty="0" smtClean="0"/>
              <a:t>En la </a:t>
            </a:r>
            <a:r>
              <a:rPr lang="es-ES" sz="3600" dirty="0" err="1" smtClean="0">
                <a:solidFill>
                  <a:srgbClr val="C00000"/>
                </a:solidFill>
              </a:rPr>
              <a:t>ActionBar</a:t>
            </a:r>
            <a:r>
              <a:rPr lang="es-ES" sz="3600" dirty="0" smtClean="0"/>
              <a:t> las opciones pueden visualizarse por medio de íconos</a:t>
            </a:r>
            <a:endParaRPr lang="es-ES" sz="36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49</a:t>
            </a:fld>
            <a:endParaRPr lang="es-AR" altLang="es-ES"/>
          </a:p>
        </p:txBody>
      </p:sp>
      <p:grpSp>
        <p:nvGrpSpPr>
          <p:cNvPr id="6" name="5 Grupo"/>
          <p:cNvGrpSpPr/>
          <p:nvPr/>
        </p:nvGrpSpPr>
        <p:grpSpPr>
          <a:xfrm>
            <a:off x="432048" y="3363838"/>
            <a:ext cx="12334254" cy="6001643"/>
            <a:chOff x="432048" y="3363838"/>
            <a:chExt cx="12334254" cy="6001643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32048" y="3363838"/>
              <a:ext cx="12334254" cy="6001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/res-auto"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menuNuevo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"Nuevo Juego"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:showAsAction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ifRoom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 defTabSz="914400" eaLnBrk="1" hangingPunct="1"/>
              <a:r>
                <a:rPr lang="es-ES" sz="2400" b="1" dirty="0" smtClean="0">
                  <a:solidFill>
                    <a:srgbClr val="660E7A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s-ES" sz="2400" b="1" dirty="0" err="1" smtClean="0">
                  <a:solidFill>
                    <a:srgbClr val="660E7A"/>
                  </a:solidFill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lang="es-ES" sz="2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:icon</a:t>
              </a:r>
              <a:r>
                <a:rPr lang="es-ES" sz="2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s-ES" sz="24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"@</a:t>
              </a:r>
              <a:r>
                <a:rPr lang="es-ES" sz="2400" b="1" dirty="0" err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android:drawable</a:t>
              </a:r>
              <a:r>
                <a:rPr lang="es-ES" sz="24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s-ES" sz="2400" b="1" dirty="0" err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star_big_on</a:t>
              </a:r>
              <a:r>
                <a:rPr lang="es-ES" sz="24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"@+id/ES1"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1"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"@+id/ES2"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2"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</a:t>
              </a:r>
              <a:endParaRPr kumimoji="0" lang="es-E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04085" y="5653627"/>
              <a:ext cx="11998248" cy="35273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6973932" y="6006363"/>
            <a:ext cx="5360322" cy="3694179"/>
            <a:chOff x="6973932" y="6006363"/>
            <a:chExt cx="5360322" cy="369417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932" y="6592912"/>
              <a:ext cx="5360322" cy="3107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4 Conector recto de flecha"/>
            <p:cNvCxnSpPr/>
            <p:nvPr/>
          </p:nvCxnSpPr>
          <p:spPr>
            <a:xfrm>
              <a:off x="9574619" y="6006363"/>
              <a:ext cx="1319475" cy="2140364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5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4941" y="2067694"/>
            <a:ext cx="12478271" cy="6767487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600" dirty="0" smtClean="0"/>
              <a:t>Crear en el </a:t>
            </a:r>
            <a:r>
              <a:rPr lang="es-ES" sz="3600" dirty="0" err="1" smtClean="0">
                <a:solidFill>
                  <a:srgbClr val="C00000"/>
                </a:solidFill>
              </a:rPr>
              <a:t>Paint</a:t>
            </a:r>
            <a:r>
              <a:rPr lang="es-ES" sz="3600" dirty="0" smtClean="0"/>
              <a:t> una imagen con relación 3:5 (por ejemplo 300 x 500) 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</a:t>
            </a:fld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26" y="3529971"/>
            <a:ext cx="9272830" cy="624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1" y="555526"/>
            <a:ext cx="11702892" cy="1516980"/>
          </a:xfrm>
        </p:spPr>
        <p:txBody>
          <a:bodyPr/>
          <a:lstStyle/>
          <a:p>
            <a:r>
              <a:rPr lang="es-ES" dirty="0" smtClean="0"/>
              <a:t>Menús contextuales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7995" y="1869381"/>
            <a:ext cx="12459943" cy="33666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Un </a:t>
            </a:r>
            <a:r>
              <a:rPr lang="es-AR" sz="3600" dirty="0" smtClean="0">
                <a:solidFill>
                  <a:srgbClr val="C00000"/>
                </a:solidFill>
              </a:rPr>
              <a:t>menú contextual </a:t>
            </a:r>
            <a:r>
              <a:rPr lang="es-AR" sz="3600" dirty="0" smtClean="0"/>
              <a:t>se asocia a un control </a:t>
            </a:r>
            <a:r>
              <a:rPr lang="es-AR" sz="3600" dirty="0"/>
              <a:t>concreto de la pantalla y se muestra al realizar una </a:t>
            </a:r>
            <a:r>
              <a:rPr lang="es-AR" sz="3600" dirty="0">
                <a:solidFill>
                  <a:srgbClr val="C00000"/>
                </a:solidFill>
              </a:rPr>
              <a:t>pulsación larga </a:t>
            </a:r>
            <a:r>
              <a:rPr lang="es-AR" sz="3600" dirty="0"/>
              <a:t>sobre éste. </a:t>
            </a:r>
            <a:endParaRPr lang="es-AR" sz="36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Suele </a:t>
            </a:r>
            <a:r>
              <a:rPr lang="es-AR" sz="3600" dirty="0"/>
              <a:t>mostrar </a:t>
            </a:r>
            <a:r>
              <a:rPr lang="es-AR" sz="3600" dirty="0">
                <a:solidFill>
                  <a:srgbClr val="C00000"/>
                </a:solidFill>
              </a:rPr>
              <a:t>opciones específicas </a:t>
            </a:r>
            <a:r>
              <a:rPr lang="es-AR" sz="3600" dirty="0"/>
              <a:t>disponibles únicamente para el elemento pulsado. </a:t>
            </a:r>
            <a:endParaRPr lang="es-AR" sz="3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50</a:t>
            </a:fld>
            <a:endParaRPr lang="es-AR" altLang="es-ES"/>
          </a:p>
        </p:txBody>
      </p:sp>
      <p:pic>
        <p:nvPicPr>
          <p:cNvPr id="1026" name="Picture 2" descr="https://developer.android.com/images/ui/menu-context.png?hl=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2" y="5236046"/>
            <a:ext cx="5083175" cy="43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271635" y="5238068"/>
            <a:ext cx="7094067" cy="326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La creación y utilización de este tipo de menús es muy parecida a lo que ya vimos para los menús y submenús básicos.</a:t>
            </a:r>
          </a:p>
          <a:p>
            <a:pPr defTabSz="914400"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Métodos claves: </a:t>
            </a:r>
            <a:r>
              <a:rPr lang="es-ES" sz="3600" dirty="0" err="1" smtClean="0">
                <a:solidFill>
                  <a:srgbClr val="C00000"/>
                </a:solidFill>
                <a:latin typeface="Consolas" pitchFamily="49" charset="0"/>
              </a:rPr>
              <a:t>onCreateContextMenu</a:t>
            </a:r>
            <a:r>
              <a:rPr lang="es-ES" sz="36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3600" dirty="0" smtClean="0">
                <a:solidFill>
                  <a:srgbClr val="C00000"/>
                </a:solidFill>
              </a:rPr>
              <a:t> </a:t>
            </a:r>
            <a:r>
              <a:rPr lang="es-ES" sz="3600" dirty="0" smtClean="0"/>
              <a:t>y </a:t>
            </a:r>
            <a:r>
              <a:rPr lang="es-ES" sz="3600" dirty="0" err="1" smtClean="0">
                <a:solidFill>
                  <a:srgbClr val="C00000"/>
                </a:solidFill>
                <a:latin typeface="Consolas" pitchFamily="49" charset="0"/>
              </a:rPr>
              <a:t>onContextItemSelected</a:t>
            </a:r>
            <a:r>
              <a:rPr lang="es-ES" sz="36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endParaRPr lang="es-AR" sz="36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marL="155575" indent="0" defTabSz="914400">
              <a:lnSpc>
                <a:spcPct val="100000"/>
              </a:lnSpc>
              <a:buFont typeface="Georgia" pitchFamily="18" charset="0"/>
              <a:buNone/>
            </a:pPr>
            <a:endParaRPr lang="es-AR" sz="3600" dirty="0" smtClean="0"/>
          </a:p>
        </p:txBody>
      </p:sp>
    </p:spTree>
    <p:extLst>
      <p:ext uri="{BB962C8B-B14F-4D97-AF65-F5344CB8AC3E}">
        <p14:creationId xmlns:p14="http://schemas.microsoft.com/office/powerpoint/2010/main" val="15283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</a:t>
            </a:r>
            <a:r>
              <a:rPr lang="es-ES" dirty="0" smtClean="0"/>
              <a:t>Menú contextual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2097344" cy="2088232"/>
          </a:xfrm>
        </p:spPr>
        <p:txBody>
          <a:bodyPr/>
          <a:lstStyle/>
          <a:p>
            <a:pPr marL="155575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3200" dirty="0" smtClean="0"/>
              <a:t>Vamos a definir un menú contextual para el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/>
              <a:t> </a:t>
            </a:r>
            <a:r>
              <a:rPr lang="es-ES" sz="3200" dirty="0" smtClean="0"/>
              <a:t>contenedor de la </a:t>
            </a:r>
            <a:r>
              <a:rPr lang="es-ES" sz="3200" dirty="0" err="1" smtClean="0"/>
              <a:t>activity</a:t>
            </a:r>
            <a:r>
              <a:rPr lang="es-ES" sz="3200" dirty="0" smtClean="0"/>
              <a:t> de nuestra aplicación.</a:t>
            </a:r>
          </a:p>
          <a:p>
            <a:pPr marL="155575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3200" dirty="0" smtClean="0"/>
              <a:t>Agregue el recurso de menú </a:t>
            </a:r>
            <a:r>
              <a:rPr lang="es-ES" sz="3200" dirty="0" smtClean="0">
                <a:solidFill>
                  <a:srgbClr val="C00000"/>
                </a:solidFill>
              </a:rPr>
              <a:t>menu_contextual.xml</a:t>
            </a:r>
            <a:r>
              <a:rPr lang="es-ES" sz="3200" dirty="0" smtClean="0"/>
              <a:t> con la siguiente definición</a:t>
            </a:r>
            <a:endParaRPr lang="es-ES" sz="32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51</a:t>
            </a:fld>
            <a:endParaRPr lang="es-AR" altLang="es-ES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-1637131" y="7449407"/>
            <a:ext cx="0" cy="59495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35688" y="5092030"/>
            <a:ext cx="12334254" cy="40613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"@+id/op1"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"opción 1"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"@+id/op2"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"opción 2"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"@+id/op3"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"opción 3"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</a:t>
            </a:r>
            <a:r>
              <a:rPr lang="es-ES" dirty="0" smtClean="0"/>
              <a:t>Menú contextual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8"/>
            <a:ext cx="12097344" cy="252028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ES" sz="3200" dirty="0" smtClean="0"/>
              <a:t>Agregar  </a:t>
            </a:r>
            <a:r>
              <a:rPr lang="es-ES" sz="32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3200" b="1" dirty="0" err="1">
                <a:solidFill>
                  <a:srgbClr val="0000FF"/>
                </a:solidFill>
                <a:latin typeface="Consolas" pitchFamily="49" charset="0"/>
              </a:rPr>
              <a:t>:id</a:t>
            </a:r>
            <a:r>
              <a:rPr lang="es-ES" sz="32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3200" b="1" dirty="0">
                <a:solidFill>
                  <a:srgbClr val="008000"/>
                </a:solidFill>
                <a:latin typeface="Consolas" pitchFamily="49" charset="0"/>
              </a:rPr>
              <a:t>"@+id/fondo"</a:t>
            </a:r>
            <a:r>
              <a:rPr lang="es-ES" sz="3200" dirty="0" smtClean="0"/>
              <a:t> al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contenedor en ambos recursos (predeterminado y alternativo (</a:t>
            </a:r>
            <a:r>
              <a:rPr lang="es-ES" sz="3200" dirty="0" smtClean="0">
                <a:solidFill>
                  <a:srgbClr val="C00000"/>
                </a:solidFill>
              </a:rPr>
              <a:t>-</a:t>
            </a:r>
            <a:r>
              <a:rPr lang="es-ES" sz="3200" dirty="0" err="1" smtClean="0">
                <a:solidFill>
                  <a:srgbClr val="C00000"/>
                </a:solidFill>
              </a:rPr>
              <a:t>land</a:t>
            </a:r>
            <a:r>
              <a:rPr lang="es-ES" sz="3200" dirty="0" smtClean="0"/>
              <a:t>)) 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ES" sz="3200" dirty="0" smtClean="0"/>
              <a:t>Modificar el método </a:t>
            </a:r>
            <a:r>
              <a:rPr lang="es-ES" sz="3200" dirty="0" err="1" smtClean="0">
                <a:solidFill>
                  <a:srgbClr val="C00000"/>
                </a:solidFill>
                <a:latin typeface="Consolas" pitchFamily="49" charset="0"/>
              </a:rPr>
              <a:t>onCreate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3200" dirty="0" smtClean="0"/>
              <a:t> de  </a:t>
            </a:r>
            <a:r>
              <a:rPr lang="es-ES" sz="3200" dirty="0" err="1" smtClean="0">
                <a:solidFill>
                  <a:srgbClr val="C00000"/>
                </a:solidFill>
                <a:latin typeface="Consolas" pitchFamily="49" charset="0"/>
              </a:rPr>
              <a:t>MainActivity</a:t>
            </a:r>
            <a:endParaRPr lang="es-ES" sz="32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52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08112" y="4731990"/>
            <a:ext cx="9741966" cy="38718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View fondo =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fondo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registerForContextMenu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(fondo);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093745" y="7180262"/>
            <a:ext cx="11080180" cy="2107397"/>
            <a:chOff x="1093745" y="7180262"/>
            <a:chExt cx="11080180" cy="2107397"/>
          </a:xfrm>
        </p:grpSpPr>
        <p:sp>
          <p:nvSpPr>
            <p:cNvPr id="9" name="8 Rectángulo"/>
            <p:cNvSpPr/>
            <p:nvPr/>
          </p:nvSpPr>
          <p:spPr>
            <a:xfrm>
              <a:off x="1093745" y="7180262"/>
              <a:ext cx="11080180" cy="1026999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1317030" y="8183324"/>
              <a:ext cx="10712880" cy="1104335"/>
              <a:chOff x="7211195" y="-152972"/>
              <a:chExt cx="6730856" cy="776611"/>
            </a:xfrm>
          </p:grpSpPr>
          <p:cxnSp>
            <p:nvCxnSpPr>
              <p:cNvPr id="11" name="4 Conector recto de flecha"/>
              <p:cNvCxnSpPr/>
              <p:nvPr/>
            </p:nvCxnSpPr>
            <p:spPr>
              <a:xfrm flipV="1">
                <a:off x="11554442" y="-152972"/>
                <a:ext cx="0" cy="41839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2 CuadroTexto"/>
              <p:cNvSpPr txBox="1"/>
              <p:nvPr/>
            </p:nvSpPr>
            <p:spPr>
              <a:xfrm>
                <a:off x="7211195" y="255690"/>
                <a:ext cx="6730856" cy="36794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360000" rIns="180000" rtlCol="0">
                <a:spAutoFit/>
              </a:bodyPr>
              <a:lstStyle/>
              <a:p>
                <a:r>
                  <a:rPr lang="en-US" sz="2800" dirty="0" smtClean="0"/>
                  <a:t>Se </a:t>
                </a:r>
                <a:r>
                  <a:rPr lang="en-US" sz="2800" dirty="0" err="1" smtClean="0"/>
                  <a:t>indica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que</a:t>
                </a:r>
                <a:r>
                  <a:rPr lang="en-US" sz="2800" dirty="0" smtClean="0"/>
                  <a:t> la vista con </a:t>
                </a:r>
                <a:r>
                  <a:rPr lang="en-US" sz="2800" dirty="0" smtClean="0">
                    <a:solidFill>
                      <a:srgbClr val="FFFF00"/>
                    </a:solidFill>
                  </a:rPr>
                  <a:t>id = </a:t>
                </a:r>
                <a:r>
                  <a:rPr lang="en-US" sz="2800" dirty="0" err="1" smtClean="0">
                    <a:solidFill>
                      <a:srgbClr val="FFFF00"/>
                    </a:solidFill>
                  </a:rPr>
                  <a:t>fondo</a:t>
                </a:r>
                <a:r>
                  <a:rPr lang="en-US" sz="2800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sz="2800" dirty="0" err="1" smtClean="0"/>
                  <a:t>tendrá</a:t>
                </a:r>
                <a:r>
                  <a:rPr lang="en-US" sz="2800" dirty="0" smtClean="0"/>
                  <a:t> un </a:t>
                </a:r>
                <a:r>
                  <a:rPr lang="en-US" sz="2800" dirty="0" err="1" smtClean="0"/>
                  <a:t>menú</a:t>
                </a:r>
                <a:r>
                  <a:rPr lang="en-US" sz="2800" dirty="0" smtClean="0"/>
                  <a:t> contextual</a:t>
                </a:r>
                <a:endParaRPr lang="es-E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72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</a:t>
            </a:r>
            <a:r>
              <a:rPr lang="es-ES" dirty="0" smtClean="0"/>
              <a:t>Menú contextual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6910" y="2283718"/>
            <a:ext cx="12097344" cy="792088"/>
          </a:xfrm>
        </p:spPr>
        <p:txBody>
          <a:bodyPr/>
          <a:lstStyle/>
          <a:p>
            <a:pPr marL="155575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s-ES" sz="3200" dirty="0" smtClean="0"/>
              <a:t>Agregar  los siguiente dos métodos en </a:t>
            </a:r>
            <a:r>
              <a:rPr lang="es-ES" sz="3200" dirty="0" err="1" smtClean="0">
                <a:solidFill>
                  <a:srgbClr val="C00000"/>
                </a:solidFill>
                <a:latin typeface="Consolas" pitchFamily="49" charset="0"/>
              </a:rPr>
              <a:t>MainActivity</a:t>
            </a:r>
            <a:endParaRPr lang="es-ES" sz="32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53</a:t>
            </a:fld>
            <a:endParaRPr lang="es-AR" altLang="es-E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0926" y="3072893"/>
            <a:ext cx="12457384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onCreateContextMenu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View v,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ContextMenu.ContextMenuInfo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menuInfo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MenuInflater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mi =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getMenuInflater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mi.inflate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R.menu.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menu_contextual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onContextItemSelected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MenuItem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item.getItemId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== R.id.</a:t>
            </a:r>
            <a:r>
              <a:rPr kumimoji="0" lang="es-ES" sz="2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op2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2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makeText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"Se eligió la opción 2"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LENGTH_SHORT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).show();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true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2 CuadroTexto"/>
          <p:cNvSpPr txBox="1"/>
          <p:nvPr/>
        </p:nvSpPr>
        <p:spPr>
          <a:xfrm>
            <a:off x="8229798" y="8653521"/>
            <a:ext cx="4248472" cy="830997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1000" dirty="0"/>
          </a:p>
          <a:p>
            <a:r>
              <a:rPr lang="es-ES" sz="2800" dirty="0" smtClean="0"/>
              <a:t>Probar en el emulador</a:t>
            </a:r>
          </a:p>
          <a:p>
            <a:endParaRPr lang="es-E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4941" y="2067694"/>
            <a:ext cx="12478271" cy="6767487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600" dirty="0" smtClean="0"/>
              <a:t>Para guardar la imagen va a ser necesario ubicar el </a:t>
            </a:r>
            <a:r>
              <a:rPr lang="es-ES" sz="3600" dirty="0" err="1" smtClean="0">
                <a:solidFill>
                  <a:srgbClr val="C00000"/>
                </a:solidFill>
              </a:rPr>
              <a:t>path</a:t>
            </a:r>
            <a:r>
              <a:rPr lang="es-ES" sz="3600" dirty="0" smtClean="0"/>
              <a:t> completo de la carpeta </a:t>
            </a:r>
            <a:r>
              <a:rPr lang="es-ES" sz="3600" dirty="0" smtClean="0">
                <a:solidFill>
                  <a:srgbClr val="C00000"/>
                </a:solidFill>
              </a:rPr>
              <a:t>res/</a:t>
            </a:r>
            <a:r>
              <a:rPr lang="es-ES" sz="3600" dirty="0" err="1" smtClean="0">
                <a:solidFill>
                  <a:srgbClr val="C00000"/>
                </a:solidFill>
              </a:rPr>
              <a:t>drawable</a:t>
            </a:r>
            <a:r>
              <a:rPr lang="es-ES" sz="3600" dirty="0" smtClean="0"/>
              <a:t> del proyecto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6</a:t>
            </a:fld>
            <a:endParaRPr lang="es-E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94" y="3435846"/>
            <a:ext cx="8628296" cy="597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668958" y="5529547"/>
            <a:ext cx="5112568" cy="2798785"/>
            <a:chOff x="2738589" y="1632817"/>
            <a:chExt cx="5579618" cy="1017471"/>
          </a:xfrm>
        </p:grpSpPr>
        <p:sp>
          <p:nvSpPr>
            <p:cNvPr id="9" name="2 CuadroTexto"/>
            <p:cNvSpPr txBox="1"/>
            <p:nvPr/>
          </p:nvSpPr>
          <p:spPr>
            <a:xfrm>
              <a:off x="2738589" y="2437699"/>
              <a:ext cx="5579618" cy="21258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err="1" smtClean="0"/>
                <a:t>Click</a:t>
              </a:r>
              <a:r>
                <a:rPr lang="es-ES" sz="3200" dirty="0" smtClean="0"/>
                <a:t> con el botón derecho</a:t>
              </a:r>
              <a:endParaRPr lang="es-ES" sz="3200" dirty="0"/>
            </a:p>
          </p:txBody>
        </p:sp>
        <p:cxnSp>
          <p:nvCxnSpPr>
            <p:cNvPr id="11" name="4 Conector recto de flecha"/>
            <p:cNvCxnSpPr/>
            <p:nvPr/>
          </p:nvCxnSpPr>
          <p:spPr>
            <a:xfrm flipV="1">
              <a:off x="3838796" y="1632817"/>
              <a:ext cx="1021620" cy="80952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4821177" y="5491451"/>
            <a:ext cx="7344816" cy="3675646"/>
            <a:chOff x="3315151" y="1632818"/>
            <a:chExt cx="8015790" cy="1336245"/>
          </a:xfrm>
        </p:grpSpPr>
        <p:sp>
          <p:nvSpPr>
            <p:cNvPr id="18" name="2 CuadroTexto"/>
            <p:cNvSpPr txBox="1"/>
            <p:nvPr/>
          </p:nvSpPr>
          <p:spPr>
            <a:xfrm>
              <a:off x="3315151" y="2756474"/>
              <a:ext cx="8015790" cy="21258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Elegir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Copy</a:t>
              </a:r>
              <a:r>
                <a:rPr lang="es-ES" sz="3200" dirty="0" smtClean="0">
                  <a:solidFill>
                    <a:srgbClr val="FFFF00"/>
                  </a:solidFill>
                </a:rPr>
                <a:t>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Path</a:t>
              </a:r>
              <a:r>
                <a:rPr lang="es-ES" sz="3200" dirty="0" smtClean="0"/>
                <a:t> del menú contextual</a:t>
              </a:r>
              <a:endParaRPr lang="es-ES" sz="3200" dirty="0"/>
            </a:p>
          </p:txBody>
        </p:sp>
        <p:cxnSp>
          <p:nvCxnSpPr>
            <p:cNvPr id="20" name="4 Conector recto de flecha"/>
            <p:cNvCxnSpPr/>
            <p:nvPr/>
          </p:nvCxnSpPr>
          <p:spPr>
            <a:xfrm flipH="1" flipV="1">
              <a:off x="8999816" y="1632818"/>
              <a:ext cx="1650311" cy="112365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2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51" y="3798093"/>
            <a:ext cx="1000125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7"/>
            <a:ext cx="12478271" cy="1514375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200" dirty="0" smtClean="0"/>
              <a:t>Guardar imagen creada en </a:t>
            </a:r>
            <a:r>
              <a:rPr lang="es-ES" sz="3200" dirty="0" err="1" smtClean="0"/>
              <a:t>Paint</a:t>
            </a:r>
            <a:r>
              <a:rPr lang="es-ES" sz="3200" dirty="0" smtClean="0"/>
              <a:t> con el nombre </a:t>
            </a:r>
            <a:r>
              <a:rPr lang="es-ES" sz="3200" dirty="0" smtClean="0">
                <a:solidFill>
                  <a:srgbClr val="C00000"/>
                </a:solidFill>
              </a:rPr>
              <a:t>fondo.png</a:t>
            </a:r>
            <a:r>
              <a:rPr lang="es-ES" sz="3200" dirty="0" smtClean="0"/>
              <a:t> en la carpeta </a:t>
            </a:r>
            <a:r>
              <a:rPr lang="es-ES" sz="3200" dirty="0" smtClean="0">
                <a:solidFill>
                  <a:srgbClr val="C00000"/>
                </a:solidFill>
              </a:rPr>
              <a:t>res/</a:t>
            </a:r>
            <a:r>
              <a:rPr lang="es-ES" sz="3200" dirty="0" err="1" smtClean="0">
                <a:solidFill>
                  <a:srgbClr val="C00000"/>
                </a:solidFill>
              </a:rPr>
              <a:t>drawable</a:t>
            </a:r>
            <a:r>
              <a:rPr lang="es-ES" sz="3200" dirty="0" smtClean="0">
                <a:solidFill>
                  <a:srgbClr val="C00000"/>
                </a:solidFill>
              </a:rPr>
              <a:t> </a:t>
            </a:r>
            <a:r>
              <a:rPr lang="es-ES" sz="3200" dirty="0" smtClean="0"/>
              <a:t> del proyecto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7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3840330" y="4463008"/>
            <a:ext cx="6477700" cy="1531064"/>
            <a:chOff x="2427055" y="1348524"/>
            <a:chExt cx="4555189" cy="1076705"/>
          </a:xfrm>
        </p:grpSpPr>
        <p:sp>
          <p:nvSpPr>
            <p:cNvPr id="9" name="2 CuadroTexto"/>
            <p:cNvSpPr txBox="1"/>
            <p:nvPr/>
          </p:nvSpPr>
          <p:spPr>
            <a:xfrm>
              <a:off x="2427055" y="2057280"/>
              <a:ext cx="4555189" cy="36794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Carpeta </a:t>
              </a:r>
              <a:r>
                <a:rPr lang="es-ES" sz="2800" dirty="0" smtClean="0">
                  <a:solidFill>
                    <a:srgbClr val="FFFF00"/>
                  </a:solidFill>
                </a:rPr>
                <a:t>res/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drawable</a:t>
              </a:r>
              <a:r>
                <a:rPr lang="es-ES" sz="2800" dirty="0" smtClean="0"/>
                <a:t> del proyecto</a:t>
              </a:r>
              <a:endParaRPr lang="es-ES" sz="2800" dirty="0"/>
            </a:p>
          </p:txBody>
        </p:sp>
        <p:cxnSp>
          <p:nvCxnSpPr>
            <p:cNvPr id="11" name="4 Conector recto de flecha"/>
            <p:cNvCxnSpPr>
              <a:stCxn id="9" idx="0"/>
            </p:cNvCxnSpPr>
            <p:nvPr/>
          </p:nvCxnSpPr>
          <p:spPr>
            <a:xfrm flipV="1">
              <a:off x="4704649" y="1348524"/>
              <a:ext cx="0" cy="70875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3621286" y="7086623"/>
            <a:ext cx="8211034" cy="1149826"/>
            <a:chOff x="2092159" y="2717750"/>
            <a:chExt cx="5774097" cy="808603"/>
          </a:xfrm>
        </p:grpSpPr>
        <p:sp>
          <p:nvSpPr>
            <p:cNvPr id="18" name="2 CuadroTexto"/>
            <p:cNvSpPr txBox="1"/>
            <p:nvPr/>
          </p:nvSpPr>
          <p:spPr>
            <a:xfrm>
              <a:off x="2804699" y="2717750"/>
              <a:ext cx="5061557" cy="6709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Nombre del archivo. Usar sólo caracteres en minúscula, dígitos y </a:t>
              </a:r>
              <a:r>
                <a:rPr lang="es-ES" sz="2800" dirty="0" err="1" smtClean="0"/>
                <a:t>underscore</a:t>
              </a:r>
              <a:r>
                <a:rPr lang="es-ES" sz="2800" dirty="0" smtClean="0"/>
                <a:t> ("_")</a:t>
              </a:r>
              <a:endParaRPr lang="es-ES" sz="2800" dirty="0"/>
            </a:p>
          </p:txBody>
        </p:sp>
        <p:cxnSp>
          <p:nvCxnSpPr>
            <p:cNvPr id="20" name="4 Conector recto de flecha"/>
            <p:cNvCxnSpPr/>
            <p:nvPr/>
          </p:nvCxnSpPr>
          <p:spPr>
            <a:xfrm flipH="1">
              <a:off x="2092159" y="2993067"/>
              <a:ext cx="710085" cy="5332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9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8"/>
            <a:ext cx="12478271" cy="1008112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200" dirty="0" smtClean="0"/>
              <a:t>Establecer la imagen como fondo del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de la </a:t>
            </a:r>
            <a:r>
              <a:rPr lang="es-ES" sz="3200" dirty="0" err="1" smtClean="0">
                <a:solidFill>
                  <a:srgbClr val="C00000"/>
                </a:solidFill>
              </a:rPr>
              <a:t>activity</a:t>
            </a:r>
            <a:r>
              <a:rPr lang="es-ES" sz="3200" dirty="0" smtClean="0">
                <a:solidFill>
                  <a:srgbClr val="C00000"/>
                </a:solidFill>
              </a:rPr>
              <a:t> principal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8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0080" y="3571146"/>
            <a:ext cx="1228313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:orientation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:background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/fondo"</a:t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68958" y="5761500"/>
            <a:ext cx="9361040" cy="45242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78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70413" y="2643758"/>
            <a:ext cx="6318970" cy="2376264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Observar que la imagen de fondo no se ve bien cuando el dispositivo se encuentra en posición horizontal</a:t>
            </a:r>
            <a:endParaRPr lang="es-ES" sz="3200" dirty="0" smtClean="0">
              <a:solidFill>
                <a:srgbClr val="C00000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9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6" y="2715766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13" y="5411341"/>
            <a:ext cx="62198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6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12436</TotalTime>
  <Words>1599</Words>
  <Application>Microsoft Office PowerPoint</Application>
  <PresentationFormat>Personalizado</PresentationFormat>
  <Paragraphs>241</Paragraphs>
  <Slides>53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53</vt:i4>
      </vt:variant>
    </vt:vector>
  </HeadingPairs>
  <TitlesOfParts>
    <vt:vector size="70" baseType="lpstr">
      <vt:lpstr>Arial</vt:lpstr>
      <vt:lpstr>Bookman Old Style</vt:lpstr>
      <vt:lpstr>Consolas</vt:lpstr>
      <vt:lpstr>Courier New</vt:lpstr>
      <vt:lpstr>DejaVu Sans</vt:lpstr>
      <vt:lpstr>Georgia</vt:lpstr>
      <vt:lpstr>Gill Sans Light</vt:lpstr>
      <vt:lpstr>Gill Sans MT</vt:lpstr>
      <vt:lpstr>Times New Roman</vt:lpstr>
      <vt:lpstr>Trebuchet MS</vt:lpstr>
      <vt:lpstr>WenQuanYi Micro Hei</vt:lpstr>
      <vt:lpstr>Wingdings 2</vt:lpstr>
      <vt:lpstr>Tema de Office</vt:lpstr>
      <vt:lpstr>2_Tema de Office</vt:lpstr>
      <vt:lpstr>3_Tema de Office</vt:lpstr>
      <vt:lpstr>5_Tema de Office</vt:lpstr>
      <vt:lpstr>Urbano</vt:lpstr>
      <vt:lpstr>SEMINARIO DE LENGUAJES OPCIÓN ANDROID</vt:lpstr>
      <vt:lpstr>Recursos de archivos</vt:lpstr>
      <vt:lpstr>Recursos de archivos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Presentación de PowerPoint</vt:lpstr>
      <vt:lpstr>Presentación de PowerPoint</vt:lpstr>
      <vt:lpstr>Presentación de PowerPoint</vt:lpstr>
      <vt:lpstr>Presentación de PowerPoint</vt:lpstr>
      <vt:lpstr>Actividad guiada</vt:lpstr>
      <vt:lpstr>Actividad guiada</vt:lpstr>
      <vt:lpstr>Actividad guiada</vt:lpstr>
      <vt:lpstr>Recursos mipmap</vt:lpstr>
      <vt:lpstr>Presentación de PowerPoint</vt:lpstr>
      <vt:lpstr>Recursos mipmap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guiada - continuación</vt:lpstr>
      <vt:lpstr>Presentación de PowerPoint</vt:lpstr>
      <vt:lpstr>Actividad guiada - continuación</vt:lpstr>
      <vt:lpstr>Actividad guiada - continuación</vt:lpstr>
      <vt:lpstr>Presentación de PowerPoint</vt:lpstr>
      <vt:lpstr>Presentación de PowerPoint</vt:lpstr>
      <vt:lpstr>Para poner en práctica – Ejercicio:</vt:lpstr>
      <vt:lpstr>Presentación de PowerPoint</vt:lpstr>
      <vt:lpstr>Tres tipos de Menús</vt:lpstr>
      <vt:lpstr>Menú principal de una activity</vt:lpstr>
      <vt:lpstr>Menú principal de una activity</vt:lpstr>
      <vt:lpstr>Creación de un menú principal de una activity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Sub menú</vt:lpstr>
      <vt:lpstr>Actividad guiada – Sub menú</vt:lpstr>
      <vt:lpstr>Opciones en la ActionBar</vt:lpstr>
      <vt:lpstr>Opciones en la ActionBar</vt:lpstr>
      <vt:lpstr>Opciones en la ActionBar</vt:lpstr>
      <vt:lpstr>Menús contextuales</vt:lpstr>
      <vt:lpstr>Actividad guiada – Menú contextual</vt:lpstr>
      <vt:lpstr>Actividad guiada – Menú contextual</vt:lpstr>
      <vt:lpstr>Actividad guiada – Menú contextual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Delia</cp:lastModifiedBy>
  <cp:revision>471</cp:revision>
  <cp:lastPrinted>2017-05-09T12:01:48Z</cp:lastPrinted>
  <dcterms:created xsi:type="dcterms:W3CDTF">1601-01-01T00:00:00Z</dcterms:created>
  <dcterms:modified xsi:type="dcterms:W3CDTF">2019-05-14T11:48:04Z</dcterms:modified>
</cp:coreProperties>
</file>