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61" r:id="rId3"/>
    <p:sldId id="258" r:id="rId4"/>
    <p:sldId id="262" r:id="rId5"/>
    <p:sldId id="263" r:id="rId6"/>
    <p:sldId id="264" r:id="rId7"/>
    <p:sldId id="265" r:id="rId8"/>
    <p:sldId id="266" r:id="rId9"/>
    <p:sldId id="267" r:id="rId10"/>
    <p:sldId id="268" r:id="rId11"/>
    <p:sldId id="269" r:id="rId12"/>
    <p:sldId id="270" r:id="rId13"/>
    <p:sldId id="260"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75085" autoAdjust="0"/>
  </p:normalViewPr>
  <p:slideViewPr>
    <p:cSldViewPr snapToGrid="0">
      <p:cViewPr varScale="1">
        <p:scale>
          <a:sx n="71" d="100"/>
          <a:sy n="71" d="100"/>
        </p:scale>
        <p:origin x="1090"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8994D886-A75F-411A-A9D7-D31991FF12BD}" type="pres">
      <dgm:prSet presAssocID="{7D9C16A6-8C48-4165-8DAF-8C957C12A8FA}" presName="root" presStyleCnt="0">
        <dgm:presLayoutVars>
          <dgm:dir/>
          <dgm:resizeHandles val="exact"/>
        </dgm:presLayoutVars>
      </dgm:prSet>
      <dgm:spPr/>
    </dgm:pt>
  </dgm:ptLst>
  <dgm:cxnLst>
    <dgm:cxn modelId="{5574CC64-4BF2-43BE-BABC-6DF1E58A4C74}" type="presOf" srcId="{7D9C16A6-8C48-4165-8DAF-8C957C12A8FA}" destId="{8994D886-A75F-411A-A9D7-D31991FF12BD}" srcOrd="0"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07/04/2025</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07/04/2025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29EE2-9A34-72B8-5A0A-C2F80409F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895947-8D8E-4B94-C5A9-C36EB6D60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85FFD-484C-E05F-F04F-9B4D8FFB3C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28DB9F6-26DC-7C0A-4F8A-F2CA51DF19B4}"/>
              </a:ext>
            </a:extLst>
          </p:cNvPr>
          <p:cNvSpPr>
            <a:spLocks noGrp="1"/>
          </p:cNvSpPr>
          <p:nvPr>
            <p:ph type="sldNum" sz="quarter" idx="5"/>
          </p:nvPr>
        </p:nvSpPr>
        <p:spPr/>
        <p:txBody>
          <a:bodyPr/>
          <a:lstStyle/>
          <a:p>
            <a:pPr rtl="0"/>
            <a:fld id="{C6B3AB32-59DF-41F1-9618-EDFBF5049629}" type="slidenum">
              <a:rPr lang="en-GB" smtClean="0"/>
              <a:t>10</a:t>
            </a:fld>
            <a:endParaRPr lang="en-GB"/>
          </a:p>
        </p:txBody>
      </p:sp>
    </p:spTree>
    <p:extLst>
      <p:ext uri="{BB962C8B-B14F-4D97-AF65-F5344CB8AC3E}">
        <p14:creationId xmlns:p14="http://schemas.microsoft.com/office/powerpoint/2010/main" val="2556990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08956-35AB-7725-C8F3-BF75E4B4B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F0A873-A443-F687-E650-46225D8EA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A96BED-8D13-4BFB-181E-62461AD2174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368DAC3-10D4-EB74-17E8-15485CBDBCAC}"/>
              </a:ext>
            </a:extLst>
          </p:cNvPr>
          <p:cNvSpPr>
            <a:spLocks noGrp="1"/>
          </p:cNvSpPr>
          <p:nvPr>
            <p:ph type="sldNum" sz="quarter" idx="5"/>
          </p:nvPr>
        </p:nvSpPr>
        <p:spPr/>
        <p:txBody>
          <a:bodyPr/>
          <a:lstStyle/>
          <a:p>
            <a:pPr rtl="0"/>
            <a:fld id="{C6B3AB32-59DF-41F1-9618-EDFBF5049629}" type="slidenum">
              <a:rPr lang="en-GB" smtClean="0"/>
              <a:t>11</a:t>
            </a:fld>
            <a:endParaRPr lang="en-GB"/>
          </a:p>
        </p:txBody>
      </p:sp>
    </p:spTree>
    <p:extLst>
      <p:ext uri="{BB962C8B-B14F-4D97-AF65-F5344CB8AC3E}">
        <p14:creationId xmlns:p14="http://schemas.microsoft.com/office/powerpoint/2010/main" val="1547989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3B1F3-0AB8-C5EE-3F49-69BC7DBAC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571CA1-2DB5-3854-A7DD-C04E62855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5BE754-5C49-56AB-1FFA-1B489B0A930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3CF725A-C1F9-BD02-4070-89521F688E8B}"/>
              </a:ext>
            </a:extLst>
          </p:cNvPr>
          <p:cNvSpPr>
            <a:spLocks noGrp="1"/>
          </p:cNvSpPr>
          <p:nvPr>
            <p:ph type="sldNum" sz="quarter" idx="5"/>
          </p:nvPr>
        </p:nvSpPr>
        <p:spPr/>
        <p:txBody>
          <a:bodyPr/>
          <a:lstStyle/>
          <a:p>
            <a:pPr rtl="0"/>
            <a:fld id="{C6B3AB32-59DF-41F1-9618-EDFBF5049629}" type="slidenum">
              <a:rPr lang="en-GB" smtClean="0"/>
              <a:t>12</a:t>
            </a:fld>
            <a:endParaRPr lang="en-GB"/>
          </a:p>
        </p:txBody>
      </p:sp>
    </p:spTree>
    <p:extLst>
      <p:ext uri="{BB962C8B-B14F-4D97-AF65-F5344CB8AC3E}">
        <p14:creationId xmlns:p14="http://schemas.microsoft.com/office/powerpoint/2010/main" val="4294401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13</a:t>
            </a:fld>
            <a:endParaRPr lang="en-GB"/>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2</a:t>
            </a:fld>
            <a:endParaRPr lang="en-GB"/>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3</a:t>
            </a:fld>
            <a:endParaRPr lang="en-GB"/>
          </a:p>
        </p:txBody>
      </p:sp>
    </p:spTree>
    <p:extLst>
      <p:ext uri="{BB962C8B-B14F-4D97-AF65-F5344CB8AC3E}">
        <p14:creationId xmlns:p14="http://schemas.microsoft.com/office/powerpoint/2010/main" val="213055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B3B62-B358-FAFC-0F0C-23933F2EB5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91FF74-7662-DEE6-7254-2F0584049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965A7-B0D4-E361-692B-6266FA72724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400D98C-BDD7-DE7B-6E3C-F09F7F70B787}"/>
              </a:ext>
            </a:extLst>
          </p:cNvPr>
          <p:cNvSpPr>
            <a:spLocks noGrp="1"/>
          </p:cNvSpPr>
          <p:nvPr>
            <p:ph type="sldNum" sz="quarter" idx="5"/>
          </p:nvPr>
        </p:nvSpPr>
        <p:spPr/>
        <p:txBody>
          <a:bodyPr/>
          <a:lstStyle/>
          <a:p>
            <a:pPr rtl="0"/>
            <a:fld id="{C6B3AB32-59DF-41F1-9618-EDFBF5049629}" type="slidenum">
              <a:rPr lang="en-GB" smtClean="0"/>
              <a:t>4</a:t>
            </a:fld>
            <a:endParaRPr lang="en-GB"/>
          </a:p>
        </p:txBody>
      </p:sp>
    </p:spTree>
    <p:extLst>
      <p:ext uri="{BB962C8B-B14F-4D97-AF65-F5344CB8AC3E}">
        <p14:creationId xmlns:p14="http://schemas.microsoft.com/office/powerpoint/2010/main" val="901486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CF2ED-4290-5D55-29AE-7CB4D7719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204924-9213-3EB6-06D3-05604571F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DD63C-4174-9AD6-B337-4BBDD175DCA2}"/>
              </a:ext>
            </a:extLst>
          </p:cNvPr>
          <p:cNvSpPr>
            <a:spLocks noGrp="1"/>
          </p:cNvSpPr>
          <p:nvPr>
            <p:ph type="body" idx="1"/>
          </p:nvPr>
        </p:nvSpPr>
        <p:spPr/>
        <p:txBody>
          <a:bodyPr/>
          <a:lstStyle/>
          <a:p>
            <a:r>
              <a:rPr lang="en-GB" dirty="0"/>
              <a:t>ADAS = advanced assistance systems</a:t>
            </a:r>
          </a:p>
        </p:txBody>
      </p:sp>
      <p:sp>
        <p:nvSpPr>
          <p:cNvPr id="4" name="Slide Number Placeholder 3">
            <a:extLst>
              <a:ext uri="{FF2B5EF4-FFF2-40B4-BE49-F238E27FC236}">
                <a16:creationId xmlns:a16="http://schemas.microsoft.com/office/drawing/2014/main" id="{BC40C7BB-6ADA-2FC6-39F6-AB4035B8A6D4}"/>
              </a:ext>
            </a:extLst>
          </p:cNvPr>
          <p:cNvSpPr>
            <a:spLocks noGrp="1"/>
          </p:cNvSpPr>
          <p:nvPr>
            <p:ph type="sldNum" sz="quarter" idx="5"/>
          </p:nvPr>
        </p:nvSpPr>
        <p:spPr/>
        <p:txBody>
          <a:bodyPr/>
          <a:lstStyle/>
          <a:p>
            <a:pPr rtl="0"/>
            <a:fld id="{C6B3AB32-59DF-41F1-9618-EDFBF5049629}" type="slidenum">
              <a:rPr lang="en-GB" smtClean="0"/>
              <a:t>5</a:t>
            </a:fld>
            <a:endParaRPr lang="en-GB"/>
          </a:p>
        </p:txBody>
      </p:sp>
    </p:spTree>
    <p:extLst>
      <p:ext uri="{BB962C8B-B14F-4D97-AF65-F5344CB8AC3E}">
        <p14:creationId xmlns:p14="http://schemas.microsoft.com/office/powerpoint/2010/main" val="768661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67FF-AB4A-498D-4268-DFFD1BFA1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78501F-EEA3-F0A7-4B96-5CF1940816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74F44-59F4-E7C7-BA08-4D12977ADD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9ED4B06-786D-A4CF-8A50-5E98C5288E2E}"/>
              </a:ext>
            </a:extLst>
          </p:cNvPr>
          <p:cNvSpPr>
            <a:spLocks noGrp="1"/>
          </p:cNvSpPr>
          <p:nvPr>
            <p:ph type="sldNum" sz="quarter" idx="5"/>
          </p:nvPr>
        </p:nvSpPr>
        <p:spPr/>
        <p:txBody>
          <a:bodyPr/>
          <a:lstStyle/>
          <a:p>
            <a:pPr rtl="0"/>
            <a:fld id="{C6B3AB32-59DF-41F1-9618-EDFBF5049629}" type="slidenum">
              <a:rPr lang="en-GB" smtClean="0"/>
              <a:t>6</a:t>
            </a:fld>
            <a:endParaRPr lang="en-GB"/>
          </a:p>
        </p:txBody>
      </p:sp>
    </p:spTree>
    <p:extLst>
      <p:ext uri="{BB962C8B-B14F-4D97-AF65-F5344CB8AC3E}">
        <p14:creationId xmlns:p14="http://schemas.microsoft.com/office/powerpoint/2010/main" val="402321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3CF1D-860E-F1EF-9CA6-BF389934FC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CAC52-D581-A4A3-C9C1-5442C3BC6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E34272-5FBE-705B-5564-A4241B658DC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F1FDF39-86F4-F7E9-CFAF-B0F65FB92EFF}"/>
              </a:ext>
            </a:extLst>
          </p:cNvPr>
          <p:cNvSpPr>
            <a:spLocks noGrp="1"/>
          </p:cNvSpPr>
          <p:nvPr>
            <p:ph type="sldNum" sz="quarter" idx="5"/>
          </p:nvPr>
        </p:nvSpPr>
        <p:spPr/>
        <p:txBody>
          <a:bodyPr/>
          <a:lstStyle/>
          <a:p>
            <a:pPr rtl="0"/>
            <a:fld id="{C6B3AB32-59DF-41F1-9618-EDFBF5049629}" type="slidenum">
              <a:rPr lang="en-GB" smtClean="0"/>
              <a:t>7</a:t>
            </a:fld>
            <a:endParaRPr lang="en-GB"/>
          </a:p>
        </p:txBody>
      </p:sp>
    </p:spTree>
    <p:extLst>
      <p:ext uri="{BB962C8B-B14F-4D97-AF65-F5344CB8AC3E}">
        <p14:creationId xmlns:p14="http://schemas.microsoft.com/office/powerpoint/2010/main" val="3371779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AC03F-2C07-01F6-C1DF-A3D4A12C04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1E0132-1EB2-EF64-4C20-DCC674D113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1FE03-465E-D013-95BE-69B7606560D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0CE80E2-A99A-F2D6-CE02-36DEE5B1016C}"/>
              </a:ext>
            </a:extLst>
          </p:cNvPr>
          <p:cNvSpPr>
            <a:spLocks noGrp="1"/>
          </p:cNvSpPr>
          <p:nvPr>
            <p:ph type="sldNum" sz="quarter" idx="5"/>
          </p:nvPr>
        </p:nvSpPr>
        <p:spPr/>
        <p:txBody>
          <a:bodyPr/>
          <a:lstStyle/>
          <a:p>
            <a:pPr rtl="0"/>
            <a:fld id="{C6B3AB32-59DF-41F1-9618-EDFBF5049629}" type="slidenum">
              <a:rPr lang="en-GB" smtClean="0"/>
              <a:t>8</a:t>
            </a:fld>
            <a:endParaRPr lang="en-GB"/>
          </a:p>
        </p:txBody>
      </p:sp>
    </p:spTree>
    <p:extLst>
      <p:ext uri="{BB962C8B-B14F-4D97-AF65-F5344CB8AC3E}">
        <p14:creationId xmlns:p14="http://schemas.microsoft.com/office/powerpoint/2010/main" val="420488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CB6B5-0CC6-F17E-94A8-A159647AE3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4281E-1819-25A6-564F-5101FDCD08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08CED-68F0-C9F5-6EAB-6B9980C590B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15A8B54-67EC-C60E-61D6-C98ABCB08952}"/>
              </a:ext>
            </a:extLst>
          </p:cNvPr>
          <p:cNvSpPr>
            <a:spLocks noGrp="1"/>
          </p:cNvSpPr>
          <p:nvPr>
            <p:ph type="sldNum" sz="quarter" idx="5"/>
          </p:nvPr>
        </p:nvSpPr>
        <p:spPr/>
        <p:txBody>
          <a:bodyPr/>
          <a:lstStyle/>
          <a:p>
            <a:pPr rtl="0"/>
            <a:fld id="{C6B3AB32-59DF-41F1-9618-EDFBF5049629}" type="slidenum">
              <a:rPr lang="en-GB" smtClean="0"/>
              <a:t>9</a:t>
            </a:fld>
            <a:endParaRPr lang="en-GB"/>
          </a:p>
        </p:txBody>
      </p:sp>
    </p:spTree>
    <p:extLst>
      <p:ext uri="{BB962C8B-B14F-4D97-AF65-F5344CB8AC3E}">
        <p14:creationId xmlns:p14="http://schemas.microsoft.com/office/powerpoint/2010/main" val="7137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07/04/2025</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07/04/2025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07/04/2025</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07/04/2025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07/04/2025</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07/04/2025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07/04/2025</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07/04/2025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07/04/2025</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07/04/2025</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07/04/2025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07/04/2025</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dirty="0">
                <a:solidFill>
                  <a:schemeClr val="bg1"/>
                </a:solidFill>
              </a:rPr>
              <a:t>Fatigue Detection Model</a:t>
            </a:r>
          </a:p>
        </p:txBody>
      </p:sp>
      <p:sp>
        <p:nvSpPr>
          <p:cNvPr id="9" name="TextBox 8">
            <a:extLst>
              <a:ext uri="{FF2B5EF4-FFF2-40B4-BE49-F238E27FC236}">
                <a16:creationId xmlns:a16="http://schemas.microsoft.com/office/drawing/2014/main" id="{24CC3485-D312-6F29-4BC2-CAB251BB9704}"/>
              </a:ext>
            </a:extLst>
          </p:cNvPr>
          <p:cNvSpPr txBox="1"/>
          <p:nvPr/>
        </p:nvSpPr>
        <p:spPr>
          <a:xfrm>
            <a:off x="795867" y="5467244"/>
            <a:ext cx="6366933" cy="369332"/>
          </a:xfrm>
          <a:prstGeom prst="rect">
            <a:avLst/>
          </a:prstGeom>
          <a:noFill/>
        </p:spPr>
        <p:txBody>
          <a:bodyPr wrap="square" rtlCol="0">
            <a:spAutoFit/>
          </a:bodyPr>
          <a:lstStyle/>
          <a:p>
            <a:r>
              <a:rPr lang="en-GB" dirty="0">
                <a:solidFill>
                  <a:schemeClr val="bg1"/>
                </a:solidFill>
              </a:rPr>
              <a:t>Erik Vasquez Chafla M00866654 			Peter Passmore</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B488-B180-A394-FAD6-4EB092A8E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685AB-6E06-0F55-E243-015DF3A52E30}"/>
              </a:ext>
            </a:extLst>
          </p:cNvPr>
          <p:cNvSpPr>
            <a:spLocks noGrp="1"/>
          </p:cNvSpPr>
          <p:nvPr>
            <p:ph type="title"/>
          </p:nvPr>
        </p:nvSpPr>
        <p:spPr>
          <a:xfrm>
            <a:off x="481883" y="460717"/>
            <a:ext cx="11029616" cy="988332"/>
          </a:xfrm>
        </p:spPr>
        <p:txBody>
          <a:bodyPr rtlCol="0"/>
          <a:lstStyle/>
          <a:p>
            <a:pPr rtl="0"/>
            <a:r>
              <a:rPr lang="en-GB" dirty="0"/>
              <a:t>Results</a:t>
            </a:r>
          </a:p>
        </p:txBody>
      </p:sp>
      <p:sp>
        <p:nvSpPr>
          <p:cNvPr id="3" name="Rectangle 1">
            <a:extLst>
              <a:ext uri="{FF2B5EF4-FFF2-40B4-BE49-F238E27FC236}">
                <a16:creationId xmlns:a16="http://schemas.microsoft.com/office/drawing/2014/main" id="{A5F304A9-4925-BDCE-81C2-53D7F85FE109}"/>
              </a:ext>
            </a:extLst>
          </p:cNvPr>
          <p:cNvSpPr>
            <a:spLocks noChangeArrowheads="1"/>
          </p:cNvSpPr>
          <p:nvPr/>
        </p:nvSpPr>
        <p:spPr bwMode="auto">
          <a:xfrm>
            <a:off x="0" y="1743312"/>
            <a:ext cx="12192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GB" b="1" u="sng" dirty="0"/>
              <a:t>Yawning Detection</a:t>
            </a:r>
          </a:p>
          <a:p>
            <a:pPr>
              <a:buFont typeface="Arial" panose="020B0604020202020204" pitchFamily="34" charset="0"/>
              <a:buChar char="•"/>
            </a:pPr>
            <a:r>
              <a:rPr lang="en-GB" dirty="0"/>
              <a:t>The system correctly recognized when the user opened their mouth and displayed "user is yawning.“ and showed a level of 1.83% - 5.32%</a:t>
            </a:r>
          </a:p>
          <a:p>
            <a:pPr>
              <a:buFont typeface="Arial" panose="020B0604020202020204" pitchFamily="34" charset="0"/>
              <a:buChar char="•"/>
            </a:pPr>
            <a:r>
              <a:rPr lang="en-GB" dirty="0"/>
              <a:t>A limitation was noted, as the system mistakenly detected yawning even with slight mouth openings, such as when talking or due to specific facial features like closed lips or certain camera angles.</a:t>
            </a:r>
          </a:p>
          <a:p>
            <a:pPr>
              <a:buFont typeface="Arial" panose="020B0604020202020204" pitchFamily="34" charset="0"/>
              <a:buChar char="•"/>
            </a:pPr>
            <a:endParaRPr lang="en-GB" dirty="0"/>
          </a:p>
          <a:p>
            <a:pPr>
              <a:buNone/>
            </a:pPr>
            <a:r>
              <a:rPr lang="en-GB" b="1" u="sng" dirty="0"/>
              <a:t>Head Position</a:t>
            </a:r>
          </a:p>
          <a:p>
            <a:pPr>
              <a:buNone/>
            </a:pPr>
            <a:r>
              <a:rPr lang="en-GB" b="1" u="sng" dirty="0"/>
              <a:t>. </a:t>
            </a:r>
            <a:r>
              <a:rPr lang="en-GB" dirty="0"/>
              <a:t>The system could still track the user’s face and facial landmarks with slight head tilts, both horizontally and vertically.</a:t>
            </a:r>
          </a:p>
          <a:p>
            <a:pPr>
              <a:buFont typeface="Arial" panose="020B0604020202020204" pitchFamily="34" charset="0"/>
              <a:buChar char="•"/>
            </a:pPr>
            <a:r>
              <a:rPr lang="en-GB" dirty="0"/>
              <a:t>However, when the head was tilted close to 90 degrees, the system lost the ability to track the face and facial landmarks, causing it to malfunction.</a:t>
            </a:r>
          </a:p>
          <a:p>
            <a:pPr>
              <a:buFont typeface="Arial" panose="020B0604020202020204" pitchFamily="34" charset="0"/>
              <a:buChar char="•"/>
            </a:pPr>
            <a:endParaRPr lang="en-GB" dirty="0"/>
          </a:p>
          <a:p>
            <a:pPr>
              <a:buNone/>
            </a:pPr>
            <a:r>
              <a:rPr lang="en-GB" b="1" u="sng" dirty="0"/>
              <a:t>Fatigue Detection</a:t>
            </a:r>
          </a:p>
          <a:p>
            <a:pPr>
              <a:buFont typeface="Arial" panose="020B0604020202020204" pitchFamily="34" charset="0"/>
              <a:buChar char="•"/>
            </a:pPr>
            <a:r>
              <a:rPr lang="en-GB" dirty="0"/>
              <a:t>The system accurately detected fatigue when the user displayed clear signs, such as closed eyes or lowered head, assigning a fatigue level of 36.80%.</a:t>
            </a:r>
          </a:p>
          <a:p>
            <a:pPr>
              <a:buFont typeface="Arial" panose="020B0604020202020204" pitchFamily="34" charset="0"/>
              <a:buChar char="•"/>
            </a:pPr>
            <a:r>
              <a:rPr lang="en-GB" dirty="0"/>
              <a:t>When the user kept their eyes closed for 20 seconds, the system identified the state as "user is sleeping", with a fatigue level dropping to 34%.</a:t>
            </a:r>
          </a:p>
          <a:p>
            <a:pPr>
              <a:buFont typeface="Arial" panose="020B0604020202020204" pitchFamily="34" charset="0"/>
              <a:buChar char="•"/>
            </a:pPr>
            <a:endParaRPr lang="en-GB"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1640736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3CA85-9B61-A5DE-64B7-5D057D41E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BCCC5-EC90-13F3-043A-7CB7464D4BAE}"/>
              </a:ext>
            </a:extLst>
          </p:cNvPr>
          <p:cNvSpPr>
            <a:spLocks noGrp="1"/>
          </p:cNvSpPr>
          <p:nvPr>
            <p:ph type="title"/>
          </p:nvPr>
        </p:nvSpPr>
        <p:spPr>
          <a:xfrm>
            <a:off x="481883" y="460717"/>
            <a:ext cx="11029616" cy="988332"/>
          </a:xfrm>
        </p:spPr>
        <p:txBody>
          <a:bodyPr rtlCol="0"/>
          <a:lstStyle/>
          <a:p>
            <a:pPr rtl="0"/>
            <a:r>
              <a:rPr lang="en-GB" dirty="0"/>
              <a:t>Conclusion</a:t>
            </a:r>
          </a:p>
        </p:txBody>
      </p:sp>
      <p:sp>
        <p:nvSpPr>
          <p:cNvPr id="5" name="Rectangle 2">
            <a:extLst>
              <a:ext uri="{FF2B5EF4-FFF2-40B4-BE49-F238E27FC236}">
                <a16:creationId xmlns:a16="http://schemas.microsoft.com/office/drawing/2014/main" id="{4E37FCBB-084E-46D6-ADE9-D084B7899A22}"/>
              </a:ext>
            </a:extLst>
          </p:cNvPr>
          <p:cNvSpPr>
            <a:spLocks noChangeArrowheads="1"/>
          </p:cNvSpPr>
          <p:nvPr/>
        </p:nvSpPr>
        <p:spPr bwMode="auto">
          <a:xfrm>
            <a:off x="303529" y="2204936"/>
            <a:ext cx="113863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The Fatigue Detection System achieved strong performance with high accuracy rates (92.53% - 96.37%) for identifying alert or fatigued states under normal conditions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The system successfully tracked blinks and yawning with appropriate feedback, indicating a reliable fatigue detection mechanism.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Real-time performance was effective, with the system operating efficiently once the CNN model was pre-trained and saved.</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In conclusion the real time fatigue detection system was a success and has also met all my objectives and reached my aim. However, there were still challenges that were difficult to overcome problems as well that I encountered but couldn’t fix </a:t>
            </a:r>
          </a:p>
        </p:txBody>
      </p:sp>
    </p:spTree>
    <p:extLst>
      <p:ext uri="{BB962C8B-B14F-4D97-AF65-F5344CB8AC3E}">
        <p14:creationId xmlns:p14="http://schemas.microsoft.com/office/powerpoint/2010/main" val="2294231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FE3B5-C4FA-9123-EFF1-E2C889356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9DC4E-70D5-76FF-8CE6-61D0AC78D66A}"/>
              </a:ext>
            </a:extLst>
          </p:cNvPr>
          <p:cNvSpPr>
            <a:spLocks noGrp="1"/>
          </p:cNvSpPr>
          <p:nvPr>
            <p:ph type="title"/>
          </p:nvPr>
        </p:nvSpPr>
        <p:spPr>
          <a:xfrm>
            <a:off x="481883" y="665113"/>
            <a:ext cx="11029616" cy="988332"/>
          </a:xfrm>
        </p:spPr>
        <p:txBody>
          <a:bodyPr rtlCol="0"/>
          <a:lstStyle/>
          <a:p>
            <a:pPr rtl="0"/>
            <a:r>
              <a:rPr lang="en-GB" dirty="0"/>
              <a:t>Evaluation </a:t>
            </a:r>
          </a:p>
        </p:txBody>
      </p:sp>
      <p:sp>
        <p:nvSpPr>
          <p:cNvPr id="5" name="Rectangle 2">
            <a:extLst>
              <a:ext uri="{FF2B5EF4-FFF2-40B4-BE49-F238E27FC236}">
                <a16:creationId xmlns:a16="http://schemas.microsoft.com/office/drawing/2014/main" id="{087AA438-8523-4B04-0DE2-B89C69B958C5}"/>
              </a:ext>
            </a:extLst>
          </p:cNvPr>
          <p:cNvSpPr>
            <a:spLocks noChangeArrowheads="1"/>
          </p:cNvSpPr>
          <p:nvPr/>
        </p:nvSpPr>
        <p:spPr bwMode="auto">
          <a:xfrm>
            <a:off x="125175" y="2121576"/>
            <a:ext cx="113863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GB" b="1" u="sng" dirty="0"/>
              <a:t>Challenges and Limitations:</a:t>
            </a:r>
            <a:endParaRPr lang="en-GB" u="sng" dirty="0"/>
          </a:p>
          <a:p>
            <a:pPr>
              <a:buFont typeface="Arial" panose="020B0604020202020204" pitchFamily="34" charset="0"/>
              <a:buChar char="•"/>
            </a:pPr>
            <a:r>
              <a:rPr lang="en-GB" dirty="0"/>
              <a:t>Yawning Detection: The system sometimes misidentified slight mouth openings or talking as yawns due to the MAR (Mouth Aspect Ratio) detection method.</a:t>
            </a:r>
          </a:p>
          <a:p>
            <a:pPr>
              <a:buFont typeface="Arial" panose="020B0604020202020204" pitchFamily="34" charset="0"/>
              <a:buChar char="•"/>
            </a:pPr>
            <a:endParaRPr lang="en-GB" dirty="0"/>
          </a:p>
          <a:p>
            <a:pPr>
              <a:buFont typeface="Arial" panose="020B0604020202020204" pitchFamily="34" charset="0"/>
              <a:buChar char="•"/>
            </a:pPr>
            <a:r>
              <a:rPr lang="en-GB" dirty="0"/>
              <a:t>Head Tilt Sensitivity: The system struggled to track faces when the user’s head was tilted close to 90 degrees, losing face landmarks.</a:t>
            </a:r>
          </a:p>
          <a:p>
            <a:pPr>
              <a:buFont typeface="Arial" panose="020B0604020202020204" pitchFamily="34" charset="0"/>
              <a:buChar char="•"/>
            </a:pPr>
            <a:endParaRPr lang="en-GB" dirty="0"/>
          </a:p>
          <a:p>
            <a:pPr>
              <a:buFont typeface="Arial" panose="020B0604020202020204" pitchFamily="34" charset="0"/>
              <a:buChar char="•"/>
            </a:pPr>
            <a:r>
              <a:rPr lang="en-GB" dirty="0"/>
              <a:t>Facial Obstructions: The system had difficulty identifying faces when users wore hats, glasses, or had facial hair, especially when the forehead was covered.</a:t>
            </a:r>
          </a:p>
          <a:p>
            <a:pPr>
              <a:buFont typeface="Arial" panose="020B0604020202020204" pitchFamily="34" charset="0"/>
              <a:buChar char="•"/>
            </a:pPr>
            <a:endParaRPr lang="en-GB" dirty="0"/>
          </a:p>
          <a:p>
            <a:pPr>
              <a:buFont typeface="Arial" panose="020B0604020202020204" pitchFamily="34" charset="0"/>
              <a:buChar char="•"/>
            </a:pPr>
            <a:r>
              <a:rPr lang="en-GB" dirty="0"/>
              <a:t>Accuracy Influence,  although I implemented my logic to help the model I struggled and failed to implement all the logic I initially planned as well as failed to reduce false positives (yawns) and correlations between my logic and the model.  This was the if eyes are closed for more then 10 seconds, then user was sleeping. The logic was implemented correctly but no influence on the model if the user is sitting straight</a:t>
            </a:r>
          </a:p>
        </p:txBody>
      </p:sp>
    </p:spTree>
    <p:extLst>
      <p:ext uri="{BB962C8B-B14F-4D97-AF65-F5344CB8AC3E}">
        <p14:creationId xmlns:p14="http://schemas.microsoft.com/office/powerpoint/2010/main" val="2364354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0F87E73C-2B1A-4602-BFBE-CFE1E55D9B38}"/>
              </a:ext>
            </a:extLst>
          </p:cNvPr>
          <p:cNvSpPr>
            <a:spLocks noGrp="1" noRot="1" noMove="1" noResize="1" noEditPoints="1" noAdjustHandles="1" noChangeArrowheads="1" noChangeShapeType="1"/>
          </p:cNvSpPr>
          <p:nvPr>
            <p:ph type="ctrTitle"/>
          </p:nvPr>
        </p:nvSpPr>
        <p:spPr>
          <a:xfrm>
            <a:off x="8296275" y="1419226"/>
            <a:ext cx="3081576" cy="1746762"/>
          </a:xfrm>
        </p:spPr>
        <p:txBody>
          <a:bodyPr rtlCol="0">
            <a:normAutofit/>
          </a:bodyPr>
          <a:lstStyle/>
          <a:p>
            <a:pPr rtl="0"/>
            <a:r>
              <a:rPr lang="en-GB">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en-GB"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3884528483"/>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a:extLst>
              <a:ext uri="{FF2B5EF4-FFF2-40B4-BE49-F238E27FC236}">
                <a16:creationId xmlns:a16="http://schemas.microsoft.com/office/drawing/2014/main" id="{1DEACBBD-EFED-60F8-26F5-1BCC849AA4B0}"/>
              </a:ext>
            </a:extLst>
          </p:cNvPr>
          <p:cNvSpPr>
            <a:spLocks noGrp="1"/>
          </p:cNvSpPr>
          <p:nvPr>
            <p:ph type="title"/>
          </p:nvPr>
        </p:nvSpPr>
        <p:spPr/>
        <p:txBody>
          <a:bodyPr/>
          <a:lstStyle/>
          <a:p>
            <a:r>
              <a:rPr lang="en-GB" b="1" u="sng" dirty="0">
                <a:solidFill>
                  <a:schemeClr val="tx1"/>
                </a:solidFill>
              </a:rPr>
              <a:t>Outline</a:t>
            </a:r>
          </a:p>
        </p:txBody>
      </p:sp>
      <p:sp>
        <p:nvSpPr>
          <p:cNvPr id="6" name="TextBox 5">
            <a:extLst>
              <a:ext uri="{FF2B5EF4-FFF2-40B4-BE49-F238E27FC236}">
                <a16:creationId xmlns:a16="http://schemas.microsoft.com/office/drawing/2014/main" id="{41F453DA-4812-E8E4-2FFE-4EC0583309F4}"/>
              </a:ext>
            </a:extLst>
          </p:cNvPr>
          <p:cNvSpPr txBox="1"/>
          <p:nvPr/>
        </p:nvSpPr>
        <p:spPr>
          <a:xfrm>
            <a:off x="816428" y="1959429"/>
            <a:ext cx="8454571" cy="2031325"/>
          </a:xfrm>
          <a:prstGeom prst="rect">
            <a:avLst/>
          </a:prstGeom>
          <a:noFill/>
        </p:spPr>
        <p:txBody>
          <a:bodyPr wrap="square" rtlCol="0">
            <a:spAutoFit/>
          </a:bodyPr>
          <a:lstStyle/>
          <a:p>
            <a:r>
              <a:rPr lang="en-GB" dirty="0"/>
              <a:t>1 – Introduction</a:t>
            </a:r>
          </a:p>
          <a:p>
            <a:r>
              <a:rPr lang="en-GB" dirty="0"/>
              <a:t>2- Background</a:t>
            </a:r>
          </a:p>
          <a:p>
            <a:r>
              <a:rPr lang="en-GB" dirty="0"/>
              <a:t>3- Arguments</a:t>
            </a:r>
          </a:p>
          <a:p>
            <a:r>
              <a:rPr lang="en-GB" dirty="0"/>
              <a:t>4- Aims and Objectives </a:t>
            </a:r>
          </a:p>
          <a:p>
            <a:r>
              <a:rPr lang="en-GB" dirty="0"/>
              <a:t>5- Approach</a:t>
            </a:r>
          </a:p>
          <a:p>
            <a:r>
              <a:rPr lang="en-GB" dirty="0"/>
              <a:t>6- Results</a:t>
            </a:r>
          </a:p>
          <a:p>
            <a:r>
              <a:rPr lang="en-GB" dirty="0"/>
              <a:t>7- Conclusion and Evaluation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en-GB" dirty="0"/>
              <a:t>Introduction</a:t>
            </a:r>
          </a:p>
        </p:txBody>
      </p:sp>
      <p:sp>
        <p:nvSpPr>
          <p:cNvPr id="10" name="Rectangle 2">
            <a:extLst>
              <a:ext uri="{FF2B5EF4-FFF2-40B4-BE49-F238E27FC236}">
                <a16:creationId xmlns:a16="http://schemas.microsoft.com/office/drawing/2014/main" id="{DC54610D-DF17-29A9-5B5E-AC1DEB9E062E}"/>
              </a:ext>
            </a:extLst>
          </p:cNvPr>
          <p:cNvSpPr>
            <a:spLocks noChangeArrowheads="1"/>
          </p:cNvSpPr>
          <p:nvPr/>
        </p:nvSpPr>
        <p:spPr bwMode="auto">
          <a:xfrm rot="10800000" flipV="1">
            <a:off x="-1" y="2143316"/>
            <a:ext cx="121920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major contributing factor in many traffic accidents is fatigue, especially for night shift workers and long-distance drivers. I plan to implement a model to improve accuracy and drastically lower the chance of accident and save lives</a:t>
            </a:r>
          </a:p>
        </p:txBody>
      </p:sp>
      <p:sp>
        <p:nvSpPr>
          <p:cNvPr id="13" name="Rectangle 2">
            <a:extLst>
              <a:ext uri="{FF2B5EF4-FFF2-40B4-BE49-F238E27FC236}">
                <a16:creationId xmlns:a16="http://schemas.microsoft.com/office/drawing/2014/main" id="{9F40FBE5-357F-1C4A-16A5-90CB8F039A6C}"/>
              </a:ext>
            </a:extLst>
          </p:cNvPr>
          <p:cNvSpPr>
            <a:spLocks noChangeArrowheads="1"/>
          </p:cNvSpPr>
          <p:nvPr/>
        </p:nvSpPr>
        <p:spPr bwMode="auto">
          <a:xfrm rot="10800000" flipV="1">
            <a:off x="0" y="2958216"/>
            <a:ext cx="120829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dirty="0">
                <a:latin typeface="Arial" panose="020B0604020202020204" pitchFamily="34" charset="0"/>
                <a:cs typeface="Arial" panose="020B0604020202020204" pitchFamily="34" charset="0"/>
              </a:rPr>
              <a:t>Fatigue increases the chances of traffic accidents as fatigue affects a driver's awareness, response time, and decision-making abilities, it raises the risk of traffic accidents as drowsy drivers might not take caution before contact. It is reported that there are thousands of accidents due to fatigue driving</a:t>
            </a:r>
          </a:p>
        </p:txBody>
      </p:sp>
      <p:sp>
        <p:nvSpPr>
          <p:cNvPr id="15" name="Rectangle 2">
            <a:extLst>
              <a:ext uri="{FF2B5EF4-FFF2-40B4-BE49-F238E27FC236}">
                <a16:creationId xmlns:a16="http://schemas.microsoft.com/office/drawing/2014/main" id="{B0CCFFA8-7754-0136-1460-4ECC90FDD4D0}"/>
              </a:ext>
            </a:extLst>
          </p:cNvPr>
          <p:cNvSpPr>
            <a:spLocks noChangeArrowheads="1"/>
          </p:cNvSpPr>
          <p:nvPr/>
        </p:nvSpPr>
        <p:spPr bwMode="auto">
          <a:xfrm rot="10800000" flipV="1">
            <a:off x="0" y="4068353"/>
            <a:ext cx="120829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dirty="0">
                <a:latin typeface="Arial" panose="020B0604020202020204" pitchFamily="34" charset="0"/>
                <a:cs typeface="Arial" panose="020B0604020202020204" pitchFamily="34" charset="0"/>
              </a:rPr>
              <a:t>To combat this, I decided to create a fatigue detection system using vision-based methods (camera) and use Dlib and OpenCV for this. I will use logic such as blinks, yawns and head movement to detect fatigue. However, this may not be enough and may not be accurate enough to detect fatigue. Therefore, I will implement an algorithm model such as CNN.  </a:t>
            </a:r>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B0DF1-AC5B-5611-A50D-3FB8E19C8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D3005-1F59-3D1E-E750-FFBCA34DA901}"/>
              </a:ext>
            </a:extLst>
          </p:cNvPr>
          <p:cNvSpPr>
            <a:spLocks noGrp="1"/>
          </p:cNvSpPr>
          <p:nvPr>
            <p:ph type="title"/>
          </p:nvPr>
        </p:nvSpPr>
        <p:spPr/>
        <p:txBody>
          <a:bodyPr rtlCol="0"/>
          <a:lstStyle/>
          <a:p>
            <a:pPr rtl="0"/>
            <a:r>
              <a:rPr lang="en-GB" dirty="0"/>
              <a:t>Background</a:t>
            </a:r>
          </a:p>
        </p:txBody>
      </p:sp>
      <p:sp>
        <p:nvSpPr>
          <p:cNvPr id="5" name="TextBox 4">
            <a:extLst>
              <a:ext uri="{FF2B5EF4-FFF2-40B4-BE49-F238E27FC236}">
                <a16:creationId xmlns:a16="http://schemas.microsoft.com/office/drawing/2014/main" id="{5095BC79-3088-2D90-9885-2D79A6C48BE8}"/>
              </a:ext>
            </a:extLst>
          </p:cNvPr>
          <p:cNvSpPr txBox="1"/>
          <p:nvPr/>
        </p:nvSpPr>
        <p:spPr>
          <a:xfrm>
            <a:off x="173566" y="1959428"/>
            <a:ext cx="11844867"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The 3 most popular and used methods to detect fatigue is:</a:t>
            </a:r>
          </a:p>
          <a:p>
            <a:r>
              <a:rPr lang="en-GB" dirty="0">
                <a:latin typeface="Arial" panose="020B0604020202020204" pitchFamily="34" charset="0"/>
                <a:cs typeface="Arial" panose="020B0604020202020204" pitchFamily="34" charset="0"/>
              </a:rPr>
              <a:t>- Vision Based Methods: Uses a camera to detect early human signs of fatigue such as number of blinks, yawns, head movements and more</a:t>
            </a:r>
          </a:p>
          <a:p>
            <a:r>
              <a:rPr lang="en-GB" dirty="0">
                <a:latin typeface="Arial" panose="020B0604020202020204" pitchFamily="34" charset="0"/>
                <a:cs typeface="Arial" panose="020B0604020202020204" pitchFamily="34" charset="0"/>
              </a:rPr>
              <a:t>- Physiological Based Methods: Uses sensors such as EEG to measure brain or ECG for heart rate </a:t>
            </a:r>
          </a:p>
          <a:p>
            <a:r>
              <a:rPr lang="en-GB" dirty="0">
                <a:latin typeface="Arial" panose="020B0604020202020204" pitchFamily="34" charset="0"/>
                <a:cs typeface="Arial" panose="020B0604020202020204" pitchFamily="34" charset="0"/>
              </a:rPr>
              <a:t>- Vehicle Based Methods analyses the way the vehicle is being driven such as steering patterns or lane switches (e.g.,  ADAS</a:t>
            </a:r>
            <a:r>
              <a:rPr lang="en-GB" dirty="0"/>
              <a:t>)</a:t>
            </a:r>
          </a:p>
        </p:txBody>
      </p:sp>
      <p:sp>
        <p:nvSpPr>
          <p:cNvPr id="6" name="TextBox 5">
            <a:extLst>
              <a:ext uri="{FF2B5EF4-FFF2-40B4-BE49-F238E27FC236}">
                <a16:creationId xmlns:a16="http://schemas.microsoft.com/office/drawing/2014/main" id="{51A4ADD5-DFF3-F76F-7064-4CD14C1683CE}"/>
              </a:ext>
            </a:extLst>
          </p:cNvPr>
          <p:cNvSpPr txBox="1"/>
          <p:nvPr/>
        </p:nvSpPr>
        <p:spPr>
          <a:xfrm>
            <a:off x="88900" y="3955192"/>
            <a:ext cx="11734800" cy="2585323"/>
          </a:xfrm>
          <a:prstGeom prst="rect">
            <a:avLst/>
          </a:prstGeom>
          <a:noFill/>
        </p:spPr>
        <p:txBody>
          <a:bodyPr wrap="square" rtlCol="0">
            <a:spAutoFit/>
          </a:bodyPr>
          <a:lstStyle/>
          <a:p>
            <a:r>
              <a:rPr lang="en-GB" b="1" u="sng" dirty="0"/>
              <a:t>Drawbacks</a:t>
            </a:r>
          </a:p>
          <a:p>
            <a:r>
              <a:rPr lang="en-GB" dirty="0"/>
              <a:t>Vision based method: concern with privacy issue. To perform to its best potential this method will store facial image data of the driver and use it to make better predictions</a:t>
            </a:r>
          </a:p>
          <a:p>
            <a:endParaRPr lang="en-GB" dirty="0"/>
          </a:p>
          <a:p>
            <a:r>
              <a:rPr lang="en-GB" dirty="0"/>
              <a:t>Physiological method: Sensors are highly expensive and require maintaining meaning they are not cost effective as well as are uncomfortable and time consuming to wear </a:t>
            </a:r>
          </a:p>
          <a:p>
            <a:endParaRPr lang="en-GB" dirty="0"/>
          </a:p>
          <a:p>
            <a:r>
              <a:rPr lang="en-GB" dirty="0"/>
              <a:t>Vehicle based Method: The technology required is expensive and requires maintenance as well as has lowest accuracy and usually predicts fatigue too late</a:t>
            </a:r>
          </a:p>
        </p:txBody>
      </p:sp>
    </p:spTree>
    <p:extLst>
      <p:ext uri="{BB962C8B-B14F-4D97-AF65-F5344CB8AC3E}">
        <p14:creationId xmlns:p14="http://schemas.microsoft.com/office/powerpoint/2010/main" val="396958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B710E-A024-0774-8C82-C837A6515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C3A60-8BB8-6D96-431B-62789F53F9C9}"/>
              </a:ext>
            </a:extLst>
          </p:cNvPr>
          <p:cNvSpPr>
            <a:spLocks noGrp="1"/>
          </p:cNvSpPr>
          <p:nvPr>
            <p:ph type="title"/>
          </p:nvPr>
        </p:nvSpPr>
        <p:spPr/>
        <p:txBody>
          <a:bodyPr rtlCol="0"/>
          <a:lstStyle/>
          <a:p>
            <a:pPr rtl="0"/>
            <a:r>
              <a:rPr lang="en-GB" dirty="0"/>
              <a:t>Arguments</a:t>
            </a:r>
          </a:p>
        </p:txBody>
      </p:sp>
      <p:sp>
        <p:nvSpPr>
          <p:cNvPr id="5" name="TextBox 4">
            <a:extLst>
              <a:ext uri="{FF2B5EF4-FFF2-40B4-BE49-F238E27FC236}">
                <a16:creationId xmlns:a16="http://schemas.microsoft.com/office/drawing/2014/main" id="{1870C95A-65C0-AC69-7AC8-8D29F3E1F96F}"/>
              </a:ext>
            </a:extLst>
          </p:cNvPr>
          <p:cNvSpPr txBox="1"/>
          <p:nvPr/>
        </p:nvSpPr>
        <p:spPr>
          <a:xfrm>
            <a:off x="118533" y="3791321"/>
            <a:ext cx="11844867" cy="923330"/>
          </a:xfrm>
          <a:prstGeom prst="rect">
            <a:avLst/>
          </a:prstGeom>
          <a:noFill/>
        </p:spPr>
        <p:txBody>
          <a:bodyPr wrap="square" rtlCol="0">
            <a:spAutoFit/>
          </a:bodyPr>
          <a:lstStyle/>
          <a:p>
            <a:r>
              <a:rPr lang="en-GB" dirty="0"/>
              <a:t>There are too many limitations with current existing methods such as ADAS. Although ADAS has helped many drivers since implemented, it has one crucial flaw.  ADAS is a vehicle-based method meaning that it fails to identify human errors/symptoms. Since it can’t identify human signs of fatigue until its too late, the driver may have already been in an accident</a:t>
            </a:r>
          </a:p>
        </p:txBody>
      </p:sp>
      <p:sp>
        <p:nvSpPr>
          <p:cNvPr id="6" name="TextBox 5">
            <a:extLst>
              <a:ext uri="{FF2B5EF4-FFF2-40B4-BE49-F238E27FC236}">
                <a16:creationId xmlns:a16="http://schemas.microsoft.com/office/drawing/2014/main" id="{B069279B-3A70-D92B-E2EC-C9B9BE528793}"/>
              </a:ext>
            </a:extLst>
          </p:cNvPr>
          <p:cNvSpPr txBox="1"/>
          <p:nvPr/>
        </p:nvSpPr>
        <p:spPr>
          <a:xfrm>
            <a:off x="118533" y="5096627"/>
            <a:ext cx="11734800" cy="646331"/>
          </a:xfrm>
          <a:prstGeom prst="rect">
            <a:avLst/>
          </a:prstGeom>
          <a:noFill/>
        </p:spPr>
        <p:txBody>
          <a:bodyPr wrap="square" rtlCol="0">
            <a:spAutoFit/>
          </a:bodyPr>
          <a:lstStyle/>
          <a:p>
            <a:r>
              <a:rPr lang="en-GB" dirty="0"/>
              <a:t>Physiological methods are highly unlikely to be implemented into real world.  Although this method has a high accuracy it is too expensive to implement meaning users won’t be able to use sensors in the real world </a:t>
            </a:r>
          </a:p>
        </p:txBody>
      </p:sp>
      <p:sp>
        <p:nvSpPr>
          <p:cNvPr id="3" name="TextBox 2">
            <a:extLst>
              <a:ext uri="{FF2B5EF4-FFF2-40B4-BE49-F238E27FC236}">
                <a16:creationId xmlns:a16="http://schemas.microsoft.com/office/drawing/2014/main" id="{34C063C2-76DD-F238-9B92-1FDB31EB9789}"/>
              </a:ext>
            </a:extLst>
          </p:cNvPr>
          <p:cNvSpPr txBox="1"/>
          <p:nvPr/>
        </p:nvSpPr>
        <p:spPr>
          <a:xfrm>
            <a:off x="347133" y="2192965"/>
            <a:ext cx="11734800" cy="1754326"/>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According to ROSPA, there is 1,300 fatigue accidents due to fatigue yearly in the UK alone </a:t>
            </a:r>
            <a:r>
              <a:rPr lang="en-GB" sz="1800" kern="100" dirty="0">
                <a:effectLst/>
                <a:latin typeface="Arial" panose="020B0604020202020204" pitchFamily="34" charset="0"/>
                <a:ea typeface="Calibri" panose="020F0502020204030204" pitchFamily="34" charset="0"/>
                <a:cs typeface="Arial" panose="020B0604020202020204" pitchFamily="34" charset="0"/>
              </a:rPr>
              <a:t>Compared to other accident categories, these collisions are extremely dangerous since they have a 50% greater chance of causing fatalities and serious injuries to victims. This is because crashes often happen when a vehicle is moving rapidly and continues to accelerate. When a driver is exhausted or sleeping, they may not brake or swerve, which can result in an impact at a dangerous speed.</a:t>
            </a:r>
          </a:p>
          <a:p>
            <a:endParaRPr lang="en-GB" dirty="0"/>
          </a:p>
        </p:txBody>
      </p:sp>
    </p:spTree>
    <p:extLst>
      <p:ext uri="{BB962C8B-B14F-4D97-AF65-F5344CB8AC3E}">
        <p14:creationId xmlns:p14="http://schemas.microsoft.com/office/powerpoint/2010/main" val="1469372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0E5B2-4EF0-715F-8CF3-8A94A443C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1357F-E962-35FC-30C9-15689A127341}"/>
              </a:ext>
            </a:extLst>
          </p:cNvPr>
          <p:cNvSpPr>
            <a:spLocks noGrp="1"/>
          </p:cNvSpPr>
          <p:nvPr>
            <p:ph type="title"/>
          </p:nvPr>
        </p:nvSpPr>
        <p:spPr>
          <a:xfrm>
            <a:off x="481883" y="460717"/>
            <a:ext cx="11029616" cy="988332"/>
          </a:xfrm>
        </p:spPr>
        <p:txBody>
          <a:bodyPr rtlCol="0"/>
          <a:lstStyle/>
          <a:p>
            <a:pPr rtl="0"/>
            <a:r>
              <a:rPr lang="en-GB" dirty="0"/>
              <a:t>Aims and Objectives</a:t>
            </a:r>
          </a:p>
        </p:txBody>
      </p:sp>
      <p:sp>
        <p:nvSpPr>
          <p:cNvPr id="6" name="TextBox 5">
            <a:extLst>
              <a:ext uri="{FF2B5EF4-FFF2-40B4-BE49-F238E27FC236}">
                <a16:creationId xmlns:a16="http://schemas.microsoft.com/office/drawing/2014/main" id="{05906554-660A-6A52-7348-8D2A725BD50E}"/>
              </a:ext>
            </a:extLst>
          </p:cNvPr>
          <p:cNvSpPr txBox="1"/>
          <p:nvPr/>
        </p:nvSpPr>
        <p:spPr>
          <a:xfrm>
            <a:off x="228600" y="3429000"/>
            <a:ext cx="11734800" cy="3017621"/>
          </a:xfrm>
          <a:prstGeom prst="rect">
            <a:avLst/>
          </a:prstGeom>
          <a:noFill/>
        </p:spPr>
        <p:txBody>
          <a:bodyPr wrap="square" rtlCol="0">
            <a:spAutoFit/>
          </a:bodyPr>
          <a:lstStyle/>
          <a:p>
            <a:r>
              <a:rPr lang="en-GB" b="1" u="sng" dirty="0"/>
              <a:t>Objectives:</a:t>
            </a:r>
          </a:p>
          <a:p>
            <a:pPr marL="342900" lvl="0" indent="-342900" algn="just">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Load and process a dataset: The system must be able to load in a dataset and process the visual data/image frames into a format that can be used in an algorithm.</a:t>
            </a:r>
          </a:p>
          <a:p>
            <a:pPr marL="342900" lvl="0" indent="-342900" algn="just">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Face detection: The system will detect the user’s face from a camera, accurately locate the position of the face</a:t>
            </a:r>
          </a:p>
          <a:p>
            <a:pPr marL="342900" lvl="0" indent="-342900" algn="just">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Facial landmark detection: The system will detect landmarks: eyes, mouth, and nose. </a:t>
            </a:r>
          </a:p>
          <a:p>
            <a:pPr marL="342900" lvl="0" indent="-342900" algn="just">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Work in real time: The system must be able to operate in real time with little delay to detect fatigue in a driving simulation</a:t>
            </a:r>
          </a:p>
          <a:p>
            <a:pPr marL="342900" lvl="0" indent="-342900" algn="just">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Feature Extraction: The system must be to use the landmarks that were detected, the system must calculate facial features such the Eye Aspect Ratio (EAR) and Mouth Aspect Ratio (MAR) to measure indicators of fatigue</a:t>
            </a:r>
          </a:p>
          <a:p>
            <a:pPr marL="342900" lvl="0" indent="-342900" algn="just">
              <a:lnSpc>
                <a:spcPct val="107000"/>
              </a:lnSpc>
              <a:buFont typeface="Symbol" panose="05050102010706020507" pitchFamily="18" charset="2"/>
              <a:buChar char=""/>
            </a:pPr>
            <a:r>
              <a:rPr lang="en-GB" kern="100" dirty="0">
                <a:latin typeface="Calibri" panose="020F0502020204030204" pitchFamily="34" charset="0"/>
                <a:ea typeface="Calibri" panose="020F0502020204030204" pitchFamily="34" charset="0"/>
                <a:cs typeface="Times New Roman" panose="02020603050405020304" pitchFamily="18" charset="0"/>
              </a:rPr>
              <a:t>CNN model: Train and load model to predict user’s level of fatigue in real time</a:t>
            </a:r>
            <a:endParaRPr lang="en-GB" dirty="0"/>
          </a:p>
        </p:txBody>
      </p:sp>
      <p:sp>
        <p:nvSpPr>
          <p:cNvPr id="4" name="Rectangle 1">
            <a:extLst>
              <a:ext uri="{FF2B5EF4-FFF2-40B4-BE49-F238E27FC236}">
                <a16:creationId xmlns:a16="http://schemas.microsoft.com/office/drawing/2014/main" id="{69F500D6-B9EC-470A-1C3F-2AD270D776BE}"/>
              </a:ext>
            </a:extLst>
          </p:cNvPr>
          <p:cNvSpPr>
            <a:spLocks noChangeArrowheads="1"/>
          </p:cNvSpPr>
          <p:nvPr/>
        </p:nvSpPr>
        <p:spPr bwMode="auto">
          <a:xfrm>
            <a:off x="129291" y="1992430"/>
            <a:ext cx="120627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rPr>
              <a:t>Aim: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Develop a machine learning model to detect fatigue based on facial features, eye movement and head m</a:t>
            </a:r>
            <a:r>
              <a:rPr lang="en-US" altLang="en-US" dirty="0">
                <a:latin typeface="Arial" panose="020B0604020202020204" pitchFamily="34" charset="0"/>
              </a:rPr>
              <a:t>ovement using computer vision in real time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2742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8FAE1-6BF7-0949-3355-93331A108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6E8F8-B1BD-FD12-C643-5C9D36D4977E}"/>
              </a:ext>
            </a:extLst>
          </p:cNvPr>
          <p:cNvSpPr>
            <a:spLocks noGrp="1"/>
          </p:cNvSpPr>
          <p:nvPr>
            <p:ph type="title"/>
          </p:nvPr>
        </p:nvSpPr>
        <p:spPr>
          <a:xfrm>
            <a:off x="481883" y="460717"/>
            <a:ext cx="11029616" cy="988332"/>
          </a:xfrm>
        </p:spPr>
        <p:txBody>
          <a:bodyPr rtlCol="0"/>
          <a:lstStyle/>
          <a:p>
            <a:pPr rtl="0"/>
            <a:r>
              <a:rPr lang="en-GB" dirty="0"/>
              <a:t>Approach</a:t>
            </a:r>
          </a:p>
        </p:txBody>
      </p:sp>
      <p:sp>
        <p:nvSpPr>
          <p:cNvPr id="4" name="Rectangle 1">
            <a:extLst>
              <a:ext uri="{FF2B5EF4-FFF2-40B4-BE49-F238E27FC236}">
                <a16:creationId xmlns:a16="http://schemas.microsoft.com/office/drawing/2014/main" id="{66FACDC0-1414-CD13-0A7C-34C76B6F31E6}"/>
              </a:ext>
            </a:extLst>
          </p:cNvPr>
          <p:cNvSpPr>
            <a:spLocks noChangeArrowheads="1"/>
          </p:cNvSpPr>
          <p:nvPr/>
        </p:nvSpPr>
        <p:spPr bwMode="auto">
          <a:xfrm>
            <a:off x="129291" y="2203435"/>
            <a:ext cx="1206270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cs typeface="Arial" panose="020B0604020202020204" pitchFamily="34" charset="0"/>
              </a:rPr>
              <a:t>Dataset Preprocessing: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rPr>
              <a:t>Originally, I was going to use the dataset “NTHU Drowsy Driver”, as it had a massive </a:t>
            </a:r>
            <a:r>
              <a:rPr kumimoji="0" lang="en-US" altLang="en-US" sz="1800" i="0" strike="noStrike" cap="none" normalizeH="0" baseline="0" dirty="0" err="1">
                <a:ln>
                  <a:noFill/>
                </a:ln>
                <a:solidFill>
                  <a:schemeClr val="tx1"/>
                </a:solidFill>
                <a:effectLst/>
                <a:latin typeface="Arial" panose="020B0604020202020204" pitchFamily="34" charset="0"/>
                <a:cs typeface="Arial" panose="020B0604020202020204" pitchFamily="34" charset="0"/>
              </a:rPr>
              <a:t>Varitey</a:t>
            </a:r>
            <a:r>
              <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rPr>
              <a:t> of image data and is the most popular dataset. But due to a change with the owner, permission was needed.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rPr>
              <a:t>I loaded the dataset </a:t>
            </a:r>
            <a:r>
              <a:rPr lang="en-GB" sz="1800" dirty="0">
                <a:effectLst/>
                <a:latin typeface="Arial" panose="020B0604020202020204" pitchFamily="34" charset="0"/>
                <a:ea typeface="Calibri" panose="020F0502020204030204" pitchFamily="34" charset="0"/>
                <a:cs typeface="Arial" panose="020B0604020202020204" pitchFamily="34" charset="0"/>
              </a:rPr>
              <a:t>"Stay Awake, Stay Safe: A Dataset for Drowsiness Detection on Kaggle" </a:t>
            </a:r>
            <a:r>
              <a:rPr lang="en-US" sz="1800" dirty="0">
                <a:effectLst/>
                <a:latin typeface="Arial" panose="020B0604020202020204" pitchFamily="34" charset="0"/>
                <a:ea typeface="Calibri" panose="020F0502020204030204" pitchFamily="34" charset="0"/>
                <a:cs typeface="Arial" panose="020B0604020202020204" pitchFamily="34" charset="0"/>
              </a:rPr>
              <a:t>and </a:t>
            </a:r>
            <a:r>
              <a:rPr lang="en-GB" sz="1800" dirty="0">
                <a:effectLst/>
                <a:latin typeface="Arial" panose="020B0604020202020204" pitchFamily="34" charset="0"/>
                <a:ea typeface="Calibri" panose="020F0502020204030204" pitchFamily="34" charset="0"/>
                <a:cs typeface="Arial" panose="020B0604020202020204" pitchFamily="34" charset="0"/>
              </a:rPr>
              <a:t>r</a:t>
            </a:r>
            <a:r>
              <a:rPr lang="en-GB" dirty="0">
                <a:latin typeface="Arial" panose="020B0604020202020204" pitchFamily="34" charset="0"/>
                <a:cs typeface="Arial" panose="020B0604020202020204" pitchFamily="34" charset="0"/>
              </a:rPr>
              <a:t>escaled pixels from 0–255 to 0–1 for better training stability and faster processing. </a:t>
            </a:r>
          </a:p>
          <a:p>
            <a:pPr marL="0" marR="0" lvl="0" indent="0" algn="l" defTabSz="914400" rtl="0" eaLnBrk="0" fontAlgn="base" latinLnBrk="0" hangingPunct="0">
              <a:lnSpc>
                <a:spcPct val="100000"/>
              </a:lnSpc>
              <a:spcBef>
                <a:spcPct val="0"/>
              </a:spcBef>
              <a:spcAft>
                <a:spcPct val="0"/>
              </a:spcAft>
              <a:buClrTx/>
              <a:buSzTx/>
              <a:tabLst/>
            </a:pPr>
            <a:r>
              <a:rPr lang="en-GB" dirty="0">
                <a:latin typeface="Arial" panose="020B0604020202020204" pitchFamily="34" charset="0"/>
                <a:cs typeface="Arial" panose="020B0604020202020204" pitchFamily="34" charset="0"/>
              </a:rPr>
              <a:t>I then used data augmentation technique  such as rotation, zoom and rescaling. By doing this there will be an increase in dataset variety and reduce overfitting </a:t>
            </a:r>
          </a:p>
          <a:p>
            <a:pPr marL="0" marR="0" lvl="0" indent="0" algn="l" defTabSz="914400" rtl="0" eaLnBrk="0" fontAlgn="base" latinLnBrk="0" hangingPunct="0">
              <a:lnSpc>
                <a:spcPct val="100000"/>
              </a:lnSpc>
              <a:spcBef>
                <a:spcPct val="0"/>
              </a:spcBef>
              <a:spcAft>
                <a:spcPct val="0"/>
              </a:spcAft>
              <a:buClrTx/>
              <a:buSzTx/>
              <a:tabLst/>
            </a:pPr>
            <a:r>
              <a:rPr lang="en-GB" altLang="en-US" dirty="0">
                <a:latin typeface="Arial" panose="020B0604020202020204" pitchFamily="34" charset="0"/>
                <a:cs typeface="Arial" panose="020B0604020202020204" pitchFamily="34" charset="0"/>
              </a:rPr>
              <a:t>The dataset is then split into 80% training and 20% testing for the final evaluation</a:t>
            </a:r>
            <a:endPar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cs typeface="Arial" panose="020B0604020202020204" pitchFamily="34" charset="0"/>
              </a:rPr>
              <a:t>Model:</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cs typeface="Arial" panose="020B0604020202020204" pitchFamily="34" charset="0"/>
              </a:rPr>
              <a:t>In my initial design I planned to use SVM because of the NTHU dataset. However, decided on using CNN model due to the change of dataset and CNN can </a:t>
            </a:r>
            <a:r>
              <a:rPr lang="en-GB" sz="1800" dirty="0">
                <a:effectLst/>
                <a:latin typeface="Arial" panose="020B0604020202020204" pitchFamily="34" charset="0"/>
                <a:ea typeface="Calibri" panose="020F0502020204030204" pitchFamily="34" charset="0"/>
                <a:cs typeface="Arial" panose="020B0604020202020204" pitchFamily="34" charset="0"/>
              </a:rPr>
              <a:t>automatically learn hierarchical features from images, which enables it to pick up on complex patterns like drowsiness-related micro-expressions, facial muscle activity, and expressions.</a:t>
            </a:r>
            <a:r>
              <a:rPr lang="en-US" altLang="en-US" dirty="0">
                <a:latin typeface="Arial" panose="020B0604020202020204" pitchFamily="34" charset="0"/>
                <a:cs typeface="Arial" panose="020B0604020202020204" pitchFamily="34" charset="0"/>
              </a:rPr>
              <a:t> </a:t>
            </a:r>
            <a:endPar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952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DECC0-E75F-BA0B-063D-80D2F5B3B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FC0ED-7A53-AE19-EF15-CEFB1E310FB2}"/>
              </a:ext>
            </a:extLst>
          </p:cNvPr>
          <p:cNvSpPr>
            <a:spLocks noGrp="1"/>
          </p:cNvSpPr>
          <p:nvPr>
            <p:ph type="title"/>
          </p:nvPr>
        </p:nvSpPr>
        <p:spPr>
          <a:xfrm>
            <a:off x="481883" y="460717"/>
            <a:ext cx="11029616" cy="988332"/>
          </a:xfrm>
        </p:spPr>
        <p:txBody>
          <a:bodyPr rtlCol="0"/>
          <a:lstStyle/>
          <a:p>
            <a:pPr rtl="0"/>
            <a:r>
              <a:rPr lang="en-GB" dirty="0"/>
              <a:t>Approach</a:t>
            </a:r>
          </a:p>
        </p:txBody>
      </p:sp>
      <p:sp>
        <p:nvSpPr>
          <p:cNvPr id="4" name="Rectangle 1">
            <a:extLst>
              <a:ext uri="{FF2B5EF4-FFF2-40B4-BE49-F238E27FC236}">
                <a16:creationId xmlns:a16="http://schemas.microsoft.com/office/drawing/2014/main" id="{3211C35E-5E71-7BE5-228C-C7107F96D39C}"/>
              </a:ext>
            </a:extLst>
          </p:cNvPr>
          <p:cNvSpPr>
            <a:spLocks noChangeArrowheads="1"/>
          </p:cNvSpPr>
          <p:nvPr/>
        </p:nvSpPr>
        <p:spPr bwMode="auto">
          <a:xfrm>
            <a:off x="64645" y="1872968"/>
            <a:ext cx="1206270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sz="1800" b="1" i="0" u="sng" strike="noStrike" cap="none" normalizeH="0" baseline="0" dirty="0">
                <a:ln>
                  <a:noFill/>
                </a:ln>
                <a:effectLst/>
                <a:latin typeface="Arial" panose="020B0604020202020204" pitchFamily="34" charset="0"/>
                <a:cs typeface="Arial" panose="020B0604020202020204" pitchFamily="34" charset="0"/>
              </a:rPr>
              <a:t>Model Implementation:</a:t>
            </a:r>
          </a:p>
          <a:p>
            <a:pPr marL="0" marR="0" lvl="0" indent="0" algn="l" defTabSz="914400" rtl="0" eaLnBrk="0" fontAlgn="base" latinLnBrk="0" hangingPunct="0">
              <a:lnSpc>
                <a:spcPct val="100000"/>
              </a:lnSpc>
              <a:spcBef>
                <a:spcPct val="0"/>
              </a:spcBef>
              <a:spcAft>
                <a:spcPct val="0"/>
              </a:spcAft>
              <a:buClrTx/>
              <a:buSzTx/>
              <a:tabLst/>
            </a:pPr>
            <a:r>
              <a:rPr lang="en-GB" altLang="en-US" dirty="0">
                <a:latin typeface="Arial" panose="020B0604020202020204" pitchFamily="34" charset="0"/>
                <a:cs typeface="Arial" panose="020B0604020202020204" pitchFamily="34" charset="0"/>
              </a:rPr>
              <a:t>The dataset images will be inputted into the CNN first layer. There are 3 convolution layers which adds 32 filters to each layer to process the images and detect facial features such as eyes and mouth. </a:t>
            </a:r>
          </a:p>
          <a:p>
            <a:pPr marL="0" marR="0" lvl="0" indent="0" algn="l" defTabSz="914400" rtl="0" eaLnBrk="0" fontAlgn="base" latinLnBrk="0" hangingPunct="0">
              <a:lnSpc>
                <a:spcPct val="100000"/>
              </a:lnSpc>
              <a:spcBef>
                <a:spcPct val="0"/>
              </a:spcBef>
              <a:spcAft>
                <a:spcPct val="0"/>
              </a:spcAft>
              <a:buClrTx/>
              <a:buSzTx/>
              <a:tabLst/>
            </a:pPr>
            <a:r>
              <a:rPr kumimoji="0" lang="en-GB" altLang="en-US" sz="1800" i="0" strike="noStrike" cap="none" normalizeH="0" baseline="0" dirty="0">
                <a:ln>
                  <a:noFill/>
                </a:ln>
                <a:effectLst/>
                <a:latin typeface="Arial" panose="020B0604020202020204" pitchFamily="34" charset="0"/>
                <a:cs typeface="Arial" panose="020B0604020202020204" pitchFamily="34" charset="0"/>
              </a:rPr>
              <a:t>T</a:t>
            </a:r>
            <a:r>
              <a:rPr lang="en-GB" altLang="en-US" dirty="0">
                <a:latin typeface="Arial" panose="020B0604020202020204" pitchFamily="34" charset="0"/>
                <a:cs typeface="Arial" panose="020B0604020202020204" pitchFamily="34" charset="0"/>
              </a:rPr>
              <a:t>he model uses a flattening layer to a 1D vector and then identify any fatigue patterns. The model then </a:t>
            </a:r>
            <a:r>
              <a:rPr lang="en-GB" sz="1800" dirty="0">
                <a:effectLst/>
                <a:latin typeface="Arial" panose="020B0604020202020204" pitchFamily="34" charset="0"/>
                <a:ea typeface="Calibri" panose="020F0502020204030204" pitchFamily="34" charset="0"/>
                <a:cs typeface="Arial" panose="020B0604020202020204" pitchFamily="34" charset="0"/>
              </a:rPr>
              <a:t>randomly deactivates half of the neurons (512) during training, to ensure that the model generalizes effectively to unseen data and prevents overfitting.</a:t>
            </a:r>
            <a:r>
              <a:rPr lang="en-GB" altLang="en-US" dirty="0">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GB" altLang="en-US" sz="1800" i="0" strike="noStrike" cap="none" normalizeH="0" baseline="0" dirty="0">
                <a:ln>
                  <a:noFill/>
                </a:ln>
                <a:effectLst/>
                <a:latin typeface="Arial" panose="020B0604020202020204" pitchFamily="34" charset="0"/>
                <a:cs typeface="Arial" panose="020B0604020202020204" pitchFamily="34" charset="0"/>
              </a:rPr>
              <a:t>The Model is then saved as </a:t>
            </a:r>
            <a:r>
              <a:rPr kumimoji="0" lang="en-GB" altLang="en-US" sz="1800" i="0" strike="noStrike" cap="none" normalizeH="0" baseline="0" dirty="0" err="1">
                <a:ln>
                  <a:noFill/>
                </a:ln>
                <a:effectLst/>
                <a:latin typeface="Arial" panose="020B0604020202020204" pitchFamily="34" charset="0"/>
                <a:cs typeface="Arial" panose="020B0604020202020204" pitchFamily="34" charset="0"/>
              </a:rPr>
              <a:t>fatigue_detection</a:t>
            </a:r>
            <a:r>
              <a:rPr lang="en-GB" altLang="en-US" dirty="0" err="1">
                <a:latin typeface="Arial" panose="020B0604020202020204" pitchFamily="34" charset="0"/>
                <a:cs typeface="Arial" panose="020B0604020202020204" pitchFamily="34" charset="0"/>
              </a:rPr>
              <a:t>_model</a:t>
            </a:r>
            <a:r>
              <a:rPr lang="en-GB" altLang="en-US" dirty="0">
                <a:latin typeface="Arial" panose="020B0604020202020204" pitchFamily="34" charset="0"/>
                <a:cs typeface="Arial" panose="020B0604020202020204" pitchFamily="34" charset="0"/>
              </a:rPr>
              <a:t> to be implemented into computer vision</a:t>
            </a:r>
            <a:endParaRPr kumimoji="0" lang="en-US" altLang="en-US" sz="1800" i="0"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u="sng" dirty="0">
                <a:latin typeface="Arial" panose="020B0604020202020204" pitchFamily="34" charset="0"/>
                <a:cs typeface="Arial" panose="020B0604020202020204" pitchFamily="34" charset="0"/>
              </a:rPr>
              <a:t>Real time Computer Vision for fatigue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rPr>
              <a:t>First, I inputted the saved trained CNN model as well as OpenCV and Dlib. OpenCV and Dlib will use the default camera to detect the user’s face and then their facial landmarks.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cs typeface="Arial" panose="020B0604020202020204" pitchFamily="34" charset="0"/>
              </a:rPr>
              <a:t>To track facial landmarks after detecting the user’s face is by using the </a:t>
            </a:r>
            <a:r>
              <a:rPr lang="en-GB" sz="1800" dirty="0">
                <a:effectLst/>
                <a:latin typeface="Calibri" panose="020F0502020204030204" pitchFamily="34" charset="0"/>
                <a:ea typeface="Calibri" panose="020F0502020204030204" pitchFamily="34" charset="0"/>
                <a:cs typeface="Times New Roman" panose="02020603050405020304" pitchFamily="18" charset="0"/>
              </a:rPr>
              <a:t>the </a:t>
            </a:r>
            <a:r>
              <a:rPr lang="en-GB" dirty="0">
                <a:latin typeface="Calibri" panose="020F0502020204030204" pitchFamily="34" charset="0"/>
                <a:ea typeface="Calibri" panose="020F0502020204030204" pitchFamily="34" charset="0"/>
                <a:cs typeface="Times New Roman" panose="02020603050405020304" pitchFamily="18" charset="0"/>
              </a:rPr>
              <a:t>D</a:t>
            </a:r>
            <a:r>
              <a:rPr lang="en-GB" sz="1800" dirty="0">
                <a:effectLst/>
                <a:latin typeface="Calibri" panose="020F0502020204030204" pitchFamily="34" charset="0"/>
                <a:ea typeface="Calibri" panose="020F0502020204030204" pitchFamily="34" charset="0"/>
                <a:cs typeface="Times New Roman" panose="02020603050405020304" pitchFamily="18" charset="0"/>
              </a:rPr>
              <a:t>lib shape predictor (shape_predictor_68_face_landmarks.dat) to extract 68 facial landmarks, which are essential for analysing eye and mouth movements</a:t>
            </a:r>
          </a:p>
          <a:p>
            <a:pPr marL="0" marR="0" lvl="0" indent="0" algn="l" defTabSz="914400" rtl="0" eaLnBrk="0" fontAlgn="base" latinLnBrk="0" hangingPunct="0">
              <a:lnSpc>
                <a:spcPct val="100000"/>
              </a:lnSpc>
              <a:spcBef>
                <a:spcPct val="0"/>
              </a:spcBef>
              <a:spcAft>
                <a:spcPct val="0"/>
              </a:spcAft>
              <a:buClrTx/>
              <a:buSzTx/>
              <a:tabLst/>
            </a:pPr>
            <a:r>
              <a:rPr kumimoji="0" lang="en-GB" altLang="en-US" i="0" strike="noStrike" cap="none" normalizeH="0" baseline="0" dirty="0">
                <a:ln>
                  <a:noFill/>
                </a:ln>
                <a:solidFill>
                  <a:schemeClr val="tx1"/>
                </a:solidFill>
                <a:latin typeface="Calibri" panose="020F0502020204030204" pitchFamily="34" charset="0"/>
                <a:ea typeface="Calibri" panose="020F0502020204030204" pitchFamily="34" charset="0"/>
                <a:cs typeface="Times New Roman" panose="02020603050405020304" pitchFamily="18" charset="0"/>
              </a:rPr>
              <a:t>I then calculate the user’s eye ratio aspect (EYE) and Mouth Aspect Ratio (MAR) </a:t>
            </a:r>
            <a:r>
              <a:rPr lang="en-GB" sz="1800" dirty="0">
                <a:effectLst/>
                <a:latin typeface="Calibri" panose="020F0502020204030204" pitchFamily="34" charset="0"/>
                <a:ea typeface="Calibri" panose="020F0502020204030204" pitchFamily="34" charset="0"/>
                <a:cs typeface="Times New Roman" panose="02020603050405020304" pitchFamily="18" charset="0"/>
              </a:rPr>
              <a:t>which are used to assess user fatigue such as blinks</a:t>
            </a:r>
            <a:r>
              <a:rPr lang="en-GB" dirty="0">
                <a:latin typeface="Calibri" panose="020F0502020204030204" pitchFamily="34" charset="0"/>
                <a:ea typeface="Calibri" panose="020F0502020204030204" pitchFamily="34" charset="0"/>
                <a:cs typeface="Times New Roman" panose="02020603050405020304" pitchFamily="18" charset="0"/>
              </a:rPr>
              <a:t> and</a:t>
            </a:r>
            <a:r>
              <a:rPr lang="en-GB" sz="1800" dirty="0">
                <a:effectLst/>
                <a:latin typeface="Calibri" panose="020F0502020204030204" pitchFamily="34" charset="0"/>
                <a:ea typeface="Calibri" panose="020F0502020204030204" pitchFamily="34" charset="0"/>
                <a:cs typeface="Times New Roman" panose="02020603050405020304" pitchFamily="18" charset="0"/>
              </a:rPr>
              <a:t> yawns</a:t>
            </a:r>
            <a:endParaRPr kumimoji="0" lang="en-US" altLang="en-US" sz="1800" i="0"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0473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AFF6D-0ABB-8842-BF66-9503A8BA6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B10654-6FDF-0C25-A799-3B1AD68B1C4F}"/>
              </a:ext>
            </a:extLst>
          </p:cNvPr>
          <p:cNvSpPr>
            <a:spLocks noGrp="1"/>
          </p:cNvSpPr>
          <p:nvPr>
            <p:ph type="title"/>
          </p:nvPr>
        </p:nvSpPr>
        <p:spPr>
          <a:xfrm>
            <a:off x="481883" y="460717"/>
            <a:ext cx="11029616" cy="988332"/>
          </a:xfrm>
        </p:spPr>
        <p:txBody>
          <a:bodyPr rtlCol="0"/>
          <a:lstStyle/>
          <a:p>
            <a:pPr rtl="0"/>
            <a:r>
              <a:rPr lang="en-GB" dirty="0"/>
              <a:t>Results</a:t>
            </a:r>
          </a:p>
        </p:txBody>
      </p:sp>
      <p:sp>
        <p:nvSpPr>
          <p:cNvPr id="3" name="Rectangle 1">
            <a:extLst>
              <a:ext uri="{FF2B5EF4-FFF2-40B4-BE49-F238E27FC236}">
                <a16:creationId xmlns:a16="http://schemas.microsoft.com/office/drawing/2014/main" id="{481845F3-6ACE-8086-E913-616896261C0D}"/>
              </a:ext>
            </a:extLst>
          </p:cNvPr>
          <p:cNvSpPr>
            <a:spLocks noChangeArrowheads="1"/>
          </p:cNvSpPr>
          <p:nvPr/>
        </p:nvSpPr>
        <p:spPr bwMode="auto">
          <a:xfrm>
            <a:off x="0" y="1979640"/>
            <a:ext cx="1245018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u="sng" dirty="0">
                <a:latin typeface="Arial" panose="020B0604020202020204" pitchFamily="34" charset="0"/>
                <a:cs typeface="Arial" panose="020B0604020202020204" pitchFamily="34" charset="0"/>
              </a:rPr>
              <a:t>Model Training</a:t>
            </a:r>
            <a:endParaRPr kumimoji="0" lang="en-US" altLang="en-US" sz="1800" b="1" i="0" u="sng"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If no pre-trained model was saved, the system required about five minutes to process the data and train the CNN model over 10 epochs.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a pre-trained model, the system loaded in roughly two minutes, significantly reducing processing time for subsequent uses.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cs typeface="Arial" panose="020B0604020202020204" pitchFamily="34" charset="0"/>
            </a:endParaRPr>
          </a:p>
          <a:p>
            <a:pPr>
              <a:buNone/>
            </a:pPr>
            <a:r>
              <a:rPr lang="en-GB" b="1" u="sng" dirty="0">
                <a:latin typeface="Arial" panose="020B0604020202020204" pitchFamily="34" charset="0"/>
                <a:cs typeface="Arial" panose="020B0604020202020204" pitchFamily="34" charset="0"/>
              </a:rPr>
              <a:t>Real-Time Performance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After loading the CNN model, the system activated the laptop’s webcam, detecting and displaying the user's face and facial landmarks (eyes, nose, mouth).</a:t>
            </a:r>
          </a:p>
          <a:p>
            <a:pPr>
              <a:buFont typeface="Arial" panose="020B0604020202020204" pitchFamily="34" charset="0"/>
              <a:buChar char="•"/>
            </a:pPr>
            <a:r>
              <a:rPr lang="en-GB" dirty="0">
                <a:latin typeface="Arial" panose="020B0604020202020204" pitchFamily="34" charset="0"/>
                <a:cs typeface="Arial" panose="020B0604020202020204" pitchFamily="34" charset="0"/>
              </a:rPr>
              <a:t> The system was able to immediately assess the user’s fatigue level (alert or fatigued) in real time, showing results between 92.53% and 96.37% accuracy when the user maintained a neutral, alert posture.</a:t>
            </a:r>
          </a:p>
          <a:p>
            <a:pPr>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a:buNone/>
            </a:pPr>
            <a:r>
              <a:rPr lang="en-GB" b="1" u="sng" dirty="0">
                <a:latin typeface="Arial" panose="020B0604020202020204" pitchFamily="34" charset="0"/>
                <a:cs typeface="Arial" panose="020B0604020202020204" pitchFamily="34" charset="0"/>
              </a:rPr>
              <a:t>Blink Detection</a:t>
            </a:r>
          </a:p>
          <a:p>
            <a:pPr>
              <a:buFont typeface="Arial" panose="020B0604020202020204" pitchFamily="34" charset="0"/>
              <a:buChar char="•"/>
            </a:pPr>
            <a:r>
              <a:rPr lang="en-GB" dirty="0">
                <a:latin typeface="Arial" panose="020B0604020202020204" pitchFamily="34" charset="0"/>
                <a:cs typeface="Arial" panose="020B0604020202020204" pitchFamily="34" charset="0"/>
              </a:rPr>
              <a:t> The system tracked blinks accurately, displaying the total blink count in real time.</a:t>
            </a:r>
          </a:p>
          <a:p>
            <a:pPr>
              <a:buFont typeface="Arial" panose="020B0604020202020204" pitchFamily="34" charset="0"/>
              <a:buChar char="•"/>
            </a:pPr>
            <a:r>
              <a:rPr lang="en-GB" dirty="0">
                <a:latin typeface="Arial" panose="020B0604020202020204" pitchFamily="34" charset="0"/>
                <a:cs typeface="Arial" panose="020B0604020202020204" pitchFamily="34" charset="0"/>
              </a:rPr>
              <a:t> No false positives were recorded during normal blinking. However, if the user blinked more than 20 times in a minute, the system interpreted this as a sign of fatigue, showing a fatigue level of 86.42%.</a:t>
            </a:r>
          </a:p>
          <a:p>
            <a:pPr>
              <a:buFont typeface="Arial" panose="020B0604020202020204" pitchFamily="34" charset="0"/>
              <a:buChar char="•"/>
            </a:pPr>
            <a:endParaRPr lang="en-GB"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5171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4840</TotalTime>
  <Words>1801</Words>
  <Application>Microsoft Office PowerPoint</Application>
  <PresentationFormat>Widescreen</PresentationFormat>
  <Paragraphs>115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Symbol</vt:lpstr>
      <vt:lpstr>Wingdings 2</vt:lpstr>
      <vt:lpstr>Dividend</vt:lpstr>
      <vt:lpstr>Fatigue Detection Model</vt:lpstr>
      <vt:lpstr>Outline</vt:lpstr>
      <vt:lpstr>Introduction</vt:lpstr>
      <vt:lpstr>Background</vt:lpstr>
      <vt:lpstr>Arguments</vt:lpstr>
      <vt:lpstr>Aims and Objectives</vt:lpstr>
      <vt:lpstr>Approach</vt:lpstr>
      <vt:lpstr>Approach</vt:lpstr>
      <vt:lpstr>Results</vt:lpstr>
      <vt:lpstr>Results</vt:lpstr>
      <vt:lpstr>Conclusion</vt:lpstr>
      <vt:lpstr>Evaluation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 Vasquez Chafla</dc:creator>
  <cp:lastModifiedBy>Erik Vasquez Chafla</cp:lastModifiedBy>
  <cp:revision>3</cp:revision>
  <dcterms:created xsi:type="dcterms:W3CDTF">2025-04-07T09:48:03Z</dcterms:created>
  <dcterms:modified xsi:type="dcterms:W3CDTF">2025-04-10T18:28:46Z</dcterms:modified>
</cp:coreProperties>
</file>