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473" r:id="rId2"/>
    <p:sldId id="485" r:id="rId3"/>
    <p:sldId id="526" r:id="rId4"/>
    <p:sldId id="467" r:id="rId5"/>
    <p:sldId id="461" r:id="rId6"/>
    <p:sldId id="462" r:id="rId7"/>
    <p:sldId id="384" r:id="rId8"/>
    <p:sldId id="466" r:id="rId9"/>
    <p:sldId id="385" r:id="rId10"/>
    <p:sldId id="443" r:id="rId11"/>
    <p:sldId id="500" r:id="rId12"/>
    <p:sldId id="387" r:id="rId13"/>
    <p:sldId id="388" r:id="rId14"/>
    <p:sldId id="389" r:id="rId15"/>
    <p:sldId id="390" r:id="rId16"/>
    <p:sldId id="391" r:id="rId17"/>
    <p:sldId id="468" r:id="rId18"/>
    <p:sldId id="469" r:id="rId19"/>
    <p:sldId id="470" r:id="rId20"/>
    <p:sldId id="393" r:id="rId21"/>
    <p:sldId id="446" r:id="rId22"/>
    <p:sldId id="444" r:id="rId23"/>
    <p:sldId id="397" r:id="rId24"/>
    <p:sldId id="447" r:id="rId25"/>
    <p:sldId id="398" r:id="rId26"/>
    <p:sldId id="471" r:id="rId27"/>
    <p:sldId id="396" r:id="rId28"/>
    <p:sldId id="445" r:id="rId29"/>
    <p:sldId id="399" r:id="rId30"/>
    <p:sldId id="448" r:id="rId31"/>
    <p:sldId id="449" r:id="rId32"/>
    <p:sldId id="450" r:id="rId33"/>
    <p:sldId id="400" r:id="rId34"/>
    <p:sldId id="451" r:id="rId35"/>
    <p:sldId id="402" r:id="rId36"/>
    <p:sldId id="401" r:id="rId37"/>
    <p:sldId id="501" r:id="rId38"/>
    <p:sldId id="489" r:id="rId39"/>
    <p:sldId id="490" r:id="rId40"/>
    <p:sldId id="491" r:id="rId41"/>
    <p:sldId id="492" r:id="rId42"/>
    <p:sldId id="493" r:id="rId43"/>
    <p:sldId id="495" r:id="rId44"/>
    <p:sldId id="496" r:id="rId45"/>
    <p:sldId id="497" r:id="rId46"/>
    <p:sldId id="502" r:id="rId47"/>
    <p:sldId id="403" r:id="rId48"/>
    <p:sldId id="503" r:id="rId49"/>
    <p:sldId id="404" r:id="rId50"/>
    <p:sldId id="409" r:id="rId51"/>
    <p:sldId id="405" r:id="rId52"/>
    <p:sldId id="406" r:id="rId53"/>
    <p:sldId id="504" r:id="rId54"/>
    <p:sldId id="505" r:id="rId55"/>
    <p:sldId id="408" r:id="rId56"/>
    <p:sldId id="395" r:id="rId57"/>
    <p:sldId id="511" r:id="rId58"/>
    <p:sldId id="512" r:id="rId59"/>
    <p:sldId id="513" r:id="rId60"/>
    <p:sldId id="514" r:id="rId61"/>
    <p:sldId id="516" r:id="rId62"/>
    <p:sldId id="518" r:id="rId63"/>
    <p:sldId id="522" r:id="rId64"/>
    <p:sldId id="411" r:id="rId65"/>
    <p:sldId id="412" r:id="rId66"/>
    <p:sldId id="523" r:id="rId67"/>
    <p:sldId id="414" r:id="rId68"/>
    <p:sldId id="524" r:id="rId69"/>
    <p:sldId id="525" r:id="rId70"/>
    <p:sldId id="415" r:id="rId71"/>
    <p:sldId id="416" r:id="rId72"/>
    <p:sldId id="417" r:id="rId73"/>
    <p:sldId id="418" r:id="rId74"/>
    <p:sldId id="419" r:id="rId75"/>
    <p:sldId id="420" r:id="rId76"/>
    <p:sldId id="421" r:id="rId77"/>
    <p:sldId id="422" r:id="rId78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298783-015F-417B-B2C8-646BAA51F7BC}">
          <p14:sldIdLst>
            <p14:sldId id="473"/>
            <p14:sldId id="485"/>
            <p14:sldId id="526"/>
            <p14:sldId id="467"/>
            <p14:sldId id="461"/>
            <p14:sldId id="462"/>
            <p14:sldId id="384"/>
            <p14:sldId id="466"/>
            <p14:sldId id="385"/>
            <p14:sldId id="443"/>
            <p14:sldId id="500"/>
            <p14:sldId id="387"/>
            <p14:sldId id="388"/>
            <p14:sldId id="389"/>
            <p14:sldId id="390"/>
            <p14:sldId id="391"/>
            <p14:sldId id="468"/>
            <p14:sldId id="469"/>
            <p14:sldId id="470"/>
            <p14:sldId id="393"/>
            <p14:sldId id="446"/>
            <p14:sldId id="444"/>
            <p14:sldId id="397"/>
            <p14:sldId id="447"/>
            <p14:sldId id="398"/>
            <p14:sldId id="471"/>
            <p14:sldId id="396"/>
            <p14:sldId id="445"/>
            <p14:sldId id="399"/>
            <p14:sldId id="448"/>
            <p14:sldId id="449"/>
            <p14:sldId id="450"/>
            <p14:sldId id="400"/>
            <p14:sldId id="451"/>
            <p14:sldId id="402"/>
            <p14:sldId id="401"/>
            <p14:sldId id="501"/>
            <p14:sldId id="489"/>
            <p14:sldId id="490"/>
            <p14:sldId id="491"/>
            <p14:sldId id="492"/>
            <p14:sldId id="493"/>
            <p14:sldId id="495"/>
            <p14:sldId id="496"/>
            <p14:sldId id="497"/>
            <p14:sldId id="502"/>
            <p14:sldId id="403"/>
            <p14:sldId id="503"/>
            <p14:sldId id="404"/>
            <p14:sldId id="409"/>
            <p14:sldId id="405"/>
            <p14:sldId id="406"/>
            <p14:sldId id="504"/>
            <p14:sldId id="505"/>
            <p14:sldId id="408"/>
            <p14:sldId id="395"/>
            <p14:sldId id="511"/>
            <p14:sldId id="512"/>
            <p14:sldId id="513"/>
            <p14:sldId id="514"/>
            <p14:sldId id="516"/>
            <p14:sldId id="518"/>
            <p14:sldId id="522"/>
            <p14:sldId id="411"/>
            <p14:sldId id="412"/>
            <p14:sldId id="523"/>
            <p14:sldId id="414"/>
            <p14:sldId id="524"/>
            <p14:sldId id="525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Unused slides" id="{A4E00059-0F99-4D10-BEA5-646547BA08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FFFF00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0" autoAdjust="0"/>
    <p:restoredTop sz="96386" autoAdjust="0"/>
  </p:normalViewPr>
  <p:slideViewPr>
    <p:cSldViewPr>
      <p:cViewPr varScale="1">
        <p:scale>
          <a:sx n="133" d="100"/>
          <a:sy n="133" d="100"/>
        </p:scale>
        <p:origin x="1416" y="6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BB2634-8C2D-4F73-A531-4B89F70F1A6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6B2697-585A-4FE2-BA94-87C4A6B7E652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53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174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F75CD-E85B-4EEB-BF57-0BF0B0DB1A96}" type="slidenum">
              <a:rPr lang="en-US"/>
              <a:pPr/>
              <a:t>57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41363"/>
            <a:ext cx="4932363" cy="3698875"/>
          </a:xfrm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3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65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4438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9BA4A-43E9-4C62-8B31-AD936C59CCB1}" type="slidenum">
              <a:rPr lang="en-AU" smtClean="0"/>
              <a:pPr>
                <a:defRPr/>
              </a:pPr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5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9BA4A-43E9-4C62-8B31-AD936C59CCB1}" type="slidenum">
              <a:rPr lang="en-AU" smtClean="0"/>
              <a:pPr>
                <a:defRPr/>
              </a:pPr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00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4BF06C-F6E8-4205-AA7A-04CE724C9545}" type="slidenum">
              <a:rPr lang="en-AU" altLang="en-US" smtClean="0"/>
              <a:pPr>
                <a:spcBef>
                  <a:spcPct val="0"/>
                </a:spcBef>
              </a:pPr>
              <a:t>70</a:t>
            </a:fld>
            <a:endParaRPr lang="en-AU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del f</a:t>
            </a:r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41363"/>
            <a:ext cx="4932363" cy="3698875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1523" indent="-2736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94651" indent="-21893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32512" indent="-21893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70372" indent="-21893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08232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46093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3953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21814" indent="-21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8187AB-1700-4BAB-8C71-5309312AECED}" type="slidenum">
              <a:rPr lang="en-AU" altLang="en-US" smtClean="0"/>
              <a:pPr eaLnBrk="1" hangingPunct="1"/>
              <a:t>11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BDEF56-873B-4DEB-8625-FD74C2819C5A}" type="slidenum">
              <a:rPr lang="en-AU" altLang="en-US" smtClean="0"/>
              <a:pPr>
                <a:spcBef>
                  <a:spcPct val="0"/>
                </a:spcBef>
              </a:pPr>
              <a:t>12</a:t>
            </a:fld>
            <a:endParaRPr lang="en-AU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061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8CF240-001D-4FE4-8952-FB83E8C2A024}" type="slidenum">
              <a:rPr lang="en-AU" altLang="en-US" smtClean="0"/>
              <a:pPr>
                <a:spcBef>
                  <a:spcPct val="0"/>
                </a:spcBef>
              </a:pPr>
              <a:t>21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404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812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9BA4A-43E9-4C62-8B31-AD936C59CCB1}" type="slidenum">
              <a:rPr lang="en-AU" smtClean="0"/>
              <a:pPr>
                <a:defRPr/>
              </a:pPr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45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B2634-8C2D-4F73-A531-4B89F70F1A69}" type="slidenum">
              <a:rPr lang="en-AU" altLang="en-US" smtClean="0"/>
              <a:pPr>
                <a:defRPr/>
              </a:pPr>
              <a:t>50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16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B8F73-4937-462E-B5FF-0621E2409AE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5186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6EFB-69B9-469B-9DC5-CDF3501A624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9382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98EA4-0A84-4DE3-A7F5-A13C31AF85C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9539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69464-3999-4ECB-8476-07450CCCA72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2169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E25C2-5850-4F29-ADCB-C0892481412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597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A6ECE-2BBC-4CB1-BAE7-6CDA0D04887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5113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9E550-F2D6-4111-A67E-65C22C54B60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845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82C7-1C98-40BD-A577-94B531905AD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218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7588-204A-4F9F-8ABF-4AA36FC92D1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45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81E76-0682-4269-B519-92D9C657344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3533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BFF59-C5D9-4467-9A2F-1EBB938C16C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19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9C55DC-225B-4B8C-96DA-F5D76131F3E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diar@uow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10" Type="http://schemas.openxmlformats.org/officeDocument/2006/relationships/image" Target="../media/image35.jpe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wmf"/><Relationship Id="rId7" Type="http://schemas.openxmlformats.org/officeDocument/2006/relationships/image" Target="../media/image42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47.wmf"/><Relationship Id="rId9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2.wmf"/><Relationship Id="rId9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.wmf"/><Relationship Id="rId7" Type="http://schemas.openxmlformats.org/officeDocument/2006/relationships/image" Target="../media/image67.png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58.wmf"/><Relationship Id="rId7" Type="http://schemas.openxmlformats.org/officeDocument/2006/relationships/image" Target="../media/image440.png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59.png"/><Relationship Id="rId9" Type="http://schemas.openxmlformats.org/officeDocument/2006/relationships/image" Target="../media/image4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oleObject" Target="../embeddings/oleObject41.bin"/><Relationship Id="rId7" Type="http://schemas.openxmlformats.org/officeDocument/2006/relationships/image" Target="../media/image62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11" Type="http://schemas.openxmlformats.org/officeDocument/2006/relationships/image" Target="../media/image75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4.png"/><Relationship Id="rId4" Type="http://schemas.openxmlformats.org/officeDocument/2006/relationships/image" Target="../media/image60.wmf"/><Relationship Id="rId9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diarGazder/MECH20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7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0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7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8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8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8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8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9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jpeg"/><Relationship Id="rId4" Type="http://schemas.openxmlformats.org/officeDocument/2006/relationships/image" Target="../media/image11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2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23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2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16.bin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2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3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jpeg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2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28.bin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43.wmf"/><Relationship Id="rId5" Type="http://schemas.openxmlformats.org/officeDocument/2006/relationships/image" Target="../media/image140.wmf"/><Relationship Id="rId15" Type="http://schemas.openxmlformats.org/officeDocument/2006/relationships/image" Target="../media/image145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2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48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3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image" Target="../media/image116.wmf"/><Relationship Id="rId7" Type="http://schemas.openxmlformats.org/officeDocument/2006/relationships/image" Target="../media/image150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51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152.wmf"/><Relationship Id="rId7" Type="http://schemas.openxmlformats.org/officeDocument/2006/relationships/image" Target="../media/image154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5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7" Type="http://schemas.openxmlformats.org/officeDocument/2006/relationships/image" Target="../media/image160.wmf"/><Relationship Id="rId2" Type="http://schemas.openxmlformats.org/officeDocument/2006/relationships/image" Target="../media/image15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4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image" Target="../media/image16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7" Type="http://schemas.openxmlformats.org/officeDocument/2006/relationships/image" Target="../media/image16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62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70.jpeg"/><Relationship Id="rId5" Type="http://schemas.openxmlformats.org/officeDocument/2006/relationships/image" Target="../media/image166.wmf"/><Relationship Id="rId10" Type="http://schemas.openxmlformats.org/officeDocument/2006/relationships/image" Target="../media/image169.jpeg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68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164.jpeg"/><Relationship Id="rId7" Type="http://schemas.openxmlformats.org/officeDocument/2006/relationships/image" Target="../media/image17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74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81.wmf"/><Relationship Id="rId3" Type="http://schemas.openxmlformats.org/officeDocument/2006/relationships/image" Target="../media/image169.jpeg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59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jpeg"/><Relationship Id="rId11" Type="http://schemas.openxmlformats.org/officeDocument/2006/relationships/oleObject" Target="../embeddings/oleObject156.bin"/><Relationship Id="rId5" Type="http://schemas.openxmlformats.org/officeDocument/2006/relationships/image" Target="../media/image176.wmf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75.wmf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7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5.wmf"/><Relationship Id="rId9" Type="http://schemas.openxmlformats.org/officeDocument/2006/relationships/image" Target="../media/image183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6.w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85.wmf"/><Relationship Id="rId4" Type="http://schemas.openxmlformats.org/officeDocument/2006/relationships/oleObject" Target="../embeddings/oleObject16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7" Type="http://schemas.openxmlformats.org/officeDocument/2006/relationships/image" Target="../media/image189.w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68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image" Target="../media/image19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93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image" Target="../media/image19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54000"/>
            <a:ext cx="8207375" cy="1470025"/>
          </a:xfrm>
        </p:spPr>
        <p:txBody>
          <a:bodyPr/>
          <a:lstStyle/>
          <a:p>
            <a:pPr eaLnBrk="1" hangingPunct="1"/>
            <a:r>
              <a:rPr lang="en-AU" altLang="en-US" sz="3200" dirty="0"/>
              <a:t>MECH</a:t>
            </a:r>
            <a:r>
              <a:rPr lang="en-AU" altLang="zh-CN" sz="3200" dirty="0">
                <a:ea typeface="宋体" panose="02010600030101010101" pitchFamily="2" charset="-122"/>
              </a:rPr>
              <a:t>201 </a:t>
            </a:r>
            <a:r>
              <a:rPr lang="en-AU" altLang="en-US" sz="3200" dirty="0"/>
              <a:t>ENGINEERING ANALYSIS</a:t>
            </a:r>
            <a:r>
              <a:rPr lang="en-AU" altLang="en-US" dirty="0"/>
              <a:t> </a:t>
            </a:r>
            <a:r>
              <a:rPr lang="en-AU" altLang="zh-CN" sz="3200" dirty="0">
                <a:ea typeface="宋体" panose="02010600030101010101" pitchFamily="2" charset="-122"/>
              </a:rPr>
              <a:t> </a:t>
            </a:r>
            <a:endParaRPr lang="en-AU" altLang="en-US" sz="3200" dirty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1700213"/>
            <a:ext cx="64008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000" b="1">
                <a:ea typeface="宋体" panose="02010600030101010101" pitchFamily="2" charset="-122"/>
              </a:rPr>
              <a:t>Lecture Notes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4000" b="1">
                <a:ea typeface="宋体" panose="02010600030101010101" pitchFamily="2" charset="-122"/>
              </a:rPr>
              <a:t>(Week 5)</a:t>
            </a:r>
            <a:endParaRPr lang="en-AU" altLang="en-US" sz="4000" b="1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54952" y="3343403"/>
            <a:ext cx="7994496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en-US" sz="2800" b="1" dirty="0"/>
              <a:t>Lecturer</a:t>
            </a:r>
            <a:r>
              <a:rPr lang="en-AU" altLang="zh-CN" sz="2800" b="1" dirty="0">
                <a:ea typeface="宋体" panose="02010600030101010101" pitchFamily="2" charset="-122"/>
              </a:rPr>
              <a:t>: Azdiar Gazder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Based on slides by: Cheng Lu &amp; Hongtao Zhu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Office: 236.101A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Email: </a:t>
            </a:r>
            <a:r>
              <a:rPr lang="en-AU" altLang="zh-CN" sz="2800" b="1" dirty="0">
                <a:solidFill>
                  <a:srgbClr val="0000FF"/>
                </a:solidFill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azdiar@uow.edu.au</a:t>
            </a:r>
            <a:endParaRPr lang="en-AU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AU" altLang="zh-CN" sz="2800" b="1" dirty="0">
                <a:ea typeface="宋体" panose="02010600030101010101" pitchFamily="2" charset="-122"/>
              </a:rPr>
              <a:t>Consultation: Appointment by email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A9278-7063-BC1C-FFB4-B65EA76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B8F73-4937-462E-B5FF-0621E2409AE0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1979613" y="188913"/>
            <a:ext cx="61928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Experimental data (solid points):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(x</a:t>
            </a:r>
            <a:r>
              <a:rPr lang="en-AU" altLang="en-US" sz="2800" baseline="-25000"/>
              <a:t>1</a:t>
            </a:r>
            <a:r>
              <a:rPr lang="en-AU" altLang="en-US" sz="2800"/>
              <a:t>,y</a:t>
            </a:r>
            <a:r>
              <a:rPr lang="en-AU" altLang="en-US" sz="2800" baseline="-25000"/>
              <a:t>1</a:t>
            </a:r>
            <a:r>
              <a:rPr lang="en-AU" altLang="en-US" sz="2800"/>
              <a:t>), (x</a:t>
            </a:r>
            <a:r>
              <a:rPr lang="en-AU" altLang="en-US" sz="2800" baseline="-25000"/>
              <a:t>2</a:t>
            </a:r>
            <a:r>
              <a:rPr lang="en-AU" altLang="en-US" sz="2800"/>
              <a:t>, y</a:t>
            </a:r>
            <a:r>
              <a:rPr lang="en-AU" altLang="en-US" sz="2800" baseline="-25000"/>
              <a:t>2</a:t>
            </a:r>
            <a:r>
              <a:rPr lang="en-AU" altLang="en-US" sz="2800"/>
              <a:t>), …, (x</a:t>
            </a:r>
            <a:r>
              <a:rPr lang="en-AU" altLang="en-US" sz="2800" baseline="-25000"/>
              <a:t>i</a:t>
            </a:r>
            <a:r>
              <a:rPr lang="en-AU" altLang="en-US" sz="2800"/>
              <a:t>, y</a:t>
            </a:r>
            <a:r>
              <a:rPr lang="en-AU" altLang="en-US" sz="2800" baseline="-25000"/>
              <a:t>i</a:t>
            </a:r>
            <a:r>
              <a:rPr lang="en-AU" altLang="en-US" sz="2800"/>
              <a:t>), … (x</a:t>
            </a:r>
            <a:r>
              <a:rPr lang="en-AU" altLang="en-US" sz="2800" baseline="-25000"/>
              <a:t>n</a:t>
            </a:r>
            <a:r>
              <a:rPr lang="en-AU" altLang="en-US" sz="2800"/>
              <a:t>, y</a:t>
            </a:r>
            <a:r>
              <a:rPr lang="en-AU" altLang="en-US" sz="2800" baseline="-25000"/>
              <a:t>n</a:t>
            </a:r>
            <a:r>
              <a:rPr lang="en-AU" altLang="en-US" sz="2800"/>
              <a:t>).</a:t>
            </a:r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49276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743325" y="2997200"/>
            <a:ext cx="217488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51275" y="2060575"/>
            <a:ext cx="1944688" cy="647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51275" y="3068638"/>
            <a:ext cx="1944688" cy="201612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5940425" y="1700213"/>
          <a:ext cx="15970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224" imgH="190417" progId="Equation.3">
                  <p:embed/>
                </p:oleObj>
              </mc:Choice>
              <mc:Fallback>
                <p:oleObj name="Equation" r:id="rId3" imgW="406224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00213"/>
                        <a:ext cx="15970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940425" y="5157788"/>
          <a:ext cx="28956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190500" progId="Equation.3">
                  <p:embed/>
                </p:oleObj>
              </mc:Choice>
              <mc:Fallback>
                <p:oleObj name="Equation" r:id="rId5" imgW="7366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157788"/>
                        <a:ext cx="28956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3851275" y="2708275"/>
            <a:ext cx="1800225" cy="360363"/>
          </a:xfrm>
          <a:prstGeom prst="rightBrac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059" name="TextBox 18"/>
          <p:cNvSpPr txBox="1">
            <a:spLocks noChangeArrowheads="1"/>
          </p:cNvSpPr>
          <p:nvPr/>
        </p:nvSpPr>
        <p:spPr bwMode="auto">
          <a:xfrm>
            <a:off x="5867400" y="2636838"/>
            <a:ext cx="268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Error (residual):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370513" y="3068638"/>
          <a:ext cx="35941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190500" progId="Equation.3">
                  <p:embed/>
                </p:oleObj>
              </mc:Choice>
              <mc:Fallback>
                <p:oleObj name="Equation" r:id="rId7" imgW="9144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3068638"/>
                        <a:ext cx="35941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Box 21"/>
          <p:cNvSpPr txBox="1">
            <a:spLocks noChangeArrowheads="1"/>
          </p:cNvSpPr>
          <p:nvPr/>
        </p:nvSpPr>
        <p:spPr bwMode="auto">
          <a:xfrm>
            <a:off x="5940425" y="4652963"/>
            <a:ext cx="2862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Point on the line:</a:t>
            </a:r>
          </a:p>
        </p:txBody>
      </p:sp>
      <p:sp>
        <p:nvSpPr>
          <p:cNvPr id="2061" name="TextBox 3"/>
          <p:cNvSpPr txBox="1">
            <a:spLocks noChangeArrowheads="1"/>
          </p:cNvSpPr>
          <p:nvPr/>
        </p:nvSpPr>
        <p:spPr bwMode="auto">
          <a:xfrm>
            <a:off x="1476375" y="6237288"/>
            <a:ext cx="619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n is the total number of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0477F0-5314-A0FE-56B8-42B6C9D6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486516" y="257565"/>
            <a:ext cx="81812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accent2"/>
                </a:solidFill>
                <a:ea typeface="宋体" pitchFamily="2" charset="-122"/>
              </a:rPr>
              <a:t>“Best fit” – </a:t>
            </a:r>
            <a:r>
              <a:rPr lang="en-AU" altLang="en-US" sz="3200" b="1" dirty="0">
                <a:solidFill>
                  <a:schemeClr val="accent2"/>
                </a:solidFill>
                <a:ea typeface="宋体" pitchFamily="2" charset="-122"/>
              </a:rPr>
              <a:t>Least - Squares Regression</a:t>
            </a:r>
            <a:endParaRPr lang="en-US" altLang="zh-CN" sz="32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ctr" eaLnBrk="1" hangingPunct="1"/>
            <a:r>
              <a:rPr lang="en-US" altLang="en-US" sz="2400" b="1" dirty="0">
                <a:solidFill>
                  <a:schemeClr val="accent2"/>
                </a:solidFill>
                <a:ea typeface="宋体" pitchFamily="2" charset="-122"/>
              </a:rPr>
              <a:t>(determination of a</a:t>
            </a:r>
            <a:r>
              <a:rPr lang="en-US" altLang="en-US" sz="2400" b="1" baseline="-25000" dirty="0">
                <a:solidFill>
                  <a:schemeClr val="accent2"/>
                </a:solidFill>
                <a:ea typeface="宋体" pitchFamily="2" charset="-122"/>
              </a:rPr>
              <a:t>0</a:t>
            </a:r>
            <a:r>
              <a:rPr lang="en-US" altLang="en-US" sz="2400" b="1" dirty="0">
                <a:solidFill>
                  <a:schemeClr val="accent2"/>
                </a:solidFill>
                <a:ea typeface="宋体" pitchFamily="2" charset="-122"/>
              </a:rPr>
              <a:t> and a</a:t>
            </a:r>
            <a:r>
              <a:rPr lang="en-US" altLang="en-US" sz="2400" b="1" baseline="-25000" dirty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en-US" sz="2400" b="1" dirty="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en-AU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3457" y="1659436"/>
            <a:ext cx="8856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pitchFamily="2" charset="-122"/>
              </a:rPr>
              <a:t>The strategy is to </a:t>
            </a:r>
            <a:r>
              <a:rPr lang="en-US" altLang="zh-CN" b="1" dirty="0" err="1">
                <a:ea typeface="宋体" pitchFamily="2" charset="-122"/>
              </a:rPr>
              <a:t>minimise</a:t>
            </a:r>
            <a:r>
              <a:rPr lang="en-US" altLang="zh-CN" b="1" dirty="0">
                <a:ea typeface="宋体" pitchFamily="2" charset="-122"/>
              </a:rPr>
              <a:t> the sum of the squares of the residual errors</a:t>
            </a:r>
            <a:r>
              <a:rPr lang="en-US" altLang="zh-CN" dirty="0">
                <a:ea typeface="宋体" pitchFamily="2" charset="-122"/>
              </a:rPr>
              <a:t> between the </a:t>
            </a:r>
            <a:r>
              <a:rPr lang="en-US" altLang="zh-CN" b="1" dirty="0">
                <a:ea typeface="宋体" pitchFamily="2" charset="-122"/>
              </a:rPr>
              <a:t>measured </a:t>
            </a:r>
            <a:r>
              <a:rPr lang="en-US" altLang="zh-CN" b="1" dirty="0" err="1">
                <a:ea typeface="宋体" pitchFamily="2" charset="-122"/>
              </a:rPr>
              <a:t>y</a:t>
            </a:r>
            <a:r>
              <a:rPr lang="en-US" altLang="zh-CN" b="1" baseline="-25000" dirty="0" err="1">
                <a:ea typeface="宋体" pitchFamily="2" charset="-122"/>
              </a:rPr>
              <a:t>i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the </a:t>
            </a:r>
            <a:r>
              <a:rPr lang="en-US" altLang="zh-CN" b="1" dirty="0">
                <a:ea typeface="宋体" pitchFamily="2" charset="-122"/>
              </a:rPr>
              <a:t>calculated y</a:t>
            </a:r>
            <a:r>
              <a:rPr lang="en-US" altLang="zh-CN" dirty="0">
                <a:ea typeface="宋体" pitchFamily="2" charset="-122"/>
              </a:rPr>
              <a:t> with the linear model (</a:t>
            </a:r>
            <a:r>
              <a:rPr lang="en-US" altLang="zh-CN" b="1" dirty="0">
                <a:ea typeface="宋体" pitchFamily="2" charset="-122"/>
              </a:rPr>
              <a:t>a</a:t>
            </a:r>
            <a:r>
              <a:rPr lang="en-US" altLang="zh-CN" b="1" baseline="-25000" dirty="0">
                <a:ea typeface="宋体" pitchFamily="2" charset="-122"/>
              </a:rPr>
              <a:t>0</a:t>
            </a:r>
            <a:r>
              <a:rPr lang="en-US" altLang="zh-CN" b="1" dirty="0">
                <a:ea typeface="宋体" pitchFamily="2" charset="-122"/>
              </a:rPr>
              <a:t>+a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b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).</a:t>
            </a:r>
            <a:endParaRPr lang="en-AU" altLang="en-US" i="1" dirty="0"/>
          </a:p>
        </p:txBody>
      </p:sp>
      <p:sp>
        <p:nvSpPr>
          <p:cNvPr id="8" name="Oval Callout 7"/>
          <p:cNvSpPr/>
          <p:nvPr/>
        </p:nvSpPr>
        <p:spPr>
          <a:xfrm>
            <a:off x="5650733" y="2882310"/>
            <a:ext cx="540544" cy="917972"/>
          </a:xfrm>
          <a:prstGeom prst="wedgeEllipseCallout">
            <a:avLst>
              <a:gd name="adj1" fmla="val -377840"/>
              <a:gd name="adj2" fmla="val -14601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9" name="Oval Callout 8"/>
          <p:cNvSpPr/>
          <p:nvPr/>
        </p:nvSpPr>
        <p:spPr>
          <a:xfrm>
            <a:off x="8789193" y="2989246"/>
            <a:ext cx="305394" cy="272327"/>
          </a:xfrm>
          <a:prstGeom prst="wedgeEllipseCallout">
            <a:avLst>
              <a:gd name="adj1" fmla="val -1141418"/>
              <a:gd name="adj2" fmla="val -41116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Oval Callout 9"/>
          <p:cNvSpPr/>
          <p:nvPr/>
        </p:nvSpPr>
        <p:spPr>
          <a:xfrm>
            <a:off x="6028774" y="3039944"/>
            <a:ext cx="2863706" cy="542356"/>
          </a:xfrm>
          <a:prstGeom prst="wedgeEllipseCallout">
            <a:avLst>
              <a:gd name="adj1" fmla="val -3939"/>
              <a:gd name="adj2" fmla="val -24818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95906" y="2818411"/>
          <a:ext cx="8498681" cy="95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22480" imgH="431640" progId="Equation.3">
                  <p:embed/>
                </p:oleObj>
              </mc:Choice>
              <mc:Fallback>
                <p:oleObj name="Equation" r:id="rId3" imgW="3822480" imgH="43164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06" y="2818411"/>
                        <a:ext cx="8498681" cy="959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9502" y="2586289"/>
            <a:ext cx="13372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 err="1">
                <a:ea typeface="宋体" pitchFamily="2" charset="-122"/>
              </a:rPr>
              <a:t>Minimise</a:t>
            </a:r>
            <a:endParaRPr lang="en-AU" sz="2100" b="1" dirty="0">
              <a:ea typeface="宋体" pitchFamily="2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BA7EF-6665-46CB-B7BC-D331E01723EF}"/>
              </a:ext>
            </a:extLst>
          </p:cNvPr>
          <p:cNvGrpSpPr/>
          <p:nvPr/>
        </p:nvGrpSpPr>
        <p:grpSpPr>
          <a:xfrm>
            <a:off x="2150863" y="4029018"/>
            <a:ext cx="4864896" cy="1809989"/>
            <a:chOff x="1784351" y="4030345"/>
            <a:chExt cx="6486527" cy="2413318"/>
          </a:xfrm>
        </p:grpSpPr>
        <p:sp>
          <p:nvSpPr>
            <p:cNvPr id="12" name="Line 60"/>
            <p:cNvSpPr>
              <a:spLocks noChangeShapeType="1"/>
            </p:cNvSpPr>
            <p:nvPr/>
          </p:nvSpPr>
          <p:spPr bwMode="auto">
            <a:xfrm flipV="1">
              <a:off x="2405063" y="4319588"/>
              <a:ext cx="0" cy="2124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>
              <a:off x="2422525" y="6427788"/>
              <a:ext cx="4867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62"/>
            <p:cNvSpPr>
              <a:spLocks noChangeArrowheads="1"/>
            </p:cNvSpPr>
            <p:nvPr/>
          </p:nvSpPr>
          <p:spPr bwMode="auto">
            <a:xfrm>
              <a:off x="2786063" y="5643563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3"/>
            <p:cNvSpPr>
              <a:spLocks noChangeArrowheads="1"/>
            </p:cNvSpPr>
            <p:nvPr/>
          </p:nvSpPr>
          <p:spPr bwMode="auto">
            <a:xfrm>
              <a:off x="6321425" y="4138613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4"/>
            <p:cNvSpPr>
              <a:spLocks noChangeArrowheads="1"/>
            </p:cNvSpPr>
            <p:nvPr/>
          </p:nvSpPr>
          <p:spPr bwMode="auto">
            <a:xfrm>
              <a:off x="5129530" y="5480051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65"/>
            <p:cNvSpPr>
              <a:spLocks noChangeArrowheads="1"/>
            </p:cNvSpPr>
            <p:nvPr/>
          </p:nvSpPr>
          <p:spPr bwMode="auto">
            <a:xfrm>
              <a:off x="4376738" y="4906963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66"/>
            <p:cNvSpPr>
              <a:spLocks noChangeArrowheads="1"/>
            </p:cNvSpPr>
            <p:nvPr/>
          </p:nvSpPr>
          <p:spPr bwMode="auto">
            <a:xfrm>
              <a:off x="3743008" y="5943601"/>
              <a:ext cx="160337" cy="1603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 flipV="1">
              <a:off x="2413000" y="4365625"/>
              <a:ext cx="4581525" cy="183673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65"/>
            <p:cNvGrpSpPr>
              <a:grpSpLocks/>
            </p:cNvGrpSpPr>
            <p:nvPr/>
          </p:nvGrpSpPr>
          <p:grpSpPr bwMode="auto">
            <a:xfrm>
              <a:off x="2862263" y="4230688"/>
              <a:ext cx="3535362" cy="1801812"/>
              <a:chOff x="1824" y="2735"/>
              <a:chExt cx="2227" cy="1135"/>
            </a:xfrm>
          </p:grpSpPr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824" y="3694"/>
                <a:ext cx="0" cy="17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7"/>
              <p:cNvSpPr>
                <a:spLocks noChangeShapeType="1"/>
              </p:cNvSpPr>
              <p:nvPr/>
            </p:nvSpPr>
            <p:spPr bwMode="auto">
              <a:xfrm>
                <a:off x="2421" y="3635"/>
                <a:ext cx="1" cy="23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>
                <a:off x="2829" y="3224"/>
                <a:ext cx="0" cy="22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V="1">
                <a:off x="3300" y="3279"/>
                <a:ext cx="0" cy="3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>
                <a:off x="4051" y="2735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85"/>
            <p:cNvGrpSpPr>
              <a:grpSpLocks/>
            </p:cNvGrpSpPr>
            <p:nvPr/>
          </p:nvGrpSpPr>
          <p:grpSpPr bwMode="auto">
            <a:xfrm>
              <a:off x="1784351" y="4683127"/>
              <a:ext cx="5006975" cy="1736726"/>
              <a:chOff x="1145" y="2778"/>
              <a:chExt cx="3154" cy="1094"/>
            </a:xfrm>
          </p:grpSpPr>
          <p:sp>
            <p:nvSpPr>
              <p:cNvPr id="28" name="Line 74"/>
              <p:cNvSpPr>
                <a:spLocks noChangeShapeType="1"/>
              </p:cNvSpPr>
              <p:nvPr/>
            </p:nvSpPr>
            <p:spPr bwMode="auto">
              <a:xfrm>
                <a:off x="3941" y="2781"/>
                <a:ext cx="0" cy="20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auto">
              <a:xfrm flipH="1">
                <a:off x="3408" y="2989"/>
                <a:ext cx="533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81"/>
              <p:cNvSpPr txBox="1">
                <a:spLocks noChangeArrowheads="1"/>
              </p:cNvSpPr>
              <p:nvPr/>
            </p:nvSpPr>
            <p:spPr bwMode="auto">
              <a:xfrm>
                <a:off x="3982" y="2778"/>
                <a:ext cx="31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8000"/>
                    </a:solidFill>
                    <a:latin typeface="Times New Roman" pitchFamily="18" charset="0"/>
                  </a:rPr>
                  <a:t>a</a:t>
                </a:r>
                <a:r>
                  <a:rPr lang="en-US" b="1" baseline="-25000" dirty="0">
                    <a:solidFill>
                      <a:srgbClr val="008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82"/>
              <p:cNvSpPr txBox="1">
                <a:spLocks noChangeArrowheads="1"/>
              </p:cNvSpPr>
              <p:nvPr/>
            </p:nvSpPr>
            <p:spPr bwMode="auto">
              <a:xfrm>
                <a:off x="1145" y="3562"/>
                <a:ext cx="31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8000"/>
                    </a:solidFill>
                    <a:latin typeface="Times New Roman" pitchFamily="18" charset="0"/>
                  </a:rPr>
                  <a:t>a</a:t>
                </a:r>
                <a:r>
                  <a:rPr lang="en-US" b="1" baseline="-25000" dirty="0">
                    <a:solidFill>
                      <a:srgbClr val="008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4" name="Group 167"/>
            <p:cNvGrpSpPr>
              <a:grpSpLocks/>
            </p:cNvGrpSpPr>
            <p:nvPr/>
          </p:nvGrpSpPr>
          <p:grpSpPr bwMode="auto">
            <a:xfrm>
              <a:off x="5214940" y="5330825"/>
              <a:ext cx="3055938" cy="646113"/>
              <a:chOff x="3306" y="3428"/>
              <a:chExt cx="1925" cy="407"/>
            </a:xfrm>
          </p:grpSpPr>
          <p:sp>
            <p:nvSpPr>
              <p:cNvPr id="26" name="Line 111"/>
              <p:cNvSpPr>
                <a:spLocks noChangeShapeType="1"/>
              </p:cNvSpPr>
              <p:nvPr/>
            </p:nvSpPr>
            <p:spPr bwMode="auto">
              <a:xfrm flipH="1" flipV="1">
                <a:off x="3306" y="3428"/>
                <a:ext cx="543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66"/>
              <p:cNvSpPr txBox="1">
                <a:spLocks noChangeArrowheads="1"/>
              </p:cNvSpPr>
              <p:nvPr/>
            </p:nvSpPr>
            <p:spPr bwMode="auto">
              <a:xfrm>
                <a:off x="3798" y="3486"/>
                <a:ext cx="1433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100" b="1" dirty="0">
                    <a:latin typeface="Times New Roman" pitchFamily="18" charset="0"/>
                  </a:rPr>
                  <a:t> </a:t>
                </a:r>
                <a:r>
                  <a:rPr lang="en-US" sz="2100" b="1" i="1" dirty="0" err="1">
                    <a:latin typeface="Times New Roman" pitchFamily="18" charset="0"/>
                  </a:rPr>
                  <a:t>y</a:t>
                </a:r>
                <a:r>
                  <a:rPr lang="en-US" sz="2100" b="1" i="1" baseline="-25000" dirty="0" err="1">
                    <a:latin typeface="Times New Roman" pitchFamily="18" charset="0"/>
                  </a:rPr>
                  <a:t>i</a:t>
                </a:r>
                <a:r>
                  <a:rPr lang="en-US" sz="2100" b="1" dirty="0">
                    <a:latin typeface="Times New Roman" pitchFamily="18" charset="0"/>
                  </a:rPr>
                  <a:t> – </a:t>
                </a:r>
                <a:r>
                  <a:rPr lang="en-US" sz="2100" b="1" i="1" dirty="0">
                    <a:latin typeface="Times New Roman" pitchFamily="18" charset="0"/>
                  </a:rPr>
                  <a:t>a</a:t>
                </a:r>
                <a:r>
                  <a:rPr lang="en-US" sz="2100" b="1" baseline="-25000" dirty="0">
                    <a:latin typeface="Times New Roman" pitchFamily="18" charset="0"/>
                  </a:rPr>
                  <a:t>0</a:t>
                </a:r>
                <a:r>
                  <a:rPr lang="en-US" sz="2100" b="1" dirty="0">
                    <a:latin typeface="Times New Roman" pitchFamily="18" charset="0"/>
                  </a:rPr>
                  <a:t> – </a:t>
                </a:r>
                <a:r>
                  <a:rPr lang="en-US" sz="2100" b="1" i="1" dirty="0">
                    <a:latin typeface="Times New Roman" pitchFamily="18" charset="0"/>
                  </a:rPr>
                  <a:t>a</a:t>
                </a:r>
                <a:r>
                  <a:rPr lang="en-US" sz="2100" b="1" baseline="-25000" dirty="0">
                    <a:latin typeface="Times New Roman" pitchFamily="18" charset="0"/>
                  </a:rPr>
                  <a:t>1</a:t>
                </a:r>
                <a:r>
                  <a:rPr lang="en-US" sz="2100" b="1" dirty="0">
                    <a:latin typeface="Times New Roman" pitchFamily="18" charset="0"/>
                  </a:rPr>
                  <a:t> </a:t>
                </a:r>
                <a:r>
                  <a:rPr lang="en-US" sz="2100" b="1" i="1" dirty="0">
                    <a:latin typeface="Times New Roman" pitchFamily="18" charset="0"/>
                  </a:rPr>
                  <a:t>x</a:t>
                </a:r>
                <a:r>
                  <a:rPr lang="en-US" sz="2100" b="1" i="1" baseline="-25000" dirty="0">
                    <a:latin typeface="Times New Roman" pitchFamily="18" charset="0"/>
                  </a:rPr>
                  <a:t>i </a:t>
                </a:r>
                <a:endParaRPr lang="en-US" sz="2100" b="1" baseline="30000" dirty="0">
                  <a:latin typeface="Times New Roman" pitchFamily="18" charset="0"/>
                </a:endParaRPr>
              </a:p>
            </p:txBody>
          </p:sp>
        </p:grpSp>
        <p:sp>
          <p:nvSpPr>
            <p:cNvPr id="25" name="Text Box 82">
              <a:extLst>
                <a:ext uri="{FF2B5EF4-FFF2-40B4-BE49-F238E27FC236}">
                  <a16:creationId xmlns:a16="http://schemas.microsoft.com/office/drawing/2014/main" id="{776B6A89-D64B-41E9-9C45-67BBA58D2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798" y="4030345"/>
              <a:ext cx="383011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latin typeface="Times New Roman" pitchFamily="18" charset="0"/>
                </a:rPr>
                <a:t>y</a:t>
              </a:r>
              <a:endParaRPr lang="en-US" b="1" baseline="-25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7" name="Text Box 82">
            <a:extLst>
              <a:ext uri="{FF2B5EF4-FFF2-40B4-BE49-F238E27FC236}">
                <a16:creationId xmlns:a16="http://schemas.microsoft.com/office/drawing/2014/main" id="{EF3C00E1-D313-42C0-83DF-793D150D3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71" y="549164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Times New Roman" pitchFamily="18" charset="0"/>
              </a:rPr>
              <a:t>x</a:t>
            </a:r>
            <a:endParaRPr lang="en-US" b="1" baseline="-25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D61E7-74BC-7DD8-A362-C072D0D8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69279" y="233869"/>
            <a:ext cx="5405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Determination of a</a:t>
            </a:r>
            <a:r>
              <a:rPr lang="en-US" altLang="en-US" b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 and a</a:t>
            </a:r>
            <a:r>
              <a:rPr lang="en-US" altLang="en-US" b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38554"/>
              </p:ext>
            </p:extLst>
          </p:nvPr>
        </p:nvGraphicFramePr>
        <p:xfrm>
          <a:off x="2058986" y="4194000"/>
          <a:ext cx="502602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100" imgH="825500" progId="Equation.3">
                  <p:embed/>
                </p:oleObj>
              </mc:Choice>
              <mc:Fallback>
                <p:oleObj name="Equation" r:id="rId3" imgW="18161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6" y="4194000"/>
                        <a:ext cx="5026025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own Arrow 17"/>
          <p:cNvSpPr/>
          <p:nvPr/>
        </p:nvSpPr>
        <p:spPr>
          <a:xfrm>
            <a:off x="4283867" y="900808"/>
            <a:ext cx="576262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9" name="Down Arrow 18"/>
          <p:cNvSpPr/>
          <p:nvPr/>
        </p:nvSpPr>
        <p:spPr>
          <a:xfrm>
            <a:off x="4283867" y="3005088"/>
            <a:ext cx="576262" cy="649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03273" y="3744000"/>
            <a:ext cx="7537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The first derivatives are equal to zero.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478309"/>
              </p:ext>
            </p:extLst>
          </p:nvPr>
        </p:nvGraphicFramePr>
        <p:xfrm>
          <a:off x="1158873" y="1548508"/>
          <a:ext cx="68262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9000" imgH="431800" progId="Equation.3">
                  <p:embed/>
                </p:oleObj>
              </mc:Choice>
              <mc:Fallback>
                <p:oleObj name="Equation" r:id="rId5" imgW="21590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3" y="1548508"/>
                        <a:ext cx="6826250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89112" y="3068122"/>
            <a:ext cx="39917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a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 and a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 are unknowns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6266F-6230-92C7-0C0C-EA070A4F515A}"/>
              </a:ext>
            </a:extLst>
          </p:cNvPr>
          <p:cNvSpPr txBox="1"/>
          <p:nvPr/>
        </p:nvSpPr>
        <p:spPr>
          <a:xfrm>
            <a:off x="-18000" y="6479668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73AA-05A2-B86C-1813-5DC4CF2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25813"/>
              </p:ext>
            </p:extLst>
          </p:nvPr>
        </p:nvGraphicFramePr>
        <p:xfrm>
          <a:off x="2051050" y="54000"/>
          <a:ext cx="502602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825500" progId="Equation.3">
                  <p:embed/>
                </p:oleObj>
              </mc:Choice>
              <mc:Fallback>
                <p:oleObj name="Equation" r:id="rId2" imgW="18161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000"/>
                        <a:ext cx="5026025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own Arrow 7"/>
          <p:cNvSpPr/>
          <p:nvPr/>
        </p:nvSpPr>
        <p:spPr>
          <a:xfrm>
            <a:off x="4067175" y="2141562"/>
            <a:ext cx="792163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388588"/>
              </p:ext>
            </p:extLst>
          </p:nvPr>
        </p:nvGraphicFramePr>
        <p:xfrm>
          <a:off x="2268538" y="2912287"/>
          <a:ext cx="4533900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825500" progId="Equation.3">
                  <p:embed/>
                </p:oleObj>
              </mc:Choice>
              <mc:Fallback>
                <p:oleObj name="Equation" r:id="rId4" imgW="16383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12287"/>
                        <a:ext cx="4533900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>
          <a:xfrm>
            <a:off x="3995738" y="5184000"/>
            <a:ext cx="792162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F1449-75F1-237A-DA91-9B85B6C791EE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266A2-FDA6-51E9-AB37-8DE54D9C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99156"/>
              </p:ext>
            </p:extLst>
          </p:nvPr>
        </p:nvGraphicFramePr>
        <p:xfrm>
          <a:off x="2124075" y="99000"/>
          <a:ext cx="4779963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876300" progId="Equation.3">
                  <p:embed/>
                </p:oleObj>
              </mc:Choice>
              <mc:Fallback>
                <p:oleObj name="Equation" r:id="rId2" imgW="1727200" imgH="87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9000"/>
                        <a:ext cx="4779963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>
          <a:xfrm>
            <a:off x="3924300" y="2537375"/>
            <a:ext cx="792163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6150" name="TextBox 17"/>
          <p:cNvSpPr txBox="1">
            <a:spLocks noChangeArrowheads="1"/>
          </p:cNvSpPr>
          <p:nvPr/>
        </p:nvSpPr>
        <p:spPr bwMode="auto">
          <a:xfrm>
            <a:off x="395288" y="3015488"/>
            <a:ext cx="1741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Solution:</a:t>
            </a:r>
          </a:p>
        </p:txBody>
      </p:sp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67402"/>
              </p:ext>
            </p:extLst>
          </p:nvPr>
        </p:nvGraphicFramePr>
        <p:xfrm>
          <a:off x="755650" y="3520313"/>
          <a:ext cx="4217988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1028700" progId="Equation.3">
                  <p:embed/>
                </p:oleObj>
              </mc:Choice>
              <mc:Fallback>
                <p:oleObj name="Equation" r:id="rId4" imgW="1524000" imgH="1028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20313"/>
                        <a:ext cx="4217988" cy="283368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2700338" y="3789000"/>
            <a:ext cx="396000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857052"/>
              </p:ext>
            </p:extLst>
          </p:nvPr>
        </p:nvGraphicFramePr>
        <p:xfrm>
          <a:off x="6776077" y="2799000"/>
          <a:ext cx="1524000" cy="297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1218671" progId="Equation.3">
                  <p:embed/>
                </p:oleObj>
              </mc:Choice>
              <mc:Fallback>
                <p:oleObj name="Equation" r:id="rId6" imgW="622030" imgH="121867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077" y="2799000"/>
                        <a:ext cx="1524000" cy="297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A15AB2-346E-03E8-D242-C8E54FB949A8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44592-8E88-34AE-05BE-F133035F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2268538" y="9000"/>
            <a:ext cx="4508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Quantification of error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7175" name="TextBox 15"/>
          <p:cNvSpPr txBox="1">
            <a:spLocks noChangeArrowheads="1"/>
          </p:cNvSpPr>
          <p:nvPr/>
        </p:nvSpPr>
        <p:spPr bwMode="auto">
          <a:xfrm>
            <a:off x="539750" y="684000"/>
            <a:ext cx="585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1) Standard error of the estimate:</a:t>
            </a:r>
          </a:p>
        </p:txBody>
      </p:sp>
      <p:graphicFrame>
        <p:nvGraphicFramePr>
          <p:cNvPr id="20788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94842"/>
              </p:ext>
            </p:extLst>
          </p:nvPr>
        </p:nvGraphicFramePr>
        <p:xfrm>
          <a:off x="1908175" y="1188825"/>
          <a:ext cx="2236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381000" progId="Equation.3">
                  <p:embed/>
                </p:oleObj>
              </mc:Choice>
              <mc:Fallback>
                <p:oleObj name="Equation" r:id="rId3" imgW="73660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88825"/>
                        <a:ext cx="22367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05670"/>
              </p:ext>
            </p:extLst>
          </p:nvPr>
        </p:nvGraphicFramePr>
        <p:xfrm>
          <a:off x="4932363" y="1333288"/>
          <a:ext cx="28241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300" imgH="419100" progId="Equation.3">
                  <p:embed/>
                </p:oleObj>
              </mc:Choice>
              <mc:Fallback>
                <p:oleObj name="Equation" r:id="rId5" imgW="12573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333288"/>
                        <a:ext cx="28241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Box 20"/>
          <p:cNvSpPr txBox="1">
            <a:spLocks noChangeArrowheads="1"/>
          </p:cNvSpPr>
          <p:nvPr/>
        </p:nvSpPr>
        <p:spPr bwMode="auto">
          <a:xfrm>
            <a:off x="682625" y="3294000"/>
            <a:ext cx="52609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2) Correlation coefficient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(coefficient of determination):</a:t>
            </a:r>
          </a:p>
        </p:txBody>
      </p:sp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629722"/>
              </p:ext>
            </p:extLst>
          </p:nvPr>
        </p:nvGraphicFramePr>
        <p:xfrm>
          <a:off x="2266950" y="4200463"/>
          <a:ext cx="194468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5800" imgH="419100" progId="Equation.3">
                  <p:embed/>
                </p:oleObj>
              </mc:Choice>
              <mc:Fallback>
                <p:oleObj name="Equation" r:id="rId7" imgW="6858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200463"/>
                        <a:ext cx="1944688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67028"/>
              </p:ext>
            </p:extLst>
          </p:nvPr>
        </p:nvGraphicFramePr>
        <p:xfrm>
          <a:off x="5430838" y="4343338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300" imgH="419100" progId="Equation.3">
                  <p:embed/>
                </p:oleObj>
              </mc:Choice>
              <mc:Fallback>
                <p:oleObj name="Equation" r:id="rId9" imgW="876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4343338"/>
                        <a:ext cx="1968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Box 23"/>
          <p:cNvSpPr txBox="1">
            <a:spLocks noChangeArrowheads="1"/>
          </p:cNvSpPr>
          <p:nvPr/>
        </p:nvSpPr>
        <p:spPr bwMode="auto">
          <a:xfrm>
            <a:off x="72000" y="5317984"/>
            <a:ext cx="907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solidFill>
                  <a:srgbClr val="FF0000"/>
                </a:solidFill>
              </a:rPr>
              <a:t>r = 1</a:t>
            </a:r>
            <a:r>
              <a:rPr lang="en-AU" altLang="en-US" sz="2400" dirty="0"/>
              <a:t> is a perfect fit signifying that the line explains 100% of data variability. If r = r</a:t>
            </a:r>
            <a:r>
              <a:rPr lang="en-AU" altLang="en-US" sz="2400" baseline="30000" dirty="0"/>
              <a:t>2 </a:t>
            </a:r>
            <a:r>
              <a:rPr lang="en-AU" altLang="en-US" sz="2400" dirty="0"/>
              <a:t>= 0, S</a:t>
            </a:r>
            <a:r>
              <a:rPr lang="en-AU" altLang="en-US" sz="2400" baseline="-25000" dirty="0"/>
              <a:t>r</a:t>
            </a:r>
            <a:r>
              <a:rPr lang="en-AU" altLang="en-US" sz="2400" dirty="0"/>
              <a:t> = S</a:t>
            </a:r>
            <a:r>
              <a:rPr lang="en-AU" altLang="en-US" sz="2400" baseline="-25000" dirty="0"/>
              <a:t>t</a:t>
            </a:r>
            <a:r>
              <a:rPr lang="en-AU" altLang="en-US" sz="2400" dirty="0"/>
              <a:t>, the fit represents no improvement.</a:t>
            </a: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899112" y="2363575"/>
            <a:ext cx="73178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solidFill>
                  <a:srgbClr val="FF0000"/>
                </a:solidFill>
              </a:rPr>
              <a:t>S</a:t>
            </a:r>
            <a:r>
              <a:rPr lang="en-AU" altLang="en-US" sz="2400" b="1" baseline="-25000" dirty="0">
                <a:solidFill>
                  <a:srgbClr val="FF0000"/>
                </a:solidFill>
              </a:rPr>
              <a:t>y/x</a:t>
            </a:r>
            <a:r>
              <a:rPr lang="en-AU" altLang="en-US" sz="2400" b="1" dirty="0">
                <a:solidFill>
                  <a:srgbClr val="FF0000"/>
                </a:solidFill>
              </a:rPr>
              <a:t> = 0 </a:t>
            </a:r>
            <a:r>
              <a:rPr lang="en-AU" altLang="en-US" sz="2400" dirty="0"/>
              <a:t>indicates a perfect fit.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n-2 because 2 degrees of freedom  are lost.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9CA31-2612-84E5-B573-A5E43D021291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A46E-5B44-F61E-DFC8-4E582B87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2781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Example 17.1</a:t>
            </a:r>
            <a:endParaRPr lang="en-AU" altLang="en-US" b="1">
              <a:solidFill>
                <a:schemeClr val="accent2"/>
              </a:solidFill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358775" y="1052513"/>
            <a:ext cx="8461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/>
              <a:t>Fit a straight line to the x and y values given in the following table.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2214563"/>
            <a:ext cx="3589337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320925"/>
            <a:ext cx="29495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67F33-0B1D-F8E5-D013-6ECBFB13DB38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154E3-7920-3A58-75AA-DDC7FA7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708400" y="260350"/>
            <a:ext cx="1822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>
              <a:solidFill>
                <a:schemeClr val="accent2"/>
              </a:solidFill>
            </a:endParaRP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3563938" y="1125538"/>
          <a:ext cx="8429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36" imgH="152268" progId="Equation.3">
                  <p:embed/>
                </p:oleObj>
              </mc:Choice>
              <mc:Fallback>
                <p:oleObj name="Equation" r:id="rId2" imgW="304536" imgH="1522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125538"/>
                        <a:ext cx="8429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3419475" y="1916113"/>
          <a:ext cx="4783138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7200" imgH="825500" progId="Equation.3">
                  <p:embed/>
                </p:oleObj>
              </mc:Choice>
              <mc:Fallback>
                <p:oleObj name="Equation" r:id="rId4" imgW="1727200" imgH="82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16113"/>
                        <a:ext cx="4783138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1876425" y="4606925"/>
          <a:ext cx="53181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700" imgH="609600" progId="Equation.3">
                  <p:embed/>
                </p:oleObj>
              </mc:Choice>
              <mc:Fallback>
                <p:oleObj name="Equation" r:id="rId6" imgW="21717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606925"/>
                        <a:ext cx="53181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294957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5AEF1A-2158-219D-33CC-3FC83E853751}"/>
              </a:ext>
            </a:extLst>
          </p:cNvPr>
          <p:cNvSpPr txBox="1"/>
          <p:nvPr/>
        </p:nvSpPr>
        <p:spPr>
          <a:xfrm>
            <a:off x="-18000" y="6524668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C5F08-8D1D-1700-E830-5AF83F86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1" name="Object 7"/>
          <p:cNvGraphicFramePr>
            <a:graphicFrameLocks noChangeAspect="1"/>
          </p:cNvGraphicFramePr>
          <p:nvPr/>
        </p:nvGraphicFramePr>
        <p:xfrm>
          <a:off x="1187450" y="404813"/>
          <a:ext cx="6897688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600" imgH="1028700" progId="Equation.3">
                  <p:embed/>
                </p:oleObj>
              </mc:Choice>
              <mc:Fallback>
                <p:oleObj name="Equation" r:id="rId2" imgW="3022600" imgH="1028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6897688" cy="2336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130550"/>
            <a:ext cx="32575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076825" y="4365625"/>
            <a:ext cx="1439863" cy="5762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516688" y="4670425"/>
          <a:ext cx="25463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700" imgH="190500" progId="Equation.3">
                  <p:embed/>
                </p:oleObj>
              </mc:Choice>
              <mc:Fallback>
                <p:oleObj name="Equation" r:id="rId5" imgW="6477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670425"/>
                        <a:ext cx="25463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77507C-AE38-1472-FBDA-E549CBA4B865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20983-E4F7-316F-B928-F6278FB0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13329"/>
              </p:ext>
            </p:extLst>
          </p:nvPr>
        </p:nvGraphicFramePr>
        <p:xfrm>
          <a:off x="2251074" y="4028020"/>
          <a:ext cx="4641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381000" progId="Equation.3">
                  <p:embed/>
                </p:oleObj>
              </mc:Choice>
              <mc:Fallback>
                <p:oleObj name="Equation" r:id="rId2" imgW="1803400" imgH="38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4" y="4028020"/>
                        <a:ext cx="4641850" cy="9779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55650" y="3141663"/>
          <a:ext cx="39084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419100" progId="Equation.3">
                  <p:embed/>
                </p:oleObj>
              </mc:Choice>
              <mc:Fallback>
                <p:oleObj name="Equation" r:id="rId4" imgW="1739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39084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59338" y="3068638"/>
          <a:ext cx="31940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400" imgH="419100" progId="Equation.3">
                  <p:embed/>
                </p:oleObj>
              </mc:Choice>
              <mc:Fallback>
                <p:oleObj name="Equation" r:id="rId6" imgW="14224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068638"/>
                        <a:ext cx="31940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4740"/>
              </p:ext>
            </p:extLst>
          </p:nvPr>
        </p:nvGraphicFramePr>
        <p:xfrm>
          <a:off x="1906587" y="5184000"/>
          <a:ext cx="53308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09800" imgH="419100" progId="Equation.3">
                  <p:embed/>
                </p:oleObj>
              </mc:Choice>
              <mc:Fallback>
                <p:oleObj name="Equation" r:id="rId8" imgW="2209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7" y="5184000"/>
                        <a:ext cx="5330825" cy="10064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2" descr="Table 17_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8913"/>
            <a:ext cx="61928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5135A-5EB3-E018-E297-EE6FC1F009F1}"/>
              </a:ext>
            </a:extLst>
          </p:cNvPr>
          <p:cNvSpPr txBox="1"/>
          <p:nvPr/>
        </p:nvSpPr>
        <p:spPr>
          <a:xfrm>
            <a:off x="-18000" y="6489000"/>
            <a:ext cx="549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L05E01_leastSquaresRegression_linearFit.m **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2A140-090F-F588-4D39-5770EDE6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11560" y="710970"/>
            <a:ext cx="8229600" cy="1143000"/>
          </a:xfrm>
        </p:spPr>
        <p:txBody>
          <a:bodyPr/>
          <a:lstStyle/>
          <a:p>
            <a:pPr algn="l"/>
            <a:r>
              <a:rPr lang="en-AU" altLang="en-US" sz="3200" b="1" dirty="0"/>
              <a:t>Week 2 – Roots of equations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11560" y="21050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3200" b="1" kern="0" dirty="0">
                <a:solidFill>
                  <a:schemeClr val="tx1"/>
                </a:solidFill>
              </a:rPr>
              <a:t>Week 3 - </a:t>
            </a:r>
            <a:r>
              <a:rPr lang="en-AU" altLang="zh-CN" sz="3200" b="1" kern="0" dirty="0">
                <a:solidFill>
                  <a:schemeClr val="tx1"/>
                </a:solidFill>
                <a:ea typeface="宋体" panose="02010600030101010101" pitchFamily="2" charset="-122"/>
              </a:rPr>
              <a:t>Linear Algebraic Equations</a:t>
            </a:r>
            <a:endParaRPr lang="en-AU" altLang="en-US" sz="3200" b="1" kern="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11560" y="349908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3200" b="1" kern="0" dirty="0">
                <a:solidFill>
                  <a:schemeClr val="tx1"/>
                </a:solidFill>
              </a:rPr>
              <a:t>Week 4 -</a:t>
            </a:r>
            <a:r>
              <a:rPr lang="en-AU" altLang="zh-CN" sz="3200" b="1" kern="0" dirty="0">
                <a:solidFill>
                  <a:schemeClr val="tx1"/>
                </a:solidFill>
                <a:ea typeface="宋体" panose="02010600030101010101" pitchFamily="2" charset="-122"/>
              </a:rPr>
              <a:t> Optimization</a:t>
            </a:r>
            <a:endParaRPr lang="en-AU" altLang="en-US" sz="3200" b="1" kern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5A379-D42D-F194-C433-8FD336C9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69464-3999-4ECB-8476-07450CCCA727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138363" y="260350"/>
            <a:ext cx="4873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Non-linear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pic>
        <p:nvPicPr>
          <p:cNvPr id="5837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76350"/>
            <a:ext cx="40862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597300"/>
            <a:ext cx="4086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4356100" y="1939950"/>
            <a:ext cx="1079500" cy="50323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58374" name="TextBox 18"/>
          <p:cNvSpPr txBox="1">
            <a:spLocks noChangeArrowheads="1"/>
          </p:cNvSpPr>
          <p:nvPr/>
        </p:nvSpPr>
        <p:spPr bwMode="auto">
          <a:xfrm>
            <a:off x="5651500" y="1939950"/>
            <a:ext cx="2323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Not a good fit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356100" y="4389106"/>
            <a:ext cx="1081088" cy="504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58376" name="TextBox 20"/>
          <p:cNvSpPr txBox="1">
            <a:spLocks noChangeArrowheads="1"/>
          </p:cNvSpPr>
          <p:nvPr/>
        </p:nvSpPr>
        <p:spPr bwMode="auto">
          <a:xfrm>
            <a:off x="5651500" y="4364087"/>
            <a:ext cx="2042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Is a good fit</a:t>
            </a:r>
          </a:p>
        </p:txBody>
      </p:sp>
      <p:sp>
        <p:nvSpPr>
          <p:cNvPr id="9" name="Explosion 2 8"/>
          <p:cNvSpPr/>
          <p:nvPr/>
        </p:nvSpPr>
        <p:spPr>
          <a:xfrm>
            <a:off x="4662487" y="5184775"/>
            <a:ext cx="4086226" cy="1412875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000" dirty="0">
                <a:solidFill>
                  <a:srgbClr val="0070C0"/>
                </a:solidFill>
              </a:rPr>
              <a:t>How do we determine the coefficients of a non-linear relationship?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1C196-1B91-0A45-3272-D8DC97AC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473762" y="414000"/>
            <a:ext cx="8196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Determination of non-linear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19459" name="TextBox 18"/>
          <p:cNvSpPr txBox="1">
            <a:spLocks noChangeArrowheads="1"/>
          </p:cNvSpPr>
          <p:nvPr/>
        </p:nvSpPr>
        <p:spPr bwMode="auto">
          <a:xfrm>
            <a:off x="162000" y="1424685"/>
            <a:ext cx="8865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3600" b="1" dirty="0"/>
              <a:t>Step 1: </a:t>
            </a:r>
            <a:r>
              <a:rPr lang="en-AU" altLang="en-US" sz="3600" dirty="0"/>
              <a:t>Linearize a nonlinear relationship.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3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3600" b="1" dirty="0"/>
              <a:t>Step 2: </a:t>
            </a:r>
            <a:r>
              <a:rPr lang="en-AU" altLang="en-US" sz="3600" dirty="0"/>
              <a:t>Determine the coefficients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3600" dirty="0"/>
              <a:t>             the linearized relationship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3600" dirty="0"/>
              <a:t>             Step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3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3600" b="1" dirty="0"/>
              <a:t>Step 3: </a:t>
            </a:r>
            <a:r>
              <a:rPr lang="en-AU" altLang="en-US" sz="3600" dirty="0"/>
              <a:t>Substitute the coefficients back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3600" dirty="0"/>
              <a:t>             into the nonlinear relationship. 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723CF-4075-9D82-57D8-144A19FA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6E53F29-D7E7-F02F-57AE-0DEC1C5E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212"/>
            <a:ext cx="78771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Linearization of nonlinear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21506" name="TextBox 18"/>
          <p:cNvSpPr txBox="1">
            <a:spLocks noChangeArrowheads="1"/>
          </p:cNvSpPr>
          <p:nvPr/>
        </p:nvSpPr>
        <p:spPr bwMode="auto">
          <a:xfrm>
            <a:off x="638175" y="658112"/>
            <a:ext cx="3302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(1) Power function: </a:t>
            </a:r>
          </a:p>
        </p:txBody>
      </p:sp>
      <p:graphicFrame>
        <p:nvGraphicFramePr>
          <p:cNvPr id="215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03149"/>
              </p:ext>
            </p:extLst>
          </p:nvPr>
        </p:nvGraphicFramePr>
        <p:xfrm>
          <a:off x="899592" y="988044"/>
          <a:ext cx="21256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937" imgH="215713" progId="Equation.3">
                  <p:embed/>
                </p:oleObj>
              </mc:Choice>
              <mc:Fallback>
                <p:oleObj name="Equation" r:id="rId2" imgW="532937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88044"/>
                        <a:ext cx="212566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1716883" y="1783112"/>
            <a:ext cx="576262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1510" name="TextBox 18"/>
          <p:cNvSpPr txBox="1">
            <a:spLocks noChangeArrowheads="1"/>
          </p:cNvSpPr>
          <p:nvPr/>
        </p:nvSpPr>
        <p:spPr bwMode="auto">
          <a:xfrm>
            <a:off x="3515098" y="3139987"/>
            <a:ext cx="23519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Linear relationship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between X and Y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78" y="614362"/>
            <a:ext cx="27717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Rectangle 21"/>
          <p:cNvSpPr>
            <a:spLocks noChangeArrowheads="1"/>
          </p:cNvSpPr>
          <p:nvPr/>
        </p:nvSpPr>
        <p:spPr bwMode="auto">
          <a:xfrm>
            <a:off x="2385074" y="1828112"/>
            <a:ext cx="3481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1800" dirty="0"/>
              <a:t>applying log10 or natural log on both sides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1652122" y="3055617"/>
            <a:ext cx="574675" cy="73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3" name="Down Arrow 12"/>
          <p:cNvSpPr/>
          <p:nvPr/>
        </p:nvSpPr>
        <p:spPr>
          <a:xfrm>
            <a:off x="1753564" y="450716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28467" y="4859892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Determine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400" dirty="0"/>
              <a:t> and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400" dirty="0"/>
              <a:t> by linear regression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716883" y="5452164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136" y="5923113"/>
                <a:ext cx="16635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36" y="5923113"/>
                <a:ext cx="166359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26797" y="5923112"/>
                <a:ext cx="12883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97" y="5923112"/>
                <a:ext cx="128830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337" y="2548112"/>
                <a:ext cx="43816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og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7" y="2548112"/>
                <a:ext cx="438164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9989" y="4073629"/>
                <a:ext cx="30986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AU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89" y="4073629"/>
                <a:ext cx="3098605" cy="738664"/>
              </a:xfrm>
              <a:prstGeom prst="rect">
                <a:avLst/>
              </a:prstGeom>
              <a:blipFill>
                <a:blip r:embed="rId8"/>
                <a:stretch>
                  <a:fillRect l="-786" b="-190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6706" y="3858186"/>
                <a:ext cx="209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06" y="3858186"/>
                <a:ext cx="209371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6B8CD20-330D-F4A9-6E63-7B1A63AE508D}"/>
              </a:ext>
            </a:extLst>
          </p:cNvPr>
          <p:cNvSpPr txBox="1"/>
          <p:nvPr/>
        </p:nvSpPr>
        <p:spPr>
          <a:xfrm>
            <a:off x="-18000" y="6489000"/>
            <a:ext cx="6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 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856491-D82E-CA6B-DB5D-82692C3C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3635375" y="188913"/>
            <a:ext cx="185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Example</a:t>
            </a:r>
            <a:endParaRPr lang="en-AU" altLang="en-US" b="1">
              <a:solidFill>
                <a:schemeClr val="accent2"/>
              </a:solidFill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358775" y="1052513"/>
            <a:ext cx="8461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/>
              <a:t>Fit a power equation to the data (x,y).</a:t>
            </a:r>
          </a:p>
        </p:txBody>
      </p:sp>
      <p:pic>
        <p:nvPicPr>
          <p:cNvPr id="3277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1312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1916113"/>
            <a:ext cx="418306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093F7-78DC-8FCB-79CE-EEE882199CC1}"/>
              </a:ext>
            </a:extLst>
          </p:cNvPr>
          <p:cNvSpPr txBox="1"/>
          <p:nvPr/>
        </p:nvSpPr>
        <p:spPr>
          <a:xfrm>
            <a:off x="-18000" y="6489000"/>
            <a:ext cx="62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C42F4-6ED2-8EE2-DC73-DAD0FCCD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23</a:t>
            </a:fld>
            <a:endParaRPr lang="en-A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3635375" y="188913"/>
            <a:ext cx="1824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>
              <a:solidFill>
                <a:schemeClr val="accent2"/>
              </a:solidFill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8208" y="773113"/>
            <a:ext cx="3368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Power law relationship:</a:t>
            </a:r>
          </a:p>
        </p:txBody>
      </p:sp>
      <p:graphicFrame>
        <p:nvGraphicFramePr>
          <p:cNvPr id="2458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654674"/>
              </p:ext>
            </p:extLst>
          </p:nvPr>
        </p:nvGraphicFramePr>
        <p:xfrm>
          <a:off x="3621088" y="504000"/>
          <a:ext cx="17208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215806" progId="Equation.3">
                  <p:embed/>
                </p:oleObj>
              </mc:Choice>
              <mc:Fallback>
                <p:oleObj name="Equation" r:id="rId3" imgW="431613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04000"/>
                        <a:ext cx="17208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8208" y="1349544"/>
            <a:ext cx="626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Linearise by applying log10 to both sides:</a:t>
            </a:r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137060"/>
              </p:ext>
            </p:extLst>
          </p:nvPr>
        </p:nvGraphicFramePr>
        <p:xfrm>
          <a:off x="2124075" y="1798688"/>
          <a:ext cx="45354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033" imgH="203112" progId="Equation.3">
                  <p:embed/>
                </p:oleObj>
              </mc:Choice>
              <mc:Fallback>
                <p:oleObj name="Equation" r:id="rId5" imgW="153603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98688"/>
                        <a:ext cx="45354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946525"/>
            <a:ext cx="2881312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69484"/>
              </p:ext>
            </p:extLst>
          </p:nvPr>
        </p:nvGraphicFramePr>
        <p:xfrm>
          <a:off x="2201977" y="2860920"/>
          <a:ext cx="39306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800" imgH="228600" progId="Equation.3">
                  <p:embed/>
                </p:oleObj>
              </mc:Choice>
              <mc:Fallback>
                <p:oleObj name="Equation" r:id="rId8" imgW="1320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77" y="2860920"/>
                        <a:ext cx="39306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5"/>
          <p:cNvSpPr txBox="1">
            <a:spLocks noChangeArrowheads="1"/>
          </p:cNvSpPr>
          <p:nvPr/>
        </p:nvSpPr>
        <p:spPr bwMode="auto">
          <a:xfrm>
            <a:off x="18208" y="2380952"/>
            <a:ext cx="639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Linear relationship between log(y) and log(x):</a:t>
            </a:r>
          </a:p>
        </p:txBody>
      </p:sp>
      <p:graphicFrame>
        <p:nvGraphicFramePr>
          <p:cNvPr id="245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7025"/>
              </p:ext>
            </p:extLst>
          </p:nvPr>
        </p:nvGraphicFramePr>
        <p:xfrm>
          <a:off x="6942023" y="2529000"/>
          <a:ext cx="183991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1200" imgH="457200" progId="Equation.3">
                  <p:embed/>
                </p:oleObj>
              </mc:Choice>
              <mc:Fallback>
                <p:oleObj name="Equation" r:id="rId10" imgW="711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023" y="2529000"/>
                        <a:ext cx="1839912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75100"/>
            <a:ext cx="19431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35375" y="4868863"/>
            <a:ext cx="912813" cy="57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182176" y="352840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5776" y="355385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1758A-5F24-5604-9741-176C2CED3FAC}"/>
              </a:ext>
            </a:extLst>
          </p:cNvPr>
          <p:cNvSpPr txBox="1"/>
          <p:nvPr/>
        </p:nvSpPr>
        <p:spPr>
          <a:xfrm>
            <a:off x="-18000" y="6489000"/>
            <a:ext cx="62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0F761-7119-56D0-E447-6BBBBE86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60350"/>
            <a:ext cx="288131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ct 10"/>
          <p:cNvGraphicFramePr>
            <a:graphicFrameLocks noChangeAspect="1"/>
          </p:cNvGraphicFramePr>
          <p:nvPr/>
        </p:nvGraphicFramePr>
        <p:xfrm>
          <a:off x="712788" y="411163"/>
          <a:ext cx="44942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11163"/>
                        <a:ext cx="44942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5113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/>
              <a:t>Least-squares regression:</a:t>
            </a:r>
          </a:p>
        </p:txBody>
      </p:sp>
      <p:graphicFrame>
        <p:nvGraphicFramePr>
          <p:cNvPr id="25605" name="Object 9"/>
          <p:cNvGraphicFramePr>
            <a:graphicFrameLocks noChangeAspect="1"/>
          </p:cNvGraphicFramePr>
          <p:nvPr/>
        </p:nvGraphicFramePr>
        <p:xfrm>
          <a:off x="755650" y="1844675"/>
          <a:ext cx="17621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474" imgH="393529" progId="Equation.3">
                  <p:embed/>
                </p:oleObj>
              </mc:Choice>
              <mc:Fallback>
                <p:oleObj name="Equation" r:id="rId5" imgW="520474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176212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346450"/>
            <a:ext cx="3887787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930775" y="3933825"/>
            <a:ext cx="1441450" cy="5746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8" name="Object 1"/>
          <p:cNvGraphicFramePr>
            <a:graphicFrameLocks noChangeAspect="1"/>
          </p:cNvGraphicFramePr>
          <p:nvPr/>
        </p:nvGraphicFramePr>
        <p:xfrm>
          <a:off x="5502275" y="4630738"/>
          <a:ext cx="35766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03200" progId="Equation.3">
                  <p:embed/>
                </p:oleObj>
              </mc:Choice>
              <mc:Fallback>
                <p:oleObj name="Equation" r:id="rId8" imgW="16002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4630738"/>
                        <a:ext cx="35766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74064" y="11663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1420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560EB-D2D6-9AC7-99B9-A751240E1C5E}"/>
              </a:ext>
            </a:extLst>
          </p:cNvPr>
          <p:cNvSpPr txBox="1"/>
          <p:nvPr/>
        </p:nvSpPr>
        <p:spPr>
          <a:xfrm>
            <a:off x="-18000" y="6489000"/>
            <a:ext cx="62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F08F6-D55C-062A-AB20-2996A85C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75726"/>
              </p:ext>
            </p:extLst>
          </p:nvPr>
        </p:nvGraphicFramePr>
        <p:xfrm>
          <a:off x="1169048" y="99000"/>
          <a:ext cx="25177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57002" progId="Equation.3">
                  <p:embed/>
                </p:oleObj>
              </mc:Choice>
              <mc:Fallback>
                <p:oleObj name="Equation" r:id="rId2" imgW="863225" imgH="4570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48" y="99000"/>
                        <a:ext cx="25177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4211637" y="192611"/>
            <a:ext cx="720725" cy="57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266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57905"/>
              </p:ext>
            </p:extLst>
          </p:nvPr>
        </p:nvGraphicFramePr>
        <p:xfrm>
          <a:off x="3421063" y="1416812"/>
          <a:ext cx="23780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641" imgH="215806" progId="Equation.3">
                  <p:embed/>
                </p:oleObj>
              </mc:Choice>
              <mc:Fallback>
                <p:oleObj name="Equation" r:id="rId4" imgW="596641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416812"/>
                        <a:ext cx="2378075" cy="8524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545525"/>
            <a:ext cx="418306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924300" y="2210562"/>
            <a:ext cx="879475" cy="1368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31137" y="138319"/>
                <a:ext cx="26858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</m:t>
                          </m:r>
                        </m:e>
                        <m:sup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37" y="138319"/>
                <a:ext cx="268586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1136" y="711628"/>
                <a:ext cx="26208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3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36" y="711628"/>
                <a:ext cx="262084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BD0BF7-FEE1-A3E9-5FC9-C4C6621661C9}"/>
              </a:ext>
            </a:extLst>
          </p:cNvPr>
          <p:cNvSpPr txBox="1"/>
          <p:nvPr/>
        </p:nvSpPr>
        <p:spPr>
          <a:xfrm>
            <a:off x="-18000" y="6489000"/>
            <a:ext cx="64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L05E02_leastSquaresRegression_powerEquationFit. m 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5ADB-7889-916C-10DB-BEB32FB7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87439" y="9000"/>
            <a:ext cx="89691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Linearization of other nonlinear relationships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20484" name="TextBox 18"/>
          <p:cNvSpPr txBox="1">
            <a:spLocks noChangeArrowheads="1"/>
          </p:cNvSpPr>
          <p:nvPr/>
        </p:nvSpPr>
        <p:spPr bwMode="auto">
          <a:xfrm>
            <a:off x="179512" y="774000"/>
            <a:ext cx="41633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(2) Exponential function: </a:t>
            </a:r>
          </a:p>
        </p:txBody>
      </p:sp>
      <p:graphicFrame>
        <p:nvGraphicFramePr>
          <p:cNvPr id="204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83903"/>
              </p:ext>
            </p:extLst>
          </p:nvPr>
        </p:nvGraphicFramePr>
        <p:xfrm>
          <a:off x="1289160" y="1072114"/>
          <a:ext cx="21256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937" imgH="215713" progId="Equation.3">
                  <p:embed/>
                </p:oleObj>
              </mc:Choice>
              <mc:Fallback>
                <p:oleObj name="Equation" r:id="rId2" imgW="532937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160" y="1072114"/>
                        <a:ext cx="21256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09" y="1420828"/>
            <a:ext cx="22066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Down Arrow 18"/>
          <p:cNvSpPr/>
          <p:nvPr/>
        </p:nvSpPr>
        <p:spPr>
          <a:xfrm>
            <a:off x="1912938" y="1919046"/>
            <a:ext cx="574675" cy="5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0489" name="TextBox 18"/>
          <p:cNvSpPr txBox="1">
            <a:spLocks noChangeArrowheads="1"/>
          </p:cNvSpPr>
          <p:nvPr/>
        </p:nvSpPr>
        <p:spPr bwMode="auto">
          <a:xfrm>
            <a:off x="3968306" y="2436571"/>
            <a:ext cx="26561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Linear relationship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between X and Y.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2600434" y="1882669"/>
            <a:ext cx="36997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dirty="0"/>
              <a:t>applying natural log on both sides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936784" y="3111261"/>
            <a:ext cx="574675" cy="592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1913" y="5625033"/>
                <a:ext cx="1455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13" y="5625033"/>
                <a:ext cx="145501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35855" y="5612351"/>
                <a:ext cx="12800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855" y="5612351"/>
                <a:ext cx="128002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1936785" y="422997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77416" y="4635564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Determine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400" dirty="0"/>
              <a:t> and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400" dirty="0"/>
              <a:t> by linear regression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1912936" y="5258868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281" y="2547366"/>
                <a:ext cx="3596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1" y="2547366"/>
                <a:ext cx="35966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05803" y="3550051"/>
                <a:ext cx="276998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AU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803" y="3550051"/>
                <a:ext cx="2769989" cy="738664"/>
              </a:xfrm>
              <a:prstGeom prst="rect">
                <a:avLst/>
              </a:prstGeom>
              <a:blipFill>
                <a:blip r:embed="rId8"/>
                <a:stretch>
                  <a:fillRect l="-881" b="-180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7528" y="3689366"/>
                <a:ext cx="209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28" y="3689366"/>
                <a:ext cx="209371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22B3FB2-0696-3120-5F7D-9ADEDA5A49F1}"/>
              </a:ext>
            </a:extLst>
          </p:cNvPr>
          <p:cNvSpPr txBox="1"/>
          <p:nvPr/>
        </p:nvSpPr>
        <p:spPr>
          <a:xfrm>
            <a:off x="274" y="6522169"/>
            <a:ext cx="7046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i="0" dirty="0">
                <a:solidFill>
                  <a:srgbClr val="FF0000"/>
                </a:solidFill>
                <a:effectLst/>
                <a:latin typeface="+mj-lt"/>
              </a:rPr>
              <a:t>L05E03_leastSquaresRegression_exponentialEquationFit.</a:t>
            </a:r>
            <a:r>
              <a:rPr lang="en-AU" b="1" dirty="0">
                <a:solidFill>
                  <a:srgbClr val="FF0000"/>
                </a:solidFill>
              </a:rPr>
              <a:t>m **</a:t>
            </a:r>
            <a:endParaRPr lang="en-AU" sz="1800" b="1" i="0" dirty="0"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47AE-6E93-1514-6A39-6EACA359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27</a:t>
            </a:fld>
            <a:endParaRPr lang="en-A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8"/>
          <p:cNvSpPr txBox="1">
            <a:spLocks noChangeArrowheads="1"/>
          </p:cNvSpPr>
          <p:nvPr/>
        </p:nvSpPr>
        <p:spPr bwMode="auto">
          <a:xfrm>
            <a:off x="323850" y="115888"/>
            <a:ext cx="5822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(3) Saturation growth rate function: </a:t>
            </a:r>
          </a:p>
        </p:txBody>
      </p:sp>
      <p:graphicFrame>
        <p:nvGraphicFramePr>
          <p:cNvPr id="225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33795"/>
              </p:ext>
            </p:extLst>
          </p:nvPr>
        </p:nvGraphicFramePr>
        <p:xfrm>
          <a:off x="449535" y="583938"/>
          <a:ext cx="24511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368140" progId="Equation.3">
                  <p:embed/>
                </p:oleObj>
              </mc:Choice>
              <mc:Fallback>
                <p:oleObj name="Equation" r:id="rId3" imgW="723586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35" y="583938"/>
                        <a:ext cx="24511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1269207" y="1768322"/>
            <a:ext cx="576262" cy="51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962422" y="1753938"/>
            <a:ext cx="748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dirty="0"/>
              <a:t>invert</a:t>
            </a:r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91120"/>
              </p:ext>
            </p:extLst>
          </p:nvPr>
        </p:nvGraphicFramePr>
        <p:xfrm>
          <a:off x="463550" y="2248938"/>
          <a:ext cx="2424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431800" progId="Equation.3">
                  <p:embed/>
                </p:oleObj>
              </mc:Choice>
              <mc:Fallback>
                <p:oleObj name="Equation" r:id="rId5" imgW="914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248938"/>
                        <a:ext cx="2424113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48" y="993308"/>
            <a:ext cx="25717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>
            <a:off x="1201661" y="3383999"/>
            <a:ext cx="574675" cy="509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3164527" y="1945354"/>
            <a:ext cx="22813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Linear relationship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>
                <a:solidFill>
                  <a:srgbClr val="FF0000"/>
                </a:solidFill>
              </a:rPr>
              <a:t>between X and Y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69207" y="444727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-18000" y="479578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Determine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400" dirty="0"/>
              <a:t> and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400" dirty="0"/>
              <a:t> by linear regression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240077" y="5364000"/>
            <a:ext cx="5746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2000" y="5795801"/>
                <a:ext cx="16912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0" y="5795801"/>
                <a:ext cx="169123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69661" y="5795800"/>
                <a:ext cx="1670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61" y="5795800"/>
                <a:ext cx="1670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3850" y="3894196"/>
                <a:ext cx="209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3894196"/>
                <a:ext cx="209371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90486" y="2972034"/>
                <a:ext cx="1829475" cy="757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86" y="2972034"/>
                <a:ext cx="1829475" cy="7572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21057" y="3922514"/>
                <a:ext cx="2568331" cy="764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AU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AU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57" y="3922514"/>
                <a:ext cx="2568331" cy="7644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EB3DC8-05E9-044E-00E2-604B42631375}"/>
              </a:ext>
            </a:extLst>
          </p:cNvPr>
          <p:cNvSpPr txBox="1"/>
          <p:nvPr/>
        </p:nvSpPr>
        <p:spPr>
          <a:xfrm>
            <a:off x="0" y="6487810"/>
            <a:ext cx="81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L05E04_leastSquaresRegression_saturationGrowthRateEquationFit.m **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F1A9DA-9B7E-C059-D257-121667D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321645" y="54000"/>
            <a:ext cx="69461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Polynomial (non-linear) regression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(single x, 2</a:t>
            </a:r>
            <a:r>
              <a:rPr lang="en-US" altLang="zh-CN" sz="3200" b="1" baseline="30000" dirty="0">
                <a:solidFill>
                  <a:srgbClr val="FF0000"/>
                </a:solidFill>
                <a:ea typeface="宋体" pitchFamily="2" charset="-122"/>
              </a:rPr>
              <a:t>nd</a:t>
            </a: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 order)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288" y="1134000"/>
            <a:ext cx="806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If we fit a second-order polynomial or quadratic equation:</a:t>
            </a:r>
          </a:p>
        </p:txBody>
      </p:sp>
      <p:graphicFrame>
        <p:nvGraphicFramePr>
          <p:cNvPr id="153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51453"/>
              </p:ext>
            </p:extLst>
          </p:nvPr>
        </p:nvGraphicFramePr>
        <p:xfrm>
          <a:off x="1763713" y="2664000"/>
          <a:ext cx="548798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19100" progId="Equation.3">
                  <p:embed/>
                </p:oleObj>
              </mc:Choice>
              <mc:Fallback>
                <p:oleObj name="Equation" r:id="rId2" imgW="16129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64000"/>
                        <a:ext cx="548798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694069"/>
              </p:ext>
            </p:extLst>
          </p:nvPr>
        </p:nvGraphicFramePr>
        <p:xfrm>
          <a:off x="2484438" y="1524538"/>
          <a:ext cx="3327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24538"/>
                        <a:ext cx="3327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288" y="2338625"/>
            <a:ext cx="8353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Coefficients a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, a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 and a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 can be determined by minimizing:</a:t>
            </a:r>
          </a:p>
        </p:txBody>
      </p:sp>
      <p:graphicFrame>
        <p:nvGraphicFramePr>
          <p:cNvPr id="1536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65504"/>
              </p:ext>
            </p:extLst>
          </p:nvPr>
        </p:nvGraphicFramePr>
        <p:xfrm>
          <a:off x="2578100" y="4019337"/>
          <a:ext cx="406082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1231900" progId="Equation.3">
                  <p:embed/>
                </p:oleObj>
              </mc:Choice>
              <mc:Fallback>
                <p:oleObj name="Equation" r:id="rId6" imgW="2108200" imgH="1231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019337"/>
                        <a:ext cx="406082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1321645" y="4968590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59758-8850-EED1-DC6A-022F69E848C3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6A85-F772-94EC-5D41-AC9AEF66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29</a:t>
            </a:fld>
            <a:endParaRPr lang="en-A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D1AB-BF00-F2FE-D842-EA4038A1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9362"/>
          </a:xfrm>
        </p:spPr>
        <p:txBody>
          <a:bodyPr/>
          <a:lstStyle/>
          <a:p>
            <a:r>
              <a:rPr lang="en-AU" sz="3200" b="1" dirty="0"/>
              <a:t>MATLAB example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E67D-03B0-3EC8-0F7E-7F0C80A6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All lecture scripts uploaded weekly to: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https://github.com/AzdiarGazder/MECH201</a:t>
            </a:r>
            <a:endParaRPr lang="en-AU" dirty="0">
              <a:solidFill>
                <a:srgbClr val="0000FF"/>
              </a:solidFill>
            </a:endParaRP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Please follow the instructions posted there to download and run your local copy of the scripts.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9A111-9EAA-4E63-E2A6-DD1B5A4E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69464-3999-4ECB-8476-07450CCCA727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7480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5231"/>
              </p:ext>
            </p:extLst>
          </p:nvPr>
        </p:nvGraphicFramePr>
        <p:xfrm>
          <a:off x="1340962" y="260350"/>
          <a:ext cx="4892675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1308100" progId="Equation.3">
                  <p:embed/>
                </p:oleObj>
              </mc:Choice>
              <mc:Fallback>
                <p:oleObj name="Equation" r:id="rId2" imgW="2540000" imgH="130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962" y="260350"/>
                        <a:ext cx="4892675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117000" y="1052513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4" name="Right Arrow 3"/>
          <p:cNvSpPr/>
          <p:nvPr/>
        </p:nvSpPr>
        <p:spPr>
          <a:xfrm>
            <a:off x="188437" y="31416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00075" y="3933825"/>
          <a:ext cx="36687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1231900" progId="Equation.3">
                  <p:embed/>
                </p:oleObj>
              </mc:Choice>
              <mc:Fallback>
                <p:oleObj name="Equation" r:id="rId4" imgW="1905000" imgH="1231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933825"/>
                        <a:ext cx="3668713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572000" y="4437063"/>
          <a:ext cx="12827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8000" imgH="596900" progId="Equation.3">
                  <p:embed/>
                </p:oleObj>
              </mc:Choice>
              <mc:Fallback>
                <p:oleObj name="Equation" r:id="rId6" imgW="5080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37063"/>
                        <a:ext cx="12827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453188" y="3933825"/>
          <a:ext cx="17367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309" imgH="1231366" progId="Equation.3">
                  <p:embed/>
                </p:oleObj>
              </mc:Choice>
              <mc:Fallback>
                <p:oleObj name="Equation" r:id="rId8" imgW="901309" imgH="123136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3933825"/>
                        <a:ext cx="173672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83012"/>
              </p:ext>
            </p:extLst>
          </p:nvPr>
        </p:nvGraphicFramePr>
        <p:xfrm>
          <a:off x="1691800" y="3071813"/>
          <a:ext cx="18684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139700" progId="Equation.3">
                  <p:embed/>
                </p:oleObj>
              </mc:Choice>
              <mc:Fallback>
                <p:oleObj name="Equation" r:id="rId10" imgW="457200" imgH="139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800" y="3071813"/>
                        <a:ext cx="18684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887103-52F8-0A34-9B89-4B68D7376930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AB672-F43C-2335-0683-7A4D408820DA}"/>
              </a:ext>
            </a:extLst>
          </p:cNvPr>
          <p:cNvSpPr txBox="1"/>
          <p:nvPr/>
        </p:nvSpPr>
        <p:spPr>
          <a:xfrm>
            <a:off x="6202500" y="1410923"/>
            <a:ext cx="2835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This is familiar!</a:t>
            </a:r>
          </a:p>
          <a:p>
            <a:pPr algn="ctr"/>
            <a:endParaRPr lang="en-AU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Use Gauss elimination or LU decomposition, or Gauss-Seidel iteration from week 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94FA-7AB7-BC49-372A-830B0D3D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30</a:t>
            </a:fld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144000"/>
            <a:ext cx="806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3600" dirty="0"/>
              <a:t>Solving </a:t>
            </a:r>
            <a:r>
              <a:rPr lang="en-AU" altLang="en-US" sz="3600" b="1" dirty="0"/>
              <a:t>AX </a:t>
            </a:r>
            <a:r>
              <a:rPr lang="en-AU" altLang="en-US" sz="3600" dirty="0"/>
              <a:t>= </a:t>
            </a:r>
            <a:r>
              <a:rPr lang="en-AU" altLang="en-US" sz="3600" b="1" dirty="0"/>
              <a:t>B</a:t>
            </a:r>
            <a:r>
              <a:rPr lang="en-AU" altLang="en-US" sz="3600" dirty="0"/>
              <a:t> yields the coefficients a</a:t>
            </a:r>
            <a:r>
              <a:rPr lang="en-AU" altLang="en-US" sz="3600" baseline="-25000" dirty="0"/>
              <a:t>0</a:t>
            </a:r>
            <a:r>
              <a:rPr lang="en-AU" altLang="en-US" sz="3600" dirty="0"/>
              <a:t>, a</a:t>
            </a:r>
            <a:r>
              <a:rPr lang="en-AU" altLang="en-US" sz="3600" baseline="-25000" dirty="0"/>
              <a:t>1</a:t>
            </a:r>
            <a:r>
              <a:rPr lang="en-AU" altLang="en-US" sz="3600" dirty="0"/>
              <a:t> and a</a:t>
            </a:r>
            <a:r>
              <a:rPr lang="en-AU" altLang="en-US" sz="3600" baseline="-25000" dirty="0"/>
              <a:t>2</a:t>
            </a:r>
            <a:endParaRPr lang="en-AU" altLang="en-US" sz="3600" dirty="0"/>
          </a:p>
        </p:txBody>
      </p:sp>
      <p:sp>
        <p:nvSpPr>
          <p:cNvPr id="17415" name="TextBox 15"/>
          <p:cNvSpPr txBox="1">
            <a:spLocks noChangeArrowheads="1"/>
          </p:cNvSpPr>
          <p:nvPr/>
        </p:nvSpPr>
        <p:spPr bwMode="auto">
          <a:xfrm>
            <a:off x="349366" y="1539000"/>
            <a:ext cx="585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1) Standard error of the estimate:</a:t>
            </a: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604574"/>
              </p:ext>
            </p:extLst>
          </p:nvPr>
        </p:nvGraphicFramePr>
        <p:xfrm>
          <a:off x="1293929" y="2005725"/>
          <a:ext cx="30861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559" imgH="406224" progId="Equation.3">
                  <p:embed/>
                </p:oleObj>
              </mc:Choice>
              <mc:Fallback>
                <p:oleObj name="Equation" r:id="rId2" imgW="1015559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929" y="2005725"/>
                        <a:ext cx="30861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Box 19"/>
          <p:cNvSpPr txBox="1">
            <a:spLocks noChangeArrowheads="1"/>
          </p:cNvSpPr>
          <p:nvPr/>
        </p:nvSpPr>
        <p:spPr bwMode="auto">
          <a:xfrm>
            <a:off x="349366" y="333900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m is the order of polynomial; m = 2 for a quadratic equation.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2000" b="1" i="1" dirty="0">
                <a:solidFill>
                  <a:srgbClr val="FF0000"/>
                </a:solidFill>
              </a:rPr>
              <a:t>n-(m+1) because m+1 degrees of freedom lost for a0, a1 and a2…etc</a:t>
            </a:r>
          </a:p>
        </p:txBody>
      </p:sp>
      <p:sp>
        <p:nvSpPr>
          <p:cNvPr id="17417" name="TextBox 20"/>
          <p:cNvSpPr txBox="1">
            <a:spLocks noChangeArrowheads="1"/>
          </p:cNvSpPr>
          <p:nvPr/>
        </p:nvSpPr>
        <p:spPr bwMode="auto">
          <a:xfrm>
            <a:off x="420804" y="4419000"/>
            <a:ext cx="4640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2) Correlation coefficient :</a:t>
            </a:r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712832"/>
              </p:ext>
            </p:extLst>
          </p:nvPr>
        </p:nvGraphicFramePr>
        <p:xfrm>
          <a:off x="2005129" y="4995263"/>
          <a:ext cx="19446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100" progId="Equation.3">
                  <p:embed/>
                </p:oleObj>
              </mc:Choice>
              <mc:Fallback>
                <p:oleObj name="Equation" r:id="rId4" imgW="6858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129" y="4995263"/>
                        <a:ext cx="19446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238249"/>
              </p:ext>
            </p:extLst>
          </p:nvPr>
        </p:nvGraphicFramePr>
        <p:xfrm>
          <a:off x="5169016" y="5138138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419100" progId="Equation.3">
                  <p:embed/>
                </p:oleObj>
              </mc:Choice>
              <mc:Fallback>
                <p:oleObj name="Equation" r:id="rId6" imgW="876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016" y="5138138"/>
                        <a:ext cx="1968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05495"/>
              </p:ext>
            </p:extLst>
          </p:nvPr>
        </p:nvGraphicFramePr>
        <p:xfrm>
          <a:off x="4453054" y="2145425"/>
          <a:ext cx="38163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900" imgH="419100" progId="Equation.3">
                  <p:embed/>
                </p:oleObj>
              </mc:Choice>
              <mc:Fallback>
                <p:oleObj name="Equation" r:id="rId8" imgW="1612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054" y="2145425"/>
                        <a:ext cx="38163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A28F8C-651D-F185-EC66-689E77B54638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C2686-3E08-B6AE-917F-0A9EAC25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31</a:t>
            </a:fld>
            <a:endParaRPr lang="en-A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154931" y="9000"/>
            <a:ext cx="68563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of polynomial regression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358775" y="908050"/>
            <a:ext cx="8461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Fit a second-order polynomial to the data below.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(single x, 2</a:t>
            </a:r>
            <a:r>
              <a:rPr lang="en-US" altLang="zh-CN" sz="2400" b="1" baseline="30000" dirty="0">
                <a:solidFill>
                  <a:srgbClr val="FF0000"/>
                </a:solidFill>
                <a:ea typeface="宋体" pitchFamily="2" charset="-122"/>
              </a:rPr>
              <a:t>nd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 order)</a:t>
            </a:r>
            <a:endParaRPr lang="en-AU" altLang="en-US" sz="2400" dirty="0">
              <a:solidFill>
                <a:srgbClr val="FF0000"/>
              </a:solidFill>
            </a:endParaRPr>
          </a:p>
        </p:txBody>
      </p:sp>
      <p:pic>
        <p:nvPicPr>
          <p:cNvPr id="39940" name="Picture 2" descr="Table 17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1963"/>
            <a:ext cx="8229600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92281"/>
              </p:ext>
            </p:extLst>
          </p:nvPr>
        </p:nvGraphicFramePr>
        <p:xfrm>
          <a:off x="2555875" y="5439538"/>
          <a:ext cx="3327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900" imgH="228600" progId="Equation.3">
                  <p:embed/>
                </p:oleObj>
              </mc:Choice>
              <mc:Fallback>
                <p:oleObj name="Equation" r:id="rId3" imgW="977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39538"/>
                        <a:ext cx="3327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C06874-FD52-5B12-78C2-EEC88B62AF89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4D1D72-4D4B-EA22-B7AB-B89D52F2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32</a:t>
            </a:fld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250825" y="260350"/>
          <a:ext cx="52133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900" imgH="1231900" progId="Equation.3">
                  <p:embed/>
                </p:oleObj>
              </mc:Choice>
              <mc:Fallback>
                <p:oleObj name="Equation" r:id="rId2" imgW="2882900" imgH="1231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52133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1"/>
          <p:cNvGraphicFramePr>
            <a:graphicFrameLocks noChangeAspect="1"/>
          </p:cNvGraphicFramePr>
          <p:nvPr/>
        </p:nvGraphicFramePr>
        <p:xfrm>
          <a:off x="5795963" y="260350"/>
          <a:ext cx="28860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7950" imgH="1231366" progId="Equation.3">
                  <p:embed/>
                </p:oleObj>
              </mc:Choice>
              <mc:Fallback>
                <p:oleObj name="Equation" r:id="rId4" imgW="1497950" imgH="123136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0350"/>
                        <a:ext cx="288607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0825" y="2467888"/>
            <a:ext cx="8066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Solving </a:t>
            </a:r>
            <a:r>
              <a:rPr lang="en-AU" altLang="en-US" sz="2800" b="1" dirty="0"/>
              <a:t>AX </a:t>
            </a:r>
            <a:r>
              <a:rPr lang="en-AU" altLang="en-US" sz="2800" dirty="0"/>
              <a:t>= </a:t>
            </a:r>
            <a:r>
              <a:rPr lang="en-AU" altLang="en-US" sz="2800" b="1" dirty="0"/>
              <a:t>B</a:t>
            </a:r>
            <a:r>
              <a:rPr lang="en-AU" altLang="en-US" sz="2800" dirty="0"/>
              <a:t> by Gauss elimination</a:t>
            </a:r>
            <a:r>
              <a:rPr lang="en-AU" altLang="en-US" sz="3600" dirty="0"/>
              <a:t>.</a:t>
            </a:r>
          </a:p>
        </p:txBody>
      </p:sp>
      <p:graphicFrame>
        <p:nvGraphicFramePr>
          <p:cNvPr id="19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62838"/>
              </p:ext>
            </p:extLst>
          </p:nvPr>
        </p:nvGraphicFramePr>
        <p:xfrm>
          <a:off x="900113" y="3160500"/>
          <a:ext cx="17954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571252" progId="Equation.3">
                  <p:embed/>
                </p:oleObj>
              </mc:Choice>
              <mc:Fallback>
                <p:oleObj name="Equation" r:id="rId6" imgW="710891" imgH="5712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60500"/>
                        <a:ext cx="17954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3132138" y="3592300"/>
            <a:ext cx="79216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94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00825"/>
              </p:ext>
            </p:extLst>
          </p:nvPr>
        </p:nvGraphicFramePr>
        <p:xfrm>
          <a:off x="4067175" y="3520863"/>
          <a:ext cx="49911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600" imgH="228600" progId="Equation.3">
                  <p:embed/>
                </p:oleObj>
              </mc:Choice>
              <mc:Fallback>
                <p:oleObj name="Equation" r:id="rId8" imgW="1879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20863"/>
                        <a:ext cx="49911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749321"/>
              </p:ext>
            </p:extLst>
          </p:nvPr>
        </p:nvGraphicFramePr>
        <p:xfrm>
          <a:off x="250825" y="4595225"/>
          <a:ext cx="5108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9000" imgH="419100" progId="Equation.3">
                  <p:embed/>
                </p:oleObj>
              </mc:Choice>
              <mc:Fallback>
                <p:oleObj name="Equation" r:id="rId10" imgW="21590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95225"/>
                        <a:ext cx="5108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49612"/>
              </p:ext>
            </p:extLst>
          </p:nvPr>
        </p:nvGraphicFramePr>
        <p:xfrm>
          <a:off x="267787" y="5508963"/>
          <a:ext cx="32242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5100" imgH="419100" progId="Equation.3">
                  <p:embed/>
                </p:oleObj>
              </mc:Choice>
              <mc:Fallback>
                <p:oleObj name="Equation" r:id="rId12" imgW="14351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87" y="5508963"/>
                        <a:ext cx="32242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18"/>
          <p:cNvSpPr/>
          <p:nvPr/>
        </p:nvSpPr>
        <p:spPr>
          <a:xfrm>
            <a:off x="5003800" y="5392525"/>
            <a:ext cx="792163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20788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9270"/>
              </p:ext>
            </p:extLst>
          </p:nvPr>
        </p:nvGraphicFramePr>
        <p:xfrm>
          <a:off x="5867400" y="4528925"/>
          <a:ext cx="2790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7532" imgH="406224" progId="Equation.3">
                  <p:embed/>
                </p:oleObj>
              </mc:Choice>
              <mc:Fallback>
                <p:oleObj name="Equation" r:id="rId14" imgW="1307532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28925"/>
                        <a:ext cx="27908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40938"/>
              </p:ext>
            </p:extLst>
          </p:nvPr>
        </p:nvGraphicFramePr>
        <p:xfrm>
          <a:off x="6057000" y="5463963"/>
          <a:ext cx="26828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06500" imgH="419100" progId="Equation.3">
                  <p:embed/>
                </p:oleObj>
              </mc:Choice>
              <mc:Fallback>
                <p:oleObj name="Equation" r:id="rId16" imgW="12065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000" y="5463963"/>
                        <a:ext cx="26828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3E5A36-7642-824B-C802-0A697FD073F1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L05E05_polynomialRegression.m **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FB1A6-3E18-242C-993F-A95EFA71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33</a:t>
            </a:fld>
            <a:endParaRPr lang="en-AU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124075" y="260350"/>
            <a:ext cx="51475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Multiple linear regression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AU" altLang="en-US" sz="3200" b="1" dirty="0">
                <a:solidFill>
                  <a:srgbClr val="FF0000"/>
                </a:solidFill>
              </a:rPr>
              <a:t>x</a:t>
            </a:r>
            <a:r>
              <a:rPr lang="en-AU" altLang="en-US" sz="3200" b="1" baseline="-25000" dirty="0">
                <a:solidFill>
                  <a:srgbClr val="FF0000"/>
                </a:solidFill>
              </a:rPr>
              <a:t>1, </a:t>
            </a:r>
            <a:r>
              <a:rPr lang="en-AU" altLang="en-US" sz="3200" b="1" dirty="0">
                <a:solidFill>
                  <a:srgbClr val="FF0000"/>
                </a:solidFill>
              </a:rPr>
              <a:t>x</a:t>
            </a:r>
            <a:r>
              <a:rPr lang="en-AU" alt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,…,  first order)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95288" y="1359000"/>
            <a:ext cx="806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For example, y might be a linear function of </a:t>
            </a:r>
            <a:r>
              <a:rPr lang="en-AU" altLang="en-US" sz="2400" b="1" dirty="0">
                <a:solidFill>
                  <a:srgbClr val="FF0000"/>
                </a:solidFill>
              </a:rPr>
              <a:t>x</a:t>
            </a:r>
            <a:r>
              <a:rPr lang="en-AU" alt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AU" altLang="en-US" sz="2400" dirty="0"/>
              <a:t> and </a:t>
            </a:r>
            <a:r>
              <a:rPr lang="en-AU" altLang="en-US" sz="2400" b="1" dirty="0">
                <a:solidFill>
                  <a:srgbClr val="FF0000"/>
                </a:solidFill>
              </a:rPr>
              <a:t>x</a:t>
            </a:r>
            <a:r>
              <a:rPr lang="en-AU" altLang="en-US" sz="2400" b="1" baseline="-25000" dirty="0">
                <a:solidFill>
                  <a:srgbClr val="FF0000"/>
                </a:solidFill>
              </a:rPr>
              <a:t>2</a:t>
            </a:r>
            <a:r>
              <a:rPr lang="en-AU" altLang="en-US" sz="2400" dirty="0"/>
              <a:t>: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655763" y="2781300"/>
          <a:ext cx="570388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19100" progId="Equation.3">
                  <p:embed/>
                </p:oleObj>
              </mc:Choice>
              <mc:Fallback>
                <p:oleObj name="Equation" r:id="rId2" imgW="1676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781300"/>
                        <a:ext cx="570388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954500"/>
              </p:ext>
            </p:extLst>
          </p:nvPr>
        </p:nvGraphicFramePr>
        <p:xfrm>
          <a:off x="2398713" y="1764000"/>
          <a:ext cx="35004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700" imgH="190500" progId="Equation.3">
                  <p:embed/>
                </p:oleObj>
              </mc:Choice>
              <mc:Fallback>
                <p:oleObj name="Equation" r:id="rId4" imgW="10287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764000"/>
                        <a:ext cx="35004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288" y="2349500"/>
            <a:ext cx="8353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/>
              <a:t>Coefficients a</a:t>
            </a:r>
            <a:r>
              <a:rPr lang="en-AU" altLang="en-US" sz="2400" baseline="-25000"/>
              <a:t>0</a:t>
            </a:r>
            <a:r>
              <a:rPr lang="en-AU" altLang="en-US" sz="2400"/>
              <a:t>, a</a:t>
            </a:r>
            <a:r>
              <a:rPr lang="en-AU" altLang="en-US" sz="2400" baseline="-25000"/>
              <a:t>1</a:t>
            </a:r>
            <a:r>
              <a:rPr lang="en-AU" altLang="en-US" sz="2400"/>
              <a:t> and a</a:t>
            </a:r>
            <a:r>
              <a:rPr lang="en-AU" altLang="en-US" sz="2400" baseline="-25000"/>
              <a:t>2</a:t>
            </a:r>
            <a:r>
              <a:rPr lang="en-AU" altLang="en-US" sz="2400"/>
              <a:t> can be determined by minimizing: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72739"/>
              </p:ext>
            </p:extLst>
          </p:nvPr>
        </p:nvGraphicFramePr>
        <p:xfrm>
          <a:off x="2493963" y="4149000"/>
          <a:ext cx="423227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100" imgH="1231900" progId="Equation.3">
                  <p:embed/>
                </p:oleObj>
              </mc:Choice>
              <mc:Fallback>
                <p:oleObj name="Equation" r:id="rId6" imgW="21971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149000"/>
                        <a:ext cx="423227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1331913" y="4941163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0007A-28F2-4809-7501-7060CF9A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34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E3B80-BF12-6B54-BB48-85301439C240}"/>
              </a:ext>
            </a:extLst>
          </p:cNvPr>
          <p:cNvSpPr txBox="1"/>
          <p:nvPr/>
        </p:nvSpPr>
        <p:spPr>
          <a:xfrm>
            <a:off x="-18000" y="6479668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L05E06_polynomialRegression_multipleLinear.m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73321"/>
              </p:ext>
            </p:extLst>
          </p:nvPr>
        </p:nvGraphicFramePr>
        <p:xfrm>
          <a:off x="1104187" y="260350"/>
          <a:ext cx="535781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00" imgH="1308100" progId="Equation.3">
                  <p:embed/>
                </p:oleObj>
              </mc:Choice>
              <mc:Fallback>
                <p:oleObj name="Equation" r:id="rId2" imgW="2781300" imgH="130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187" y="260350"/>
                        <a:ext cx="5357813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112000" y="1052513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3" name="Right Arrow 12"/>
          <p:cNvSpPr/>
          <p:nvPr/>
        </p:nvSpPr>
        <p:spPr>
          <a:xfrm>
            <a:off x="183437" y="31416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33797" name="Object 12"/>
          <p:cNvGraphicFramePr>
            <a:graphicFrameLocks noChangeAspect="1"/>
          </p:cNvGraphicFramePr>
          <p:nvPr/>
        </p:nvGraphicFramePr>
        <p:xfrm>
          <a:off x="269875" y="3933825"/>
          <a:ext cx="43291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1231900" progId="Equation.3">
                  <p:embed/>
                </p:oleObj>
              </mc:Choice>
              <mc:Fallback>
                <p:oleObj name="Equation" r:id="rId4" imgW="2247900" imgH="1231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3933825"/>
                        <a:ext cx="4329113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3"/>
          <p:cNvGraphicFramePr>
            <a:graphicFrameLocks noChangeAspect="1"/>
          </p:cNvGraphicFramePr>
          <p:nvPr/>
        </p:nvGraphicFramePr>
        <p:xfrm>
          <a:off x="4873625" y="4437063"/>
          <a:ext cx="12827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8000" imgH="596900" progId="Equation.3">
                  <p:embed/>
                </p:oleObj>
              </mc:Choice>
              <mc:Fallback>
                <p:oleObj name="Equation" r:id="rId6" imgW="508000" imgH="596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4437063"/>
                        <a:ext cx="12827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4"/>
          <p:cNvGraphicFramePr>
            <a:graphicFrameLocks noChangeAspect="1"/>
          </p:cNvGraphicFramePr>
          <p:nvPr/>
        </p:nvGraphicFramePr>
        <p:xfrm>
          <a:off x="6429375" y="3933825"/>
          <a:ext cx="178435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100" imgH="1231900" progId="Equation.3">
                  <p:embed/>
                </p:oleObj>
              </mc:Choice>
              <mc:Fallback>
                <p:oleObj name="Equation" r:id="rId8" imgW="927100" imgH="1231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933825"/>
                        <a:ext cx="178435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84752"/>
              </p:ext>
            </p:extLst>
          </p:nvPr>
        </p:nvGraphicFramePr>
        <p:xfrm>
          <a:off x="1686800" y="3071813"/>
          <a:ext cx="18684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139700" progId="Equation.3">
                  <p:embed/>
                </p:oleObj>
              </mc:Choice>
              <mc:Fallback>
                <p:oleObj name="Equation" r:id="rId10" imgW="457200" imgH="139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800" y="3071813"/>
                        <a:ext cx="18684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02C2-36B7-22E7-9977-9247A841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35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61E3F-9906-BE12-18B2-2C0639D21A04}"/>
              </a:ext>
            </a:extLst>
          </p:cNvPr>
          <p:cNvSpPr txBox="1"/>
          <p:nvPr/>
        </p:nvSpPr>
        <p:spPr>
          <a:xfrm>
            <a:off x="6822000" y="615851"/>
            <a:ext cx="2176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This is familiar!</a:t>
            </a:r>
          </a:p>
          <a:p>
            <a:pPr algn="ctr"/>
            <a:endParaRPr lang="en-AU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Use Gauss elimination or LU decomposition, or Gauss-Seidel iteration from week 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0F3E-153E-EAFA-21DE-F5BF8B5FA9E6}"/>
              </a:ext>
            </a:extLst>
          </p:cNvPr>
          <p:cNvSpPr txBox="1"/>
          <p:nvPr/>
        </p:nvSpPr>
        <p:spPr>
          <a:xfrm>
            <a:off x="-18000" y="6479668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L05E06_polynomialRegression_multipleLinear.m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23850" y="549275"/>
            <a:ext cx="806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3600" dirty="0"/>
              <a:t>Solving </a:t>
            </a:r>
            <a:r>
              <a:rPr lang="en-AU" altLang="en-US" sz="3600" b="1" dirty="0"/>
              <a:t>AX </a:t>
            </a:r>
            <a:r>
              <a:rPr lang="en-AU" altLang="en-US" sz="3600" dirty="0"/>
              <a:t>= </a:t>
            </a:r>
            <a:r>
              <a:rPr lang="en-AU" altLang="en-US" sz="3600" b="1" dirty="0"/>
              <a:t>B</a:t>
            </a:r>
            <a:r>
              <a:rPr lang="en-AU" altLang="en-US" sz="3600" dirty="0"/>
              <a:t> yields the coefficients a</a:t>
            </a:r>
            <a:r>
              <a:rPr lang="en-AU" altLang="en-US" sz="3600" baseline="-25000" dirty="0"/>
              <a:t>0</a:t>
            </a:r>
            <a:r>
              <a:rPr lang="en-AU" altLang="en-US" sz="3600" dirty="0"/>
              <a:t>, a</a:t>
            </a:r>
            <a:r>
              <a:rPr lang="en-AU" altLang="en-US" sz="3600" baseline="-25000" dirty="0"/>
              <a:t>1</a:t>
            </a:r>
            <a:r>
              <a:rPr lang="en-AU" altLang="en-US" sz="3600" dirty="0"/>
              <a:t> and a</a:t>
            </a:r>
            <a:r>
              <a:rPr lang="en-AU" altLang="en-US" sz="3600" baseline="-25000" dirty="0"/>
              <a:t>2</a:t>
            </a:r>
            <a:r>
              <a:rPr lang="en-AU" altLang="en-US" sz="3600" dirty="0"/>
              <a:t>.</a:t>
            </a:r>
          </a:p>
        </p:txBody>
      </p:sp>
      <p:sp>
        <p:nvSpPr>
          <p:cNvPr id="21511" name="TextBox 15"/>
          <p:cNvSpPr txBox="1">
            <a:spLocks noChangeArrowheads="1"/>
          </p:cNvSpPr>
          <p:nvPr/>
        </p:nvSpPr>
        <p:spPr bwMode="auto">
          <a:xfrm>
            <a:off x="287868" y="2175991"/>
            <a:ext cx="585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1) Standard error of the estimate: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01658"/>
              </p:ext>
            </p:extLst>
          </p:nvPr>
        </p:nvGraphicFramePr>
        <p:xfrm>
          <a:off x="1232431" y="2642716"/>
          <a:ext cx="30861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559" imgH="406224" progId="Equation.3">
                  <p:embed/>
                </p:oleObj>
              </mc:Choice>
              <mc:Fallback>
                <p:oleObj name="Equation" r:id="rId2" imgW="1015559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431" y="2642716"/>
                        <a:ext cx="30861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Box 19"/>
          <p:cNvSpPr txBox="1">
            <a:spLocks noChangeArrowheads="1"/>
          </p:cNvSpPr>
          <p:nvPr/>
        </p:nvSpPr>
        <p:spPr bwMode="auto">
          <a:xfrm>
            <a:off x="287868" y="3934941"/>
            <a:ext cx="738913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m is the dimensionality, m = 2 for the above problem.</a:t>
            </a:r>
          </a:p>
        </p:txBody>
      </p:sp>
      <p:sp>
        <p:nvSpPr>
          <p:cNvPr id="21513" name="TextBox 20"/>
          <p:cNvSpPr txBox="1">
            <a:spLocks noChangeArrowheads="1"/>
          </p:cNvSpPr>
          <p:nvPr/>
        </p:nvSpPr>
        <p:spPr bwMode="auto">
          <a:xfrm>
            <a:off x="359306" y="4654078"/>
            <a:ext cx="4640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/>
              <a:t>2) Correlation coefficient :</a:t>
            </a: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223639"/>
              </p:ext>
            </p:extLst>
          </p:nvPr>
        </p:nvGraphicFramePr>
        <p:xfrm>
          <a:off x="1943631" y="5230341"/>
          <a:ext cx="19446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100" progId="Equation.3">
                  <p:embed/>
                </p:oleObj>
              </mc:Choice>
              <mc:Fallback>
                <p:oleObj name="Equation" r:id="rId4" imgW="6858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631" y="5230341"/>
                        <a:ext cx="19446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190997"/>
              </p:ext>
            </p:extLst>
          </p:nvPr>
        </p:nvGraphicFramePr>
        <p:xfrm>
          <a:off x="5107518" y="5373216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419100" progId="Equation.3">
                  <p:embed/>
                </p:oleObj>
              </mc:Choice>
              <mc:Fallback>
                <p:oleObj name="Equation" r:id="rId6" imgW="8763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518" y="5373216"/>
                        <a:ext cx="19685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976611"/>
              </p:ext>
            </p:extLst>
          </p:nvPr>
        </p:nvGraphicFramePr>
        <p:xfrm>
          <a:off x="4751918" y="2782416"/>
          <a:ext cx="3965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400" imgH="419100" progId="Equation.3">
                  <p:embed/>
                </p:oleObj>
              </mc:Choice>
              <mc:Fallback>
                <p:oleObj name="Equation" r:id="rId8" imgW="16764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918" y="2782416"/>
                        <a:ext cx="3965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0F6E3-103B-4B65-27BD-358114F9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36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94483-D940-ED26-B445-42E1C4C2F717}"/>
              </a:ext>
            </a:extLst>
          </p:cNvPr>
          <p:cNvSpPr txBox="1"/>
          <p:nvPr/>
        </p:nvSpPr>
        <p:spPr>
          <a:xfrm>
            <a:off x="-18000" y="6479668"/>
            <a:ext cx="61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L05E06_polynomialRegression_multipleLinear. m **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660489" y="1746717"/>
            <a:ext cx="58642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Regression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Fourier Approximation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for periodic functions)</a:t>
            </a:r>
            <a:r>
              <a:rPr lang="en-AU" altLang="en-US" sz="36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0423-C071-DA73-AF19-4BCB496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2772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3132138" y="115888"/>
            <a:ext cx="3757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Periodic functions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pic>
        <p:nvPicPr>
          <p:cNvPr id="70659" name="Picture 2" descr="Figure 19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4776788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660" name="Object 11"/>
          <p:cNvGraphicFramePr>
            <a:graphicFrameLocks noChangeAspect="1"/>
          </p:cNvGraphicFramePr>
          <p:nvPr/>
        </p:nvGraphicFramePr>
        <p:xfrm>
          <a:off x="5580063" y="1628775"/>
          <a:ext cx="25304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669" imgH="177723" progId="Equation.3">
                  <p:embed/>
                </p:oleObj>
              </mc:Choice>
              <mc:Fallback>
                <p:oleObj name="Equation" r:id="rId3" imgW="761669" imgH="177723" progId="Equation.3">
                  <p:embed/>
                  <p:pic>
                    <p:nvPicPr>
                      <p:cNvPr id="7066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628775"/>
                        <a:ext cx="25304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Box 12"/>
          <p:cNvSpPr txBox="1">
            <a:spLocks noChangeArrowheads="1"/>
          </p:cNvSpPr>
          <p:nvPr/>
        </p:nvSpPr>
        <p:spPr bwMode="auto">
          <a:xfrm>
            <a:off x="4897205" y="2528559"/>
            <a:ext cx="406359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AU" altLang="en-US" sz="2800" dirty="0"/>
              <a:t>The periodic function repeats its values at a regular interval (T).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AU" altLang="en-US" sz="2800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en-AU" altLang="en-US" sz="2800" dirty="0"/>
              <a:t>T is defined as the period.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1EEF0-8903-1406-2A18-705D4104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38</a:t>
            </a:fld>
            <a:endParaRPr lang="en-AU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88FE3-D126-7580-51C9-085C775EE8AB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2752596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39000"/>
            <a:ext cx="45339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467" name="Object 23"/>
          <p:cNvGraphicFramePr>
            <a:graphicFrameLocks noChangeAspect="1"/>
          </p:cNvGraphicFramePr>
          <p:nvPr/>
        </p:nvGraphicFramePr>
        <p:xfrm>
          <a:off x="1908175" y="765175"/>
          <a:ext cx="53324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300" imgH="190500" progId="Equation.3">
                  <p:embed/>
                </p:oleObj>
              </mc:Choice>
              <mc:Fallback>
                <p:oleObj name="Equation" r:id="rId3" imgW="1384300" imgH="190500" progId="Equation.3">
                  <p:embed/>
                  <p:pic>
                    <p:nvPicPr>
                      <p:cNvPr id="624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53324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593895" y="135600"/>
            <a:ext cx="59202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1- Sinusoid function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94422"/>
              </p:ext>
            </p:extLst>
          </p:nvPr>
        </p:nvGraphicFramePr>
        <p:xfrm>
          <a:off x="5580063" y="1610438"/>
          <a:ext cx="244316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753" imgH="330057" progId="Equation.3">
                  <p:embed/>
                </p:oleObj>
              </mc:Choice>
              <mc:Fallback>
                <p:oleObj name="Equation" r:id="rId5" imgW="799753" imgH="330057" progId="Equation.3">
                  <p:embed/>
                  <p:pic>
                    <p:nvPicPr>
                      <p:cNvPr id="624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610438"/>
                        <a:ext cx="2443162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095479"/>
              </p:ext>
            </p:extLst>
          </p:nvPr>
        </p:nvGraphicFramePr>
        <p:xfrm>
          <a:off x="6238875" y="2547063"/>
          <a:ext cx="11239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300" imgH="330200" progId="Equation.3">
                  <p:embed/>
                </p:oleObj>
              </mc:Choice>
              <mc:Fallback>
                <p:oleObj name="Equation" r:id="rId7" imgW="368300" imgH="330200" progId="Equation.3">
                  <p:embed/>
                  <p:pic>
                    <p:nvPicPr>
                      <p:cNvPr id="624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2547063"/>
                        <a:ext cx="11239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250825" y="4194225"/>
            <a:ext cx="87137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i="1" dirty="0"/>
              <a:t>f</a:t>
            </a:r>
            <a:r>
              <a:rPr lang="en-AU" altLang="en-US" sz="2400" dirty="0"/>
              <a:t>    =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A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 = mean value, the average height above the t axis,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C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 = amplitude, the height of the oscillation,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</a:t>
            </a:r>
            <a:r>
              <a:rPr lang="en-AU" altLang="en-US" sz="2400" baseline="-25000" dirty="0"/>
              <a:t>0</a:t>
            </a:r>
            <a:r>
              <a:rPr lang="en-AU" altLang="en-US" sz="2400" dirty="0"/>
              <a:t> = angular frequency, how often the cycles occur,</a:t>
            </a:r>
          </a:p>
          <a:p>
            <a:pPr marL="342900" indent="-342900" eaLnBrk="1" hangingPunct="1">
              <a:spcBef>
                <a:spcPct val="0"/>
              </a:spcBef>
              <a:buFont typeface="Symbol" panose="05050102010706020507" pitchFamily="18" charset="2"/>
              <a:buChar char="q"/>
            </a:pPr>
            <a:r>
              <a:rPr lang="en-AU" altLang="en-US" sz="2400" dirty="0"/>
              <a:t> = phase angle, the extent to which sinusoid is shifted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2400" dirty="0"/>
              <a:t>        horizontally.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F0002-CCCB-986B-8228-037304B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39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7EA4F-8E17-0C5F-D116-37A0295C0521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98112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0" y="734505"/>
            <a:ext cx="8856984" cy="3717409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There are two approaches: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curve fitting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interpolation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Curve fitting by least-squares regression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When the data exhibits a 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significant degree of error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then the strategy is to derive a single curve that represents the </a:t>
            </a:r>
            <a:r>
              <a:rPr lang="en-US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general trend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the data.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35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Interpolation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when the data is known to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 precise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the approach is to fit a curve or a series of curves that pass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directly through each of the points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Estimation of values between well-known discrete points is called interpolation.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1714487" y="54000"/>
            <a:ext cx="6146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accent6"/>
                </a:solidFill>
                <a:latin typeface="Arial" charset="0"/>
                <a:ea typeface="宋体" pitchFamily="2" charset="-122"/>
              </a:rPr>
              <a:t>Curve Fitting and Interpolation</a:t>
            </a:r>
          </a:p>
        </p:txBody>
      </p:sp>
      <p:pic>
        <p:nvPicPr>
          <p:cNvPr id="5" name="Picture 4" descr="FigPT05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74"/>
          <a:stretch/>
        </p:blipFill>
        <p:spPr>
          <a:xfrm>
            <a:off x="433097" y="4419000"/>
            <a:ext cx="3087992" cy="1766083"/>
          </a:xfrm>
          <a:prstGeom prst="rect">
            <a:avLst/>
          </a:prstGeom>
          <a:noFill/>
        </p:spPr>
      </p:pic>
      <p:pic>
        <p:nvPicPr>
          <p:cNvPr id="6" name="Picture 5" descr="FigPT05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10" b="3189"/>
          <a:stretch/>
        </p:blipFill>
        <p:spPr>
          <a:xfrm>
            <a:off x="4971768" y="4419000"/>
            <a:ext cx="3282854" cy="1716140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55208" y="6267179"/>
            <a:ext cx="144376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Curve fitting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06109" y="6244187"/>
            <a:ext cx="141417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Interpolation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D784A2D-2032-BF08-1D83-CE496BE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3314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3"/>
          <p:cNvGraphicFramePr>
            <a:graphicFrameLocks noChangeAspect="1"/>
          </p:cNvGraphicFramePr>
          <p:nvPr/>
        </p:nvGraphicFramePr>
        <p:xfrm>
          <a:off x="1979613" y="1196975"/>
          <a:ext cx="53324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190500" progId="Equation.3">
                  <p:embed/>
                </p:oleObj>
              </mc:Choice>
              <mc:Fallback>
                <p:oleObj name="Equation" r:id="rId2" imgW="1384300" imgH="190500" progId="Equation.3">
                  <p:embed/>
                  <p:pic>
                    <p:nvPicPr>
                      <p:cNvPr id="4301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53324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own Arrow 24"/>
          <p:cNvSpPr/>
          <p:nvPr/>
        </p:nvSpPr>
        <p:spPr>
          <a:xfrm>
            <a:off x="4067175" y="2133600"/>
            <a:ext cx="720725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43011" name="Object 24"/>
          <p:cNvGraphicFramePr>
            <a:graphicFrameLocks noChangeAspect="1"/>
          </p:cNvGraphicFramePr>
          <p:nvPr/>
        </p:nvGraphicFramePr>
        <p:xfrm>
          <a:off x="971550" y="3068638"/>
          <a:ext cx="72882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190500" progId="Equation.3">
                  <p:embed/>
                </p:oleObj>
              </mc:Choice>
              <mc:Fallback>
                <p:oleObj name="Equation" r:id="rId4" imgW="1892300" imgH="190500" progId="Equation.3">
                  <p:embed/>
                  <p:pic>
                    <p:nvPicPr>
                      <p:cNvPr id="4301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72882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6"/>
          <p:cNvSpPr txBox="1">
            <a:spLocks noChangeArrowheads="1"/>
          </p:cNvSpPr>
          <p:nvPr/>
        </p:nvSpPr>
        <p:spPr bwMode="auto">
          <a:xfrm>
            <a:off x="179388" y="3933825"/>
            <a:ext cx="1728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where:</a:t>
            </a:r>
          </a:p>
        </p:txBody>
      </p:sp>
      <p:graphicFrame>
        <p:nvGraphicFramePr>
          <p:cNvPr id="43012" name="Object 25"/>
          <p:cNvGraphicFramePr>
            <a:graphicFrameLocks noChangeAspect="1"/>
          </p:cNvGraphicFramePr>
          <p:nvPr/>
        </p:nvGraphicFramePr>
        <p:xfrm>
          <a:off x="1358900" y="4581525"/>
          <a:ext cx="69453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400" imgH="190500" progId="Equation.3">
                  <p:embed/>
                </p:oleObj>
              </mc:Choice>
              <mc:Fallback>
                <p:oleObj name="Equation" r:id="rId6" imgW="1803400" imgH="190500" progId="Equation.3">
                  <p:embed/>
                  <p:pic>
                    <p:nvPicPr>
                      <p:cNvPr id="4301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581525"/>
                        <a:ext cx="69453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30AC7-DA0A-7215-F336-C6E5D78D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40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929FD-9402-0ABE-258D-937B37045508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22C78FB-9C37-70A4-D073-F98C0393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95" y="135600"/>
            <a:ext cx="59202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1- Sinusoid function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51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1619250" y="115888"/>
            <a:ext cx="61007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Least-squares fit of a sinusoid</a:t>
            </a:r>
            <a:endParaRPr lang="en-AU" altLang="en-US" b="1">
              <a:solidFill>
                <a:schemeClr val="accent2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68313" y="836613"/>
            <a:ext cx="8207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Fit the following sinusoid function to the </a:t>
            </a:r>
            <a:r>
              <a:rPr lang="en-AU" altLang="en-US" sz="2800" dirty="0">
                <a:solidFill>
                  <a:srgbClr val="FF0000"/>
                </a:solidFill>
              </a:rPr>
              <a:t>discrete</a:t>
            </a:r>
            <a:r>
              <a:rPr lang="en-AU" altLang="en-US" sz="2800" dirty="0"/>
              <a:t> data points (t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,y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), (t</a:t>
            </a:r>
            <a:r>
              <a:rPr lang="en-AU" altLang="en-US" sz="2800" baseline="-25000" dirty="0"/>
              <a:t>2</a:t>
            </a:r>
            <a:r>
              <a:rPr lang="en-AU" altLang="en-US" sz="2800" dirty="0"/>
              <a:t>, y</a:t>
            </a:r>
            <a:r>
              <a:rPr lang="en-AU" altLang="en-US" sz="2800" baseline="-25000" dirty="0"/>
              <a:t>2</a:t>
            </a:r>
            <a:r>
              <a:rPr lang="en-AU" altLang="en-US" sz="2800" dirty="0"/>
              <a:t>), …, (</a:t>
            </a:r>
            <a:r>
              <a:rPr lang="en-AU" altLang="en-US" sz="2800" dirty="0" err="1"/>
              <a:t>t</a:t>
            </a:r>
            <a:r>
              <a:rPr lang="en-AU" altLang="en-US" sz="2800" baseline="-25000" dirty="0" err="1"/>
              <a:t>i</a:t>
            </a:r>
            <a:r>
              <a:rPr lang="en-AU" altLang="en-US" sz="2800" dirty="0"/>
              <a:t>, </a:t>
            </a:r>
            <a:r>
              <a:rPr lang="en-AU" altLang="en-US" sz="2800" dirty="0" err="1"/>
              <a:t>y</a:t>
            </a:r>
            <a:r>
              <a:rPr lang="en-AU" altLang="en-US" sz="2800" baseline="-25000" dirty="0" err="1"/>
              <a:t>i</a:t>
            </a:r>
            <a:r>
              <a:rPr lang="en-AU" altLang="en-US" sz="2800" dirty="0"/>
              <a:t>), … (</a:t>
            </a:r>
            <a:r>
              <a:rPr lang="en-AU" altLang="en-US" sz="2800" dirty="0" err="1"/>
              <a:t>t</a:t>
            </a:r>
            <a:r>
              <a:rPr lang="en-AU" altLang="en-US" sz="2800" baseline="-25000" dirty="0" err="1"/>
              <a:t>n</a:t>
            </a:r>
            <a:r>
              <a:rPr lang="en-AU" altLang="en-US" sz="2800" dirty="0"/>
              <a:t>, </a:t>
            </a:r>
            <a:r>
              <a:rPr lang="en-AU" altLang="en-US" sz="2800" dirty="0" err="1"/>
              <a:t>y</a:t>
            </a:r>
            <a:r>
              <a:rPr lang="en-AU" altLang="en-US" sz="2800" baseline="-25000" dirty="0" err="1"/>
              <a:t>n</a:t>
            </a:r>
            <a:r>
              <a:rPr lang="en-AU" altLang="en-US" sz="2800" dirty="0"/>
              <a:t>). </a:t>
            </a:r>
          </a:p>
        </p:txBody>
      </p:sp>
      <p:graphicFrame>
        <p:nvGraphicFramePr>
          <p:cNvPr id="41992" name="Object 24"/>
          <p:cNvGraphicFramePr>
            <a:graphicFrameLocks noChangeAspect="1"/>
          </p:cNvGraphicFramePr>
          <p:nvPr/>
        </p:nvGraphicFramePr>
        <p:xfrm>
          <a:off x="1547813" y="2205038"/>
          <a:ext cx="58324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190500" progId="Equation.3">
                  <p:embed/>
                </p:oleObj>
              </mc:Choice>
              <mc:Fallback>
                <p:oleObj name="Equation" r:id="rId2" imgW="1892300" imgH="190500" progId="Equation.3">
                  <p:embed/>
                  <p:pic>
                    <p:nvPicPr>
                      <p:cNvPr id="419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58324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468313" y="3284538"/>
            <a:ext cx="8207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The goal is to determine coefficients values A</a:t>
            </a:r>
            <a:r>
              <a:rPr lang="en-AU" altLang="en-US" sz="2800" baseline="-25000"/>
              <a:t>0</a:t>
            </a:r>
            <a:r>
              <a:rPr lang="en-AU" altLang="en-US" sz="2800"/>
              <a:t>, A</a:t>
            </a:r>
            <a:r>
              <a:rPr lang="en-AU" altLang="en-US" sz="2800" baseline="-25000"/>
              <a:t>1</a:t>
            </a:r>
            <a:r>
              <a:rPr lang="en-AU" altLang="en-US" sz="2800"/>
              <a:t>and B</a:t>
            </a:r>
            <a:r>
              <a:rPr lang="en-AU" altLang="en-US" sz="2800" baseline="-25000"/>
              <a:t>1</a:t>
            </a:r>
            <a:r>
              <a:rPr lang="en-AU" altLang="en-US" sz="2800"/>
              <a:t> that minimize</a:t>
            </a: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827088" y="4437063"/>
          <a:ext cx="74009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419100" progId="Equation.3">
                  <p:embed/>
                </p:oleObj>
              </mc:Choice>
              <mc:Fallback>
                <p:oleObj name="Equation" r:id="rId4" imgW="2489200" imgH="419100" progId="Equation.3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74009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C2355-1CCB-A056-7142-674A432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41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2AC9-B795-306D-1351-A49ADAC11B70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1177159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95288" y="260350"/>
            <a:ext cx="820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Minimization yields: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0692"/>
              </p:ext>
            </p:extLst>
          </p:nvPr>
        </p:nvGraphicFramePr>
        <p:xfrm>
          <a:off x="809938" y="784389"/>
          <a:ext cx="7488123" cy="184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92700" imgH="1244600" progId="Equation.3">
                  <p:embed/>
                </p:oleObj>
              </mc:Choice>
              <mc:Fallback>
                <p:oleObj name="Equation" r:id="rId2" imgW="5092700" imgH="1244600" progId="Equation.3">
                  <p:embed/>
                  <p:pic>
                    <p:nvPicPr>
                      <p:cNvPr id="6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38" y="784389"/>
                        <a:ext cx="7488123" cy="184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4FBFB-46B1-BB78-09B3-0780EE6B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42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59807-27F9-EC16-646E-9A785C300FA2}"/>
              </a:ext>
            </a:extLst>
          </p:cNvPr>
          <p:cNvSpPr txBox="1"/>
          <p:nvPr/>
        </p:nvSpPr>
        <p:spPr>
          <a:xfrm>
            <a:off x="-18000" y="6479668"/>
            <a:ext cx="48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L05E07_sinusoidFunction_example1.m **</a:t>
            </a:r>
          </a:p>
        </p:txBody>
      </p:sp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77CED9C0-2658-2645-E857-68E9B18A7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990321"/>
              </p:ext>
            </p:extLst>
          </p:nvPr>
        </p:nvGraphicFramePr>
        <p:xfrm>
          <a:off x="811814" y="2664000"/>
          <a:ext cx="3298150" cy="1656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1244600" progId="Equation.3">
                  <p:embed/>
                </p:oleObj>
              </mc:Choice>
              <mc:Fallback>
                <p:oleObj name="Equation" r:id="rId4" imgW="2501900" imgH="1244600" progId="Equation.3">
                  <p:embed/>
                  <p:pic>
                    <p:nvPicPr>
                      <p:cNvPr id="440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14" y="2664000"/>
                        <a:ext cx="3298150" cy="1656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21">
            <a:extLst>
              <a:ext uri="{FF2B5EF4-FFF2-40B4-BE49-F238E27FC236}">
                <a16:creationId xmlns:a16="http://schemas.microsoft.com/office/drawing/2014/main" id="{08415DEC-5C3F-EA97-2921-70E7ED5A3107}"/>
              </a:ext>
            </a:extLst>
          </p:cNvPr>
          <p:cNvSpPr/>
          <p:nvPr/>
        </p:nvSpPr>
        <p:spPr>
          <a:xfrm>
            <a:off x="612000" y="5267059"/>
            <a:ext cx="605655" cy="38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3" name="Object 22">
            <a:extLst>
              <a:ext uri="{FF2B5EF4-FFF2-40B4-BE49-F238E27FC236}">
                <a16:creationId xmlns:a16="http://schemas.microsoft.com/office/drawing/2014/main" id="{BE2A9032-8C4C-1362-9F05-7A8754414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38698"/>
              </p:ext>
            </p:extLst>
          </p:nvPr>
        </p:nvGraphicFramePr>
        <p:xfrm>
          <a:off x="1758889" y="4329000"/>
          <a:ext cx="1809841" cy="20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800" imgH="1498600" progId="Equation.3">
                  <p:embed/>
                </p:oleObj>
              </mc:Choice>
              <mc:Fallback>
                <p:oleObj name="Equation" r:id="rId6" imgW="1320800" imgH="1498600" progId="Equation.3">
                  <p:embed/>
                  <p:pic>
                    <p:nvPicPr>
                      <p:cNvPr id="440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889" y="4329000"/>
                        <a:ext cx="1809841" cy="2074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82A0FF-0F05-5FA9-B1BE-A84D0F076C87}"/>
              </a:ext>
            </a:extLst>
          </p:cNvPr>
          <p:cNvSpPr txBox="1"/>
          <p:nvPr/>
        </p:nvSpPr>
        <p:spPr>
          <a:xfrm>
            <a:off x="5832000" y="3429000"/>
            <a:ext cx="2176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This is familiar!</a:t>
            </a:r>
          </a:p>
          <a:p>
            <a:pPr algn="ctr"/>
            <a:endParaRPr lang="en-AU" b="1" dirty="0">
              <a:solidFill>
                <a:srgbClr val="FF0000"/>
              </a:solidFill>
            </a:endParaRP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Use Gauss elimination or LU decomposition, or Gauss-Seidel iteration from week 3.</a:t>
            </a:r>
          </a:p>
        </p:txBody>
      </p:sp>
      <p:sp>
        <p:nvSpPr>
          <p:cNvPr id="15" name="Right Arrow 21">
            <a:extLst>
              <a:ext uri="{FF2B5EF4-FFF2-40B4-BE49-F238E27FC236}">
                <a16:creationId xmlns:a16="http://schemas.microsoft.com/office/drawing/2014/main" id="{D1A7570A-D5B0-1A4E-43A7-74CADF606405}"/>
              </a:ext>
            </a:extLst>
          </p:cNvPr>
          <p:cNvSpPr/>
          <p:nvPr/>
        </p:nvSpPr>
        <p:spPr>
          <a:xfrm>
            <a:off x="612000" y="5267059"/>
            <a:ext cx="605655" cy="38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3B9DA4DD-AD48-886D-2DE1-5E09ACD7F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494617"/>
              </p:ext>
            </p:extLst>
          </p:nvPr>
        </p:nvGraphicFramePr>
        <p:xfrm>
          <a:off x="1758889" y="4329000"/>
          <a:ext cx="1809841" cy="20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800" imgH="1498600" progId="Equation.3">
                  <p:embed/>
                </p:oleObj>
              </mc:Choice>
              <mc:Fallback>
                <p:oleObj name="Equation" r:id="rId6" imgW="1320800" imgH="1498600" progId="Equation.3">
                  <p:embed/>
                  <p:pic>
                    <p:nvPicPr>
                      <p:cNvPr id="13" name="Object 22">
                        <a:extLst>
                          <a:ext uri="{FF2B5EF4-FFF2-40B4-BE49-F238E27FC236}">
                            <a16:creationId xmlns:a16="http://schemas.microsoft.com/office/drawing/2014/main" id="{BE2A9032-8C4C-1362-9F05-7A8754414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889" y="4329000"/>
                        <a:ext cx="1809841" cy="2074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738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95288" y="684000"/>
            <a:ext cx="82089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If the sinusoid function is as follows:</a:t>
            </a:r>
          </a:p>
        </p:txBody>
      </p:sp>
      <p:graphicFrame>
        <p:nvGraphicFramePr>
          <p:cNvPr id="45065" name="Object 24"/>
          <p:cNvGraphicFramePr>
            <a:graphicFrameLocks noChangeAspect="1"/>
          </p:cNvGraphicFramePr>
          <p:nvPr/>
        </p:nvGraphicFramePr>
        <p:xfrm>
          <a:off x="215900" y="1268413"/>
          <a:ext cx="87487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600" imgH="393700" progId="Equation.3">
                  <p:embed/>
                </p:oleObj>
              </mc:Choice>
              <mc:Fallback>
                <p:oleObj name="Equation" r:id="rId2" imgW="3403600" imgH="393700" progId="Equation.3">
                  <p:embed/>
                  <p:pic>
                    <p:nvPicPr>
                      <p:cNvPr id="4506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268413"/>
                        <a:ext cx="874871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95288" y="2401888"/>
            <a:ext cx="82089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the coefficients can be determined by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387475" y="2933700"/>
          <a:ext cx="5646738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1473200" progId="Equation.3">
                  <p:embed/>
                </p:oleObj>
              </mc:Choice>
              <mc:Fallback>
                <p:oleObj name="Equation" r:id="rId4" imgW="2400300" imgH="147320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933700"/>
                        <a:ext cx="5646738" cy="349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B9BC0-37FD-65D3-639D-F62DF068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43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95FF4-FFE8-31EC-8A93-612DDB2E6368}"/>
              </a:ext>
            </a:extLst>
          </p:cNvPr>
          <p:cNvSpPr txBox="1"/>
          <p:nvPr/>
        </p:nvSpPr>
        <p:spPr>
          <a:xfrm>
            <a:off x="-18000" y="647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L05E07_sinusoidFunction_example2.m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C6FA941-16C7-DF9D-9228-67115AB66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95" y="135600"/>
            <a:ext cx="59202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 2- Sinusoid function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3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525053" y="94872"/>
            <a:ext cx="77668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Continuous Fourier series – Example 1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95288" y="729000"/>
            <a:ext cx="82089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For a </a:t>
            </a:r>
            <a:r>
              <a:rPr lang="en-AU" altLang="en-US" sz="2800" b="1" dirty="0">
                <a:solidFill>
                  <a:srgbClr val="FF0000"/>
                </a:solidFill>
              </a:rPr>
              <a:t>continuous</a:t>
            </a:r>
            <a:r>
              <a:rPr lang="en-AU" altLang="en-US" sz="2800" dirty="0"/>
              <a:t> curve function (F(t)) with period T, the continuous Fourier series (with infinite terms) can be written: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64172"/>
              </p:ext>
            </p:extLst>
          </p:nvPr>
        </p:nvGraphicFramePr>
        <p:xfrm>
          <a:off x="1476375" y="1918484"/>
          <a:ext cx="65659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419100" progId="Equation.3">
                  <p:embed/>
                </p:oleObj>
              </mc:Choice>
              <mc:Fallback>
                <p:oleObj name="Equation" r:id="rId2" imgW="2209800" imgH="419100" progId="Equation.3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18484"/>
                        <a:ext cx="65659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750" y="3177371"/>
            <a:ext cx="5262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/>
              <a:t>The coefficients can be computed via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557477"/>
              </p:ext>
            </p:extLst>
          </p:nvPr>
        </p:nvGraphicFramePr>
        <p:xfrm>
          <a:off x="2589213" y="3546833"/>
          <a:ext cx="363855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1206500" progId="Equation.3">
                  <p:embed/>
                </p:oleObj>
              </mc:Choice>
              <mc:Fallback>
                <p:oleObj name="Equation" r:id="rId4" imgW="1511300" imgH="1206500" progId="Equation.3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546833"/>
                        <a:ext cx="3638550" cy="293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9DA1D-7D5E-0E13-69C3-4FBE6879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44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FEEE-5046-F7FC-3B46-29977955A0E6}"/>
              </a:ext>
            </a:extLst>
          </p:cNvPr>
          <p:cNvSpPr txBox="1"/>
          <p:nvPr/>
        </p:nvSpPr>
        <p:spPr>
          <a:xfrm>
            <a:off x="-18000" y="6524668"/>
            <a:ext cx="543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L05E09_continuousFourierSeries_example1.m</a:t>
            </a:r>
          </a:p>
        </p:txBody>
      </p:sp>
    </p:spTree>
    <p:extLst>
      <p:ext uri="{BB962C8B-B14F-4D97-AF65-F5344CB8AC3E}">
        <p14:creationId xmlns:p14="http://schemas.microsoft.com/office/powerpoint/2010/main" val="2751232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Box 12"/>
          <p:cNvSpPr txBox="1">
            <a:spLocks noChangeArrowheads="1"/>
          </p:cNvSpPr>
          <p:nvPr/>
        </p:nvSpPr>
        <p:spPr bwMode="auto">
          <a:xfrm>
            <a:off x="395288" y="639000"/>
            <a:ext cx="82089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Use the continuous Fourier series to approximate the square of rectangular wave function.</a:t>
            </a:r>
          </a:p>
        </p:txBody>
      </p:sp>
      <p:graphicFrame>
        <p:nvGraphicFramePr>
          <p:cNvPr id="788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440055"/>
              </p:ext>
            </p:extLst>
          </p:nvPr>
        </p:nvGraphicFramePr>
        <p:xfrm>
          <a:off x="2372519" y="1572582"/>
          <a:ext cx="4398962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711200" progId="Equation.3">
                  <p:embed/>
                </p:oleObj>
              </mc:Choice>
              <mc:Fallback>
                <p:oleObj name="Equation" r:id="rId2" imgW="1803400" imgH="711200" progId="Equation.3">
                  <p:embed/>
                  <p:pic>
                    <p:nvPicPr>
                      <p:cNvPr id="7885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19" y="1572582"/>
                        <a:ext cx="4398962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3" name="Picture 2" descr="Figure 19_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00650"/>
            <a:ext cx="403225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55DF5-C037-D7B8-598C-A2D4BF5D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45</a:t>
            </a:fld>
            <a:endParaRPr lang="en-AU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A2791A0-BD0C-E64F-07C2-8BD00EFC3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53" y="94872"/>
            <a:ext cx="77668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Continuous Fourier series – Example 2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F3E6A-5264-6454-0C57-0C00EE1A51AC}"/>
              </a:ext>
            </a:extLst>
          </p:cNvPr>
          <p:cNvSpPr txBox="1"/>
          <p:nvPr/>
        </p:nvSpPr>
        <p:spPr>
          <a:xfrm>
            <a:off x="-18000" y="6479668"/>
            <a:ext cx="56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L05E10_continuousFourierSeries_example2.m **</a:t>
            </a:r>
          </a:p>
        </p:txBody>
      </p:sp>
    </p:spTree>
    <p:extLst>
      <p:ext uri="{BB962C8B-B14F-4D97-AF65-F5344CB8AC3E}">
        <p14:creationId xmlns:p14="http://schemas.microsoft.com/office/powerpoint/2010/main" val="1887672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5"/>
          <p:cNvSpPr txBox="1">
            <a:spLocks noChangeArrowheads="1"/>
          </p:cNvSpPr>
          <p:nvPr/>
        </p:nvSpPr>
        <p:spPr bwMode="auto">
          <a:xfrm>
            <a:off x="1304235" y="105538"/>
            <a:ext cx="65847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chemeClr val="accent2"/>
                </a:solidFill>
                <a:ea typeface="宋体" panose="02010600030101010101" pitchFamily="2" charset="-122"/>
              </a:rPr>
              <a:t>Continuous Fourier (infinite) series</a:t>
            </a:r>
            <a:endParaRPr lang="en-AU" altLang="en-US" sz="3000" b="1" dirty="0">
              <a:solidFill>
                <a:schemeClr val="accent2"/>
              </a:solidFill>
            </a:endParaRPr>
          </a:p>
        </p:txBody>
      </p:sp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00808"/>
              </p:ext>
            </p:extLst>
          </p:nvPr>
        </p:nvGraphicFramePr>
        <p:xfrm>
          <a:off x="206373" y="2306389"/>
          <a:ext cx="8780462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0" imgH="812800" progId="Equation.3">
                  <p:embed/>
                </p:oleObj>
              </mc:Choice>
              <mc:Fallback>
                <p:oleObj name="Equation" r:id="rId2" imgW="3810000" imgH="812800" progId="Equation.3">
                  <p:embed/>
                  <p:pic>
                    <p:nvPicPr>
                      <p:cNvPr id="461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3" y="2306389"/>
                        <a:ext cx="8780462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95226"/>
              </p:ext>
            </p:extLst>
          </p:nvPr>
        </p:nvGraphicFramePr>
        <p:xfrm>
          <a:off x="2980943" y="4203524"/>
          <a:ext cx="3182110" cy="105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596900" progId="Equation.3">
                  <p:embed/>
                </p:oleObj>
              </mc:Choice>
              <mc:Fallback>
                <p:oleObj name="Equation" r:id="rId4" imgW="1828800" imgH="596900" progId="Equation.3">
                  <p:embed/>
                  <p:pic>
                    <p:nvPicPr>
                      <p:cNvPr id="461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943" y="4203524"/>
                        <a:ext cx="3182110" cy="105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43122"/>
              </p:ext>
            </p:extLst>
          </p:nvPr>
        </p:nvGraphicFramePr>
        <p:xfrm>
          <a:off x="2292347" y="5374514"/>
          <a:ext cx="46085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090" imgH="393529" progId="Equation.3">
                  <p:embed/>
                </p:oleObj>
              </mc:Choice>
              <mc:Fallback>
                <p:oleObj name="Equation" r:id="rId6" imgW="1866090" imgH="393529" progId="Equation.3">
                  <p:embed/>
                  <p:pic>
                    <p:nvPicPr>
                      <p:cNvPr id="46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47" y="5374514"/>
                        <a:ext cx="46085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86132"/>
              </p:ext>
            </p:extLst>
          </p:nvPr>
        </p:nvGraphicFramePr>
        <p:xfrm>
          <a:off x="2951161" y="1478463"/>
          <a:ext cx="32416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532" imgH="393529" progId="Equation.3">
                  <p:embed/>
                </p:oleObj>
              </mc:Choice>
              <mc:Fallback>
                <p:oleObj name="Equation" r:id="rId8" imgW="1307532" imgH="393529" progId="Equation.3">
                  <p:embed/>
                  <p:pic>
                    <p:nvPicPr>
                      <p:cNvPr id="461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1" y="1478463"/>
                        <a:ext cx="32416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21858"/>
              </p:ext>
            </p:extLst>
          </p:nvPr>
        </p:nvGraphicFramePr>
        <p:xfrm>
          <a:off x="370681" y="706125"/>
          <a:ext cx="84026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54400" imgH="330200" progId="Equation.3">
                  <p:embed/>
                </p:oleObj>
              </mc:Choice>
              <mc:Fallback>
                <p:oleObj name="Equation" r:id="rId10" imgW="3454400" imgH="330200" progId="Equation.3">
                  <p:embed/>
                  <p:pic>
                    <p:nvPicPr>
                      <p:cNvPr id="461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" y="706125"/>
                        <a:ext cx="8402637" cy="811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C4EF2-40C2-2363-C483-B5F115A8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46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FA0ED-BF0D-652F-AF6E-8213EE6361C0}"/>
              </a:ext>
            </a:extLst>
          </p:cNvPr>
          <p:cNvSpPr txBox="1"/>
          <p:nvPr/>
        </p:nvSpPr>
        <p:spPr>
          <a:xfrm>
            <a:off x="-18000" y="6479668"/>
            <a:ext cx="31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L05E11_infiniteSeries. m **</a:t>
            </a:r>
          </a:p>
        </p:txBody>
      </p:sp>
    </p:spTree>
    <p:extLst>
      <p:ext uri="{BB962C8B-B14F-4D97-AF65-F5344CB8AC3E}">
        <p14:creationId xmlns:p14="http://schemas.microsoft.com/office/powerpoint/2010/main" val="3999959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613025" y="2799000"/>
            <a:ext cx="3917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800" b="1" dirty="0">
                <a:solidFill>
                  <a:schemeClr val="accent2"/>
                </a:solidFill>
                <a:ea typeface="宋体" panose="02010600030101010101" pitchFamily="2" charset="-122"/>
              </a:rPr>
              <a:t>Interpolation</a:t>
            </a:r>
            <a:endParaRPr lang="en-AU" alt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2D30E-E143-56AA-14F3-8C70F6DE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47</a:t>
            </a:fld>
            <a:endParaRPr lang="en-AU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3239744" y="9000"/>
            <a:ext cx="2664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3200" b="1" dirty="0">
                <a:solidFill>
                  <a:schemeClr val="accent2"/>
                </a:solidFill>
                <a:ea typeface="宋体" pitchFamily="2" charset="-122"/>
              </a:rPr>
              <a:t>Interpolation</a:t>
            </a:r>
            <a:endParaRPr lang="en-AU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43508" y="774000"/>
            <a:ext cx="87489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Estimation of intermediate values between precise data points</a:t>
            </a:r>
            <a:r>
              <a:rPr lang="en-US" altLang="en-US" sz="2400" dirty="0">
                <a:latin typeface="+mn-lt"/>
              </a:rPr>
              <a:t>. The most common method is: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77089"/>
              </p:ext>
            </p:extLst>
          </p:nvPr>
        </p:nvGraphicFramePr>
        <p:xfrm>
          <a:off x="1641216" y="1629000"/>
          <a:ext cx="5292588" cy="62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0" imgH="241300" progId="Equation.3">
                  <p:embed/>
                </p:oleObj>
              </mc:Choice>
              <mc:Fallback>
                <p:oleObj name="Equation" r:id="rId3" imgW="2032000" imgH="241300" progId="Equation.3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216" y="1629000"/>
                        <a:ext cx="5292588" cy="628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34900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+mn-lt"/>
              </a:rPr>
              <a:t>Although there is one and only one </a:t>
            </a:r>
            <a:r>
              <a:rPr lang="en-US" altLang="en-US" sz="24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th-order polynomial </a:t>
            </a:r>
            <a:r>
              <a:rPr lang="en-US" altLang="en-US" sz="2400" dirty="0">
                <a:latin typeface="+mn-lt"/>
              </a:rPr>
              <a:t>that fits </a:t>
            </a:r>
            <a:r>
              <a:rPr lang="en-US" altLang="en-US" sz="2400" b="1" i="1" dirty="0">
                <a:solidFill>
                  <a:srgbClr val="FF0000"/>
                </a:solidFill>
                <a:latin typeface="+mn-lt"/>
              </a:rPr>
              <a:t>n+1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 points</a:t>
            </a:r>
            <a:r>
              <a:rPr lang="en-US" altLang="en-US" sz="2400" dirty="0">
                <a:latin typeface="+mn-lt"/>
              </a:rPr>
              <a:t>, there are 2 common mathematical formats in which this polynomial can be expressed: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latin typeface="+mn-lt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Newton</a:t>
            </a:r>
            <a:r>
              <a:rPr lang="en-US" altLang="en-US" sz="2400" b="1" dirty="0">
                <a:latin typeface="+mn-lt"/>
              </a:rPr>
              <a:t> or </a:t>
            </a: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Lagrange</a:t>
            </a:r>
            <a:r>
              <a:rPr lang="en-US" altLang="en-US" sz="2400" b="1" dirty="0">
                <a:latin typeface="+mn-lt"/>
              </a:rPr>
              <a:t> polynomials</a:t>
            </a:r>
          </a:p>
        </p:txBody>
      </p:sp>
      <p:pic>
        <p:nvPicPr>
          <p:cNvPr id="8" name="Picture 4" descr="Fig1801">
            <a:extLst>
              <a:ext uri="{FF2B5EF4-FFF2-40B4-BE49-F238E27FC236}">
                <a16:creationId xmlns:a16="http://schemas.microsoft.com/office/drawing/2014/main" id="{A939AEED-BF20-4F30-9368-B06040277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6"/>
          <a:stretch/>
        </p:blipFill>
        <p:spPr>
          <a:xfrm>
            <a:off x="1984369" y="4149000"/>
            <a:ext cx="5119314" cy="16217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4F6D75B-0507-4C57-AA09-4C4EB7B90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679" y="5816449"/>
            <a:ext cx="3582693" cy="96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(b) </a:t>
            </a:r>
          </a:p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n-US" altLang="en-US" sz="1800" b="1" kern="0" baseline="30000" dirty="0">
                <a:solidFill>
                  <a:srgbClr val="7030A0"/>
                </a:solidFill>
                <a:latin typeface="+mj-lt"/>
              </a:rPr>
              <a:t>nd </a:t>
            </a: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order (quadratic / parabolic)</a:t>
            </a:r>
          </a:p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connecting 3 points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A57F424-1251-4970-8F94-44906806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0" y="4365581"/>
            <a:ext cx="1890000" cy="131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eaLnBrk="1" hangingPunct="1"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(a) </a:t>
            </a:r>
          </a:p>
          <a:p>
            <a:pPr marL="0" indent="0" algn="r" eaLnBrk="1" hangingPunct="1"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1</a:t>
            </a:r>
            <a:r>
              <a:rPr lang="en-US" altLang="en-US" sz="1800" b="1" kern="0" baseline="30000" dirty="0">
                <a:solidFill>
                  <a:srgbClr val="7030A0"/>
                </a:solidFill>
                <a:latin typeface="+mj-lt"/>
              </a:rPr>
              <a:t>st </a:t>
            </a: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order (linear)</a:t>
            </a:r>
          </a:p>
          <a:p>
            <a:pPr marL="0" indent="0" algn="r" eaLnBrk="1" hangingPunct="1"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connecting 2 points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C504CAE-4912-739E-BA8D-DD32AE95BBA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48</a:t>
            </a:fld>
            <a:endParaRPr lang="en-AU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26FA94-9F28-925D-AE5A-C167F0A0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552" y="4377080"/>
            <a:ext cx="1935000" cy="116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(c)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3</a:t>
            </a:r>
            <a:r>
              <a:rPr lang="en-US" altLang="en-US" sz="1800" b="1" kern="0" baseline="30000" dirty="0">
                <a:solidFill>
                  <a:srgbClr val="7030A0"/>
                </a:solidFill>
                <a:latin typeface="+mj-lt"/>
              </a:rPr>
              <a:t>rd </a:t>
            </a: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order (cubic)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connecting 4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0" dirty="0">
                <a:solidFill>
                  <a:srgbClr val="7030A0"/>
                </a:solidFill>
                <a:latin typeface="+mj-lt"/>
              </a:rPr>
              <a:t>points.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2040902" y="-8084"/>
            <a:ext cx="4972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Linear interpolation</a:t>
            </a:r>
            <a:endParaRPr lang="en-AU" altLang="en-US" sz="3600" dirty="0"/>
          </a:p>
        </p:txBody>
      </p:sp>
      <p:sp>
        <p:nvSpPr>
          <p:cNvPr id="46083" name="TextBox 18"/>
          <p:cNvSpPr txBox="1">
            <a:spLocks noChangeArrowheads="1"/>
          </p:cNvSpPr>
          <p:nvPr/>
        </p:nvSpPr>
        <p:spPr bwMode="auto">
          <a:xfrm>
            <a:off x="539750" y="684000"/>
            <a:ext cx="820896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If </a:t>
            </a:r>
            <a:r>
              <a:rPr lang="en-AU" altLang="en-US" sz="2800" b="1" dirty="0">
                <a:solidFill>
                  <a:srgbClr val="FF0000"/>
                </a:solidFill>
              </a:rPr>
              <a:t>two</a:t>
            </a:r>
            <a:r>
              <a:rPr lang="en-AU" altLang="en-US" sz="2800" dirty="0"/>
              <a:t> points (x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, f(x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)) and (x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, f(x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)) are known, f(x) at x between x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 and x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 can be estimated by linear interpolation using similar triangles.</a:t>
            </a:r>
          </a:p>
        </p:txBody>
      </p:sp>
      <p:pic>
        <p:nvPicPr>
          <p:cNvPr id="46084" name="Picture 2" descr="Figure 18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0" y="2259000"/>
            <a:ext cx="36004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33268"/>
              </p:ext>
            </p:extLst>
          </p:nvPr>
        </p:nvGraphicFramePr>
        <p:xfrm>
          <a:off x="4764088" y="2977902"/>
          <a:ext cx="37512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900" imgH="368300" progId="Equation.3">
                  <p:embed/>
                </p:oleObj>
              </mc:Choice>
              <mc:Fallback>
                <p:oleObj name="Equation" r:id="rId3" imgW="14859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977902"/>
                        <a:ext cx="37512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Down Arrow 22"/>
          <p:cNvSpPr/>
          <p:nvPr/>
        </p:nvSpPr>
        <p:spPr>
          <a:xfrm>
            <a:off x="6290738" y="3652902"/>
            <a:ext cx="576262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89ED2-DA6F-FAA4-DE43-2913894B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49</a:t>
            </a:fld>
            <a:endParaRPr lang="en-AU" altLang="en-US"/>
          </a:p>
        </p:txBody>
      </p:sp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C9E8EE5B-C5D9-006E-22EB-DD333CC40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63186"/>
              </p:ext>
            </p:extLst>
          </p:nvPr>
        </p:nvGraphicFramePr>
        <p:xfrm>
          <a:off x="4526927" y="4353984"/>
          <a:ext cx="3888526" cy="73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98600" imgH="431640" progId="Equation.3">
                  <p:embed/>
                </p:oleObj>
              </mc:Choice>
              <mc:Fallback>
                <p:oleObj name="Equation" r:id="rId5" imgW="2298600" imgH="431640" progId="Equation.3">
                  <p:embed/>
                  <p:pic>
                    <p:nvPicPr>
                      <p:cNvPr id="23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927" y="4353984"/>
                        <a:ext cx="3888526" cy="73302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Callout 24">
            <a:extLst>
              <a:ext uri="{FF2B5EF4-FFF2-40B4-BE49-F238E27FC236}">
                <a16:creationId xmlns:a16="http://schemas.microsoft.com/office/drawing/2014/main" id="{7DBD3CE5-39C7-37C4-9B1C-8E721D51D9A6}"/>
              </a:ext>
            </a:extLst>
          </p:cNvPr>
          <p:cNvSpPr/>
          <p:nvPr/>
        </p:nvSpPr>
        <p:spPr>
          <a:xfrm>
            <a:off x="6084183" y="4183126"/>
            <a:ext cx="1565634" cy="984547"/>
          </a:xfrm>
          <a:prstGeom prst="wedgeEllipseCallout">
            <a:avLst>
              <a:gd name="adj1" fmla="val 57042"/>
              <a:gd name="adj2" fmla="val 7428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69121B85-CC47-C718-0FD7-59A18F0D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860" y="5358780"/>
            <a:ext cx="28801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Finite-divided difference approximation for the </a:t>
            </a:r>
            <a:r>
              <a:rPr lang="en-AU" altLang="en-US" b="1" dirty="0"/>
              <a:t>first derivative</a:t>
            </a:r>
          </a:p>
        </p:txBody>
      </p:sp>
      <p:sp>
        <p:nvSpPr>
          <p:cNvPr id="7" name="Oval Callout 13">
            <a:extLst>
              <a:ext uri="{FF2B5EF4-FFF2-40B4-BE49-F238E27FC236}">
                <a16:creationId xmlns:a16="http://schemas.microsoft.com/office/drawing/2014/main" id="{FB7F99F5-278E-83E1-161D-CA94F28C9E34}"/>
              </a:ext>
            </a:extLst>
          </p:cNvPr>
          <p:cNvSpPr/>
          <p:nvPr/>
        </p:nvSpPr>
        <p:spPr>
          <a:xfrm>
            <a:off x="5292000" y="4480853"/>
            <a:ext cx="702078" cy="432049"/>
          </a:xfrm>
          <a:prstGeom prst="wedgeEllipseCallout">
            <a:avLst>
              <a:gd name="adj1" fmla="val -82439"/>
              <a:gd name="adj2" fmla="val 14588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7E00200A-689F-2A18-2202-BF7C3C352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5338979"/>
            <a:ext cx="20070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b="1" dirty="0"/>
              <a:t>Function value </a:t>
            </a:r>
            <a:r>
              <a:rPr lang="en-AU" altLang="en-US" dirty="0"/>
              <a:t>at the starting data point</a:t>
            </a:r>
            <a:endParaRPr lang="en-AU" altLang="en-US" b="1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7FCB9303-6605-1645-9F52-0579F77A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2349000"/>
            <a:ext cx="46624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500" dirty="0">
                <a:latin typeface="+mn-lt"/>
              </a:rPr>
              <a:t>The simplest form of interpolation, connects two data points with a straight line</a:t>
            </a:r>
            <a:endParaRPr lang="en-AU" altLang="en-US" sz="15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6BFF8-C8A6-0E54-B2F8-1F89B90AFCC4}"/>
              </a:ext>
            </a:extLst>
          </p:cNvPr>
          <p:cNvSpPr txBox="1"/>
          <p:nvPr/>
        </p:nvSpPr>
        <p:spPr>
          <a:xfrm>
            <a:off x="-18000" y="6457102"/>
            <a:ext cx="35910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L05E12_linearInterpolation.m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16063" y="196850"/>
            <a:ext cx="6408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3600" b="1">
                <a:solidFill>
                  <a:srgbClr val="7030A0"/>
                </a:solidFill>
                <a:ea typeface="宋体" panose="02010600030101010101" pitchFamily="2" charset="-122"/>
              </a:rPr>
              <a:t>Example – Young’s modulus</a:t>
            </a:r>
            <a:endParaRPr lang="en-AU" altLang="en-US" sz="3600" b="1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35325" y="1450976"/>
            <a:ext cx="2673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b="1" dirty="0"/>
              <a:t>Hooke’s law:</a:t>
            </a:r>
          </a:p>
        </p:txBody>
      </p:sp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40553"/>
              </p:ext>
            </p:extLst>
          </p:nvPr>
        </p:nvGraphicFramePr>
        <p:xfrm>
          <a:off x="3325019" y="2165351"/>
          <a:ext cx="24939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529" imgH="152334" progId="Equation.3">
                  <p:embed/>
                </p:oleObj>
              </mc:Choice>
              <mc:Fallback>
                <p:oleObj name="Equation" r:id="rId2" imgW="393529" imgH="15233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019" y="2165351"/>
                        <a:ext cx="24939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xplosion 2 11"/>
          <p:cNvSpPr/>
          <p:nvPr/>
        </p:nvSpPr>
        <p:spPr>
          <a:xfrm>
            <a:off x="1282699" y="3501008"/>
            <a:ext cx="6875463" cy="2925762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800" dirty="0">
                <a:solidFill>
                  <a:srgbClr val="0070C0"/>
                </a:solidFill>
              </a:rPr>
              <a:t>How do we determine the Young’s modulus (E)?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C93EA-9ACC-B554-CC23-452E11AA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444500" y="908050"/>
            <a:ext cx="82089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Estimate the natural log of 2 by linear interpolation. 1. Interpolate between ln(1) = 0 &amp; ln(6) = 1.7918.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2. Repeat using a smaller interval between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ln(1) = 0 &amp; ln(4) = 1.3863.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68313" y="3114000"/>
            <a:ext cx="1739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Solution:</a:t>
            </a:r>
            <a:endParaRPr lang="en-AU" altLang="en-US" sz="2800" dirty="0"/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684213" y="3654000"/>
            <a:ext cx="7397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(1) x</a:t>
            </a:r>
            <a:r>
              <a:rPr lang="en-AU" altLang="en-US" sz="2800" baseline="-25000" dirty="0"/>
              <a:t>0 </a:t>
            </a:r>
            <a:r>
              <a:rPr lang="en-AU" altLang="en-US" sz="2800" dirty="0"/>
              <a:t>= 1; f(x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) = 0; x</a:t>
            </a:r>
            <a:r>
              <a:rPr lang="en-AU" altLang="en-US" sz="2800" baseline="-25000" dirty="0"/>
              <a:t>1 </a:t>
            </a:r>
            <a:r>
              <a:rPr lang="en-AU" altLang="en-US" sz="2800" dirty="0"/>
              <a:t>= 6; f(x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) = 1.791759.</a:t>
            </a:r>
          </a:p>
        </p:txBody>
      </p:sp>
      <p:graphicFrame>
        <p:nvGraphicFramePr>
          <p:cNvPr id="378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112699"/>
              </p:ext>
            </p:extLst>
          </p:nvPr>
        </p:nvGraphicFramePr>
        <p:xfrm>
          <a:off x="2051050" y="4266525"/>
          <a:ext cx="4745038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876300" progId="Equation.3">
                  <p:embed/>
                </p:oleObj>
              </mc:Choice>
              <mc:Fallback>
                <p:oleObj name="Equation" r:id="rId3" imgW="1879600" imgH="87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66525"/>
                        <a:ext cx="4745038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105866-D81A-1FDA-D1B0-7CBC18E1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50</a:t>
            </a:fld>
            <a:endParaRPr lang="en-AU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B2EA9-6DCF-0944-CFBC-E2F8121B2A7E}"/>
              </a:ext>
            </a:extLst>
          </p:cNvPr>
          <p:cNvSpPr txBox="1"/>
          <p:nvPr/>
        </p:nvSpPr>
        <p:spPr>
          <a:xfrm>
            <a:off x="-63000" y="6488668"/>
            <a:ext cx="35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L05E12_linearInterpolation.m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D0C2C-4389-BCF1-074C-AB75E432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902" y="-8084"/>
            <a:ext cx="4972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Linear interpolation</a:t>
            </a:r>
            <a:endParaRPr lang="en-AU" altLang="en-US" sz="3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4"/>
          <p:cNvSpPr txBox="1">
            <a:spLocks noChangeArrowheads="1"/>
          </p:cNvSpPr>
          <p:nvPr/>
        </p:nvSpPr>
        <p:spPr bwMode="auto">
          <a:xfrm>
            <a:off x="468313" y="260350"/>
            <a:ext cx="820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(2) x</a:t>
            </a:r>
            <a:r>
              <a:rPr lang="en-AU" altLang="en-US" sz="2800" baseline="-25000" dirty="0"/>
              <a:t>0 </a:t>
            </a:r>
            <a:r>
              <a:rPr lang="en-AU" altLang="en-US" sz="2800" dirty="0"/>
              <a:t>= 1; f(x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) = 0; x</a:t>
            </a:r>
            <a:r>
              <a:rPr lang="en-AU" altLang="en-US" sz="2800" baseline="-25000" dirty="0"/>
              <a:t>1 </a:t>
            </a:r>
            <a:r>
              <a:rPr lang="en-AU" altLang="en-US" sz="2800" dirty="0"/>
              <a:t>= 4; f(x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) = 1.386294.</a:t>
            </a:r>
          </a:p>
        </p:txBody>
      </p:sp>
      <p:graphicFrame>
        <p:nvGraphicFramePr>
          <p:cNvPr id="38915" name="Object 25"/>
          <p:cNvGraphicFramePr>
            <a:graphicFrameLocks noChangeAspect="1"/>
          </p:cNvGraphicFramePr>
          <p:nvPr/>
        </p:nvGraphicFramePr>
        <p:xfrm>
          <a:off x="1835150" y="908050"/>
          <a:ext cx="4745038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876300" progId="Equation.3">
                  <p:embed/>
                </p:oleObj>
              </mc:Choice>
              <mc:Fallback>
                <p:oleObj name="Equation" r:id="rId2" imgW="1879600" imgH="876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908050"/>
                        <a:ext cx="4745038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6" name="Picture 2" descr="Figure 18_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924175"/>
            <a:ext cx="43243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27"/>
          <p:cNvSpPr txBox="1">
            <a:spLocks noChangeArrowheads="1"/>
          </p:cNvSpPr>
          <p:nvPr/>
        </p:nvSpPr>
        <p:spPr bwMode="auto">
          <a:xfrm>
            <a:off x="539750" y="4149725"/>
            <a:ext cx="34559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>
                <a:solidFill>
                  <a:srgbClr val="FF0000"/>
                </a:solidFill>
              </a:rPr>
              <a:t>Smaller intervals improve accuracy!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8E673-46FA-8B21-2215-0FE6DB03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51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F8826-4BE0-3732-330F-4AA7E618CF7B}"/>
              </a:ext>
            </a:extLst>
          </p:cNvPr>
          <p:cNvSpPr txBox="1"/>
          <p:nvPr/>
        </p:nvSpPr>
        <p:spPr>
          <a:xfrm>
            <a:off x="-18000" y="6488668"/>
            <a:ext cx="38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L05E12_linearInterpolation.m **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1719263" y="404813"/>
            <a:ext cx="582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interpolation</a:t>
            </a:r>
            <a:endParaRPr lang="en-AU" altLang="en-US" sz="3600" dirty="0"/>
          </a:p>
        </p:txBody>
      </p:sp>
      <p:sp>
        <p:nvSpPr>
          <p:cNvPr id="49155" name="TextBox 13"/>
          <p:cNvSpPr txBox="1">
            <a:spLocks noChangeArrowheads="1"/>
          </p:cNvSpPr>
          <p:nvPr/>
        </p:nvSpPr>
        <p:spPr bwMode="auto">
          <a:xfrm>
            <a:off x="467518" y="1179514"/>
            <a:ext cx="820896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If </a:t>
            </a:r>
            <a:r>
              <a:rPr lang="en-AU" altLang="en-US" sz="2800" b="1" dirty="0">
                <a:solidFill>
                  <a:srgbClr val="FF0000"/>
                </a:solidFill>
              </a:rPr>
              <a:t>three</a:t>
            </a:r>
            <a:r>
              <a:rPr lang="en-AU" altLang="en-US" sz="2800" dirty="0"/>
              <a:t> points (x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, f(x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)), (x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, f(x</a:t>
            </a:r>
            <a:r>
              <a:rPr lang="en-AU" altLang="en-US" sz="2800" baseline="-25000" dirty="0"/>
              <a:t>1</a:t>
            </a:r>
            <a:r>
              <a:rPr lang="en-AU" altLang="en-US" sz="2800" dirty="0"/>
              <a:t>)) and (x</a:t>
            </a:r>
            <a:r>
              <a:rPr lang="en-AU" altLang="en-US" sz="2800" baseline="-25000" dirty="0"/>
              <a:t>2</a:t>
            </a:r>
            <a:r>
              <a:rPr lang="en-AU" altLang="en-US" sz="2800" dirty="0"/>
              <a:t>, f(x</a:t>
            </a:r>
            <a:r>
              <a:rPr lang="en-AU" altLang="en-US" sz="2800" baseline="-25000" dirty="0"/>
              <a:t>2</a:t>
            </a:r>
            <a:r>
              <a:rPr lang="en-AU" altLang="en-US" sz="2800" dirty="0"/>
              <a:t>)) are known, f(x) at x between x</a:t>
            </a:r>
            <a:r>
              <a:rPr lang="en-AU" altLang="en-US" sz="2800" baseline="-25000" dirty="0"/>
              <a:t>0</a:t>
            </a:r>
            <a:r>
              <a:rPr lang="en-AU" altLang="en-US" sz="2800" dirty="0"/>
              <a:t> and x</a:t>
            </a:r>
            <a:r>
              <a:rPr lang="en-AU" altLang="en-US" sz="2800" baseline="-25000" dirty="0"/>
              <a:t>2</a:t>
            </a:r>
            <a:r>
              <a:rPr lang="en-AU" altLang="en-US" sz="2800" dirty="0"/>
              <a:t> can be estimated by quadratic interpolation.</a:t>
            </a:r>
          </a:p>
        </p:txBody>
      </p:sp>
      <p:sp>
        <p:nvSpPr>
          <p:cNvPr id="26629" name="TextBox 15"/>
          <p:cNvSpPr txBox="1">
            <a:spLocks noChangeArrowheads="1"/>
          </p:cNvSpPr>
          <p:nvPr/>
        </p:nvSpPr>
        <p:spPr bwMode="auto">
          <a:xfrm>
            <a:off x="612775" y="2799000"/>
            <a:ext cx="79184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The quadratic formula (Newton equation) can be expressed by:</a:t>
            </a:r>
          </a:p>
        </p:txBody>
      </p:sp>
      <p:graphicFrame>
        <p:nvGraphicFramePr>
          <p:cNvPr id="266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126102"/>
              </p:ext>
            </p:extLst>
          </p:nvPr>
        </p:nvGraphicFramePr>
        <p:xfrm>
          <a:off x="1300161" y="3734036"/>
          <a:ext cx="65436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190500" progId="Equation.3">
                  <p:embed/>
                </p:oleObj>
              </mc:Choice>
              <mc:Fallback>
                <p:oleObj name="Equation" r:id="rId2" imgW="2171700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1" y="3734036"/>
                        <a:ext cx="65436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Explosion 2 23"/>
          <p:cNvSpPr/>
          <p:nvPr/>
        </p:nvSpPr>
        <p:spPr>
          <a:xfrm>
            <a:off x="1396204" y="4247194"/>
            <a:ext cx="6351587" cy="2108200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000" dirty="0">
                <a:solidFill>
                  <a:srgbClr val="0070C0"/>
                </a:solidFill>
              </a:rPr>
              <a:t>How do we determine the coefficients b</a:t>
            </a:r>
            <a:r>
              <a:rPr lang="en-AU" sz="2000" baseline="-25000" dirty="0">
                <a:solidFill>
                  <a:srgbClr val="0070C0"/>
                </a:solidFill>
              </a:rPr>
              <a:t>0</a:t>
            </a:r>
            <a:r>
              <a:rPr lang="en-AU" sz="2000" dirty="0">
                <a:solidFill>
                  <a:srgbClr val="0070C0"/>
                </a:solidFill>
              </a:rPr>
              <a:t>, b</a:t>
            </a:r>
            <a:r>
              <a:rPr lang="en-AU" sz="2000" baseline="-25000" dirty="0">
                <a:solidFill>
                  <a:srgbClr val="0070C0"/>
                </a:solidFill>
              </a:rPr>
              <a:t>1</a:t>
            </a:r>
            <a:r>
              <a:rPr lang="en-AU" sz="2000" dirty="0">
                <a:solidFill>
                  <a:srgbClr val="0070C0"/>
                </a:solidFill>
              </a:rPr>
              <a:t> and b</a:t>
            </a:r>
            <a:r>
              <a:rPr lang="en-AU" sz="2000" baseline="-25000" dirty="0">
                <a:solidFill>
                  <a:srgbClr val="0070C0"/>
                </a:solidFill>
              </a:rPr>
              <a:t>2</a:t>
            </a:r>
            <a:r>
              <a:rPr lang="en-AU" sz="2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A264D-AB67-600F-EB5F-FD5D5D80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52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6F76E-FC0C-D343-6F0B-E043B2EF8154}"/>
              </a:ext>
            </a:extLst>
          </p:cNvPr>
          <p:cNvSpPr txBox="1"/>
          <p:nvPr/>
        </p:nvSpPr>
        <p:spPr>
          <a:xfrm>
            <a:off x="-18000" y="6489000"/>
            <a:ext cx="386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0" y="1260900"/>
            <a:ext cx="178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100" dirty="0"/>
              <a:t>1) At x = x</a:t>
            </a:r>
            <a:r>
              <a:rPr lang="en-AU" altLang="en-US" sz="2100" baseline="-25000" dirty="0"/>
              <a:t>0</a:t>
            </a:r>
            <a:r>
              <a:rPr lang="en-AU" altLang="en-US" sz="2100" dirty="0"/>
              <a:t> </a:t>
            </a:r>
          </a:p>
        </p:txBody>
      </p:sp>
      <p:graphicFrame>
        <p:nvGraphicFramePr>
          <p:cNvPr id="276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88859"/>
              </p:ext>
            </p:extLst>
          </p:nvPr>
        </p:nvGraphicFramePr>
        <p:xfrm>
          <a:off x="1720478" y="1260900"/>
          <a:ext cx="1262063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190440" progId="Equation.3">
                  <p:embed/>
                </p:oleObj>
              </mc:Choice>
              <mc:Fallback>
                <p:oleObj name="Equation" r:id="rId3" imgW="558720" imgH="190440" progId="Equation.3">
                  <p:embed/>
                  <p:pic>
                    <p:nvPicPr>
                      <p:cNvPr id="276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78" y="1260900"/>
                        <a:ext cx="1262063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285049"/>
              </p:ext>
            </p:extLst>
          </p:nvPr>
        </p:nvGraphicFramePr>
        <p:xfrm>
          <a:off x="2118122" y="639465"/>
          <a:ext cx="4907756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71520" imgH="190440" progId="Equation.3">
                  <p:embed/>
                </p:oleObj>
              </mc:Choice>
              <mc:Fallback>
                <p:oleObj name="Equation" r:id="rId5" imgW="2171520" imgH="190440" progId="Equation.3">
                  <p:embed/>
                  <p:pic>
                    <p:nvPicPr>
                      <p:cNvPr id="276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122" y="639465"/>
                        <a:ext cx="4907756" cy="43219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5013359" y="1342382"/>
            <a:ext cx="432197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276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03167"/>
              </p:ext>
            </p:extLst>
          </p:nvPr>
        </p:nvGraphicFramePr>
        <p:xfrm>
          <a:off x="5695775" y="1249991"/>
          <a:ext cx="1241822" cy="42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228600" progId="Equation.3">
                  <p:embed/>
                </p:oleObj>
              </mc:Choice>
              <mc:Fallback>
                <p:oleObj name="Equation" r:id="rId7" imgW="672840" imgH="228600" progId="Equation.3">
                  <p:embed/>
                  <p:pic>
                    <p:nvPicPr>
                      <p:cNvPr id="276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775" y="1249991"/>
                        <a:ext cx="1241822" cy="423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Box 18"/>
          <p:cNvSpPr txBox="1">
            <a:spLocks noChangeArrowheads="1"/>
          </p:cNvSpPr>
          <p:nvPr/>
        </p:nvSpPr>
        <p:spPr bwMode="auto">
          <a:xfrm>
            <a:off x="18429" y="2770409"/>
            <a:ext cx="15120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100" dirty="0"/>
              <a:t>2) At x = x</a:t>
            </a:r>
            <a:r>
              <a:rPr lang="en-AU" altLang="en-US" sz="2100" baseline="-25000" dirty="0"/>
              <a:t>1</a:t>
            </a:r>
            <a:r>
              <a:rPr lang="en-AU" altLang="en-US" sz="2100" dirty="0"/>
              <a:t> </a:t>
            </a:r>
          </a:p>
        </p:txBody>
      </p:sp>
      <p:graphicFrame>
        <p:nvGraphicFramePr>
          <p:cNvPr id="276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30294"/>
              </p:ext>
            </p:extLst>
          </p:nvPr>
        </p:nvGraphicFramePr>
        <p:xfrm>
          <a:off x="1720478" y="2716777"/>
          <a:ext cx="2812256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44520" imgH="215640" progId="Equation.3">
                  <p:embed/>
                </p:oleObj>
              </mc:Choice>
              <mc:Fallback>
                <p:oleObj name="Equation" r:id="rId9" imgW="1244520" imgH="215640" progId="Equation.3">
                  <p:embed/>
                  <p:pic>
                    <p:nvPicPr>
                      <p:cNvPr id="276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78" y="2716777"/>
                        <a:ext cx="2812256" cy="48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Arrow 20"/>
          <p:cNvSpPr/>
          <p:nvPr/>
        </p:nvSpPr>
        <p:spPr>
          <a:xfrm>
            <a:off x="5000550" y="2827788"/>
            <a:ext cx="432197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276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2648"/>
              </p:ext>
            </p:extLst>
          </p:nvPr>
        </p:nvGraphicFramePr>
        <p:xfrm>
          <a:off x="5676632" y="2602788"/>
          <a:ext cx="1822902" cy="68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55600" imgH="431640" progId="Equation.3">
                  <p:embed/>
                </p:oleObj>
              </mc:Choice>
              <mc:Fallback>
                <p:oleObj name="Equation" r:id="rId11" imgW="1155600" imgH="431640" progId="Equation.3">
                  <p:embed/>
                  <p:pic>
                    <p:nvPicPr>
                      <p:cNvPr id="276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632" y="2602788"/>
                        <a:ext cx="1822902" cy="68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Box 22"/>
          <p:cNvSpPr txBox="1">
            <a:spLocks noChangeArrowheads="1"/>
          </p:cNvSpPr>
          <p:nvPr/>
        </p:nvSpPr>
        <p:spPr bwMode="auto">
          <a:xfrm>
            <a:off x="5596892" y="3356033"/>
            <a:ext cx="31905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dirty="0"/>
              <a:t>Finite-divided difference approximation for </a:t>
            </a:r>
            <a:r>
              <a:rPr lang="en-AU" altLang="en-US" sz="2000" b="1" dirty="0"/>
              <a:t>the first derivative</a:t>
            </a:r>
          </a:p>
        </p:txBody>
      </p:sp>
      <p:sp>
        <p:nvSpPr>
          <p:cNvPr id="27662" name="TextBox 23"/>
          <p:cNvSpPr txBox="1">
            <a:spLocks noChangeArrowheads="1"/>
          </p:cNvSpPr>
          <p:nvPr/>
        </p:nvSpPr>
        <p:spPr bwMode="auto">
          <a:xfrm>
            <a:off x="0" y="4208389"/>
            <a:ext cx="15120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100" dirty="0"/>
              <a:t>3) At x = x</a:t>
            </a:r>
            <a:r>
              <a:rPr lang="en-AU" altLang="en-US" sz="2100" baseline="-25000" dirty="0"/>
              <a:t>2</a:t>
            </a:r>
            <a:r>
              <a:rPr lang="en-AU" altLang="en-US" sz="21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997607" y="5061425"/>
            <a:ext cx="432197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graphicFrame>
        <p:nvGraphicFramePr>
          <p:cNvPr id="2765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21019"/>
              </p:ext>
            </p:extLst>
          </p:nvPr>
        </p:nvGraphicFramePr>
        <p:xfrm>
          <a:off x="5535112" y="4674453"/>
          <a:ext cx="3097001" cy="92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71520" imgH="647640" progId="Equation.3">
                  <p:embed/>
                </p:oleObj>
              </mc:Choice>
              <mc:Fallback>
                <p:oleObj name="Equation" r:id="rId13" imgW="2171520" imgH="647640" progId="Equation.3">
                  <p:embed/>
                  <p:pic>
                    <p:nvPicPr>
                      <p:cNvPr id="2765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112" y="4674453"/>
                        <a:ext cx="3097001" cy="92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TextBox 27"/>
          <p:cNvSpPr txBox="1">
            <a:spLocks noChangeArrowheads="1"/>
          </p:cNvSpPr>
          <p:nvPr/>
        </p:nvSpPr>
        <p:spPr bwMode="auto">
          <a:xfrm>
            <a:off x="5600229" y="5653337"/>
            <a:ext cx="32943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dirty="0"/>
              <a:t>Finite-divided difference approximation for </a:t>
            </a:r>
            <a:r>
              <a:rPr lang="en-AU" altLang="en-US" sz="2000" b="1" dirty="0"/>
              <a:t>the second derivative</a:t>
            </a:r>
          </a:p>
        </p:txBody>
      </p:sp>
      <p:graphicFrame>
        <p:nvGraphicFramePr>
          <p:cNvPr id="2765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401081"/>
              </p:ext>
            </p:extLst>
          </p:nvPr>
        </p:nvGraphicFramePr>
        <p:xfrm>
          <a:off x="-18000" y="4944778"/>
          <a:ext cx="4907756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71520" imgH="190440" progId="Equation.3">
                  <p:embed/>
                </p:oleObj>
              </mc:Choice>
              <mc:Fallback>
                <p:oleObj name="Equation" r:id="rId15" imgW="2171520" imgH="190440" progId="Equation.3">
                  <p:embed/>
                  <p:pic>
                    <p:nvPicPr>
                      <p:cNvPr id="2765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00" y="4944778"/>
                        <a:ext cx="4907756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5592543" y="1623782"/>
            <a:ext cx="32809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000" b="1" dirty="0"/>
              <a:t>Function value </a:t>
            </a:r>
            <a:r>
              <a:rPr lang="en-AU" altLang="en-US" sz="2000" dirty="0"/>
              <a:t>at starting data point</a:t>
            </a:r>
            <a:endParaRPr lang="en-AU" alt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2F4CB-ECE9-6877-08BD-98D82C7F1786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53</a:t>
            </a:fld>
            <a:endParaRPr lang="en-AU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534B8E-D7B1-5D9B-130E-11654230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478" y="-66086"/>
            <a:ext cx="582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interpolation</a:t>
            </a:r>
            <a:endParaRPr lang="en-AU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FDF9-B4A8-4976-45A9-1155950BD046}"/>
              </a:ext>
            </a:extLst>
          </p:cNvPr>
          <p:cNvSpPr txBox="1"/>
          <p:nvPr/>
        </p:nvSpPr>
        <p:spPr>
          <a:xfrm>
            <a:off x="-18000" y="6489000"/>
            <a:ext cx="42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9E9502-4574-C4A8-C563-1FE07C8C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54</a:t>
            </a:fld>
            <a:endParaRPr lang="en-AU" altLang="en-US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E4B46E4-C251-C8DC-64BC-F547AB52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9" y="2609109"/>
            <a:ext cx="6155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The coefficients b</a:t>
            </a:r>
            <a:r>
              <a:rPr lang="en-AU" altLang="en-US" baseline="-25000" dirty="0"/>
              <a:t>0</a:t>
            </a:r>
            <a:r>
              <a:rPr lang="en-AU" altLang="en-US" dirty="0"/>
              <a:t>, b</a:t>
            </a:r>
            <a:r>
              <a:rPr lang="en-AU" altLang="en-US" baseline="-25000" dirty="0"/>
              <a:t>1</a:t>
            </a:r>
            <a:r>
              <a:rPr lang="en-AU" altLang="en-US" dirty="0"/>
              <a:t>, …, b</a:t>
            </a:r>
            <a:r>
              <a:rPr lang="en-AU" altLang="en-US" baseline="-25000" dirty="0"/>
              <a:t>n</a:t>
            </a:r>
            <a:r>
              <a:rPr lang="en-AU" altLang="en-US" dirty="0"/>
              <a:t> can be determined by: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23BBC9-7D69-1EE2-2BFE-4B8F59788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066364"/>
              </p:ext>
            </p:extLst>
          </p:nvPr>
        </p:nvGraphicFramePr>
        <p:xfrm>
          <a:off x="358605" y="3025855"/>
          <a:ext cx="995442" cy="33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28600" progId="Equation.3">
                  <p:embed/>
                </p:oleObj>
              </mc:Choice>
              <mc:Fallback>
                <p:oleObj name="Equation" r:id="rId2" imgW="672840" imgH="228600" progId="Equation.3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5" y="3025855"/>
                        <a:ext cx="995442" cy="33998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D386F4-FF4E-3028-DEF3-59BA698B9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531812"/>
              </p:ext>
            </p:extLst>
          </p:nvPr>
        </p:nvGraphicFramePr>
        <p:xfrm>
          <a:off x="347999" y="3465206"/>
          <a:ext cx="2734130" cy="65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431640" progId="Equation.3">
                  <p:embed/>
                </p:oleObj>
              </mc:Choice>
              <mc:Fallback>
                <p:oleObj name="Equation" r:id="rId4" imgW="1803240" imgH="431640" progId="Equation.3">
                  <p:embed/>
                  <p:pic>
                    <p:nvPicPr>
                      <p:cNvPr id="307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99" y="3465206"/>
                        <a:ext cx="2734130" cy="65834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81DCEE-7949-9711-2436-4B2578E43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99758"/>
              </p:ext>
            </p:extLst>
          </p:nvPr>
        </p:nvGraphicFramePr>
        <p:xfrm>
          <a:off x="356601" y="4220957"/>
          <a:ext cx="3534817" cy="65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431640" progId="Equation.3">
                  <p:embed/>
                </p:oleObj>
              </mc:Choice>
              <mc:Fallback>
                <p:oleObj name="Equation" r:id="rId6" imgW="2349360" imgH="431640" progId="Equation.3">
                  <p:embed/>
                  <p:pic>
                    <p:nvPicPr>
                      <p:cNvPr id="307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01" y="4220957"/>
                        <a:ext cx="3534817" cy="65307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86A1A8-4430-02D4-972D-9FE25435B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08161"/>
              </p:ext>
            </p:extLst>
          </p:nvPr>
        </p:nvGraphicFramePr>
        <p:xfrm>
          <a:off x="358605" y="5478812"/>
          <a:ext cx="6052291" cy="69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84320" imgH="431640" progId="Equation.3">
                  <p:embed/>
                </p:oleObj>
              </mc:Choice>
              <mc:Fallback>
                <p:oleObj name="Equation" r:id="rId8" imgW="3784320" imgH="431640" progId="Equation.3">
                  <p:embed/>
                  <p:pic>
                    <p:nvPicPr>
                      <p:cNvPr id="307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5" y="5478812"/>
                        <a:ext cx="6052291" cy="695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D7F740C-0CC3-CA33-23B1-04BD7081D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85868"/>
              </p:ext>
            </p:extLst>
          </p:nvPr>
        </p:nvGraphicFramePr>
        <p:xfrm>
          <a:off x="1570998" y="4839512"/>
          <a:ext cx="144066" cy="6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960" imgH="190440" progId="Equation.3">
                  <p:embed/>
                </p:oleObj>
              </mc:Choice>
              <mc:Fallback>
                <p:oleObj name="Equation" r:id="rId10" imgW="75960" imgH="19044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998" y="4839512"/>
                        <a:ext cx="144066" cy="6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20A0CEC-9075-E90F-2FD4-8258FC405D78}"/>
              </a:ext>
            </a:extLst>
          </p:cNvPr>
          <p:cNvSpPr/>
          <p:nvPr/>
        </p:nvSpPr>
        <p:spPr>
          <a:xfrm>
            <a:off x="4367379" y="3521751"/>
            <a:ext cx="4794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Finite-divided difference of the </a:t>
            </a:r>
            <a:r>
              <a:rPr lang="en-AU" altLang="en-US" b="1" dirty="0"/>
              <a:t>1</a:t>
            </a:r>
            <a:r>
              <a:rPr lang="en-AU" altLang="en-US" b="1" baseline="30000" dirty="0"/>
              <a:t>st</a:t>
            </a:r>
            <a:r>
              <a:rPr lang="en-AU" altLang="en-US" b="1" dirty="0"/>
              <a:t> derivative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E69D8-ABC6-C2AA-B673-AE89F2990CF0}"/>
              </a:ext>
            </a:extLst>
          </p:cNvPr>
          <p:cNvSpPr/>
          <p:nvPr/>
        </p:nvSpPr>
        <p:spPr>
          <a:xfrm>
            <a:off x="4274007" y="4301415"/>
            <a:ext cx="487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Finite-divided difference of the </a:t>
            </a:r>
            <a:r>
              <a:rPr lang="en-AU" altLang="en-US" b="1" dirty="0"/>
              <a:t>2</a:t>
            </a:r>
            <a:r>
              <a:rPr lang="en-AU" altLang="en-US" b="1" baseline="30000" dirty="0"/>
              <a:t>nd</a:t>
            </a:r>
            <a:r>
              <a:rPr lang="en-AU" altLang="en-US" b="1" dirty="0"/>
              <a:t> derivative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4558E-1746-E248-ECB7-75574D83326A}"/>
              </a:ext>
            </a:extLst>
          </p:cNvPr>
          <p:cNvSpPr/>
          <p:nvPr/>
        </p:nvSpPr>
        <p:spPr>
          <a:xfrm>
            <a:off x="6553201" y="5477676"/>
            <a:ext cx="2608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Finite-divided difference of the </a:t>
            </a:r>
            <a:r>
              <a:rPr lang="en-AU" altLang="en-US" b="1" dirty="0"/>
              <a:t>n</a:t>
            </a:r>
            <a:r>
              <a:rPr lang="en-AU" altLang="en-US" b="1" baseline="30000" dirty="0"/>
              <a:t>th</a:t>
            </a:r>
            <a:r>
              <a:rPr lang="en-AU" altLang="en-US" b="1" dirty="0"/>
              <a:t> derivative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817DC-63B9-AD1C-EF36-81D298B57380}"/>
              </a:ext>
            </a:extLst>
          </p:cNvPr>
          <p:cNvSpPr/>
          <p:nvPr/>
        </p:nvSpPr>
        <p:spPr>
          <a:xfrm>
            <a:off x="5112000" y="2952012"/>
            <a:ext cx="3950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b="1" dirty="0"/>
              <a:t>Function value </a:t>
            </a:r>
            <a:r>
              <a:rPr lang="en-AU" altLang="en-US" dirty="0"/>
              <a:t>at starting data point</a:t>
            </a:r>
            <a:endParaRPr lang="en-AU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3692F36-BD06-3E43-2CDB-15909EE7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00"/>
            <a:ext cx="80184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General form of Newton’s (quadratic) interpolating polynomials</a:t>
            </a:r>
            <a:endParaRPr lang="en-AU" altLang="en-US" dirty="0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10207FF-30FD-D964-3879-CE320FC8C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89000"/>
            <a:ext cx="8208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If n+1 points are available, f(x) can be estimated by polynomial interpolation.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2DBDEE70-5897-54B0-E51F-9250441B3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97513"/>
              </p:ext>
            </p:extLst>
          </p:nvPr>
        </p:nvGraphicFramePr>
        <p:xfrm>
          <a:off x="426244" y="1899000"/>
          <a:ext cx="853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09900" imgH="190500" progId="Equation.3">
                  <p:embed/>
                </p:oleObj>
              </mc:Choice>
              <mc:Fallback>
                <p:oleObj name="Equation" r:id="rId12" imgW="3009900" imgH="190500" progId="Equation.3">
                  <p:embed/>
                  <p:pic>
                    <p:nvPicPr>
                      <p:cNvPr id="307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4" y="1899000"/>
                        <a:ext cx="853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F2B411-A299-D876-094D-01AFB7EEBC99}"/>
              </a:ext>
            </a:extLst>
          </p:cNvPr>
          <p:cNvSpPr txBox="1"/>
          <p:nvPr/>
        </p:nvSpPr>
        <p:spPr>
          <a:xfrm>
            <a:off x="-18000" y="6489000"/>
            <a:ext cx="42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  <p:extLst>
      <p:ext uri="{BB962C8B-B14F-4D97-AF65-F5344CB8AC3E}">
        <p14:creationId xmlns:p14="http://schemas.microsoft.com/office/powerpoint/2010/main" val="2244334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268919" y="9000"/>
            <a:ext cx="8536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interpolation - </a:t>
            </a: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Example</a:t>
            </a:r>
            <a:endParaRPr lang="en-AU" altLang="en-US" sz="3600" dirty="0"/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444500" y="639000"/>
            <a:ext cx="82089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Fit a second-order polynomial to the three points used in Example 18.1.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67100" y="3690586"/>
            <a:ext cx="1739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Solution:</a:t>
            </a:r>
            <a:endParaRPr lang="en-AU" altLang="en-US" sz="2800" dirty="0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855283"/>
              </p:ext>
            </p:extLst>
          </p:nvPr>
        </p:nvGraphicFramePr>
        <p:xfrm>
          <a:off x="2322513" y="1539000"/>
          <a:ext cx="410368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685800" progId="Equation.3">
                  <p:embed/>
                </p:oleObj>
              </mc:Choice>
              <mc:Fallback>
                <p:oleObj name="Equation" r:id="rId2" imgW="16256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1539000"/>
                        <a:ext cx="410368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468313" y="3213100"/>
            <a:ext cx="6084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Use the polynomial to evaluate ln(2).</a:t>
            </a: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161978"/>
              </p:ext>
            </p:extLst>
          </p:nvPr>
        </p:nvGraphicFramePr>
        <p:xfrm>
          <a:off x="258833" y="4356161"/>
          <a:ext cx="1845514" cy="46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190417" progId="Equation.3">
                  <p:embed/>
                </p:oleObj>
              </mc:Choice>
              <mc:Fallback>
                <p:oleObj name="Equation" r:id="rId4" imgW="761669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33" y="4356161"/>
                        <a:ext cx="1845514" cy="463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59550"/>
              </p:ext>
            </p:extLst>
          </p:nvPr>
        </p:nvGraphicFramePr>
        <p:xfrm>
          <a:off x="3941486" y="4154581"/>
          <a:ext cx="5207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2500" imgH="368300" progId="Equation.3">
                  <p:embed/>
                </p:oleObj>
              </mc:Choice>
              <mc:Fallback>
                <p:oleObj name="Equation" r:id="rId6" imgW="22225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486" y="4154581"/>
                        <a:ext cx="5207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984145"/>
              </p:ext>
            </p:extLst>
          </p:nvPr>
        </p:nvGraphicFramePr>
        <p:xfrm>
          <a:off x="1417637" y="5021356"/>
          <a:ext cx="626268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0" imgH="546100" progId="Equation.3">
                  <p:embed/>
                </p:oleObj>
              </mc:Choice>
              <mc:Fallback>
                <p:oleObj name="Equation" r:id="rId8" imgW="24130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7" y="5021356"/>
                        <a:ext cx="6262687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D01BF-392D-F1B5-FAF8-511F265D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55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DF24-BD59-48F1-D800-ED0CC741BE76}"/>
              </a:ext>
            </a:extLst>
          </p:cNvPr>
          <p:cNvSpPr txBox="1"/>
          <p:nvPr/>
        </p:nvSpPr>
        <p:spPr>
          <a:xfrm>
            <a:off x="-18000" y="6489000"/>
            <a:ext cx="386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8"/>
          <p:cNvGraphicFramePr>
            <a:graphicFrameLocks noChangeAspect="1"/>
          </p:cNvGraphicFramePr>
          <p:nvPr/>
        </p:nvGraphicFramePr>
        <p:xfrm>
          <a:off x="987425" y="495300"/>
          <a:ext cx="7232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0" imgH="177800" progId="Equation.3">
                  <p:embed/>
                </p:oleObj>
              </mc:Choice>
              <mc:Fallback>
                <p:oleObj name="Equation" r:id="rId2" imgW="24003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95300"/>
                        <a:ext cx="72326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Box 8"/>
          <p:cNvSpPr txBox="1">
            <a:spLocks noChangeArrowheads="1"/>
          </p:cNvSpPr>
          <p:nvPr/>
        </p:nvSpPr>
        <p:spPr bwMode="auto">
          <a:xfrm>
            <a:off x="250825" y="1052513"/>
            <a:ext cx="8208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At x = 2 </a:t>
            </a:r>
          </a:p>
        </p:txBody>
      </p:sp>
      <p:graphicFrame>
        <p:nvGraphicFramePr>
          <p:cNvPr id="296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3003"/>
              </p:ext>
            </p:extLst>
          </p:nvPr>
        </p:nvGraphicFramePr>
        <p:xfrm>
          <a:off x="260350" y="1595438"/>
          <a:ext cx="79597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342900" progId="Equation.3">
                  <p:embed/>
                </p:oleObj>
              </mc:Choice>
              <mc:Fallback>
                <p:oleObj name="Equation" r:id="rId4" imgW="26416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595438"/>
                        <a:ext cx="79597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1" name="Picture 2" descr="Figure 18_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00" y="2273552"/>
            <a:ext cx="4814500" cy="408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83351-9774-8D51-F3FC-02CE3CAD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56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66E01-E321-DEFC-07BD-EBF656D325BF}"/>
              </a:ext>
            </a:extLst>
          </p:cNvPr>
          <p:cNvSpPr txBox="1"/>
          <p:nvPr/>
        </p:nvSpPr>
        <p:spPr>
          <a:xfrm>
            <a:off x="-18000" y="6489000"/>
            <a:ext cx="40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L05E13_quadraticInterpolation.m **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236805" y="1076371"/>
            <a:ext cx="8748972" cy="857087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buFontTx/>
              <a:buNone/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sz="2700" dirty="0">
                <a:latin typeface="+mn-lt"/>
              </a:rPr>
              <a:t>Recursive Nature of Finite Divided Differences</a:t>
            </a:r>
          </a:p>
          <a:p>
            <a:r>
              <a:rPr lang="en-US" sz="2400" i="1" dirty="0">
                <a:solidFill>
                  <a:srgbClr val="7030A0"/>
                </a:solidFill>
                <a:latin typeface="+mn-lt"/>
              </a:rPr>
              <a:t>for example, 4 data points, 3 order polynomial (3 derivatives) </a:t>
            </a:r>
          </a:p>
        </p:txBody>
      </p:sp>
      <p:sp>
        <p:nvSpPr>
          <p:cNvPr id="437403" name="Text Box 155"/>
          <p:cNvSpPr txBox="1">
            <a:spLocks noChangeArrowheads="1"/>
          </p:cNvSpPr>
          <p:nvPr/>
        </p:nvSpPr>
        <p:spPr bwMode="auto">
          <a:xfrm>
            <a:off x="1040767" y="2101987"/>
            <a:ext cx="1497526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b="1" i="1" dirty="0" err="1">
                <a:solidFill>
                  <a:srgbClr val="008000"/>
                </a:solidFill>
              </a:rPr>
              <a:t>i</a:t>
            </a:r>
            <a:r>
              <a:rPr lang="en-US" sz="1500" b="1" dirty="0">
                <a:solidFill>
                  <a:srgbClr val="008000"/>
                </a:solidFill>
              </a:rPr>
              <a:t>       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i="1" baseline="-25000" dirty="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    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i="1" baseline="-25000" dirty="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0   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1   </a:t>
            </a:r>
            <a:r>
              <a:rPr lang="en-US" sz="1500" i="1" dirty="0"/>
              <a:t>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437406" name="Text Box 158"/>
          <p:cNvSpPr txBox="1">
            <a:spLocks noChangeArrowheads="1"/>
          </p:cNvSpPr>
          <p:nvPr/>
        </p:nvSpPr>
        <p:spPr bwMode="auto">
          <a:xfrm>
            <a:off x="3544492" y="2230041"/>
            <a:ext cx="601447" cy="3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b="1">
                <a:solidFill>
                  <a:srgbClr val="008000"/>
                </a:solidFill>
              </a:rPr>
              <a:t>First</a:t>
            </a:r>
            <a:endParaRPr lang="en-US" sz="1500" b="1" baseline="-25000">
              <a:solidFill>
                <a:srgbClr val="008000"/>
              </a:solidFill>
            </a:endParaRPr>
          </a:p>
        </p:txBody>
      </p:sp>
      <p:sp>
        <p:nvSpPr>
          <p:cNvPr id="437407" name="Text Box 159"/>
          <p:cNvSpPr txBox="1">
            <a:spLocks noChangeArrowheads="1"/>
          </p:cNvSpPr>
          <p:nvPr/>
        </p:nvSpPr>
        <p:spPr bwMode="auto">
          <a:xfrm>
            <a:off x="3377464" y="2512219"/>
            <a:ext cx="857928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37408" name="Line 160"/>
          <p:cNvSpPr>
            <a:spLocks noChangeShapeType="1"/>
          </p:cNvSpPr>
          <p:nvPr/>
        </p:nvSpPr>
        <p:spPr bwMode="auto">
          <a:xfrm>
            <a:off x="2533650" y="2819400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09" name="Line 161"/>
          <p:cNvSpPr>
            <a:spLocks noChangeShapeType="1"/>
          </p:cNvSpPr>
          <p:nvPr/>
        </p:nvSpPr>
        <p:spPr bwMode="auto">
          <a:xfrm flipV="1">
            <a:off x="2533650" y="2837260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1" name="Text Box 163"/>
          <p:cNvSpPr txBox="1">
            <a:spLocks noChangeArrowheads="1"/>
          </p:cNvSpPr>
          <p:nvPr/>
        </p:nvSpPr>
        <p:spPr bwMode="auto">
          <a:xfrm>
            <a:off x="1051018" y="3261395"/>
            <a:ext cx="1470274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dirty="0"/>
              <a:t>2   </a:t>
            </a:r>
            <a:r>
              <a:rPr lang="en-US" sz="1500" i="1" dirty="0"/>
              <a:t>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437413" name="Text Box 165"/>
          <p:cNvSpPr txBox="1">
            <a:spLocks noChangeArrowheads="1"/>
          </p:cNvSpPr>
          <p:nvPr/>
        </p:nvSpPr>
        <p:spPr bwMode="auto">
          <a:xfrm>
            <a:off x="3464720" y="2851548"/>
            <a:ext cx="819455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437414" name="Line 166"/>
          <p:cNvSpPr>
            <a:spLocks noChangeShapeType="1"/>
          </p:cNvSpPr>
          <p:nvPr/>
        </p:nvSpPr>
        <p:spPr bwMode="auto">
          <a:xfrm>
            <a:off x="2531269" y="3158729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5" name="Line 167"/>
          <p:cNvSpPr>
            <a:spLocks noChangeShapeType="1"/>
          </p:cNvSpPr>
          <p:nvPr/>
        </p:nvSpPr>
        <p:spPr bwMode="auto">
          <a:xfrm flipV="1">
            <a:off x="2531269" y="3176588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7" name="Text Box 169"/>
          <p:cNvSpPr txBox="1">
            <a:spLocks noChangeArrowheads="1"/>
          </p:cNvSpPr>
          <p:nvPr/>
        </p:nvSpPr>
        <p:spPr bwMode="auto">
          <a:xfrm>
            <a:off x="5016937" y="2522935"/>
            <a:ext cx="1107996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37418" name="Line 170"/>
          <p:cNvSpPr>
            <a:spLocks noChangeShapeType="1"/>
          </p:cNvSpPr>
          <p:nvPr/>
        </p:nvSpPr>
        <p:spPr bwMode="auto">
          <a:xfrm>
            <a:off x="4191000" y="2830116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19" name="Line 171"/>
          <p:cNvSpPr>
            <a:spLocks noChangeShapeType="1"/>
          </p:cNvSpPr>
          <p:nvPr/>
        </p:nvSpPr>
        <p:spPr bwMode="auto">
          <a:xfrm flipV="1">
            <a:off x="4191000" y="2847976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20" name="Text Box 172"/>
          <p:cNvSpPr txBox="1">
            <a:spLocks noChangeArrowheads="1"/>
          </p:cNvSpPr>
          <p:nvPr/>
        </p:nvSpPr>
        <p:spPr bwMode="auto">
          <a:xfrm>
            <a:off x="5101190" y="2227660"/>
            <a:ext cx="878767" cy="3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rgbClr val="008000"/>
                </a:solidFill>
              </a:rPr>
              <a:t>Second</a:t>
            </a:r>
            <a:endParaRPr lang="en-US" sz="1500" b="1" baseline="-25000">
              <a:solidFill>
                <a:srgbClr val="008000"/>
              </a:solidFill>
            </a:endParaRPr>
          </a:p>
        </p:txBody>
      </p:sp>
      <p:sp>
        <p:nvSpPr>
          <p:cNvPr id="437422" name="Text Box 174"/>
          <p:cNvSpPr txBox="1">
            <a:spLocks noChangeArrowheads="1"/>
          </p:cNvSpPr>
          <p:nvPr/>
        </p:nvSpPr>
        <p:spPr bwMode="auto">
          <a:xfrm>
            <a:off x="1040767" y="3609572"/>
            <a:ext cx="1470274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500" dirty="0"/>
              <a:t>3   </a:t>
            </a:r>
            <a:r>
              <a:rPr lang="en-US" sz="1500" i="1" dirty="0"/>
              <a:t>   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437424" name="Text Box 176"/>
          <p:cNvSpPr txBox="1">
            <a:spLocks noChangeArrowheads="1"/>
          </p:cNvSpPr>
          <p:nvPr/>
        </p:nvSpPr>
        <p:spPr bwMode="auto">
          <a:xfrm>
            <a:off x="3462339" y="3199210"/>
            <a:ext cx="819455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437425" name="Line 177"/>
          <p:cNvSpPr>
            <a:spLocks noChangeShapeType="1"/>
          </p:cNvSpPr>
          <p:nvPr/>
        </p:nvSpPr>
        <p:spPr bwMode="auto">
          <a:xfrm>
            <a:off x="2528888" y="3506391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26" name="Line 178"/>
          <p:cNvSpPr>
            <a:spLocks noChangeShapeType="1"/>
          </p:cNvSpPr>
          <p:nvPr/>
        </p:nvSpPr>
        <p:spPr bwMode="auto">
          <a:xfrm flipV="1">
            <a:off x="2528888" y="3524251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28" name="Text Box 180"/>
          <p:cNvSpPr txBox="1">
            <a:spLocks noChangeArrowheads="1"/>
          </p:cNvSpPr>
          <p:nvPr/>
        </p:nvSpPr>
        <p:spPr bwMode="auto">
          <a:xfrm>
            <a:off x="5130404" y="2870598"/>
            <a:ext cx="1056700" cy="4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437429" name="Line 181"/>
          <p:cNvSpPr>
            <a:spLocks noChangeShapeType="1"/>
          </p:cNvSpPr>
          <p:nvPr/>
        </p:nvSpPr>
        <p:spPr bwMode="auto">
          <a:xfrm>
            <a:off x="4196954" y="3177779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30" name="Line 182"/>
          <p:cNvSpPr>
            <a:spLocks noChangeShapeType="1"/>
          </p:cNvSpPr>
          <p:nvPr/>
        </p:nvSpPr>
        <p:spPr bwMode="auto">
          <a:xfrm flipV="1">
            <a:off x="4196954" y="3195638"/>
            <a:ext cx="828675" cy="3202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04" name="Text Box 156"/>
          <p:cNvSpPr txBox="1">
            <a:spLocks noChangeArrowheads="1"/>
          </p:cNvSpPr>
          <p:nvPr/>
        </p:nvSpPr>
        <p:spPr bwMode="auto">
          <a:xfrm>
            <a:off x="6721893" y="2643188"/>
            <a:ext cx="1358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37431" name="Text Box 183"/>
          <p:cNvSpPr txBox="1">
            <a:spLocks noChangeArrowheads="1"/>
          </p:cNvSpPr>
          <p:nvPr/>
        </p:nvSpPr>
        <p:spPr bwMode="auto">
          <a:xfrm>
            <a:off x="7030250" y="2228850"/>
            <a:ext cx="663964" cy="3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500" b="1" dirty="0">
                <a:solidFill>
                  <a:srgbClr val="008000"/>
                </a:solidFill>
              </a:rPr>
              <a:t>Third</a:t>
            </a:r>
            <a:endParaRPr lang="en-US" sz="1500" b="1" baseline="-25000" dirty="0">
              <a:solidFill>
                <a:srgbClr val="008000"/>
              </a:solidFill>
            </a:endParaRPr>
          </a:p>
        </p:txBody>
      </p:sp>
      <p:sp>
        <p:nvSpPr>
          <p:cNvPr id="437434" name="Line 186"/>
          <p:cNvSpPr>
            <a:spLocks noChangeShapeType="1"/>
          </p:cNvSpPr>
          <p:nvPr/>
        </p:nvSpPr>
        <p:spPr bwMode="auto">
          <a:xfrm>
            <a:off x="6112669" y="2832497"/>
            <a:ext cx="6107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35" name="Line 187"/>
          <p:cNvSpPr>
            <a:spLocks noChangeShapeType="1"/>
          </p:cNvSpPr>
          <p:nvPr/>
        </p:nvSpPr>
        <p:spPr bwMode="auto">
          <a:xfrm flipV="1">
            <a:off x="6112669" y="2858692"/>
            <a:ext cx="619125" cy="3119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437" name="Line 189"/>
          <p:cNvSpPr>
            <a:spLocks noChangeShapeType="1"/>
          </p:cNvSpPr>
          <p:nvPr/>
        </p:nvSpPr>
        <p:spPr bwMode="auto">
          <a:xfrm>
            <a:off x="1143000" y="2621756"/>
            <a:ext cx="6858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rgbClr val="008000"/>
              </a:solidFill>
            </a:endParaRPr>
          </a:p>
        </p:txBody>
      </p:sp>
      <p:sp>
        <p:nvSpPr>
          <p:cNvPr id="437441" name="Text Box 193"/>
          <p:cNvSpPr txBox="1">
            <a:spLocks noChangeArrowheads="1"/>
          </p:cNvSpPr>
          <p:nvPr/>
        </p:nvSpPr>
        <p:spPr bwMode="auto">
          <a:xfrm>
            <a:off x="1203724" y="4209574"/>
            <a:ext cx="292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) = </a:t>
            </a:r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 +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 </a:t>
            </a:r>
          </a:p>
        </p:txBody>
      </p:sp>
      <p:sp>
        <p:nvSpPr>
          <p:cNvPr id="437442" name="Text Box 194"/>
          <p:cNvSpPr txBox="1">
            <a:spLocks noChangeArrowheads="1"/>
          </p:cNvSpPr>
          <p:nvPr/>
        </p:nvSpPr>
        <p:spPr bwMode="auto">
          <a:xfrm>
            <a:off x="3156348" y="4678442"/>
            <a:ext cx="2912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+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 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) </a:t>
            </a:r>
          </a:p>
        </p:txBody>
      </p:sp>
      <p:sp>
        <p:nvSpPr>
          <p:cNvPr id="437443" name="Text Box 195"/>
          <p:cNvSpPr txBox="1">
            <a:spLocks noChangeArrowheads="1"/>
          </p:cNvSpPr>
          <p:nvPr/>
        </p:nvSpPr>
        <p:spPr bwMode="auto">
          <a:xfrm>
            <a:off x="4227911" y="5153264"/>
            <a:ext cx="3855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+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[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3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lang="en-US" b="1" i="1" dirty="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</a:rPr>
              <a:t>)(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</a:rPr>
              <a:t>)(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–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77324-5854-8E3F-373F-BC1F99C5B36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57</a:t>
            </a:fld>
            <a:endParaRPr lang="en-AU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05534-8A43-7BC9-DA9C-7C2227156D77}"/>
              </a:ext>
            </a:extLst>
          </p:cNvPr>
          <p:cNvSpPr txBox="1"/>
          <p:nvPr/>
        </p:nvSpPr>
        <p:spPr>
          <a:xfrm>
            <a:off x="-18000" y="6479668"/>
            <a:ext cx="369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L05E14_newtonInterpolation.m</a:t>
            </a:r>
          </a:p>
        </p:txBody>
      </p:sp>
    </p:spTree>
    <p:extLst>
      <p:ext uri="{BB962C8B-B14F-4D97-AF65-F5344CB8AC3E}">
        <p14:creationId xmlns:p14="http://schemas.microsoft.com/office/powerpoint/2010/main" val="30608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3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3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3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3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3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3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3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3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3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3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3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3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3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3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3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403" grpId="0"/>
      <p:bldP spid="437407" grpId="0"/>
      <p:bldP spid="437408" grpId="0" animBg="1"/>
      <p:bldP spid="437409" grpId="0" animBg="1"/>
      <p:bldP spid="437411" grpId="0"/>
      <p:bldP spid="437413" grpId="0"/>
      <p:bldP spid="437414" grpId="0" animBg="1"/>
      <p:bldP spid="437415" grpId="0" animBg="1"/>
      <p:bldP spid="437417" grpId="0"/>
      <p:bldP spid="437418" grpId="0" animBg="1"/>
      <p:bldP spid="437419" grpId="0" animBg="1"/>
      <p:bldP spid="437422" grpId="0"/>
      <p:bldP spid="437424" grpId="0"/>
      <p:bldP spid="437425" grpId="0" animBg="1"/>
      <p:bldP spid="437426" grpId="0" animBg="1"/>
      <p:bldP spid="437428" grpId="0"/>
      <p:bldP spid="437429" grpId="0" animBg="1"/>
      <p:bldP spid="437430" grpId="0" animBg="1"/>
      <p:bldP spid="437404" grpId="0"/>
      <p:bldP spid="437434" grpId="0" animBg="1"/>
      <p:bldP spid="437435" grpId="0" animBg="1"/>
      <p:bldP spid="437441" grpId="0"/>
      <p:bldP spid="437442" grpId="0"/>
      <p:bldP spid="4374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401" y="-36000"/>
            <a:ext cx="64475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100" b="1" dirty="0">
                <a:solidFill>
                  <a:schemeClr val="accent2"/>
                </a:solidFill>
                <a:ea typeface="宋体" pitchFamily="2" charset="-122"/>
              </a:rPr>
              <a:t>Find the solution using a matrix/table as a guide:</a:t>
            </a:r>
            <a:endParaRPr lang="en-AU" alt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1036416" y="503402"/>
            <a:ext cx="719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ea typeface="宋体" pitchFamily="2" charset="-122"/>
              </a:rPr>
              <a:t>Data points (x, f(x)):   (1, 0),      (4, 1.386294)     and    (6, 1.791759)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895471" y="15762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dirty="0">
                <a:ea typeface="宋体" pitchFamily="2" charset="-122"/>
              </a:rPr>
              <a:t>1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878736" y="21275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4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862000" y="27215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273513" y="1468244"/>
            <a:ext cx="0" cy="162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57357" y="15748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0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557357" y="211987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1.386294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534426" y="271670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1.791759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4740705" y="185242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0.4621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4765880" y="245021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0.2027</a:t>
            </a:r>
            <a:endParaRPr lang="en-AU" dirty="0"/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73806"/>
              </p:ext>
            </p:extLst>
          </p:nvPr>
        </p:nvGraphicFramePr>
        <p:xfrm>
          <a:off x="3298182" y="4387027"/>
          <a:ext cx="1606349" cy="455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393480" progId="Equation.3">
                  <p:embed/>
                </p:oleObj>
              </mc:Choice>
              <mc:Fallback>
                <p:oleObj name="Equation" r:id="rId2" imgW="1396800" imgH="39348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82" y="4387027"/>
                        <a:ext cx="1606349" cy="455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010970"/>
              </p:ext>
            </p:extLst>
          </p:nvPr>
        </p:nvGraphicFramePr>
        <p:xfrm>
          <a:off x="4771335" y="4944412"/>
          <a:ext cx="22764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393480" progId="Equation.3">
                  <p:embed/>
                </p:oleObj>
              </mc:Choice>
              <mc:Fallback>
                <p:oleObj name="Equation" r:id="rId4" imgW="1765080" imgH="393480" progId="Equation.3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335" y="4944412"/>
                        <a:ext cx="22764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420358" y="3294000"/>
            <a:ext cx="8426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b="1" dirty="0">
                <a:ea typeface="宋体" pitchFamily="2" charset="-122"/>
              </a:rPr>
              <a:t>This matrix/table is computed as follows: </a:t>
            </a:r>
          </a:p>
          <a:p>
            <a:r>
              <a:rPr lang="en-AU" altLang="en-US" b="1" dirty="0">
                <a:ea typeface="宋体" pitchFamily="2" charset="-122"/>
              </a:rPr>
              <a:t>after writing down the x and f(x) values in separate columns, move from left to right while calculating the next column,.  </a:t>
            </a:r>
            <a:endParaRPr lang="en-AU" dirty="0"/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48898"/>
              </p:ext>
            </p:extLst>
          </p:nvPr>
        </p:nvGraphicFramePr>
        <p:xfrm>
          <a:off x="2862000" y="5540400"/>
          <a:ext cx="21824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160" imgH="393480" progId="Equation.3">
                  <p:embed/>
                </p:oleObj>
              </mc:Choice>
              <mc:Fallback>
                <p:oleObj name="Equation" r:id="rId6" imgW="1892160" imgH="393480" progId="Equation.3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000" y="5540400"/>
                        <a:ext cx="2182416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5909573" y="219662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ea typeface="宋体" pitchFamily="2" charset="-122"/>
              </a:rPr>
              <a:t>-0.05187</a:t>
            </a:r>
            <a:endParaRPr lang="en-AU" dirty="0"/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35216"/>
              </p:ext>
            </p:extLst>
          </p:nvPr>
        </p:nvGraphicFramePr>
        <p:xfrm>
          <a:off x="2003674" y="6121465"/>
          <a:ext cx="4520489" cy="32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7320" imgH="203040" progId="Equation.3">
                  <p:embed/>
                </p:oleObj>
              </mc:Choice>
              <mc:Fallback>
                <p:oleObj name="Equation" r:id="rId8" imgW="2857320" imgH="203040" progId="Equation.3">
                  <p:embed/>
                  <p:pic>
                    <p:nvPicPr>
                      <p:cNvPr id="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674" y="6121465"/>
                        <a:ext cx="4520489" cy="3225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487355"/>
              </p:ext>
            </p:extLst>
          </p:nvPr>
        </p:nvGraphicFramePr>
        <p:xfrm>
          <a:off x="3908310" y="1284269"/>
          <a:ext cx="220266" cy="3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3">
                  <p:embed/>
                </p:oleObj>
              </mc:Choice>
              <mc:Fallback>
                <p:oleObj name="Equation" r:id="rId10" imgW="164880" imgH="228600" progId="Equation.3">
                  <p:embed/>
                  <p:pic>
                    <p:nvPicPr>
                      <p:cNvPr id="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310" y="1284269"/>
                        <a:ext cx="220266" cy="30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3908311" y="1536480"/>
            <a:ext cx="2699275" cy="61041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79109"/>
              </p:ext>
            </p:extLst>
          </p:nvPr>
        </p:nvGraphicFramePr>
        <p:xfrm>
          <a:off x="5089474" y="1498481"/>
          <a:ext cx="185738" cy="28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215640" progId="Equation.3">
                  <p:embed/>
                </p:oleObj>
              </mc:Choice>
              <mc:Fallback>
                <p:oleObj name="Equation" r:id="rId12" imgW="139680" imgH="21564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474" y="1498481"/>
                        <a:ext cx="185738" cy="289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933690"/>
              </p:ext>
            </p:extLst>
          </p:nvPr>
        </p:nvGraphicFramePr>
        <p:xfrm>
          <a:off x="6478521" y="1854961"/>
          <a:ext cx="219075" cy="28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15640" progId="Equation.3">
                  <p:embed/>
                </p:oleObj>
              </mc:Choice>
              <mc:Fallback>
                <p:oleObj name="Equation" r:id="rId14" imgW="164880" imgH="215640" progId="Equation.3">
                  <p:embed/>
                  <p:pic>
                    <p:nvPicPr>
                      <p:cNvPr id="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21" y="1854961"/>
                        <a:ext cx="219075" cy="289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895471" y="108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>
                <a:solidFill>
                  <a:srgbClr val="7030A0"/>
                </a:solidFill>
                <a:ea typeface="宋体" pitchFamily="2" charset="-122"/>
              </a:rPr>
              <a:t>x</a:t>
            </a:r>
            <a:endParaRPr lang="en-AU" i="1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8155" y="109942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b="1" i="1" dirty="0">
                <a:solidFill>
                  <a:srgbClr val="7030A0"/>
                </a:solidFill>
                <a:ea typeface="宋体" pitchFamily="2" charset="-122"/>
              </a:rPr>
              <a:t>f(x)</a:t>
            </a:r>
            <a:endParaRPr lang="en-AU" i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7F515AA-D3A5-B619-A568-8BF28A1BD01E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58</a:t>
            </a:fld>
            <a:endParaRPr lang="en-AU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65204-522E-6180-9C8A-6E68883556DA}"/>
              </a:ext>
            </a:extLst>
          </p:cNvPr>
          <p:cNvSpPr txBox="1"/>
          <p:nvPr/>
        </p:nvSpPr>
        <p:spPr>
          <a:xfrm>
            <a:off x="-18000" y="6489000"/>
            <a:ext cx="3926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L05E14_newtonInterpolation.m **</a:t>
            </a:r>
          </a:p>
        </p:txBody>
      </p:sp>
    </p:spTree>
    <p:extLst>
      <p:ext uri="{BB962C8B-B14F-4D97-AF65-F5344CB8AC3E}">
        <p14:creationId xmlns:p14="http://schemas.microsoft.com/office/powerpoint/2010/main" val="83638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8CC0A230-F34D-F9E0-F68F-D03C9E375278}"/>
              </a:ext>
            </a:extLst>
          </p:cNvPr>
          <p:cNvSpPr/>
          <p:nvPr/>
        </p:nvSpPr>
        <p:spPr>
          <a:xfrm>
            <a:off x="3266652" y="4203064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495A3B-CA07-6AFE-BEFF-C50140C29E82}"/>
              </a:ext>
            </a:extLst>
          </p:cNvPr>
          <p:cNvSpPr/>
          <p:nvPr/>
        </p:nvSpPr>
        <p:spPr>
          <a:xfrm>
            <a:off x="4838058" y="4214088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84672"/>
              </p:ext>
            </p:extLst>
          </p:nvPr>
        </p:nvGraphicFramePr>
        <p:xfrm>
          <a:off x="1710404" y="4106294"/>
          <a:ext cx="3834426" cy="76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431640" progId="Equation.3">
                  <p:embed/>
                </p:oleObj>
              </mc:Choice>
              <mc:Fallback>
                <p:oleObj name="Equation" r:id="rId2" imgW="2184120" imgH="431640" progId="Equation.3">
                  <p:embed/>
                  <p:pic>
                    <p:nvPicPr>
                      <p:cNvPr id="348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404" y="4106294"/>
                        <a:ext cx="3834426" cy="762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7746635" y="5566602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180835" y="3734668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For the </a:t>
            </a:r>
            <a:r>
              <a:rPr lang="en-AU" altLang="en-US" b="1" dirty="0"/>
              <a:t>linear</a:t>
            </a:r>
            <a:r>
              <a:rPr lang="en-AU" altLang="en-US" dirty="0"/>
              <a:t> version: </a:t>
            </a:r>
          </a:p>
        </p:txBody>
      </p:sp>
      <p:sp>
        <p:nvSpPr>
          <p:cNvPr id="34821" name="TextBox 3"/>
          <p:cNvSpPr txBox="1">
            <a:spLocks noChangeArrowheads="1"/>
          </p:cNvSpPr>
          <p:nvPr/>
        </p:nvSpPr>
        <p:spPr bwMode="auto">
          <a:xfrm>
            <a:off x="181981" y="4886955"/>
            <a:ext cx="3390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For the </a:t>
            </a:r>
            <a:r>
              <a:rPr lang="en-AU" altLang="en-US" b="1" dirty="0"/>
              <a:t>second-order</a:t>
            </a:r>
            <a:r>
              <a:rPr lang="en-AU" altLang="en-US" dirty="0"/>
              <a:t> version: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9" y="-18996"/>
            <a:ext cx="875149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3000" b="1" dirty="0">
                <a:solidFill>
                  <a:srgbClr val="333399"/>
                </a:solidFill>
                <a:ea typeface="宋体" pitchFamily="2" charset="-122"/>
              </a:rPr>
              <a:t>Lagrange’s interpolating </a:t>
            </a:r>
            <a:r>
              <a:rPr lang="en-AU" altLang="zh-CN" sz="3000" b="1" dirty="0">
                <a:solidFill>
                  <a:schemeClr val="accent2"/>
                </a:solidFill>
                <a:ea typeface="宋体" pitchFamily="2" charset="-122"/>
              </a:rPr>
              <a:t>polynomials</a:t>
            </a:r>
          </a:p>
          <a:p>
            <a:pPr algn="ctr" eaLnBrk="1" hangingPunct="1"/>
            <a:r>
              <a:rPr lang="en-AU" altLang="en-US" b="1" dirty="0">
                <a:solidFill>
                  <a:schemeClr val="accent2"/>
                </a:solidFill>
                <a:ea typeface="宋体" pitchFamily="2" charset="-122"/>
              </a:rPr>
              <a:t>(a reformulation of Newton’s polynomials to </a:t>
            </a:r>
            <a:r>
              <a:rPr lang="en-US" altLang="en-US" b="1" i="1" dirty="0">
                <a:solidFill>
                  <a:srgbClr val="FF0000"/>
                </a:solidFill>
              </a:rPr>
              <a:t>avoid computing divided differences</a:t>
            </a:r>
            <a:r>
              <a:rPr lang="en-AU" altLang="en-US" b="1" dirty="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en-AU" altLang="en-US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3D3CE44-696A-2A30-A77A-89737BD0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214" y="3175066"/>
            <a:ext cx="3074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 altLang="en-US" dirty="0"/>
              <a:t>Π</a:t>
            </a:r>
            <a:r>
              <a:rPr lang="en-AU" altLang="en-US" dirty="0"/>
              <a:t> denotes “the product of”.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8611863-35F3-57B3-BB17-09AF2E108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45233"/>
              </p:ext>
            </p:extLst>
          </p:nvPr>
        </p:nvGraphicFramePr>
        <p:xfrm>
          <a:off x="3274218" y="1179000"/>
          <a:ext cx="2595563" cy="189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990360" progId="Equation.3">
                  <p:embed/>
                </p:oleObj>
              </mc:Choice>
              <mc:Fallback>
                <p:oleObj name="Equation" r:id="rId4" imgW="1358640" imgH="99036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218" y="1179000"/>
                        <a:ext cx="2595563" cy="189190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92B5365-5265-CC30-496E-F850DB5E453E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59</a:t>
            </a:fld>
            <a:endParaRPr lang="en-AU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D2863-D331-3F2A-5419-E566272B19AD}"/>
              </a:ext>
            </a:extLst>
          </p:cNvPr>
          <p:cNvSpPr txBox="1"/>
          <p:nvPr/>
        </p:nvSpPr>
        <p:spPr>
          <a:xfrm>
            <a:off x="-18000" y="6479668"/>
            <a:ext cx="49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L05E15_lagrangeInterpolation_example1.m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8BA30F-0DE1-D9C6-3A56-6F1723A5A3CE}"/>
              </a:ext>
            </a:extLst>
          </p:cNvPr>
          <p:cNvSpPr/>
          <p:nvPr/>
        </p:nvSpPr>
        <p:spPr>
          <a:xfrm>
            <a:off x="5112000" y="5566602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602793-8824-1524-02E6-C900C684D5B6}"/>
              </a:ext>
            </a:extLst>
          </p:cNvPr>
          <p:cNvSpPr/>
          <p:nvPr/>
        </p:nvSpPr>
        <p:spPr>
          <a:xfrm>
            <a:off x="2620864" y="5539892"/>
            <a:ext cx="733079" cy="562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79821"/>
              </p:ext>
            </p:extLst>
          </p:nvPr>
        </p:nvGraphicFramePr>
        <p:xfrm>
          <a:off x="164233" y="5479622"/>
          <a:ext cx="8273654" cy="73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51360" imgH="431640" progId="Equation.3">
                  <p:embed/>
                </p:oleObj>
              </mc:Choice>
              <mc:Fallback>
                <p:oleObj name="Equation" r:id="rId6" imgW="4851360" imgH="43164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33" y="5479622"/>
                        <a:ext cx="8273654" cy="739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2760663"/>
            <a:ext cx="54197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0825" y="692150"/>
          <a:ext cx="3455988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44483" imgH="5609524" progId="Paint.Picture">
                  <p:embed/>
                </p:oleObj>
              </mc:Choice>
              <mc:Fallback>
                <p:oleObj name="Bitmap Image" r:id="rId3" imgW="6144483" imgH="560952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3455988" cy="315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79388" y="4005263"/>
            <a:ext cx="2282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In the elastic region, E is determined by </a:t>
            </a:r>
            <a:r>
              <a:rPr lang="en-US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regression</a:t>
            </a:r>
            <a:r>
              <a:rPr lang="en-US" altLang="en-US" sz="2400" dirty="0">
                <a:ea typeface="宋体" panose="02010600030101010101" pitchFamily="2" charset="-122"/>
              </a:rPr>
              <a:t>.</a:t>
            </a:r>
            <a:endParaRPr lang="en-AU" alt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75025" y="196850"/>
            <a:ext cx="2690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3600" b="1">
                <a:solidFill>
                  <a:srgbClr val="7030A0"/>
                </a:solidFill>
                <a:ea typeface="宋体" panose="02010600030101010101" pitchFamily="2" charset="-122"/>
              </a:rPr>
              <a:t>Tensile test</a:t>
            </a:r>
            <a:endParaRPr lang="en-AU" altLang="en-US" sz="3600" b="1">
              <a:solidFill>
                <a:srgbClr val="7030A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565780" y="4959829"/>
            <a:ext cx="936625" cy="792088"/>
          </a:xfrm>
          <a:prstGeom prst="wedgeEllipseCallout">
            <a:avLst>
              <a:gd name="adj1" fmla="val -312205"/>
              <a:gd name="adj2" fmla="val -11362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06736-CEE8-6489-0BDB-FB3E8DE9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</a:t>
            </a:fld>
            <a:endParaRPr lang="en-AU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25758"/>
              </p:ext>
            </p:extLst>
          </p:nvPr>
        </p:nvGraphicFramePr>
        <p:xfrm>
          <a:off x="149633" y="2524529"/>
          <a:ext cx="3041539" cy="57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431640" progId="Equation.3">
                  <p:embed/>
                </p:oleObj>
              </mc:Choice>
              <mc:Fallback>
                <p:oleObj name="Equation" r:id="rId2" imgW="2298600" imgH="431640" progId="Equation.3">
                  <p:embed/>
                  <p:pic>
                    <p:nvPicPr>
                      <p:cNvPr id="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3" y="2524529"/>
                        <a:ext cx="3041539" cy="5733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30655"/>
              </p:ext>
            </p:extLst>
          </p:nvPr>
        </p:nvGraphicFramePr>
        <p:xfrm>
          <a:off x="149633" y="3780110"/>
          <a:ext cx="3303121" cy="123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1091880" progId="Equation.3">
                  <p:embed/>
                </p:oleObj>
              </mc:Choice>
              <mc:Fallback>
                <p:oleObj name="Equation" r:id="rId4" imgW="2920680" imgH="1091880" progId="Equation.3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3" y="3780110"/>
                        <a:ext cx="3303121" cy="123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18865"/>
              </p:ext>
            </p:extLst>
          </p:nvPr>
        </p:nvGraphicFramePr>
        <p:xfrm>
          <a:off x="4271964" y="2524529"/>
          <a:ext cx="3526451" cy="70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431640" progId="Equation.3">
                  <p:embed/>
                </p:oleObj>
              </mc:Choice>
              <mc:Fallback>
                <p:oleObj name="Equation" r:id="rId6" imgW="2184120" imgH="43164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4" y="2524529"/>
                        <a:ext cx="3526451" cy="701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5285"/>
              </p:ext>
            </p:extLst>
          </p:nvPr>
        </p:nvGraphicFramePr>
        <p:xfrm>
          <a:off x="4285018" y="3782863"/>
          <a:ext cx="4737344" cy="126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40080" imgH="888840" progId="Equation.3">
                  <p:embed/>
                </p:oleObj>
              </mc:Choice>
              <mc:Fallback>
                <p:oleObj name="Equation" r:id="rId8" imgW="3340080" imgH="88884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018" y="3782863"/>
                        <a:ext cx="4737344" cy="126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734018" y="1856961"/>
            <a:ext cx="310976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100" b="1" dirty="0">
                <a:solidFill>
                  <a:srgbClr val="FF0000"/>
                </a:solidFill>
                <a:ea typeface="宋体" pitchFamily="2" charset="-122"/>
              </a:rPr>
              <a:t>Lagrange’s polynomial</a:t>
            </a:r>
            <a:endParaRPr lang="en-AU" sz="2100" dirty="0"/>
          </a:p>
        </p:txBody>
      </p:sp>
      <p:sp>
        <p:nvSpPr>
          <p:cNvPr id="3" name="Rectangle 2"/>
          <p:cNvSpPr/>
          <p:nvPr/>
        </p:nvSpPr>
        <p:spPr>
          <a:xfrm>
            <a:off x="422198" y="1810795"/>
            <a:ext cx="29462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100" b="1" dirty="0">
                <a:solidFill>
                  <a:schemeClr val="accent2"/>
                </a:solidFill>
                <a:ea typeface="宋体" pitchFamily="2" charset="-122"/>
              </a:rPr>
              <a:t>Newton’s polynomial </a:t>
            </a:r>
            <a:endParaRPr lang="en-AU" sz="2100" dirty="0"/>
          </a:p>
        </p:txBody>
      </p:sp>
      <p:sp>
        <p:nvSpPr>
          <p:cNvPr id="9" name="Oval 8"/>
          <p:cNvSpPr/>
          <p:nvPr/>
        </p:nvSpPr>
        <p:spPr>
          <a:xfrm>
            <a:off x="5665062" y="2592873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207000" y="4104000"/>
            <a:ext cx="2340000" cy="9704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341903" y="2377627"/>
            <a:ext cx="1266069" cy="7659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51BA-5D8C-6685-FD3D-8F09D877DFB4}"/>
              </a:ext>
            </a:extLst>
          </p:cNvPr>
          <p:cNvSpPr txBox="1"/>
          <p:nvPr/>
        </p:nvSpPr>
        <p:spPr>
          <a:xfrm>
            <a:off x="75143" y="311632"/>
            <a:ext cx="90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>
                <a:latin typeface="+mn-lt"/>
              </a:rPr>
              <a:t>While the Lagrange interpolating polynomial is a simple reformulation of the Newton’s polynomial, it is computationally EFFICIENT by </a:t>
            </a:r>
            <a:r>
              <a:rPr lang="en-US" altLang="en-US" b="1" i="1" dirty="0">
                <a:solidFill>
                  <a:srgbClr val="FF0000"/>
                </a:solidFill>
                <a:latin typeface="+mn-lt"/>
              </a:rPr>
              <a:t>avoiding the calculation of divided differences entirely.</a:t>
            </a:r>
            <a:endParaRPr lang="en-US" altLang="en-US" b="1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40ED07-8085-6BBC-6246-5778D2D5797A}"/>
              </a:ext>
            </a:extLst>
          </p:cNvPr>
          <p:cNvSpPr/>
          <p:nvPr/>
        </p:nvSpPr>
        <p:spPr>
          <a:xfrm>
            <a:off x="1107000" y="3698999"/>
            <a:ext cx="1196436" cy="5733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CF2482-7BF5-15B5-AF12-66982E759DEE}"/>
              </a:ext>
            </a:extLst>
          </p:cNvPr>
          <p:cNvSpPr/>
          <p:nvPr/>
        </p:nvSpPr>
        <p:spPr>
          <a:xfrm>
            <a:off x="7126301" y="2592873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C0E07F-995F-209A-4D84-B47B2477E13C}"/>
              </a:ext>
            </a:extLst>
          </p:cNvPr>
          <p:cNvSpPr/>
          <p:nvPr/>
        </p:nvSpPr>
        <p:spPr>
          <a:xfrm>
            <a:off x="6305715" y="3829851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88F5B4-3FE7-C164-E610-7856483128BF}"/>
              </a:ext>
            </a:extLst>
          </p:cNvPr>
          <p:cNvSpPr/>
          <p:nvPr/>
        </p:nvSpPr>
        <p:spPr>
          <a:xfrm>
            <a:off x="6369718" y="4479519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0B2B30-7FB7-8EAC-9031-3A31E6AAE4AE}"/>
              </a:ext>
            </a:extLst>
          </p:cNvPr>
          <p:cNvSpPr/>
          <p:nvPr/>
        </p:nvSpPr>
        <p:spPr>
          <a:xfrm>
            <a:off x="8413928" y="3829850"/>
            <a:ext cx="704656" cy="5137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5B0E73F4-F6F4-FE95-3930-E92F7FC7F034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60</a:t>
            </a:fld>
            <a:endParaRPr lang="en-AU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5BB5DB-D881-C356-DACC-CB1932F3191F}"/>
              </a:ext>
            </a:extLst>
          </p:cNvPr>
          <p:cNvSpPr txBox="1"/>
          <p:nvPr/>
        </p:nvSpPr>
        <p:spPr>
          <a:xfrm>
            <a:off x="-18000" y="6479668"/>
            <a:ext cx="499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L05E15_lagrangeInterpolation_example1.m</a:t>
            </a:r>
          </a:p>
        </p:txBody>
      </p:sp>
    </p:spTree>
    <p:extLst>
      <p:ext uri="{BB962C8B-B14F-4D97-AF65-F5344CB8AC3E}">
        <p14:creationId xmlns:p14="http://schemas.microsoft.com/office/powerpoint/2010/main" val="1723501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Box 3"/>
          <p:cNvSpPr txBox="1">
            <a:spLocks noChangeArrowheads="1"/>
          </p:cNvSpPr>
          <p:nvPr/>
        </p:nvSpPr>
        <p:spPr bwMode="auto">
          <a:xfrm>
            <a:off x="953733" y="665296"/>
            <a:ext cx="7236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b="1" dirty="0"/>
              <a:t>Find an </a:t>
            </a:r>
            <a:r>
              <a:rPr lang="en-AU" altLang="zh-CN" b="1" dirty="0">
                <a:solidFill>
                  <a:schemeClr val="accent2"/>
                </a:solidFill>
                <a:ea typeface="宋体" pitchFamily="2" charset="-122"/>
              </a:rPr>
              <a:t>Lagrange </a:t>
            </a:r>
            <a:r>
              <a:rPr lang="en-AU" altLang="en-US" b="1" dirty="0"/>
              <a:t>interpolating polynomial for </a:t>
            </a:r>
            <a:r>
              <a:rPr lang="en-AU" altLang="en-US" b="1" dirty="0">
                <a:solidFill>
                  <a:srgbClr val="FF0000"/>
                </a:solidFill>
              </a:rPr>
              <a:t>three</a:t>
            </a:r>
            <a:r>
              <a:rPr lang="en-AU" altLang="en-US" b="1" dirty="0"/>
              <a:t> data points: </a:t>
            </a:r>
          </a:p>
          <a:p>
            <a:pPr algn="ctr" eaLnBrk="1" hangingPunct="1"/>
            <a:r>
              <a:rPr lang="en-AU" altLang="en-US" b="1" dirty="0"/>
              <a:t>(0,1), (2,2), and (3,4)</a:t>
            </a: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-24966" y="1314000"/>
            <a:ext cx="13548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100" b="1" dirty="0">
                <a:solidFill>
                  <a:schemeClr val="accent2"/>
                </a:solidFill>
                <a:ea typeface="宋体" pitchFamily="2" charset="-122"/>
              </a:rPr>
              <a:t>Solution:</a:t>
            </a:r>
            <a:endParaRPr lang="en-AU" altLang="en-US" sz="2100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81340"/>
              </p:ext>
            </p:extLst>
          </p:nvPr>
        </p:nvGraphicFramePr>
        <p:xfrm>
          <a:off x="102888" y="1769222"/>
          <a:ext cx="8823028" cy="231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360" imgH="1269720" progId="Equation.3">
                  <p:embed/>
                </p:oleObj>
              </mc:Choice>
              <mc:Fallback>
                <p:oleObj name="Equation" r:id="rId2" imgW="4851360" imgH="126972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88" y="1769222"/>
                        <a:ext cx="8823028" cy="2317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C77DA-EFDC-2996-3E64-5312D286350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61</a:t>
            </a:fld>
            <a:endParaRPr lang="en-AU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EC038A-1DBC-F2A3-4360-C119BB02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" y="9000"/>
            <a:ext cx="9100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2800" b="1" dirty="0">
                <a:solidFill>
                  <a:srgbClr val="333399"/>
                </a:solidFill>
                <a:ea typeface="宋体" pitchFamily="2" charset="-122"/>
              </a:rPr>
              <a:t>Lagrange’s </a:t>
            </a:r>
            <a:r>
              <a:rPr lang="en-AU" altLang="zh-CN" sz="2800" b="1" dirty="0">
                <a:solidFill>
                  <a:schemeClr val="accent2"/>
                </a:solidFill>
                <a:ea typeface="宋体" pitchFamily="2" charset="-122"/>
              </a:rPr>
              <a:t>interpolating polynomials – Example 1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79499" y="4057108"/>
            <a:ext cx="778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Re-checking the </a:t>
            </a:r>
            <a:r>
              <a:rPr lang="en-AU" altLang="en-US" dirty="0" err="1"/>
              <a:t>Lagrangian</a:t>
            </a:r>
            <a:r>
              <a:rPr lang="en-AU" altLang="en-US" dirty="0"/>
              <a:t> equation of best-fit with the known data points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87079"/>
              </p:ext>
            </p:extLst>
          </p:nvPr>
        </p:nvGraphicFramePr>
        <p:xfrm>
          <a:off x="3160991" y="4442696"/>
          <a:ext cx="2822016" cy="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393480" progId="Equation.3">
                  <p:embed/>
                </p:oleObj>
              </mc:Choice>
              <mc:Fallback>
                <p:oleObj name="Equation" r:id="rId4" imgW="1638000" imgH="39348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991" y="4442696"/>
                        <a:ext cx="2822016" cy="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70344"/>
              </p:ext>
            </p:extLst>
          </p:nvPr>
        </p:nvGraphicFramePr>
        <p:xfrm>
          <a:off x="3162477" y="5139000"/>
          <a:ext cx="2883313" cy="67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393480" progId="Equation.3">
                  <p:embed/>
                </p:oleObj>
              </mc:Choice>
              <mc:Fallback>
                <p:oleObj name="Equation" r:id="rId6" imgW="1676160" imgH="393480" progId="Equation.3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477" y="5139000"/>
                        <a:ext cx="2883313" cy="67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2878"/>
              </p:ext>
            </p:extLst>
          </p:nvPr>
        </p:nvGraphicFramePr>
        <p:xfrm>
          <a:off x="3165351" y="5859000"/>
          <a:ext cx="2817656" cy="67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393480" progId="Equation.3">
                  <p:embed/>
                </p:oleObj>
              </mc:Choice>
              <mc:Fallback>
                <p:oleObj name="Equation" r:id="rId8" imgW="1638000" imgH="393480" progId="Equation.3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351" y="5859000"/>
                        <a:ext cx="2817656" cy="67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545745-552C-86DB-1410-7078BB3B9070}"/>
              </a:ext>
            </a:extLst>
          </p:cNvPr>
          <p:cNvSpPr txBox="1"/>
          <p:nvPr/>
        </p:nvSpPr>
        <p:spPr>
          <a:xfrm>
            <a:off x="-18000" y="6479668"/>
            <a:ext cx="53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L05E15_lagrangeInterpolation_example1.m **</a:t>
            </a:r>
          </a:p>
        </p:txBody>
      </p:sp>
    </p:spTree>
    <p:extLst>
      <p:ext uri="{BB962C8B-B14F-4D97-AF65-F5344CB8AC3E}">
        <p14:creationId xmlns:p14="http://schemas.microsoft.com/office/powerpoint/2010/main" val="32414750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Box 3"/>
          <p:cNvSpPr txBox="1">
            <a:spLocks noChangeArrowheads="1"/>
          </p:cNvSpPr>
          <p:nvPr/>
        </p:nvSpPr>
        <p:spPr bwMode="auto">
          <a:xfrm>
            <a:off x="953733" y="665296"/>
            <a:ext cx="7236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b="1" dirty="0"/>
              <a:t>Find an </a:t>
            </a:r>
            <a:r>
              <a:rPr lang="en-AU" altLang="zh-CN" b="1" dirty="0">
                <a:solidFill>
                  <a:schemeClr val="accent2"/>
                </a:solidFill>
                <a:ea typeface="宋体" pitchFamily="2" charset="-122"/>
              </a:rPr>
              <a:t>Lagrange </a:t>
            </a:r>
            <a:r>
              <a:rPr lang="en-AU" altLang="en-US" b="1" dirty="0"/>
              <a:t>interpolating polynomial for </a:t>
            </a:r>
            <a:r>
              <a:rPr lang="en-AU" altLang="en-US" b="1" dirty="0">
                <a:solidFill>
                  <a:srgbClr val="FF0000"/>
                </a:solidFill>
              </a:rPr>
              <a:t>four</a:t>
            </a:r>
            <a:r>
              <a:rPr lang="en-AU" altLang="en-US" b="1" dirty="0"/>
              <a:t> data points: </a:t>
            </a:r>
          </a:p>
          <a:p>
            <a:pPr algn="ctr" eaLnBrk="1" hangingPunct="1"/>
            <a:r>
              <a:rPr lang="en-AU" altLang="en-US" b="1" dirty="0"/>
              <a:t>((0,2), (1,1), (2,0) and (3,-1)</a:t>
            </a: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-24966" y="1314000"/>
            <a:ext cx="13548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en-US" sz="2100" b="1" dirty="0">
                <a:solidFill>
                  <a:schemeClr val="accent2"/>
                </a:solidFill>
                <a:ea typeface="宋体" pitchFamily="2" charset="-122"/>
              </a:rPr>
              <a:t>Solution:</a:t>
            </a:r>
            <a:endParaRPr lang="en-AU" alt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C77DA-EFDC-2996-3E64-5312D286350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62</a:t>
            </a:fld>
            <a:endParaRPr lang="en-AU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EC038A-1DBC-F2A3-4360-C119BB02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" y="9000"/>
            <a:ext cx="9100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altLang="zh-CN" sz="2800" b="1" dirty="0">
                <a:solidFill>
                  <a:srgbClr val="333399"/>
                </a:solidFill>
                <a:ea typeface="宋体" pitchFamily="2" charset="-122"/>
              </a:rPr>
              <a:t>Lagrange’s </a:t>
            </a:r>
            <a:r>
              <a:rPr lang="en-AU" altLang="zh-CN" sz="2800" b="1" dirty="0">
                <a:solidFill>
                  <a:schemeClr val="accent2"/>
                </a:solidFill>
                <a:ea typeface="宋体" pitchFamily="2" charset="-122"/>
              </a:rPr>
              <a:t>interpolating polynomials – Example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45745-552C-86DB-1410-7078BB3B9070}"/>
              </a:ext>
            </a:extLst>
          </p:cNvPr>
          <p:cNvSpPr txBox="1"/>
          <p:nvPr/>
        </p:nvSpPr>
        <p:spPr>
          <a:xfrm>
            <a:off x="-18000" y="6489000"/>
            <a:ext cx="52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L05E16_lagrangeInterpolation_example2.m **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C57A27-3D98-EFCA-0311-B80F1E502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93185"/>
              </p:ext>
            </p:extLst>
          </p:nvPr>
        </p:nvGraphicFramePr>
        <p:xfrm>
          <a:off x="36894" y="1809000"/>
          <a:ext cx="9080106" cy="154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57720" imgH="1028520" progId="Equation.3">
                  <p:embed/>
                </p:oleObj>
              </mc:Choice>
              <mc:Fallback>
                <p:oleObj name="Equation" r:id="rId2" imgW="6057720" imgH="102852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4" y="1809000"/>
                        <a:ext cx="9080106" cy="1547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8">
            <a:extLst>
              <a:ext uri="{FF2B5EF4-FFF2-40B4-BE49-F238E27FC236}">
                <a16:creationId xmlns:a16="http://schemas.microsoft.com/office/drawing/2014/main" id="{ADC08A0A-605D-6E06-A5CE-17AF0B0B8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00" y="3698074"/>
            <a:ext cx="4815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/>
            <a:r>
              <a:rPr lang="en-AU" altLang="en-US" sz="2400" dirty="0">
                <a:solidFill>
                  <a:srgbClr val="000000"/>
                </a:solidFill>
              </a:rPr>
              <a:t>The interpolating polynomials </a:t>
            </a:r>
            <a:r>
              <a:rPr lang="en-AU" altLang="en-US" sz="2400" b="1" dirty="0">
                <a:solidFill>
                  <a:srgbClr val="FF0000"/>
                </a:solidFill>
              </a:rPr>
              <a:t>may be 3 or less</a:t>
            </a:r>
            <a:r>
              <a:rPr lang="en-AU" altLang="en-US" sz="2400" dirty="0">
                <a:solidFill>
                  <a:srgbClr val="000000"/>
                </a:solidFill>
              </a:rPr>
              <a:t>. </a:t>
            </a:r>
          </a:p>
          <a:p>
            <a:pPr lvl="0" eaLnBrk="1" hangingPunct="1"/>
            <a:endParaRPr lang="en-AU" altLang="en-US" sz="2400" dirty="0">
              <a:solidFill>
                <a:srgbClr val="000000"/>
              </a:solidFill>
            </a:endParaRPr>
          </a:p>
          <a:p>
            <a:pPr lvl="0" eaLnBrk="1" hangingPunct="1"/>
            <a:r>
              <a:rPr lang="en-AU" altLang="en-US" sz="2400" dirty="0">
                <a:solidFill>
                  <a:srgbClr val="000000"/>
                </a:solidFill>
              </a:rPr>
              <a:t>In this example, the data point are co-linear, so the interpolating polynomial degree is 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D15E7-C10D-CE8D-DB68-AA4AEC4B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506" y="3180275"/>
            <a:ext cx="4086600" cy="30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511" y="99000"/>
            <a:ext cx="880297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Newton / Lagrange interpolations comprise </a:t>
            </a:r>
            <a:r>
              <a:rPr lang="en-US" altLang="en-US" sz="2800" b="1" dirty="0">
                <a:solidFill>
                  <a:srgbClr val="FF0000"/>
                </a:solidFill>
              </a:rPr>
              <a:t>one function </a:t>
            </a:r>
            <a:r>
              <a:rPr lang="en-US" altLang="en-US" sz="2800" b="1" dirty="0"/>
              <a:t>to describe the full range (domain) of data.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If the data domain (range) shows sub-features, is there a better way to interpolate?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61" y="2612759"/>
            <a:ext cx="2583745" cy="1937809"/>
          </a:xfrm>
          <a:prstGeom prst="rect">
            <a:avLst/>
          </a:prstGeom>
        </p:spPr>
      </p:pic>
      <p:pic>
        <p:nvPicPr>
          <p:cNvPr id="5" name="Picture 4" descr="Fig1801">
            <a:extLst>
              <a:ext uri="{FF2B5EF4-FFF2-40B4-BE49-F238E27FC236}">
                <a16:creationId xmlns:a16="http://schemas.microsoft.com/office/drawing/2014/main" id="{A939AEED-BF20-4F30-9368-B06040277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1" b="17586"/>
          <a:stretch/>
        </p:blipFill>
        <p:spPr>
          <a:xfrm>
            <a:off x="1417804" y="3429000"/>
            <a:ext cx="1854088" cy="186889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Rectangle 6"/>
          <p:cNvSpPr/>
          <p:nvPr/>
        </p:nvSpPr>
        <p:spPr>
          <a:xfrm>
            <a:off x="553332" y="5297897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One polynomial equation, for e.g.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5274079" y="4588420"/>
            <a:ext cx="3412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Dat divided into 3 sub-domains, with 1 equation describing each subdomain. </a:t>
            </a:r>
            <a:endParaRPr lang="en-AU" dirty="0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78977"/>
              </p:ext>
            </p:extLst>
          </p:nvPr>
        </p:nvGraphicFramePr>
        <p:xfrm>
          <a:off x="178143" y="5683766"/>
          <a:ext cx="4333410" cy="24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76640" imgH="228600" progId="Equation.3">
                  <p:embed/>
                </p:oleObj>
              </mc:Choice>
              <mc:Fallback>
                <p:oleObj name="Equation" r:id="rId4" imgW="4076640" imgH="22860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43" y="5683766"/>
                        <a:ext cx="4333410" cy="2447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21193"/>
              </p:ext>
            </p:extLst>
          </p:nvPr>
        </p:nvGraphicFramePr>
        <p:xfrm>
          <a:off x="6061900" y="5587454"/>
          <a:ext cx="1836669" cy="34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41200" progId="Equation.3">
                  <p:embed/>
                </p:oleObj>
              </mc:Choice>
              <mc:Fallback>
                <p:oleObj name="Equation" r:id="rId6" imgW="1307880" imgH="241200" progId="Equation.3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900" y="5587454"/>
                        <a:ext cx="1836669" cy="34108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D1C55D1-B235-B5BE-29D5-1770A8BD5FD2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63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8811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8"/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splines interpolation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477838" y="593200"/>
            <a:ext cx="82089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The objective in quadratic splines is to derive a second-order polynomial for each interval between data points. The polynomial for each interval can be represented generally as: </a:t>
            </a:r>
          </a:p>
        </p:txBody>
      </p:sp>
      <p:pic>
        <p:nvPicPr>
          <p:cNvPr id="47108" name="Picture 2" descr="Figure 18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650"/>
            <a:ext cx="4768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72210"/>
              </p:ext>
            </p:extLst>
          </p:nvPr>
        </p:nvGraphicFramePr>
        <p:xfrm>
          <a:off x="5508625" y="3573738"/>
          <a:ext cx="3168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215806" progId="Equation.3">
                  <p:embed/>
                </p:oleObj>
              </mc:Choice>
              <mc:Fallback>
                <p:oleObj name="Equation" r:id="rId3" imgW="111711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73738"/>
                        <a:ext cx="3168650" cy="615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6F6C5-29EB-4BDB-D5D7-6D43935E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64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D3F04-6D2E-C4B2-12D6-960ED2DF7E90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32369"/>
              </p:ext>
            </p:extLst>
          </p:nvPr>
        </p:nvGraphicFramePr>
        <p:xfrm>
          <a:off x="395288" y="157258"/>
          <a:ext cx="3168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215806" progId="Equation.3">
                  <p:embed/>
                </p:oleObj>
              </mc:Choice>
              <mc:Fallback>
                <p:oleObj name="Equation" r:id="rId3" imgW="111711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7258"/>
                        <a:ext cx="3168650" cy="615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3"/>
          <p:cNvSpPr txBox="1">
            <a:spLocks noChangeArrowheads="1"/>
          </p:cNvSpPr>
          <p:nvPr/>
        </p:nvSpPr>
        <p:spPr bwMode="auto">
          <a:xfrm>
            <a:off x="250825" y="1085008"/>
            <a:ext cx="8497888" cy="193899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For </a:t>
            </a:r>
            <a:r>
              <a:rPr lang="en-AU" altLang="en-US" sz="2400" b="1" dirty="0">
                <a:solidFill>
                  <a:srgbClr val="FF0000"/>
                </a:solidFill>
              </a:rPr>
              <a:t>n+1 data points</a:t>
            </a:r>
            <a:r>
              <a:rPr lang="en-AU" altLang="en-US" sz="2400" dirty="0"/>
              <a:t> (</a:t>
            </a:r>
            <a:r>
              <a:rPr lang="en-AU" altLang="en-US" sz="2400" dirty="0" err="1"/>
              <a:t>i</a:t>
            </a:r>
            <a:r>
              <a:rPr lang="en-AU" altLang="en-US" sz="2400" dirty="0"/>
              <a:t> = 0, 1, …, n), there are </a:t>
            </a:r>
            <a:r>
              <a:rPr lang="en-AU" altLang="en-US" sz="2400" b="1" dirty="0">
                <a:solidFill>
                  <a:srgbClr val="FF0000"/>
                </a:solidFill>
              </a:rPr>
              <a:t>n intervals</a:t>
            </a:r>
            <a:r>
              <a:rPr lang="en-AU" altLang="en-US" sz="2400" dirty="0"/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Consequently </a:t>
            </a:r>
            <a:r>
              <a:rPr lang="en-AU" altLang="en-US" sz="2400" b="1" dirty="0">
                <a:solidFill>
                  <a:srgbClr val="FF0000"/>
                </a:solidFill>
              </a:rPr>
              <a:t>3n unknown coefficients</a:t>
            </a:r>
            <a:r>
              <a:rPr lang="en-AU" altLang="en-US" sz="2400" dirty="0"/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So </a:t>
            </a:r>
            <a:r>
              <a:rPr lang="en-AU" altLang="en-US" sz="2400" b="1" dirty="0">
                <a:solidFill>
                  <a:srgbClr val="FF0000"/>
                </a:solidFill>
              </a:rPr>
              <a:t>3n equations</a:t>
            </a:r>
            <a:r>
              <a:rPr lang="en-AU" altLang="en-US" sz="2400" dirty="0"/>
              <a:t> are required to evaluate the unknowns.</a:t>
            </a:r>
          </a:p>
        </p:txBody>
      </p:sp>
      <p:sp>
        <p:nvSpPr>
          <p:cNvPr id="32774" name="TextBox 14"/>
          <p:cNvSpPr txBox="1">
            <a:spLocks noChangeArrowheads="1"/>
          </p:cNvSpPr>
          <p:nvPr/>
        </p:nvSpPr>
        <p:spPr bwMode="auto">
          <a:xfrm>
            <a:off x="4500563" y="157258"/>
            <a:ext cx="46434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Three unknown coefficients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(a</a:t>
            </a:r>
            <a:r>
              <a:rPr lang="en-AU" altLang="en-US" sz="2400" baseline="-25000" dirty="0"/>
              <a:t>i</a:t>
            </a:r>
            <a:r>
              <a:rPr lang="en-AU" altLang="en-US" sz="2400" dirty="0"/>
              <a:t>, b</a:t>
            </a:r>
            <a:r>
              <a:rPr lang="en-AU" altLang="en-US" sz="2400" baseline="-25000" dirty="0"/>
              <a:t>i</a:t>
            </a:r>
            <a:r>
              <a:rPr lang="en-AU" altLang="en-US" sz="2400" dirty="0"/>
              <a:t> and c</a:t>
            </a:r>
            <a:r>
              <a:rPr lang="en-AU" altLang="en-US" sz="2400" baseline="-25000" dirty="0"/>
              <a:t>i</a:t>
            </a:r>
            <a:r>
              <a:rPr lang="en-AU" altLang="en-US" sz="2400" dirty="0"/>
              <a:t>) for each interval.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79838" y="373158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C4743-92D4-CE49-8585-131D1BE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65</a:t>
            </a:fld>
            <a:endParaRPr lang="en-AU" alt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9ECAAC2-9837-1ABB-087C-1F1DB8AD4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58" y="3249000"/>
            <a:ext cx="9306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(1) The function values for</a:t>
            </a:r>
            <a:r>
              <a:rPr lang="en-AU" altLang="en-US" dirty="0">
                <a:solidFill>
                  <a:schemeClr val="accent2"/>
                </a:solidFill>
              </a:rPr>
              <a:t> </a:t>
            </a:r>
            <a:r>
              <a:rPr lang="en-AU" altLang="en-US" b="1" dirty="0">
                <a:solidFill>
                  <a:schemeClr val="accent2"/>
                </a:solidFill>
              </a:rPr>
              <a:t>internal data points (</a:t>
            </a:r>
            <a:r>
              <a:rPr lang="en-AU" altLang="en-US" b="1" dirty="0" err="1">
                <a:solidFill>
                  <a:schemeClr val="accent2"/>
                </a:solidFill>
              </a:rPr>
              <a:t>i</a:t>
            </a:r>
            <a:r>
              <a:rPr lang="en-AU" altLang="en-US" b="1" dirty="0">
                <a:solidFill>
                  <a:schemeClr val="accent2"/>
                </a:solidFill>
              </a:rPr>
              <a:t> = 1, 2, …, n-1)  </a:t>
            </a:r>
            <a:r>
              <a:rPr lang="en-AU" altLang="en-US" dirty="0"/>
              <a:t>are known. </a:t>
            </a:r>
          </a:p>
          <a:p>
            <a:pPr eaLnBrk="1" hangingPunct="1"/>
            <a:r>
              <a:rPr lang="en-AU" altLang="en-US" b="1" dirty="0"/>
              <a:t>So (2n-2) equations are now known</a:t>
            </a:r>
            <a:r>
              <a:rPr lang="en-AU" altLang="en-US" dirty="0"/>
              <a:t>. 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C565B4DD-3DAF-7554-C19C-5636B5FCB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92597"/>
              </p:ext>
            </p:extLst>
          </p:nvPr>
        </p:nvGraphicFramePr>
        <p:xfrm>
          <a:off x="150607" y="4695118"/>
          <a:ext cx="4186238" cy="103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480" imgH="482400" progId="Equation.3">
                  <p:embed/>
                </p:oleObj>
              </mc:Choice>
              <mc:Fallback>
                <p:oleObj name="Equation" r:id="rId5" imgW="1968480" imgH="482400" progId="Equation.3">
                  <p:embed/>
                  <p:pic>
                    <p:nvPicPr>
                      <p:cNvPr id="327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7" y="4695118"/>
                        <a:ext cx="4186238" cy="10322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C6E36025-CD76-171D-A1DA-8A65D3ECBB19}"/>
              </a:ext>
            </a:extLst>
          </p:cNvPr>
          <p:cNvGrpSpPr/>
          <p:nvPr/>
        </p:nvGrpSpPr>
        <p:grpSpPr>
          <a:xfrm>
            <a:off x="4607257" y="3672209"/>
            <a:ext cx="3744743" cy="2996791"/>
            <a:chOff x="4607257" y="3672209"/>
            <a:chExt cx="3744743" cy="2996791"/>
          </a:xfrm>
        </p:grpSpPr>
        <p:pic>
          <p:nvPicPr>
            <p:cNvPr id="9" name="Picture 2" descr="Figure 18_17">
              <a:extLst>
                <a:ext uri="{FF2B5EF4-FFF2-40B4-BE49-F238E27FC236}">
                  <a16:creationId xmlns:a16="http://schemas.microsoft.com/office/drawing/2014/main" id="{DBA3B046-FE2E-2550-A223-1999D3FBD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257" y="3672209"/>
              <a:ext cx="3744743" cy="299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7253CC6-4243-09AB-1D76-06D1C6B8AE3F}"/>
                </a:ext>
              </a:extLst>
            </p:cNvPr>
            <p:cNvGrpSpPr/>
            <p:nvPr/>
          </p:nvGrpSpPr>
          <p:grpSpPr>
            <a:xfrm>
              <a:off x="6898040" y="4141743"/>
              <a:ext cx="665069" cy="907668"/>
              <a:chOff x="6694398" y="4473991"/>
              <a:chExt cx="390039" cy="65710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65F49B-EB4E-6E3C-57FF-A32FB153CD28}"/>
                  </a:ext>
                </a:extLst>
              </p:cNvPr>
              <p:cNvSpPr/>
              <p:nvPr/>
            </p:nvSpPr>
            <p:spPr>
              <a:xfrm>
                <a:off x="6697537" y="5052910"/>
                <a:ext cx="63338" cy="781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C7B0B4D-F413-24EA-8526-59CAF5BC0578}"/>
                  </a:ext>
                </a:extLst>
              </p:cNvPr>
              <p:cNvCxnSpPr/>
              <p:nvPr/>
            </p:nvCxnSpPr>
            <p:spPr>
              <a:xfrm flipH="1" flipV="1">
                <a:off x="6694398" y="4588516"/>
                <a:ext cx="38976" cy="5359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B8D933-B246-E776-2532-34FC4CA1AC31}"/>
                  </a:ext>
                </a:extLst>
              </p:cNvPr>
              <p:cNvCxnSpPr/>
              <p:nvPr/>
            </p:nvCxnSpPr>
            <p:spPr>
              <a:xfrm flipV="1">
                <a:off x="6749591" y="4473991"/>
                <a:ext cx="334846" cy="590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7E566B-BD41-0DA5-459D-5EB77EE30478}"/>
                </a:ext>
              </a:extLst>
            </p:cNvPr>
            <p:cNvGrpSpPr/>
            <p:nvPr/>
          </p:nvGrpSpPr>
          <p:grpSpPr>
            <a:xfrm>
              <a:off x="5736786" y="4330820"/>
              <a:ext cx="756409" cy="531333"/>
              <a:chOff x="5674306" y="4588516"/>
              <a:chExt cx="630424" cy="41325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7C22F3B-1539-033F-724E-EC37D9CAEC92}"/>
                  </a:ext>
                </a:extLst>
              </p:cNvPr>
              <p:cNvSpPr/>
              <p:nvPr/>
            </p:nvSpPr>
            <p:spPr>
              <a:xfrm>
                <a:off x="6017698" y="4917775"/>
                <a:ext cx="90012" cy="8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3A065-5C07-7483-ABA2-F095D602D4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4091" y="4588516"/>
                <a:ext cx="220639" cy="3292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F4F3894-2491-D9CE-7BF6-F18FC4E03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4306" y="4712357"/>
                <a:ext cx="371300" cy="2576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77C777-A8E1-E2CA-B9F8-CF81E1083A6A}"/>
              </a:ext>
            </a:extLst>
          </p:cNvPr>
          <p:cNvSpPr txBox="1"/>
          <p:nvPr/>
        </p:nvSpPr>
        <p:spPr>
          <a:xfrm>
            <a:off x="102913" y="4284000"/>
            <a:ext cx="1691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en-US" dirty="0"/>
              <a:t>For point (i-1): 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914E-83AA-D6FB-1F42-C2502D697E6B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3"/>
          <p:cNvSpPr txBox="1">
            <a:spLocks noChangeArrowheads="1"/>
          </p:cNvSpPr>
          <p:nvPr/>
        </p:nvSpPr>
        <p:spPr bwMode="auto">
          <a:xfrm>
            <a:off x="98509" y="1899000"/>
            <a:ext cx="60034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(3) The </a:t>
            </a:r>
            <a:r>
              <a:rPr lang="en-AU" altLang="en-US" b="1" dirty="0">
                <a:solidFill>
                  <a:schemeClr val="accent2"/>
                </a:solidFill>
              </a:rPr>
              <a:t>first</a:t>
            </a:r>
            <a:r>
              <a:rPr lang="en-AU" altLang="en-US" dirty="0"/>
              <a:t> and </a:t>
            </a:r>
            <a:r>
              <a:rPr lang="en-AU" altLang="en-US" b="1" dirty="0">
                <a:solidFill>
                  <a:schemeClr val="accent2"/>
                </a:solidFill>
              </a:rPr>
              <a:t>last</a:t>
            </a:r>
            <a:r>
              <a:rPr lang="en-AU" altLang="en-US" dirty="0"/>
              <a:t> functions must pass through the end points.</a:t>
            </a:r>
          </a:p>
          <a:p>
            <a:pPr eaLnBrk="1" hangingPunct="1"/>
            <a:r>
              <a:rPr lang="en-AU" altLang="en-US" b="1" dirty="0"/>
              <a:t>So 2 equations are now known</a:t>
            </a:r>
            <a:r>
              <a:rPr lang="en-AU" altLang="en-US" dirty="0"/>
              <a:t>. 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56270"/>
              </p:ext>
            </p:extLst>
          </p:nvPr>
        </p:nvGraphicFramePr>
        <p:xfrm>
          <a:off x="4800676" y="3037255"/>
          <a:ext cx="215504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20" imgH="190440" progId="Equation.3">
                  <p:embed/>
                </p:oleObj>
              </mc:Choice>
              <mc:Fallback>
                <p:oleObj name="Equation" r:id="rId2" imgW="101520" imgH="190440" progId="Equation.3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76" y="3037255"/>
                        <a:ext cx="215504" cy="407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21740"/>
              </p:ext>
            </p:extLst>
          </p:nvPr>
        </p:nvGraphicFramePr>
        <p:xfrm>
          <a:off x="206855" y="2884573"/>
          <a:ext cx="3240881" cy="103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482400" progId="Equation.3">
                  <p:embed/>
                </p:oleObj>
              </mc:Choice>
              <mc:Fallback>
                <p:oleObj name="Equation" r:id="rId4" imgW="1523880" imgH="482400" progId="Equation.3">
                  <p:embed/>
                  <p:pic>
                    <p:nvPicPr>
                      <p:cNvPr id="337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5" y="2884573"/>
                        <a:ext cx="3240881" cy="10322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Box 3"/>
          <p:cNvSpPr txBox="1">
            <a:spLocks noChangeArrowheads="1"/>
          </p:cNvSpPr>
          <p:nvPr/>
        </p:nvSpPr>
        <p:spPr bwMode="auto">
          <a:xfrm>
            <a:off x="98509" y="81586"/>
            <a:ext cx="59398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(2) The first derivative for both equations of </a:t>
            </a:r>
            <a:r>
              <a:rPr lang="en-AU" altLang="en-US" b="1" dirty="0">
                <a:solidFill>
                  <a:schemeClr val="accent2"/>
                </a:solidFill>
              </a:rPr>
              <a:t>internal data points</a:t>
            </a:r>
            <a:r>
              <a:rPr lang="en-AU" altLang="en-US" dirty="0"/>
              <a:t> are equal.</a:t>
            </a:r>
          </a:p>
          <a:p>
            <a:pPr eaLnBrk="1" hangingPunct="1"/>
            <a:r>
              <a:rPr lang="en-AU" altLang="en-US" b="1" dirty="0"/>
              <a:t>So (n-1) equations are now known</a:t>
            </a:r>
            <a:r>
              <a:rPr lang="en-AU" altLang="en-US" dirty="0"/>
              <a:t>. </a:t>
            </a:r>
          </a:p>
        </p:txBody>
      </p:sp>
      <p:graphicFrame>
        <p:nvGraphicFramePr>
          <p:cNvPr id="3379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1155"/>
              </p:ext>
            </p:extLst>
          </p:nvPr>
        </p:nvGraphicFramePr>
        <p:xfrm>
          <a:off x="206855" y="1106761"/>
          <a:ext cx="3457575" cy="51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3379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5" y="1106761"/>
                        <a:ext cx="3457575" cy="51673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Box 3"/>
          <p:cNvSpPr txBox="1">
            <a:spLocks noChangeArrowheads="1"/>
          </p:cNvSpPr>
          <p:nvPr/>
        </p:nvSpPr>
        <p:spPr bwMode="auto">
          <a:xfrm>
            <a:off x="72000" y="4063025"/>
            <a:ext cx="6030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dirty="0"/>
              <a:t>4) </a:t>
            </a:r>
            <a:r>
              <a:rPr lang="en-AU" altLang="en-US" b="1" dirty="0">
                <a:solidFill>
                  <a:srgbClr val="FF0000"/>
                </a:solidFill>
              </a:rPr>
              <a:t>ASSUME</a:t>
            </a:r>
            <a:r>
              <a:rPr lang="en-AU" altLang="en-US" dirty="0"/>
              <a:t> the first point extends to the origin. In this case, the second derivative is zero for the </a:t>
            </a:r>
            <a:r>
              <a:rPr lang="en-AU" altLang="en-US" b="1" dirty="0">
                <a:solidFill>
                  <a:schemeClr val="accent2"/>
                </a:solidFill>
              </a:rPr>
              <a:t>first point</a:t>
            </a:r>
            <a:r>
              <a:rPr lang="en-AU" altLang="en-US" dirty="0"/>
              <a:t>.</a:t>
            </a:r>
          </a:p>
          <a:p>
            <a:pPr eaLnBrk="1" hangingPunct="1"/>
            <a:r>
              <a:rPr lang="en-AU" altLang="en-US" b="1" dirty="0"/>
              <a:t>So 1 equation is now known and solved</a:t>
            </a:r>
            <a:r>
              <a:rPr lang="en-AU" altLang="en-US" dirty="0"/>
              <a:t>. </a:t>
            </a:r>
          </a:p>
        </p:txBody>
      </p:sp>
      <p:graphicFrame>
        <p:nvGraphicFramePr>
          <p:cNvPr id="3379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35473"/>
              </p:ext>
            </p:extLst>
          </p:nvPr>
        </p:nvGraphicFramePr>
        <p:xfrm>
          <a:off x="206855" y="4985074"/>
          <a:ext cx="835819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215640" progId="Equation.3">
                  <p:embed/>
                </p:oleObj>
              </mc:Choice>
              <mc:Fallback>
                <p:oleObj name="Equation" r:id="rId8" imgW="393480" imgH="215640" progId="Equation.3">
                  <p:embed/>
                  <p:pic>
                    <p:nvPicPr>
                      <p:cNvPr id="3379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5" y="4985074"/>
                        <a:ext cx="835819" cy="461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Box 3"/>
          <p:cNvSpPr txBox="1">
            <a:spLocks noChangeArrowheads="1"/>
          </p:cNvSpPr>
          <p:nvPr/>
        </p:nvSpPr>
        <p:spPr bwMode="auto">
          <a:xfrm>
            <a:off x="134959" y="5499000"/>
            <a:ext cx="8910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b="1" dirty="0"/>
              <a:t>The total number of equations = </a:t>
            </a:r>
            <a:r>
              <a:rPr lang="en-AU" altLang="en-US" b="1" dirty="0">
                <a:solidFill>
                  <a:srgbClr val="FF0000"/>
                </a:solidFill>
              </a:rPr>
              <a:t>(2n - 2) + (n-1) + 2 + 1 = 3n</a:t>
            </a:r>
            <a:r>
              <a:rPr lang="en-AU" altLang="en-US" b="1" dirty="0"/>
              <a:t>.</a:t>
            </a:r>
          </a:p>
          <a:p>
            <a:pPr eaLnBrk="1" hangingPunct="1"/>
            <a:r>
              <a:rPr lang="en-AU" altLang="en-US" b="1" dirty="0"/>
              <a:t>(3n – 1) unknowns with (3n – 1) equations can be solved by spline interpolation!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701758-9C34-3B8E-F059-6C2D056331F0}"/>
              </a:ext>
            </a:extLst>
          </p:cNvPr>
          <p:cNvGrpSpPr/>
          <p:nvPr/>
        </p:nvGrpSpPr>
        <p:grpSpPr>
          <a:xfrm>
            <a:off x="6192000" y="2327991"/>
            <a:ext cx="2853491" cy="2283554"/>
            <a:chOff x="6192000" y="2327991"/>
            <a:chExt cx="2853491" cy="2283554"/>
          </a:xfrm>
        </p:grpSpPr>
        <p:pic>
          <p:nvPicPr>
            <p:cNvPr id="11" name="Picture 2" descr="Figure 18_1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000" y="2327991"/>
              <a:ext cx="2853491" cy="2283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EE27C3-9DCA-E449-A9CA-18A510F9C7A7}"/>
                </a:ext>
              </a:extLst>
            </p:cNvPr>
            <p:cNvGrpSpPr/>
            <p:nvPr/>
          </p:nvGrpSpPr>
          <p:grpSpPr>
            <a:xfrm>
              <a:off x="6755232" y="2876904"/>
              <a:ext cx="1860279" cy="482077"/>
              <a:chOff x="6755232" y="2876904"/>
              <a:chExt cx="1860279" cy="4820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755232" y="32509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507511" y="2876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51E4D-3DCF-3C41-71CB-8FAC0282902F}"/>
              </a:ext>
            </a:extLst>
          </p:cNvPr>
          <p:cNvGrpSpPr/>
          <p:nvPr/>
        </p:nvGrpSpPr>
        <p:grpSpPr>
          <a:xfrm>
            <a:off x="6102000" y="73971"/>
            <a:ext cx="2943491" cy="2026650"/>
            <a:chOff x="5517985" y="301347"/>
            <a:chExt cx="1862807" cy="1490742"/>
          </a:xfrm>
        </p:grpSpPr>
        <p:pic>
          <p:nvPicPr>
            <p:cNvPr id="14" name="Picture 2" descr="Figure 18_1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985" y="301347"/>
              <a:ext cx="1862807" cy="149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6649844" y="915569"/>
              <a:ext cx="68348" cy="794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49EA6-E943-7014-D050-2D451D7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66</a:t>
            </a:fld>
            <a:endParaRPr lang="en-AU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56AD54-76A2-24EA-5F0D-011348B0C813}"/>
              </a:ext>
            </a:extLst>
          </p:cNvPr>
          <p:cNvSpPr/>
          <p:nvPr/>
        </p:nvSpPr>
        <p:spPr>
          <a:xfrm>
            <a:off x="7288326" y="782163"/>
            <a:ext cx="107999" cy="108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9679E-E125-A188-6F1F-919DF5EA02FA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8"/>
          <p:cNvSpPr txBox="1">
            <a:spLocks noChangeArrowheads="1"/>
          </p:cNvSpPr>
          <p:nvPr/>
        </p:nvSpPr>
        <p:spPr bwMode="auto">
          <a:xfrm>
            <a:off x="389731" y="0"/>
            <a:ext cx="8388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Quadratic splines interpolation</a:t>
            </a:r>
            <a:r>
              <a:rPr lang="en-AU" altLang="zh-CN" b="1" dirty="0">
                <a:solidFill>
                  <a:schemeClr val="accent2"/>
                </a:solidFill>
              </a:rPr>
              <a:t> -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Example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468313" y="899912"/>
            <a:ext cx="82089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Fit quadratic splines to the following data. Use the results to estimate the value at x = 5.</a:t>
            </a:r>
          </a:p>
        </p:txBody>
      </p:sp>
      <p:pic>
        <p:nvPicPr>
          <p:cNvPr id="59396" name="Picture 2" descr="Table 18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85637"/>
            <a:ext cx="3767137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1FC-C353-E5F4-2603-400FC9A4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67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DAE81-E419-08C4-89B6-9E479DECA2BC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BA86395-4A0E-4129-2CBD-9FEC62BA66C9}"/>
              </a:ext>
            </a:extLst>
          </p:cNvPr>
          <p:cNvGrpSpPr/>
          <p:nvPr/>
        </p:nvGrpSpPr>
        <p:grpSpPr>
          <a:xfrm>
            <a:off x="5515875" y="3564001"/>
            <a:ext cx="3448593" cy="2925000"/>
            <a:chOff x="4607257" y="3672209"/>
            <a:chExt cx="3744743" cy="2996791"/>
          </a:xfrm>
        </p:grpSpPr>
        <p:pic>
          <p:nvPicPr>
            <p:cNvPr id="18" name="Picture 2" descr="Figure 18_17">
              <a:extLst>
                <a:ext uri="{FF2B5EF4-FFF2-40B4-BE49-F238E27FC236}">
                  <a16:creationId xmlns:a16="http://schemas.microsoft.com/office/drawing/2014/main" id="{26BCEE1F-EF63-15C5-695B-A0853E94E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257" y="3672209"/>
              <a:ext cx="3744743" cy="299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14D566-5B7D-34E4-E31B-7E2C855B3E19}"/>
                </a:ext>
              </a:extLst>
            </p:cNvPr>
            <p:cNvGrpSpPr/>
            <p:nvPr/>
          </p:nvGrpSpPr>
          <p:grpSpPr>
            <a:xfrm>
              <a:off x="6898040" y="4141743"/>
              <a:ext cx="665069" cy="907668"/>
              <a:chOff x="6694398" y="4473991"/>
              <a:chExt cx="390039" cy="65710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719A92-E230-12C6-35A8-46DA6B097285}"/>
                  </a:ext>
                </a:extLst>
              </p:cNvPr>
              <p:cNvSpPr/>
              <p:nvPr/>
            </p:nvSpPr>
            <p:spPr>
              <a:xfrm>
                <a:off x="6697537" y="5052910"/>
                <a:ext cx="63338" cy="781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098ACF3-9D92-E95D-6555-8FBB889D5E23}"/>
                  </a:ext>
                </a:extLst>
              </p:cNvPr>
              <p:cNvCxnSpPr/>
              <p:nvPr/>
            </p:nvCxnSpPr>
            <p:spPr>
              <a:xfrm flipH="1" flipV="1">
                <a:off x="6694398" y="4588516"/>
                <a:ext cx="38976" cy="5359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6072FCD-A04D-D41A-69E9-8ABFFCA49D29}"/>
                  </a:ext>
                </a:extLst>
              </p:cNvPr>
              <p:cNvCxnSpPr/>
              <p:nvPr/>
            </p:nvCxnSpPr>
            <p:spPr>
              <a:xfrm flipV="1">
                <a:off x="6749591" y="4473991"/>
                <a:ext cx="334846" cy="590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DE1307-C955-D5E6-BDB8-C58A77ED5D00}"/>
                </a:ext>
              </a:extLst>
            </p:cNvPr>
            <p:cNvGrpSpPr/>
            <p:nvPr/>
          </p:nvGrpSpPr>
          <p:grpSpPr>
            <a:xfrm>
              <a:off x="5736786" y="4330820"/>
              <a:ext cx="756409" cy="531333"/>
              <a:chOff x="5674306" y="4588516"/>
              <a:chExt cx="630424" cy="41325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DD943C6-2EDA-5B95-CA2A-5111B9E39A65}"/>
                  </a:ext>
                </a:extLst>
              </p:cNvPr>
              <p:cNvSpPr/>
              <p:nvPr/>
            </p:nvSpPr>
            <p:spPr>
              <a:xfrm>
                <a:off x="6017698" y="4917775"/>
                <a:ext cx="90012" cy="8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C45C361-EBBD-D58C-34A4-1F472B486A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4091" y="4588516"/>
                <a:ext cx="220639" cy="3292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9F37D0-EF42-6AAB-0868-39134768DC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4306" y="4712357"/>
                <a:ext cx="371300" cy="2576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1081" y="600601"/>
            <a:ext cx="832020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AU" altLang="en-US" sz="2400" dirty="0"/>
              <a:t>4 data points; intervals n = 3.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AU" altLang="en-US" sz="2400" dirty="0"/>
          </a:p>
          <a:p>
            <a:pPr eaLnBrk="1" hangingPunct="1"/>
            <a:r>
              <a:rPr lang="en-AU" altLang="en-US" sz="2400" dirty="0"/>
              <a:t>       </a:t>
            </a:r>
          </a:p>
          <a:p>
            <a:pPr marL="266700" indent="-266700" eaLnBrk="1" hangingPunct="1"/>
            <a:r>
              <a:rPr lang="en-AU" altLang="en-US" sz="2400" dirty="0"/>
              <a:t>Hence, there are 3 equations and 9 unknown coefficients</a:t>
            </a:r>
          </a:p>
          <a:p>
            <a:pPr marL="266700" indent="-266700" eaLnBrk="1" hangingPunct="1"/>
            <a:r>
              <a:rPr lang="en-AU" altLang="en-US" sz="2400" dirty="0"/>
              <a:t>(a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, b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, c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, a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b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c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a</a:t>
            </a:r>
            <a:r>
              <a:rPr lang="en-AU" altLang="en-US" sz="2400" baseline="-25000" dirty="0"/>
              <a:t>3</a:t>
            </a:r>
            <a:r>
              <a:rPr lang="en-AU" altLang="en-US" sz="2400" dirty="0"/>
              <a:t>, b</a:t>
            </a:r>
            <a:r>
              <a:rPr lang="en-AU" altLang="en-US" sz="2400" baseline="-25000" dirty="0"/>
              <a:t>3</a:t>
            </a:r>
            <a:r>
              <a:rPr lang="en-AU" altLang="en-US" sz="2400" dirty="0"/>
              <a:t>, c</a:t>
            </a:r>
            <a:r>
              <a:rPr lang="en-AU" altLang="en-US" sz="2400" baseline="-25000" dirty="0"/>
              <a:t>3</a:t>
            </a:r>
            <a:r>
              <a:rPr lang="en-AU" altLang="en-US" sz="2400" dirty="0"/>
              <a:t>).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AU" altLang="en-US" sz="2400" b="1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AU" altLang="en-US" sz="2400" b="1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AU" altLang="en-US" sz="2400" dirty="0"/>
              <a:t>The equations for the 2 internal points.</a:t>
            </a:r>
          </a:p>
          <a:p>
            <a:pPr eaLnBrk="1" hangingPunct="1"/>
            <a:r>
              <a:rPr lang="en-AU" altLang="en-US" sz="2400" b="1" dirty="0">
                <a:solidFill>
                  <a:srgbClr val="FF0000"/>
                </a:solidFill>
              </a:rPr>
              <a:t>(4 equations</a:t>
            </a:r>
            <a:r>
              <a:rPr lang="en-AU" altLang="en-US" sz="2400" dirty="0"/>
              <a:t>)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110856"/>
              </p:ext>
            </p:extLst>
          </p:nvPr>
        </p:nvGraphicFramePr>
        <p:xfrm>
          <a:off x="2412143" y="3969000"/>
          <a:ext cx="2916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143" y="3969000"/>
                        <a:ext cx="29160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-18000" y="417339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data point (4.5, 1.0) 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-18000" y="5434342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data point (7.0, 2.5) </a:t>
            </a:r>
            <a:endParaRPr lang="en-AU" dirty="0"/>
          </a:p>
        </p:txBody>
      </p:sp>
      <p:sp>
        <p:nvSpPr>
          <p:cNvPr id="3" name="Left Brace 2"/>
          <p:cNvSpPr/>
          <p:nvPr/>
        </p:nvSpPr>
        <p:spPr>
          <a:xfrm>
            <a:off x="2132005" y="4155182"/>
            <a:ext cx="199127" cy="4498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Left Brace 25"/>
          <p:cNvSpPr/>
          <p:nvPr/>
        </p:nvSpPr>
        <p:spPr>
          <a:xfrm>
            <a:off x="2132005" y="5409118"/>
            <a:ext cx="199127" cy="4498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69087"/>
              </p:ext>
            </p:extLst>
          </p:nvPr>
        </p:nvGraphicFramePr>
        <p:xfrm>
          <a:off x="2416636" y="5198087"/>
          <a:ext cx="2658094" cy="85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82400" progId="Equation.3">
                  <p:embed/>
                </p:oleObj>
              </mc:Choice>
              <mc:Fallback>
                <p:oleObj name="Equation" r:id="rId6" imgW="1511280" imgH="482400" progId="Equation.3">
                  <p:embed/>
                  <p:pic>
                    <p:nvPicPr>
                      <p:cNvPr id="2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636" y="5198087"/>
                        <a:ext cx="2658094" cy="85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17545"/>
              </p:ext>
            </p:extLst>
          </p:nvPr>
        </p:nvGraphicFramePr>
        <p:xfrm>
          <a:off x="2357005" y="4331821"/>
          <a:ext cx="301387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28600" progId="Equation.3">
                  <p:embed/>
                </p:oleObj>
              </mc:Choice>
              <mc:Fallback>
                <p:oleObj name="Equation" r:id="rId8" imgW="1600200" imgH="228600" progId="Equation.3">
                  <p:embed/>
                  <p:pic>
                    <p:nvPicPr>
                      <p:cNvPr id="3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005" y="4331821"/>
                        <a:ext cx="3013875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185651"/>
              </p:ext>
            </p:extLst>
          </p:nvPr>
        </p:nvGraphicFramePr>
        <p:xfrm>
          <a:off x="612000" y="1063805"/>
          <a:ext cx="3259177" cy="604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7880" imgH="241200" progId="Equation.3">
                  <p:embed/>
                </p:oleObj>
              </mc:Choice>
              <mc:Fallback>
                <p:oleObj name="Equation" r:id="rId10" imgW="1307880" imgH="241200" progId="Equation.3">
                  <p:embed/>
                  <p:pic>
                    <p:nvPicPr>
                      <p:cNvPr id="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0" y="1063805"/>
                        <a:ext cx="3259177" cy="60411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7913F9-A243-10A5-AED5-CD36E937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68</a:t>
            </a:fld>
            <a:endParaRPr lang="en-AU" alt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3EFE0C0-E250-4FC5-6EFE-42FC06CE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DBF80-AA68-D34F-4BEA-A3CA5ED1F3CB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EACE569-A1F4-A775-AFF5-2348CDEB4A6F}"/>
              </a:ext>
            </a:extLst>
          </p:cNvPr>
          <p:cNvGrpSpPr/>
          <p:nvPr/>
        </p:nvGrpSpPr>
        <p:grpSpPr>
          <a:xfrm>
            <a:off x="6237000" y="4402290"/>
            <a:ext cx="2853491" cy="2283554"/>
            <a:chOff x="6192000" y="2327991"/>
            <a:chExt cx="2853491" cy="2283554"/>
          </a:xfrm>
        </p:grpSpPr>
        <p:pic>
          <p:nvPicPr>
            <p:cNvPr id="63" name="Picture 2" descr="Figure 18_17">
              <a:extLst>
                <a:ext uri="{FF2B5EF4-FFF2-40B4-BE49-F238E27FC236}">
                  <a16:creationId xmlns:a16="http://schemas.microsoft.com/office/drawing/2014/main" id="{ED4A83DD-0371-A225-44B5-B8B3433CE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000" y="2327991"/>
              <a:ext cx="2853491" cy="2283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D5F3E1-DF07-E0B3-AEA3-3A2609AD2309}"/>
                </a:ext>
              </a:extLst>
            </p:cNvPr>
            <p:cNvGrpSpPr/>
            <p:nvPr/>
          </p:nvGrpSpPr>
          <p:grpSpPr>
            <a:xfrm>
              <a:off x="6755232" y="2876904"/>
              <a:ext cx="1860279" cy="482077"/>
              <a:chOff x="6755232" y="2876904"/>
              <a:chExt cx="1860279" cy="482077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572D1CA-1DBF-7A7D-D08F-03759745F5D9}"/>
                  </a:ext>
                </a:extLst>
              </p:cNvPr>
              <p:cNvSpPr/>
              <p:nvPr/>
            </p:nvSpPr>
            <p:spPr>
              <a:xfrm>
                <a:off x="6755232" y="32509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68C3775-343E-D02B-1FC1-59A7380BDFDF}"/>
                  </a:ext>
                </a:extLst>
              </p:cNvPr>
              <p:cNvSpPr/>
              <p:nvPr/>
            </p:nvSpPr>
            <p:spPr>
              <a:xfrm>
                <a:off x="8507511" y="2876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7913F9-A243-10A5-AED5-CD36E937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69</a:t>
            </a:fld>
            <a:endParaRPr lang="en-AU" alt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3EFE0C0-E250-4FC5-6EFE-42FC06CE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DBF80-AA68-D34F-4BEA-A3CA5ED1F3CB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F70B5509-D99B-7928-31A8-B6947E086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00" y="504000"/>
            <a:ext cx="78037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7175" indent="-257175" eaLnBrk="1" hangingPunct="1">
              <a:buFont typeface="Wingdings" panose="05000000000000000000" pitchFamily="2" charset="2"/>
              <a:buChar char="§"/>
            </a:pPr>
            <a:r>
              <a:rPr lang="en-AU" altLang="en-US" sz="2400" dirty="0"/>
              <a:t>The first derivatives at internal points are also equal.</a:t>
            </a:r>
          </a:p>
          <a:p>
            <a:pPr eaLnBrk="1" hangingPunct="1"/>
            <a:r>
              <a:rPr lang="en-AU" altLang="en-US" sz="2400" b="1" dirty="0">
                <a:solidFill>
                  <a:srgbClr val="FF0000"/>
                </a:solidFill>
              </a:rPr>
              <a:t>(2 equations)</a:t>
            </a:r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7E182D19-921E-8BDE-B639-FC242179E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96702"/>
              </p:ext>
            </p:extLst>
          </p:nvPr>
        </p:nvGraphicFramePr>
        <p:xfrm>
          <a:off x="2187000" y="3114000"/>
          <a:ext cx="391001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215640" progId="Equation.3">
                  <p:embed/>
                </p:oleObj>
              </mc:Choice>
              <mc:Fallback>
                <p:oleObj name="Equation" r:id="rId4" imgW="1968480" imgH="215640" progId="Equation.3">
                  <p:embed/>
                  <p:pic>
                    <p:nvPicPr>
                      <p:cNvPr id="3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00" y="3114000"/>
                        <a:ext cx="3910016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35DD7140-0A95-F29C-4082-24922152BA72}"/>
              </a:ext>
            </a:extLst>
          </p:cNvPr>
          <p:cNvGrpSpPr/>
          <p:nvPr/>
        </p:nvGrpSpPr>
        <p:grpSpPr>
          <a:xfrm>
            <a:off x="6260161" y="1039098"/>
            <a:ext cx="2811839" cy="2283058"/>
            <a:chOff x="7057103" y="1039098"/>
            <a:chExt cx="1862807" cy="1490742"/>
          </a:xfrm>
        </p:grpSpPr>
        <p:pic>
          <p:nvPicPr>
            <p:cNvPr id="21" name="Picture 2" descr="Figure 18_17">
              <a:extLst>
                <a:ext uri="{FF2B5EF4-FFF2-40B4-BE49-F238E27FC236}">
                  <a16:creationId xmlns:a16="http://schemas.microsoft.com/office/drawing/2014/main" id="{98660BCA-A80C-0AB0-FB03-C531B216D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103" y="1039098"/>
              <a:ext cx="1862807" cy="149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A69C90-9E9F-8CB6-F81C-E8D53DD2B0B5}"/>
                </a:ext>
              </a:extLst>
            </p:cNvPr>
            <p:cNvSpPr/>
            <p:nvPr/>
          </p:nvSpPr>
          <p:spPr>
            <a:xfrm>
              <a:off x="7809819" y="1562593"/>
              <a:ext cx="62210" cy="675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2AC0BD-53E4-F062-2A34-9C89D7C17D30}"/>
                </a:ext>
              </a:extLst>
            </p:cNvPr>
            <p:cNvSpPr/>
            <p:nvPr/>
          </p:nvSpPr>
          <p:spPr>
            <a:xfrm>
              <a:off x="8195204" y="1672154"/>
              <a:ext cx="62210" cy="675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67E9E-14DE-9298-1640-9368D13DF7D9}"/>
              </a:ext>
            </a:extLst>
          </p:cNvPr>
          <p:cNvSpPr/>
          <p:nvPr/>
        </p:nvSpPr>
        <p:spPr>
          <a:xfrm>
            <a:off x="13828" y="312894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data point (4.5, 1.0) 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5E6D4D-2AF0-5978-241D-92374D311D77}"/>
              </a:ext>
            </a:extLst>
          </p:cNvPr>
          <p:cNvSpPr/>
          <p:nvPr/>
        </p:nvSpPr>
        <p:spPr>
          <a:xfrm>
            <a:off x="13828" y="350780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data point (7.0, 2.5) </a:t>
            </a:r>
            <a:endParaRPr lang="en-AU" dirty="0"/>
          </a:p>
        </p:txBody>
      </p:sp>
      <p:graphicFrame>
        <p:nvGraphicFramePr>
          <p:cNvPr id="39" name="Object 18">
            <a:extLst>
              <a:ext uri="{FF2B5EF4-FFF2-40B4-BE49-F238E27FC236}">
                <a16:creationId xmlns:a16="http://schemas.microsoft.com/office/drawing/2014/main" id="{0570D77B-EF83-D428-EB5D-9C600AB76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073831"/>
              </p:ext>
            </p:extLst>
          </p:nvPr>
        </p:nvGraphicFramePr>
        <p:xfrm>
          <a:off x="2207166" y="3488949"/>
          <a:ext cx="332430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5080" imgH="228600" progId="Equation.3">
                  <p:embed/>
                </p:oleObj>
              </mc:Choice>
              <mc:Fallback>
                <p:oleObj name="Equation" r:id="rId7" imgW="1765080" imgH="228600" progId="Equation.3">
                  <p:embed/>
                  <p:pic>
                    <p:nvPicPr>
                      <p:cNvPr id="3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166" y="3488949"/>
                        <a:ext cx="3324304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>
            <a:extLst>
              <a:ext uri="{FF2B5EF4-FFF2-40B4-BE49-F238E27FC236}">
                <a16:creationId xmlns:a16="http://schemas.microsoft.com/office/drawing/2014/main" id="{B7641C5D-35E8-8926-CA98-5EE5D2C9D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091080"/>
              </p:ext>
            </p:extLst>
          </p:nvPr>
        </p:nvGraphicFramePr>
        <p:xfrm>
          <a:off x="148021" y="1358227"/>
          <a:ext cx="233061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07880" imgH="241200" progId="Equation.3">
                  <p:embed/>
                </p:oleObj>
              </mc:Choice>
              <mc:Fallback>
                <p:oleObj name="Equation" r:id="rId9" imgW="1307880" imgH="241200" progId="Equation.3">
                  <p:embed/>
                  <p:pic>
                    <p:nvPicPr>
                      <p:cNvPr id="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21" y="1358227"/>
                        <a:ext cx="2330612" cy="43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65207F54-800E-6A76-B948-CAE0AF6FA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12842"/>
              </p:ext>
            </p:extLst>
          </p:nvPr>
        </p:nvGraphicFramePr>
        <p:xfrm>
          <a:off x="356190" y="2113303"/>
          <a:ext cx="191427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76240" imgH="393480" progId="Equation.3">
                  <p:embed/>
                </p:oleObj>
              </mc:Choice>
              <mc:Fallback>
                <p:oleObj name="Equation" r:id="rId11" imgW="876240" imgH="393480" progId="Equation.3">
                  <p:embed/>
                  <p:pic>
                    <p:nvPicPr>
                      <p:cNvPr id="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90" y="2113303"/>
                        <a:ext cx="1914274" cy="864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3">
            <a:extLst>
              <a:ext uri="{FF2B5EF4-FFF2-40B4-BE49-F238E27FC236}">
                <a16:creationId xmlns:a16="http://schemas.microsoft.com/office/drawing/2014/main" id="{FF362BEF-A5D2-4DAC-F7D7-BF2C9661D4F3}"/>
              </a:ext>
            </a:extLst>
          </p:cNvPr>
          <p:cNvSpPr/>
          <p:nvPr/>
        </p:nvSpPr>
        <p:spPr>
          <a:xfrm>
            <a:off x="1069881" y="1874478"/>
            <a:ext cx="378042" cy="17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Down Arrow 41">
            <a:extLst>
              <a:ext uri="{FF2B5EF4-FFF2-40B4-BE49-F238E27FC236}">
                <a16:creationId xmlns:a16="http://schemas.microsoft.com/office/drawing/2014/main" id="{6ACF606D-D7EB-F6CB-E698-F1F62E7FD217}"/>
              </a:ext>
            </a:extLst>
          </p:cNvPr>
          <p:cNvSpPr/>
          <p:nvPr/>
        </p:nvSpPr>
        <p:spPr>
          <a:xfrm rot="16200000">
            <a:off x="2322964" y="2456510"/>
            <a:ext cx="378042" cy="17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graphicFrame>
        <p:nvGraphicFramePr>
          <p:cNvPr id="44" name="Object 3">
            <a:extLst>
              <a:ext uri="{FF2B5EF4-FFF2-40B4-BE49-F238E27FC236}">
                <a16:creationId xmlns:a16="http://schemas.microsoft.com/office/drawing/2014/main" id="{71B463D7-A6FE-F8E3-6666-DAA445360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33157"/>
              </p:ext>
            </p:extLst>
          </p:nvPr>
        </p:nvGraphicFramePr>
        <p:xfrm>
          <a:off x="2782102" y="2330837"/>
          <a:ext cx="26056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84200" imgH="228600" progId="Equation.3">
                  <p:embed/>
                </p:oleObj>
              </mc:Choice>
              <mc:Fallback>
                <p:oleObj name="Equation" r:id="rId13" imgW="1384200" imgH="228600" progId="Equation.3">
                  <p:embed/>
                  <p:pic>
                    <p:nvPicPr>
                      <p:cNvPr id="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102" y="2330837"/>
                        <a:ext cx="2605653" cy="43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ADB6B81F-96ED-4299-2A26-8F6FD045063D}"/>
              </a:ext>
            </a:extLst>
          </p:cNvPr>
          <p:cNvSpPr/>
          <p:nvPr/>
        </p:nvSpPr>
        <p:spPr>
          <a:xfrm>
            <a:off x="2637000" y="1809000"/>
            <a:ext cx="290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400" b="1" i="1" dirty="0">
                <a:solidFill>
                  <a:srgbClr val="7030A0"/>
                </a:solidFill>
              </a:rPr>
              <a:t>continuous slopes</a:t>
            </a:r>
            <a:endParaRPr lang="en-AU" sz="2400" dirty="0"/>
          </a:p>
        </p:txBody>
      </p:sp>
      <p:sp>
        <p:nvSpPr>
          <p:cNvPr id="57" name="TextBox 3">
            <a:extLst>
              <a:ext uri="{FF2B5EF4-FFF2-40B4-BE49-F238E27FC236}">
                <a16:creationId xmlns:a16="http://schemas.microsoft.com/office/drawing/2014/main" id="{8858BA77-BB64-2173-B212-2D10F1D9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69000"/>
            <a:ext cx="89199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7175" indent="-257175" eaLnBrk="1" hangingPunct="1">
              <a:buFont typeface="Wingdings" panose="05000000000000000000" pitchFamily="2" charset="2"/>
              <a:buChar char="§"/>
            </a:pPr>
            <a:r>
              <a:rPr lang="en-AU" altLang="en-US" sz="2400" dirty="0"/>
              <a:t>The first and last function must pass through the end points.</a:t>
            </a:r>
          </a:p>
          <a:p>
            <a:pPr eaLnBrk="1" hangingPunct="1"/>
            <a:r>
              <a:rPr lang="en-AU" altLang="en-US" sz="2400" b="1" dirty="0">
                <a:solidFill>
                  <a:srgbClr val="FF0000"/>
                </a:solidFill>
              </a:rPr>
              <a:t>(2 equations)</a:t>
            </a:r>
          </a:p>
        </p:txBody>
      </p:sp>
      <p:graphicFrame>
        <p:nvGraphicFramePr>
          <p:cNvPr id="58" name="Object 14">
            <a:extLst>
              <a:ext uri="{FF2B5EF4-FFF2-40B4-BE49-F238E27FC236}">
                <a16:creationId xmlns:a16="http://schemas.microsoft.com/office/drawing/2014/main" id="{74E21841-889B-21E3-0EB9-F48A45F84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442597"/>
              </p:ext>
            </p:extLst>
          </p:nvPr>
        </p:nvGraphicFramePr>
        <p:xfrm>
          <a:off x="2232000" y="5000251"/>
          <a:ext cx="248319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20480" imgH="228600" progId="Equation.3">
                  <p:embed/>
                </p:oleObj>
              </mc:Choice>
              <mc:Fallback>
                <p:oleObj name="Equation" r:id="rId15" imgW="1320480" imgH="228600" progId="Equation.3">
                  <p:embed/>
                  <p:pic>
                    <p:nvPicPr>
                      <p:cNvPr id="8" name="Object 14">
                        <a:extLst>
                          <a:ext uri="{FF2B5EF4-FFF2-40B4-BE49-F238E27FC236}">
                            <a16:creationId xmlns:a16="http://schemas.microsoft.com/office/drawing/2014/main" id="{4918FC29-5F66-4634-5377-F3EC714D8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00" y="5000251"/>
                        <a:ext cx="248319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AB4EECE8-C943-00F1-F24F-1B2CE43E40C9}"/>
              </a:ext>
            </a:extLst>
          </p:cNvPr>
          <p:cNvSpPr/>
          <p:nvPr/>
        </p:nvSpPr>
        <p:spPr>
          <a:xfrm>
            <a:off x="-18000" y="5000671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data point (3.0, 2.5) </a:t>
            </a:r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6CB621-68A1-89B1-1C50-9D24B9E20C15}"/>
              </a:ext>
            </a:extLst>
          </p:cNvPr>
          <p:cNvSpPr/>
          <p:nvPr/>
        </p:nvSpPr>
        <p:spPr>
          <a:xfrm>
            <a:off x="-18000" y="543949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dirty="0"/>
              <a:t>data point (9.0, 0.5) </a:t>
            </a:r>
            <a:endParaRPr lang="en-AU" dirty="0"/>
          </a:p>
        </p:txBody>
      </p:sp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B36E9083-9E0B-CD95-51E1-A4092F9B6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278245"/>
              </p:ext>
            </p:extLst>
          </p:nvPr>
        </p:nvGraphicFramePr>
        <p:xfrm>
          <a:off x="2254914" y="5421826"/>
          <a:ext cx="244134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71600" imgH="241200" progId="Equation.3">
                  <p:embed/>
                </p:oleObj>
              </mc:Choice>
              <mc:Fallback>
                <p:oleObj name="Equation" r:id="rId17" imgW="1371600" imgH="2412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635C31B-50A7-C120-9282-2FDB9C704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914" y="5421826"/>
                        <a:ext cx="2441343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5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030288" y="2054225"/>
            <a:ext cx="7124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zh-CN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Regression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4000" b="1" dirty="0">
                <a:solidFill>
                  <a:schemeClr val="accent2"/>
                </a:solidFill>
                <a:ea typeface="宋体" panose="02010600030101010101" pitchFamily="2" charset="-122"/>
              </a:rPr>
              <a:t>(Least-Squares Regression)</a:t>
            </a:r>
            <a:r>
              <a:rPr lang="en-AU" altLang="en-US" sz="36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0423-C071-DA73-AF19-4BCB496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</a:t>
            </a:fld>
            <a:endParaRPr lang="en-AU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8"/>
          <p:cNvSpPr txBox="1">
            <a:spLocks noChangeArrowheads="1"/>
          </p:cNvSpPr>
          <p:nvPr/>
        </p:nvSpPr>
        <p:spPr bwMode="auto">
          <a:xfrm>
            <a:off x="900113" y="26035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Solution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34823" name="TextBox 3"/>
          <p:cNvSpPr txBox="1">
            <a:spLocks noChangeArrowheads="1"/>
          </p:cNvSpPr>
          <p:nvPr/>
        </p:nvSpPr>
        <p:spPr bwMode="auto">
          <a:xfrm>
            <a:off x="323850" y="1125538"/>
            <a:ext cx="8496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(1) n = 3. The function values for interior data points (</a:t>
            </a:r>
            <a:r>
              <a:rPr lang="en-AU" altLang="en-US" sz="2800" dirty="0" err="1"/>
              <a:t>i</a:t>
            </a:r>
            <a:r>
              <a:rPr lang="en-AU" altLang="en-US" sz="2800" dirty="0"/>
              <a:t> = 1 and 2) are known (4 equations). </a:t>
            </a:r>
          </a:p>
        </p:txBody>
      </p:sp>
      <p:graphicFrame>
        <p:nvGraphicFramePr>
          <p:cNvPr id="34818" name="Object 10"/>
          <p:cNvGraphicFramePr>
            <a:graphicFrameLocks noChangeAspect="1"/>
          </p:cNvGraphicFramePr>
          <p:nvPr/>
        </p:nvGraphicFramePr>
        <p:xfrm>
          <a:off x="4732338" y="2436813"/>
          <a:ext cx="2873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56" imgH="190417" progId="Equation.3">
                  <p:embed/>
                </p:oleObj>
              </mc:Choice>
              <mc:Fallback>
                <p:oleObj name="Equation" r:id="rId3" imgW="101556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2436813"/>
                        <a:ext cx="2873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1"/>
          <p:cNvGraphicFramePr>
            <a:graphicFrameLocks noChangeAspect="1"/>
          </p:cNvGraphicFramePr>
          <p:nvPr/>
        </p:nvGraphicFramePr>
        <p:xfrm>
          <a:off x="2555875" y="2205038"/>
          <a:ext cx="38163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5616" imgH="774364" progId="Equation.3">
                  <p:embed/>
                </p:oleObj>
              </mc:Choice>
              <mc:Fallback>
                <p:oleObj name="Equation" r:id="rId5" imgW="1345616" imgH="77436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5038"/>
                        <a:ext cx="38163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Box 3"/>
          <p:cNvSpPr txBox="1">
            <a:spLocks noChangeArrowheads="1"/>
          </p:cNvSpPr>
          <p:nvPr/>
        </p:nvSpPr>
        <p:spPr bwMode="auto">
          <a:xfrm>
            <a:off x="250825" y="4508500"/>
            <a:ext cx="84978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2) The first and last functions must pass through the end points (</a:t>
            </a:r>
            <a:r>
              <a:rPr lang="en-AU" altLang="en-US" sz="2800" dirty="0" err="1"/>
              <a:t>i</a:t>
            </a:r>
            <a:r>
              <a:rPr lang="en-AU" altLang="en-US" sz="2800" dirty="0"/>
              <a:t>=0 and </a:t>
            </a:r>
            <a:r>
              <a:rPr lang="en-AU" altLang="en-US" sz="2800" dirty="0" err="1"/>
              <a:t>i</a:t>
            </a:r>
            <a:r>
              <a:rPr lang="en-AU" altLang="en-US" sz="2800" dirty="0"/>
              <a:t>=3) (2 equations).</a:t>
            </a:r>
          </a:p>
        </p:txBody>
      </p:sp>
      <p:graphicFrame>
        <p:nvGraphicFramePr>
          <p:cNvPr id="60423" name="Object 3"/>
          <p:cNvGraphicFramePr>
            <a:graphicFrameLocks noChangeAspect="1"/>
          </p:cNvGraphicFramePr>
          <p:nvPr/>
        </p:nvGraphicFramePr>
        <p:xfrm>
          <a:off x="4660900" y="5907088"/>
          <a:ext cx="2873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1556" imgH="190417" progId="Equation.3">
                  <p:embed/>
                </p:oleObj>
              </mc:Choice>
              <mc:Fallback>
                <p:oleObj name="Equation" r:id="rId7" imgW="101556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907088"/>
                        <a:ext cx="2873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4"/>
          <p:cNvGraphicFramePr>
            <a:graphicFrameLocks noChangeAspect="1"/>
          </p:cNvGraphicFramePr>
          <p:nvPr/>
        </p:nvGraphicFramePr>
        <p:xfrm>
          <a:off x="3203575" y="5516563"/>
          <a:ext cx="30607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032" imgH="393529" progId="Equation.3">
                  <p:embed/>
                </p:oleObj>
              </mc:Choice>
              <mc:Fallback>
                <p:oleObj name="Equation" r:id="rId8" imgW="1079032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516563"/>
                        <a:ext cx="30607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F858F-B56F-EDE9-4F84-40358E0C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70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964FC-3AA9-3914-976E-1ADEAF14F204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323850" y="260350"/>
            <a:ext cx="8496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3) The first derivative at interior data points (i=1 and 2) must be equal (2 equations).</a:t>
            </a:r>
          </a:p>
        </p:txBody>
      </p:sp>
      <p:graphicFrame>
        <p:nvGraphicFramePr>
          <p:cNvPr id="35842" name="Object 18"/>
          <p:cNvGraphicFramePr>
            <a:graphicFrameLocks noChangeAspect="1"/>
          </p:cNvGraphicFramePr>
          <p:nvPr/>
        </p:nvGraphicFramePr>
        <p:xfrm>
          <a:off x="2916238" y="1082675"/>
          <a:ext cx="31337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393700" progId="Equation.3">
                  <p:embed/>
                </p:oleObj>
              </mc:Choice>
              <mc:Fallback>
                <p:oleObj name="Equation" r:id="rId2" imgW="11049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082675"/>
                        <a:ext cx="313372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Box 3"/>
          <p:cNvSpPr txBox="1">
            <a:spLocks noChangeArrowheads="1"/>
          </p:cNvSpPr>
          <p:nvPr/>
        </p:nvSpPr>
        <p:spPr bwMode="auto">
          <a:xfrm>
            <a:off x="468313" y="1989138"/>
            <a:ext cx="8496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4) Assume the second derivative is zero at the first point (1 equation).</a:t>
            </a:r>
          </a:p>
        </p:txBody>
      </p:sp>
      <p:graphicFrame>
        <p:nvGraphicFramePr>
          <p:cNvPr id="35843" name="Object 19"/>
          <p:cNvGraphicFramePr>
            <a:graphicFrameLocks noChangeAspect="1"/>
          </p:cNvGraphicFramePr>
          <p:nvPr/>
        </p:nvGraphicFramePr>
        <p:xfrm>
          <a:off x="4140200" y="2636838"/>
          <a:ext cx="971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51" imgH="190417" progId="Equation.3">
                  <p:embed/>
                </p:oleObj>
              </mc:Choice>
              <mc:Fallback>
                <p:oleObj name="Equation" r:id="rId4" imgW="342751" imgH="1904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636838"/>
                        <a:ext cx="971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20"/>
          <p:cNvGraphicFramePr>
            <a:graphicFrameLocks noChangeAspect="1"/>
          </p:cNvGraphicFramePr>
          <p:nvPr/>
        </p:nvGraphicFramePr>
        <p:xfrm>
          <a:off x="3059113" y="3141663"/>
          <a:ext cx="6034087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600" imgH="1562100" progId="Equation.3">
                  <p:embed/>
                </p:oleObj>
              </mc:Choice>
              <mc:Fallback>
                <p:oleObj name="Equation" r:id="rId6" imgW="2768600" imgH="1562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41663"/>
                        <a:ext cx="6034087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Box 3"/>
          <p:cNvSpPr txBox="1">
            <a:spLocks noChangeArrowheads="1"/>
          </p:cNvSpPr>
          <p:nvPr/>
        </p:nvSpPr>
        <p:spPr bwMode="auto">
          <a:xfrm>
            <a:off x="179388" y="3933825"/>
            <a:ext cx="2663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</a:rPr>
              <a:t>All equations: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58859-F263-47CF-1723-CB361192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71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F48BC-B9F2-CE1F-6C6D-CCE6E67B2573}"/>
              </a:ext>
            </a:extLst>
          </p:cNvPr>
          <p:cNvSpPr txBox="1"/>
          <p:nvPr/>
        </p:nvSpPr>
        <p:spPr>
          <a:xfrm>
            <a:off x="-18000" y="6489000"/>
            <a:ext cx="4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1908175" y="765175"/>
          <a:ext cx="51879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571500" progId="Equation.3">
                  <p:embed/>
                </p:oleObj>
              </mc:Choice>
              <mc:Fallback>
                <p:oleObj name="Equation" r:id="rId2" imgW="18288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518795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3"/>
          <p:cNvSpPr txBox="1">
            <a:spLocks noChangeArrowheads="1"/>
          </p:cNvSpPr>
          <p:nvPr/>
        </p:nvSpPr>
        <p:spPr bwMode="auto">
          <a:xfrm>
            <a:off x="395288" y="188913"/>
            <a:ext cx="5472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>
                <a:solidFill>
                  <a:srgbClr val="FF0000"/>
                </a:solidFill>
              </a:rPr>
              <a:t>Solving equations yields: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84213" y="3213100"/>
            <a:ext cx="8636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1835150" y="2565400"/>
          <a:ext cx="66294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800" imgH="571500" progId="Equation.3">
                  <p:embed/>
                </p:oleObj>
              </mc:Choice>
              <mc:Fallback>
                <p:oleObj name="Equation" r:id="rId4" imgW="23368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5400"/>
                        <a:ext cx="662940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Box 8"/>
          <p:cNvSpPr txBox="1">
            <a:spLocks noChangeArrowheads="1"/>
          </p:cNvSpPr>
          <p:nvPr/>
        </p:nvSpPr>
        <p:spPr bwMode="auto">
          <a:xfrm>
            <a:off x="684213" y="4365625"/>
            <a:ext cx="1211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At x=5</a:t>
            </a:r>
          </a:p>
        </p:txBody>
      </p:sp>
      <p:graphicFrame>
        <p:nvGraphicFramePr>
          <p:cNvPr id="36868" name="Object 7"/>
          <p:cNvGraphicFramePr>
            <a:graphicFrameLocks noChangeAspect="1"/>
          </p:cNvGraphicFramePr>
          <p:nvPr/>
        </p:nvGraphicFramePr>
        <p:xfrm>
          <a:off x="1619250" y="5157788"/>
          <a:ext cx="6413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600" imgH="215900" progId="Equation.3">
                  <p:embed/>
                </p:oleObj>
              </mc:Choice>
              <mc:Fallback>
                <p:oleObj name="Equation" r:id="rId6" imgW="22606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57788"/>
                        <a:ext cx="64135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5646B-BABB-D803-4D0F-6BCE1180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72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79E0F-28B5-3C82-0707-FD6E8221A3DE}"/>
              </a:ext>
            </a:extLst>
          </p:cNvPr>
          <p:cNvSpPr txBox="1"/>
          <p:nvPr/>
        </p:nvSpPr>
        <p:spPr>
          <a:xfrm>
            <a:off x="-18000" y="6489000"/>
            <a:ext cx="4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L05E17_quadraticSplinesInterpolation.m **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8"/>
          <p:cNvSpPr txBox="1">
            <a:spLocks noChangeArrowheads="1"/>
          </p:cNvSpPr>
          <p:nvPr/>
        </p:nvSpPr>
        <p:spPr bwMode="auto">
          <a:xfrm>
            <a:off x="900113" y="26035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Cubic splines interpolation</a:t>
            </a:r>
            <a:endParaRPr lang="en-AU" altLang="en-US" b="1">
              <a:solidFill>
                <a:schemeClr val="accent2"/>
              </a:solidFill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68313" y="1125538"/>
            <a:ext cx="8208962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The objective in cubic splines is to derive a third-order polynomial for each interval between data points. The polynomial for each interval can be represented generally as 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619250" y="3357563"/>
          <a:ext cx="5808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9866" imgH="215806" progId="Equation.3">
                  <p:embed/>
                </p:oleObj>
              </mc:Choice>
              <mc:Fallback>
                <p:oleObj name="Equation" r:id="rId2" imgW="145986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57563"/>
                        <a:ext cx="5808663" cy="863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395288" y="4508500"/>
            <a:ext cx="849788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For </a:t>
            </a:r>
            <a:r>
              <a:rPr lang="en-AU" altLang="en-US" sz="2800" b="1" dirty="0">
                <a:solidFill>
                  <a:srgbClr val="FF0000"/>
                </a:solidFill>
              </a:rPr>
              <a:t>n+1 data points </a:t>
            </a:r>
            <a:r>
              <a:rPr lang="en-AU" altLang="en-US" sz="2800" dirty="0"/>
              <a:t>(</a:t>
            </a:r>
            <a:r>
              <a:rPr lang="en-AU" altLang="en-US" sz="2800" dirty="0" err="1"/>
              <a:t>i</a:t>
            </a:r>
            <a:r>
              <a:rPr lang="en-AU" altLang="en-US" sz="2800" dirty="0"/>
              <a:t> = 0, 1, …, n), there are </a:t>
            </a:r>
            <a:r>
              <a:rPr lang="en-AU" altLang="en-US" sz="2800" b="1" dirty="0">
                <a:solidFill>
                  <a:srgbClr val="FF0000"/>
                </a:solidFill>
              </a:rPr>
              <a:t>n intervals</a:t>
            </a:r>
            <a:r>
              <a:rPr lang="en-AU" altLang="en-US" sz="2800" dirty="0"/>
              <a:t> and consequently, </a:t>
            </a:r>
            <a:r>
              <a:rPr lang="en-AU" altLang="en-US" sz="2800" b="1" dirty="0">
                <a:solidFill>
                  <a:srgbClr val="FF0000"/>
                </a:solidFill>
              </a:rPr>
              <a:t>4n unknown constants</a:t>
            </a:r>
            <a:r>
              <a:rPr lang="en-AU" altLang="en-US" sz="2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>
                <a:solidFill>
                  <a:srgbClr val="FF0000"/>
                </a:solidFill>
              </a:rPr>
              <a:t>4n equations are required </a:t>
            </a:r>
            <a:r>
              <a:rPr lang="en-AU" altLang="en-US" sz="2800" dirty="0"/>
              <a:t>to evaluate the unknown.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59457-7485-5D3A-390B-B94B3572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73</a:t>
            </a:fld>
            <a:endParaRPr lang="en-AU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8"/>
          <p:cNvSpPr txBox="1">
            <a:spLocks noChangeArrowheads="1"/>
          </p:cNvSpPr>
          <p:nvPr/>
        </p:nvSpPr>
        <p:spPr bwMode="auto">
          <a:xfrm>
            <a:off x="337656" y="9000"/>
            <a:ext cx="8468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Equations for cubic splines interpolation: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468313" y="719912"/>
            <a:ext cx="8496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AU" altLang="en-US" sz="2800" dirty="0"/>
              <a:t>(1) The function values for interior data points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2800" dirty="0"/>
              <a:t>     (</a:t>
            </a:r>
            <a:r>
              <a:rPr lang="en-AU" altLang="en-US" sz="2800" dirty="0" err="1"/>
              <a:t>i</a:t>
            </a:r>
            <a:r>
              <a:rPr lang="en-AU" altLang="en-US" sz="2800" dirty="0"/>
              <a:t> = 1,2,…,n-1) are known </a:t>
            </a:r>
            <a:r>
              <a:rPr lang="en-AU" altLang="en-US" sz="2800" b="1" dirty="0">
                <a:solidFill>
                  <a:srgbClr val="FF0000"/>
                </a:solidFill>
              </a:rPr>
              <a:t>(2n-2 equations)</a:t>
            </a:r>
            <a:r>
              <a:rPr lang="en-AU" altLang="en-US" sz="2800" dirty="0"/>
              <a:t>. 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485700" y="4104000"/>
            <a:ext cx="8496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(4) The first and last functions must pass through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 end points (</a:t>
            </a:r>
            <a:r>
              <a:rPr lang="en-AU" altLang="en-US" sz="2800" dirty="0" err="1"/>
              <a:t>i</a:t>
            </a:r>
            <a:r>
              <a:rPr lang="en-AU" altLang="en-US" sz="2800" dirty="0"/>
              <a:t> = 0 and n) </a:t>
            </a:r>
            <a:r>
              <a:rPr lang="en-AU" altLang="en-US" sz="2800" b="1" dirty="0">
                <a:solidFill>
                  <a:srgbClr val="FF0000"/>
                </a:solidFill>
              </a:rPr>
              <a:t>(2 equations)</a:t>
            </a:r>
            <a:r>
              <a:rPr lang="en-AU" altLang="en-US" sz="2800" dirty="0"/>
              <a:t>.</a:t>
            </a:r>
          </a:p>
        </p:txBody>
      </p:sp>
      <p:sp>
        <p:nvSpPr>
          <p:cNvPr id="55301" name="TextBox 3"/>
          <p:cNvSpPr txBox="1">
            <a:spLocks noChangeArrowheads="1"/>
          </p:cNvSpPr>
          <p:nvPr/>
        </p:nvSpPr>
        <p:spPr bwMode="auto">
          <a:xfrm>
            <a:off x="468313" y="1899000"/>
            <a:ext cx="8496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(2) The first derivative for interior data points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(</a:t>
            </a:r>
            <a:r>
              <a:rPr lang="en-AU" altLang="en-US" sz="2800" dirty="0" err="1"/>
              <a:t>i</a:t>
            </a:r>
            <a:r>
              <a:rPr lang="en-AU" altLang="en-US" sz="2800" dirty="0"/>
              <a:t> = 1,2,…,n-1) are equal </a:t>
            </a:r>
            <a:r>
              <a:rPr lang="en-AU" altLang="en-US" sz="2800" b="1" dirty="0">
                <a:solidFill>
                  <a:srgbClr val="FF0000"/>
                </a:solidFill>
              </a:rPr>
              <a:t>(n-1 equations)</a:t>
            </a:r>
            <a:r>
              <a:rPr lang="en-AU" altLang="en-US" sz="2800" dirty="0"/>
              <a:t>.</a:t>
            </a:r>
          </a:p>
        </p:txBody>
      </p:sp>
      <p:sp>
        <p:nvSpPr>
          <p:cNvPr id="55302" name="TextBox 3"/>
          <p:cNvSpPr txBox="1">
            <a:spLocks noChangeArrowheads="1"/>
          </p:cNvSpPr>
          <p:nvPr/>
        </p:nvSpPr>
        <p:spPr bwMode="auto">
          <a:xfrm>
            <a:off x="468313" y="5300663"/>
            <a:ext cx="8496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(5) ASSUME the second derivative is zero for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end points </a:t>
            </a:r>
            <a:r>
              <a:rPr lang="en-AU" altLang="en-US" sz="2800" b="1" dirty="0">
                <a:solidFill>
                  <a:srgbClr val="FF0000"/>
                </a:solidFill>
              </a:rPr>
              <a:t>(2 equations)</a:t>
            </a:r>
            <a:r>
              <a:rPr lang="en-AU" altLang="en-US" sz="2800" dirty="0"/>
              <a:t>.</a:t>
            </a:r>
          </a:p>
        </p:txBody>
      </p:sp>
      <p:sp>
        <p:nvSpPr>
          <p:cNvPr id="55303" name="TextBox 3"/>
          <p:cNvSpPr txBox="1">
            <a:spLocks noChangeArrowheads="1"/>
          </p:cNvSpPr>
          <p:nvPr/>
        </p:nvSpPr>
        <p:spPr bwMode="auto">
          <a:xfrm>
            <a:off x="468313" y="3024000"/>
            <a:ext cx="8496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(3) The second derivative at interior data points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  (</a:t>
            </a:r>
            <a:r>
              <a:rPr lang="en-AU" altLang="en-US" sz="2800" dirty="0" err="1"/>
              <a:t>i</a:t>
            </a:r>
            <a:r>
              <a:rPr lang="en-AU" altLang="en-US" sz="2800" dirty="0"/>
              <a:t> = 1,2,…,n-1) are equal </a:t>
            </a:r>
            <a:r>
              <a:rPr lang="en-AU" altLang="en-US" sz="2800" b="1" dirty="0">
                <a:solidFill>
                  <a:srgbClr val="FF0000"/>
                </a:solidFill>
              </a:rPr>
              <a:t>(n-1 equations)</a:t>
            </a:r>
            <a:r>
              <a:rPr lang="en-AU" altLang="en-US" sz="28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ED920-A1A4-E95A-780F-FBD92D78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74</a:t>
            </a:fld>
            <a:endParaRPr lang="en-AU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8"/>
          <p:cNvSpPr txBox="1">
            <a:spLocks noChangeArrowheads="1"/>
          </p:cNvSpPr>
          <p:nvPr/>
        </p:nvSpPr>
        <p:spPr bwMode="auto">
          <a:xfrm>
            <a:off x="396082" y="9000"/>
            <a:ext cx="83518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HOME READING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Two-dimensional bilinear interpolation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66563" name="TextBox 12"/>
          <p:cNvSpPr txBox="1">
            <a:spLocks noChangeArrowheads="1"/>
          </p:cNvSpPr>
          <p:nvPr/>
        </p:nvSpPr>
        <p:spPr bwMode="auto">
          <a:xfrm>
            <a:off x="468313" y="1383738"/>
            <a:ext cx="83518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We have values at four points f(x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, y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), f(x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, y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), f(x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y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) and  f(x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y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). Estimate the value at an intermediate point (f(</a:t>
            </a:r>
            <a:r>
              <a:rPr lang="en-AU" altLang="en-US" sz="2400" dirty="0" err="1"/>
              <a:t>x</a:t>
            </a:r>
            <a:r>
              <a:rPr lang="en-AU" altLang="en-US" sz="2400" baseline="-25000" dirty="0" err="1"/>
              <a:t>i</a:t>
            </a:r>
            <a:r>
              <a:rPr lang="en-AU" altLang="en-US" sz="2400" dirty="0" err="1"/>
              <a:t>,y</a:t>
            </a:r>
            <a:r>
              <a:rPr lang="en-AU" altLang="en-US" sz="2400" baseline="-25000" dirty="0" err="1"/>
              <a:t>i</a:t>
            </a:r>
            <a:r>
              <a:rPr lang="en-AU" altLang="en-US" sz="2400" dirty="0"/>
              <a:t>)).</a:t>
            </a:r>
          </a:p>
        </p:txBody>
      </p:sp>
      <p:pic>
        <p:nvPicPr>
          <p:cNvPr id="66564" name="Picture 2" descr="Figure 18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84000"/>
            <a:ext cx="5049838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5786C-A852-B62D-0E93-066F6A73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75</a:t>
            </a:fld>
            <a:endParaRPr lang="en-AU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88D66-2B2F-C86D-77B4-2871B765F851}"/>
              </a:ext>
            </a:extLst>
          </p:cNvPr>
          <p:cNvSpPr txBox="1"/>
          <p:nvPr/>
        </p:nvSpPr>
        <p:spPr>
          <a:xfrm>
            <a:off x="-18000" y="6524668"/>
            <a:ext cx="39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L05E18_2DbilinearInterpolation.m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2" descr="Figure 18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2" y="3796248"/>
            <a:ext cx="3673475" cy="25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12"/>
          <p:cNvSpPr txBox="1">
            <a:spLocks noChangeArrowheads="1"/>
          </p:cNvSpPr>
          <p:nvPr/>
        </p:nvSpPr>
        <p:spPr bwMode="auto">
          <a:xfrm>
            <a:off x="323850" y="260350"/>
            <a:ext cx="8351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(1) Fix the y-value and apply 1-D linear interpolation in the x-direction. Using the Lagrange form, the result at (x</a:t>
            </a:r>
            <a:r>
              <a:rPr lang="en-AU" altLang="en-US" sz="2400" baseline="-25000" dirty="0"/>
              <a:t>i</a:t>
            </a:r>
            <a:r>
              <a:rPr lang="en-AU" altLang="en-US" sz="2400" dirty="0"/>
              <a:t>, y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) is…</a:t>
            </a:r>
          </a:p>
        </p:txBody>
      </p:sp>
      <p:graphicFrame>
        <p:nvGraphicFramePr>
          <p:cNvPr id="38914" name="Object 12"/>
          <p:cNvGraphicFramePr>
            <a:graphicFrameLocks noChangeAspect="1"/>
          </p:cNvGraphicFramePr>
          <p:nvPr/>
        </p:nvGraphicFramePr>
        <p:xfrm>
          <a:off x="1708150" y="1484313"/>
          <a:ext cx="60166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2200" imgH="368300" progId="Equation.3">
                  <p:embed/>
                </p:oleObj>
              </mc:Choice>
              <mc:Fallback>
                <p:oleObj name="Equation" r:id="rId3" imgW="2362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484313"/>
                        <a:ext cx="60166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Box 14"/>
          <p:cNvSpPr txBox="1">
            <a:spLocks noChangeArrowheads="1"/>
          </p:cNvSpPr>
          <p:nvPr/>
        </p:nvSpPr>
        <p:spPr bwMode="auto">
          <a:xfrm>
            <a:off x="323850" y="2420938"/>
            <a:ext cx="8351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/>
              <a:t>and at (x</a:t>
            </a:r>
            <a:r>
              <a:rPr lang="en-AU" altLang="en-US" sz="2400" baseline="-25000"/>
              <a:t>i</a:t>
            </a:r>
            <a:r>
              <a:rPr lang="en-AU" altLang="en-US" sz="2400"/>
              <a:t>, y</a:t>
            </a:r>
            <a:r>
              <a:rPr lang="en-AU" altLang="en-US" sz="2400" baseline="-25000"/>
              <a:t>2</a:t>
            </a:r>
            <a:r>
              <a:rPr lang="en-AU" altLang="en-US" sz="2400"/>
              <a:t>) is.</a:t>
            </a:r>
          </a:p>
        </p:txBody>
      </p:sp>
      <p:graphicFrame>
        <p:nvGraphicFramePr>
          <p:cNvPr id="38915" name="Object 13"/>
          <p:cNvGraphicFramePr>
            <a:graphicFrameLocks noChangeAspect="1"/>
          </p:cNvGraphicFramePr>
          <p:nvPr/>
        </p:nvGraphicFramePr>
        <p:xfrm>
          <a:off x="1692275" y="2781300"/>
          <a:ext cx="61134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300" imgH="368300" progId="Equation.3">
                  <p:embed/>
                </p:oleObj>
              </mc:Choice>
              <mc:Fallback>
                <p:oleObj name="Equation" r:id="rId5" imgW="24003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611346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Callout 16"/>
          <p:cNvSpPr/>
          <p:nvPr/>
        </p:nvSpPr>
        <p:spPr>
          <a:xfrm>
            <a:off x="1512000" y="2934000"/>
            <a:ext cx="1475675" cy="566438"/>
          </a:xfrm>
          <a:prstGeom prst="wedgeEllipseCallout">
            <a:avLst>
              <a:gd name="adj1" fmla="val 165888"/>
              <a:gd name="adj2" fmla="val 50203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8" name="Oval Callout 17"/>
          <p:cNvSpPr/>
          <p:nvPr/>
        </p:nvSpPr>
        <p:spPr>
          <a:xfrm>
            <a:off x="1602000" y="1629000"/>
            <a:ext cx="1466638" cy="577625"/>
          </a:xfrm>
          <a:prstGeom prst="wedgeEllipseCallout">
            <a:avLst>
              <a:gd name="adj1" fmla="val 162237"/>
              <a:gd name="adj2" fmla="val 43344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8F8B3-0769-4BD9-B359-7A248BBB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76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48049-37D2-770E-4BE2-82B1E90791A7}"/>
              </a:ext>
            </a:extLst>
          </p:cNvPr>
          <p:cNvSpPr txBox="1"/>
          <p:nvPr/>
        </p:nvSpPr>
        <p:spPr>
          <a:xfrm>
            <a:off x="-18000" y="6524668"/>
            <a:ext cx="39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L05E18_2DbilinearInterpolation.m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 descr="Figure 18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4813"/>
            <a:ext cx="4321175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11188" y="3573463"/>
            <a:ext cx="8353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(2) (x</a:t>
            </a:r>
            <a:r>
              <a:rPr lang="en-AU" altLang="en-US" sz="2400" baseline="-25000" dirty="0"/>
              <a:t>i</a:t>
            </a:r>
            <a:r>
              <a:rPr lang="en-AU" altLang="en-US" sz="2400" dirty="0"/>
              <a:t>, y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) and (x</a:t>
            </a:r>
            <a:r>
              <a:rPr lang="en-AU" altLang="en-US" sz="2400" baseline="-25000" dirty="0"/>
              <a:t>i</a:t>
            </a:r>
            <a:r>
              <a:rPr lang="en-AU" altLang="en-US" sz="2400" dirty="0"/>
              <a:t>, y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) are used to linearly interpolate along the y direction. Using the Lagrange form, the result at (x</a:t>
            </a:r>
            <a:r>
              <a:rPr lang="en-AU" altLang="en-US" sz="2400" baseline="-25000" dirty="0"/>
              <a:t>i</a:t>
            </a:r>
            <a:r>
              <a:rPr lang="en-AU" altLang="en-US" sz="2400" dirty="0"/>
              <a:t>, </a:t>
            </a:r>
            <a:r>
              <a:rPr lang="en-AU" altLang="en-US" sz="2400" dirty="0" err="1"/>
              <a:t>y</a:t>
            </a:r>
            <a:r>
              <a:rPr lang="en-AU" altLang="en-US" sz="2400" baseline="-25000" dirty="0" err="1"/>
              <a:t>i</a:t>
            </a:r>
            <a:r>
              <a:rPr lang="en-AU" altLang="en-US" sz="2400" dirty="0"/>
              <a:t>) is…</a:t>
            </a:r>
          </a:p>
        </p:txBody>
      </p:sp>
      <p:graphicFrame>
        <p:nvGraphicFramePr>
          <p:cNvPr id="39938" name="Object 7"/>
          <p:cNvGraphicFramePr>
            <a:graphicFrameLocks noChangeAspect="1"/>
          </p:cNvGraphicFramePr>
          <p:nvPr/>
        </p:nvGraphicFramePr>
        <p:xfrm>
          <a:off x="1844675" y="4941888"/>
          <a:ext cx="59515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368300" progId="Equation.3">
                  <p:embed/>
                </p:oleObj>
              </mc:Choice>
              <mc:Fallback>
                <p:oleObj name="Equation" r:id="rId3" imgW="23368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941888"/>
                        <a:ext cx="595153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Callout 10"/>
          <p:cNvSpPr/>
          <p:nvPr/>
        </p:nvSpPr>
        <p:spPr>
          <a:xfrm>
            <a:off x="1602000" y="5094000"/>
            <a:ext cx="1530000" cy="585000"/>
          </a:xfrm>
          <a:prstGeom prst="wedgeEllipseCallout">
            <a:avLst>
              <a:gd name="adj1" fmla="val 140111"/>
              <a:gd name="adj2" fmla="val -52832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7202C-E8D3-A109-EEE7-BCAFDD2C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77</a:t>
            </a:fld>
            <a:endParaRPr lang="en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F87B1-B5BE-5291-E075-A42B30592EF1}"/>
              </a:ext>
            </a:extLst>
          </p:cNvPr>
          <p:cNvSpPr txBox="1"/>
          <p:nvPr/>
        </p:nvSpPr>
        <p:spPr>
          <a:xfrm>
            <a:off x="-18000" y="6524668"/>
            <a:ext cx="39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L05E18_2DbilinearInterpolation.m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773238"/>
            <a:ext cx="469106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979613" y="404813"/>
            <a:ext cx="61928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Experimental data (solid points):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/>
              <a:t>(x</a:t>
            </a:r>
            <a:r>
              <a:rPr lang="en-AU" altLang="en-US" sz="2800" baseline="-25000"/>
              <a:t>1</a:t>
            </a:r>
            <a:r>
              <a:rPr lang="en-AU" altLang="en-US" sz="2800"/>
              <a:t>,y</a:t>
            </a:r>
            <a:r>
              <a:rPr lang="en-AU" altLang="en-US" sz="2800" baseline="-25000"/>
              <a:t>1</a:t>
            </a:r>
            <a:r>
              <a:rPr lang="en-AU" altLang="en-US" sz="2800"/>
              <a:t>), (x</a:t>
            </a:r>
            <a:r>
              <a:rPr lang="en-AU" altLang="en-US" sz="2800" baseline="-25000"/>
              <a:t>2</a:t>
            </a:r>
            <a:r>
              <a:rPr lang="en-AU" altLang="en-US" sz="2800"/>
              <a:t>, y</a:t>
            </a:r>
            <a:r>
              <a:rPr lang="en-AU" altLang="en-US" sz="2800" baseline="-25000"/>
              <a:t>2</a:t>
            </a:r>
            <a:r>
              <a:rPr lang="en-AU" altLang="en-US" sz="2800"/>
              <a:t>), …, (x</a:t>
            </a:r>
            <a:r>
              <a:rPr lang="en-AU" altLang="en-US" sz="2800" baseline="-25000"/>
              <a:t>i</a:t>
            </a:r>
            <a:r>
              <a:rPr lang="en-AU" altLang="en-US" sz="2800"/>
              <a:t>, y</a:t>
            </a:r>
            <a:r>
              <a:rPr lang="en-AU" altLang="en-US" sz="2800" baseline="-25000"/>
              <a:t>i</a:t>
            </a:r>
            <a:r>
              <a:rPr lang="en-AU" altLang="en-US" sz="2800"/>
              <a:t>), … (x</a:t>
            </a:r>
            <a:r>
              <a:rPr lang="en-AU" altLang="en-US" sz="2800" baseline="-25000"/>
              <a:t>n</a:t>
            </a:r>
            <a:r>
              <a:rPr lang="en-AU" altLang="en-US" sz="2800"/>
              <a:t>, y</a:t>
            </a:r>
            <a:r>
              <a:rPr lang="en-AU" altLang="en-US" sz="2800" baseline="-25000"/>
              <a:t>n</a:t>
            </a:r>
            <a:r>
              <a:rPr lang="en-AU" altLang="en-US" sz="2800"/>
              <a:t>).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84663" y="2708275"/>
            <a:ext cx="1944687" cy="647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169025" y="2287588"/>
          <a:ext cx="15970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224" imgH="190417" progId="Equation.3">
                  <p:embed/>
                </p:oleObj>
              </mc:Choice>
              <mc:Fallback>
                <p:oleObj name="Equation" r:id="rId3" imgW="406224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2287588"/>
                        <a:ext cx="15970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372225" y="4292600"/>
          <a:ext cx="20970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2937" imgH="177646" progId="Equation.3">
                  <p:embed/>
                </p:oleObj>
              </mc:Choice>
              <mc:Fallback>
                <p:oleObj name="Equation" r:id="rId5" imgW="532937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92600"/>
                        <a:ext cx="2097088" cy="6953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2156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FE8C8-80B0-BDF3-33E3-1415D446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96B1-00E6-FD0A-766E-1F73612C8837}"/>
              </a:ext>
            </a:extLst>
          </p:cNvPr>
          <p:cNvSpPr txBox="1"/>
          <p:nvPr/>
        </p:nvSpPr>
        <p:spPr>
          <a:xfrm>
            <a:off x="6158767" y="3059668"/>
            <a:ext cx="2310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are known then…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1" y="3676640"/>
            <a:ext cx="2952750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4" y="179377"/>
            <a:ext cx="3024187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426099" y="260648"/>
            <a:ext cx="3714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Experimental data</a:t>
            </a:r>
            <a:endParaRPr lang="en-AU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447404" y="2943741"/>
            <a:ext cx="576262" cy="17827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032" name="TextBox 21"/>
          <p:cNvSpPr txBox="1">
            <a:spLocks noChangeArrowheads="1"/>
          </p:cNvSpPr>
          <p:nvPr/>
        </p:nvSpPr>
        <p:spPr bwMode="auto">
          <a:xfrm>
            <a:off x="2412603" y="3073389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b="1" dirty="0">
                <a:solidFill>
                  <a:srgbClr val="FF0000"/>
                </a:solidFill>
              </a:rPr>
              <a:t>Visual inspection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139952" y="3895416"/>
            <a:ext cx="38496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Linear relationship</a:t>
            </a:r>
            <a:endParaRPr lang="en-AU" altLang="en-US" b="1">
              <a:solidFill>
                <a:schemeClr val="accent2"/>
              </a:solidFill>
            </a:endParaRPr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499968"/>
              </p:ext>
            </p:extLst>
          </p:nvPr>
        </p:nvGraphicFramePr>
        <p:xfrm>
          <a:off x="4791620" y="4418275"/>
          <a:ext cx="25463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190500" progId="Equation.3">
                  <p:embed/>
                </p:oleObj>
              </mc:Choice>
              <mc:Fallback>
                <p:oleObj name="Equation" r:id="rId4" imgW="647700" imgH="190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620" y="4418275"/>
                        <a:ext cx="25463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Explosion 2 24"/>
          <p:cNvSpPr/>
          <p:nvPr/>
        </p:nvSpPr>
        <p:spPr>
          <a:xfrm>
            <a:off x="4139952" y="5445224"/>
            <a:ext cx="4752528" cy="1008211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400" dirty="0">
                <a:solidFill>
                  <a:srgbClr val="0070C0"/>
                </a:solidFill>
              </a:rPr>
              <a:t>But how do we determine a</a:t>
            </a:r>
            <a:r>
              <a:rPr lang="en-AU" sz="2400" baseline="-25000" dirty="0">
                <a:solidFill>
                  <a:srgbClr val="0070C0"/>
                </a:solidFill>
              </a:rPr>
              <a:t>0, </a:t>
            </a:r>
            <a:r>
              <a:rPr lang="en-AU" sz="2400" dirty="0">
                <a:solidFill>
                  <a:srgbClr val="0070C0"/>
                </a:solidFill>
              </a:rPr>
              <a:t>a</a:t>
            </a:r>
            <a:r>
              <a:rPr lang="en-AU" sz="2400" baseline="-25000" dirty="0">
                <a:solidFill>
                  <a:srgbClr val="0070C0"/>
                </a:solidFill>
              </a:rPr>
              <a:t>1</a:t>
            </a:r>
            <a:r>
              <a:rPr lang="en-AU" sz="2400" dirty="0">
                <a:solidFill>
                  <a:srgbClr val="0070C0"/>
                </a:solidFill>
              </a:rPr>
              <a:t>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6032A-6740-9393-AE1A-3600FCF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E7588-204A-4F9F-8ABF-4AA36FC92D18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9715</TotalTime>
  <Words>3483</Words>
  <Application>Microsoft Office PowerPoint</Application>
  <PresentationFormat>On-screen Show (4:3)</PresentationFormat>
  <Paragraphs>520</Paragraphs>
  <Slides>77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Bitmap Image</vt:lpstr>
      <vt:lpstr>MECH201 ENGINEERING ANALYSIS  </vt:lpstr>
      <vt:lpstr>Week 2 – Roots of equations</vt:lpstr>
      <vt:lpstr>MATLAB example scripts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Wollongong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MECH421 Manufacturing Process Analysis MECH934 Advanced Manufacturing Processes</dc:title>
  <dc:creator>chenglu</dc:creator>
  <cp:lastModifiedBy>Azdiar Gazder</cp:lastModifiedBy>
  <cp:revision>639</cp:revision>
  <dcterms:created xsi:type="dcterms:W3CDTF">2010-02-27T00:55:49Z</dcterms:created>
  <dcterms:modified xsi:type="dcterms:W3CDTF">2023-08-07T04:39:48Z</dcterms:modified>
</cp:coreProperties>
</file>