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473" r:id="rId2"/>
    <p:sldId id="485" r:id="rId3"/>
    <p:sldId id="526" r:id="rId4"/>
    <p:sldId id="467" r:id="rId5"/>
    <p:sldId id="384" r:id="rId6"/>
    <p:sldId id="461" r:id="rId7"/>
    <p:sldId id="462" r:id="rId8"/>
    <p:sldId id="466" r:id="rId9"/>
    <p:sldId id="385" r:id="rId10"/>
    <p:sldId id="443" r:id="rId11"/>
    <p:sldId id="500" r:id="rId12"/>
    <p:sldId id="387" r:id="rId13"/>
    <p:sldId id="388" r:id="rId14"/>
    <p:sldId id="389" r:id="rId15"/>
    <p:sldId id="390" r:id="rId16"/>
    <p:sldId id="391" r:id="rId17"/>
    <p:sldId id="468" r:id="rId18"/>
    <p:sldId id="469" r:id="rId19"/>
    <p:sldId id="470" r:id="rId20"/>
    <p:sldId id="393" r:id="rId21"/>
    <p:sldId id="446" r:id="rId22"/>
    <p:sldId id="444" r:id="rId23"/>
    <p:sldId id="397" r:id="rId24"/>
    <p:sldId id="447" r:id="rId25"/>
    <p:sldId id="398" r:id="rId26"/>
    <p:sldId id="471" r:id="rId27"/>
    <p:sldId id="396" r:id="rId28"/>
    <p:sldId id="445" r:id="rId29"/>
    <p:sldId id="527" r:id="rId30"/>
    <p:sldId id="399" r:id="rId31"/>
    <p:sldId id="448" r:id="rId32"/>
    <p:sldId id="449" r:id="rId33"/>
    <p:sldId id="450" r:id="rId34"/>
    <p:sldId id="400" r:id="rId35"/>
    <p:sldId id="451" r:id="rId36"/>
    <p:sldId id="402" r:id="rId37"/>
    <p:sldId id="401" r:id="rId38"/>
    <p:sldId id="501" r:id="rId39"/>
    <p:sldId id="489" r:id="rId40"/>
    <p:sldId id="490" r:id="rId41"/>
    <p:sldId id="491" r:id="rId42"/>
    <p:sldId id="492" r:id="rId43"/>
    <p:sldId id="493" r:id="rId44"/>
    <p:sldId id="495" r:id="rId45"/>
    <p:sldId id="496" r:id="rId46"/>
    <p:sldId id="497" r:id="rId47"/>
    <p:sldId id="502" r:id="rId48"/>
    <p:sldId id="403" r:id="rId49"/>
    <p:sldId id="503" r:id="rId50"/>
    <p:sldId id="404" r:id="rId51"/>
    <p:sldId id="409" r:id="rId52"/>
    <p:sldId id="405" r:id="rId53"/>
    <p:sldId id="406" r:id="rId54"/>
    <p:sldId id="504" r:id="rId55"/>
    <p:sldId id="505" r:id="rId56"/>
    <p:sldId id="408" r:id="rId57"/>
    <p:sldId id="395" r:id="rId58"/>
    <p:sldId id="511" r:id="rId59"/>
    <p:sldId id="512" r:id="rId60"/>
    <p:sldId id="513" r:id="rId61"/>
    <p:sldId id="514" r:id="rId62"/>
    <p:sldId id="516" r:id="rId63"/>
    <p:sldId id="518" r:id="rId64"/>
    <p:sldId id="522" r:id="rId65"/>
    <p:sldId id="411" r:id="rId66"/>
    <p:sldId id="412" r:id="rId67"/>
    <p:sldId id="523" r:id="rId68"/>
    <p:sldId id="414" r:id="rId69"/>
    <p:sldId id="524" r:id="rId70"/>
    <p:sldId id="525" r:id="rId71"/>
    <p:sldId id="415" r:id="rId72"/>
    <p:sldId id="416" r:id="rId73"/>
    <p:sldId id="417" r:id="rId74"/>
    <p:sldId id="418" r:id="rId75"/>
    <p:sldId id="419" r:id="rId76"/>
    <p:sldId id="420" r:id="rId77"/>
    <p:sldId id="421" r:id="rId78"/>
    <p:sldId id="422" r:id="rId79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298783-015F-417B-B2C8-646BAA51F7BC}">
          <p14:sldIdLst>
            <p14:sldId id="473"/>
            <p14:sldId id="485"/>
            <p14:sldId id="526"/>
            <p14:sldId id="467"/>
            <p14:sldId id="384"/>
            <p14:sldId id="461"/>
            <p14:sldId id="462"/>
            <p14:sldId id="466"/>
            <p14:sldId id="385"/>
            <p14:sldId id="443"/>
            <p14:sldId id="500"/>
            <p14:sldId id="387"/>
            <p14:sldId id="388"/>
            <p14:sldId id="389"/>
            <p14:sldId id="390"/>
            <p14:sldId id="391"/>
            <p14:sldId id="468"/>
            <p14:sldId id="469"/>
            <p14:sldId id="470"/>
            <p14:sldId id="393"/>
            <p14:sldId id="446"/>
            <p14:sldId id="444"/>
            <p14:sldId id="397"/>
            <p14:sldId id="447"/>
            <p14:sldId id="398"/>
            <p14:sldId id="471"/>
            <p14:sldId id="396"/>
            <p14:sldId id="445"/>
            <p14:sldId id="527"/>
            <p14:sldId id="399"/>
            <p14:sldId id="448"/>
            <p14:sldId id="449"/>
            <p14:sldId id="450"/>
            <p14:sldId id="400"/>
            <p14:sldId id="451"/>
            <p14:sldId id="402"/>
            <p14:sldId id="401"/>
            <p14:sldId id="501"/>
            <p14:sldId id="489"/>
            <p14:sldId id="490"/>
            <p14:sldId id="491"/>
            <p14:sldId id="492"/>
            <p14:sldId id="493"/>
            <p14:sldId id="495"/>
            <p14:sldId id="496"/>
            <p14:sldId id="497"/>
            <p14:sldId id="502"/>
            <p14:sldId id="403"/>
            <p14:sldId id="503"/>
            <p14:sldId id="404"/>
            <p14:sldId id="409"/>
            <p14:sldId id="405"/>
            <p14:sldId id="406"/>
            <p14:sldId id="504"/>
            <p14:sldId id="505"/>
            <p14:sldId id="408"/>
            <p14:sldId id="395"/>
            <p14:sldId id="511"/>
            <p14:sldId id="512"/>
            <p14:sldId id="513"/>
            <p14:sldId id="514"/>
            <p14:sldId id="516"/>
            <p14:sldId id="518"/>
            <p14:sldId id="522"/>
            <p14:sldId id="411"/>
            <p14:sldId id="412"/>
            <p14:sldId id="523"/>
            <p14:sldId id="414"/>
            <p14:sldId id="524"/>
            <p14:sldId id="525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</p14:sldIdLst>
        </p14:section>
        <p14:section name="Unused slides" id="{A4E00059-0F99-4D10-BEA5-646547BA086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FFFF00"/>
    <a:srgbClr val="FF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3" autoAdjust="0"/>
    <p:restoredTop sz="96386" autoAdjust="0"/>
  </p:normalViewPr>
  <p:slideViewPr>
    <p:cSldViewPr>
      <p:cViewPr varScale="1">
        <p:scale>
          <a:sx n="100" d="100"/>
          <a:sy n="100" d="100"/>
        </p:scale>
        <p:origin x="51" y="76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BB2634-8C2D-4F73-A531-4B89F70F1A6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6B2697-585A-4FE2-BA94-87C4A6B7E652}" type="slidenum">
              <a:rPr lang="en-AU" altLang="en-US" smtClean="0"/>
              <a:pPr>
                <a:spcBef>
                  <a:spcPct val="0"/>
                </a:spcBef>
              </a:pPr>
              <a:t>1</a:t>
            </a:fld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B2634-8C2D-4F73-A531-4B89F70F1A69}" type="slidenum">
              <a:rPr lang="en-AU" altLang="en-US" smtClean="0"/>
              <a:pPr>
                <a:defRPr/>
              </a:pPr>
              <a:t>54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17416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F75CD-E85B-4EEB-BF57-0BF0B0DB1A96}" type="slidenum">
              <a:rPr lang="en-US"/>
              <a:pPr/>
              <a:t>58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41363"/>
            <a:ext cx="4932363" cy="3698875"/>
          </a:xfrm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13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B2634-8C2D-4F73-A531-4B89F70F1A69}" type="slidenum">
              <a:rPr lang="en-AU" altLang="en-US" smtClean="0"/>
              <a:pPr>
                <a:defRPr/>
              </a:pPr>
              <a:t>66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44381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B2634-8C2D-4F73-A531-4B89F70F1A69}" type="slidenum">
              <a:rPr lang="en-AU" altLang="en-US" smtClean="0"/>
              <a:pPr>
                <a:defRPr/>
              </a:pPr>
              <a:t>67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31157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41363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39BA4A-43E9-4C62-8B31-AD936C59CCB1}" type="slidenum">
              <a:rPr lang="en-AU" smtClean="0"/>
              <a:pPr>
                <a:defRPr/>
              </a:pPr>
              <a:t>69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853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41363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39BA4A-43E9-4C62-8B31-AD936C59CCB1}" type="slidenum">
              <a:rPr lang="en-AU" smtClean="0"/>
              <a:pPr>
                <a:defRPr/>
              </a:pPr>
              <a:t>70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003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4BF06C-F6E8-4205-AA7A-04CE724C9545}" type="slidenum">
              <a:rPr lang="en-AU" altLang="en-US" smtClean="0"/>
              <a:pPr>
                <a:spcBef>
                  <a:spcPct val="0"/>
                </a:spcBef>
              </a:pPr>
              <a:t>71</a:t>
            </a:fld>
            <a:endParaRPr lang="en-AU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del f</a:t>
            </a:r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1700" y="741363"/>
            <a:ext cx="4932363" cy="3698875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1523" indent="-2736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94651" indent="-21893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32512" indent="-21893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70372" indent="-21893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08232" indent="-21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46093" indent="-21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3953" indent="-21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21814" indent="-21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8187AB-1700-4BAB-8C71-5309312AECED}" type="slidenum">
              <a:rPr lang="en-AU" altLang="en-US" smtClean="0"/>
              <a:pPr eaLnBrk="1" hangingPunct="1"/>
              <a:t>11</a:t>
            </a:fld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BDEF56-873B-4DEB-8625-FD74C2819C5A}" type="slidenum">
              <a:rPr lang="en-AU" altLang="en-US" smtClean="0"/>
              <a:pPr>
                <a:spcBef>
                  <a:spcPct val="0"/>
                </a:spcBef>
              </a:pPr>
              <a:t>12</a:t>
            </a:fld>
            <a:endParaRPr lang="en-AU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B2634-8C2D-4F73-A531-4B89F70F1A69}" type="slidenum">
              <a:rPr lang="en-AU" altLang="en-US" smtClean="0"/>
              <a:pPr>
                <a:defRPr/>
              </a:pPr>
              <a:t>15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0614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8CF240-001D-4FE4-8952-FB83E8C2A024}" type="slidenum">
              <a:rPr lang="en-AU" altLang="en-US" smtClean="0"/>
              <a:pPr>
                <a:spcBef>
                  <a:spcPct val="0"/>
                </a:spcBef>
              </a:pPr>
              <a:t>21</a:t>
            </a:fld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B2634-8C2D-4F73-A531-4B89F70F1A69}" type="slidenum">
              <a:rPr lang="en-AU" altLang="en-US" smtClean="0"/>
              <a:pPr>
                <a:defRPr/>
              </a:pPr>
              <a:t>24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84046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B2634-8C2D-4F73-A531-4B89F70F1A69}" type="slidenum">
              <a:rPr lang="en-AU" altLang="en-US" smtClean="0"/>
              <a:pPr>
                <a:defRPr/>
              </a:pPr>
              <a:t>28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88126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41363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39BA4A-43E9-4C62-8B31-AD936C59CCB1}" type="slidenum">
              <a:rPr lang="en-AU" smtClean="0"/>
              <a:pPr>
                <a:defRPr/>
              </a:pPr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450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B2634-8C2D-4F73-A531-4B89F70F1A69}" type="slidenum">
              <a:rPr lang="en-AU" altLang="en-US" smtClean="0"/>
              <a:pPr>
                <a:defRPr/>
              </a:pPr>
              <a:t>51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160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B8F73-4937-462E-B5FF-0621E2409AE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5186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86EFB-69B9-469B-9DC5-CDF3501A624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9382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98EA4-0A84-4DE3-A7F5-A13C31AF85C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9539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69464-3999-4ECB-8476-07450CCCA72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2169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E25C2-5850-4F29-ADCB-C0892481412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1597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A6ECE-2BBC-4CB1-BAE7-6CDA0D04887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5113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9E550-F2D6-4111-A67E-65C22C54B60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8845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82C7-1C98-40BD-A577-94B531905AD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0218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E7588-204A-4F9F-8ABF-4AA36FC92D1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745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81E76-0682-4269-B519-92D9C657344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3533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BFF59-C5D9-4467-9A2F-1EBB938C16C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9199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A9C55DC-225B-4B8C-96DA-F5D76131F3E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zdiar@uow.edu.a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2.wmf"/><Relationship Id="rId10" Type="http://schemas.openxmlformats.org/officeDocument/2006/relationships/image" Target="../media/image35.jpeg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wmf"/><Relationship Id="rId7" Type="http://schemas.openxmlformats.org/officeDocument/2006/relationships/image" Target="../media/image42.png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31.bin"/><Relationship Id="rId7" Type="http://schemas.openxmlformats.org/officeDocument/2006/relationships/image" Target="../media/image49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wmf"/><Relationship Id="rId11" Type="http://schemas.openxmlformats.org/officeDocument/2006/relationships/image" Target="../media/image51.wmf"/><Relationship Id="rId5" Type="http://schemas.openxmlformats.org/officeDocument/2006/relationships/oleObject" Target="../embeddings/oleObject32.bin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47.wmf"/><Relationship Id="rId9" Type="http://schemas.openxmlformats.org/officeDocument/2006/relationships/image" Target="../media/image5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5.bin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2.wmf"/><Relationship Id="rId9" Type="http://schemas.openxmlformats.org/officeDocument/2006/relationships/image" Target="../media/image5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wmf"/><Relationship Id="rId7" Type="http://schemas.openxmlformats.org/officeDocument/2006/relationships/image" Target="../media/image58.png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57.wmf"/><Relationship Id="rId4" Type="http://schemas.openxmlformats.org/officeDocument/2006/relationships/oleObject" Target="../embeddings/oleObject3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8.wmf"/><Relationship Id="rId7" Type="http://schemas.openxmlformats.org/officeDocument/2006/relationships/image" Target="../media/image64.png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0.png"/><Relationship Id="rId9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oleObject" Target="../embeddings/oleObject41.bin"/><Relationship Id="rId7" Type="http://schemas.openxmlformats.org/officeDocument/2006/relationships/image" Target="../media/image67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wmf"/><Relationship Id="rId11" Type="http://schemas.openxmlformats.org/officeDocument/2006/relationships/image" Target="../media/image73.png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72.png"/><Relationship Id="rId4" Type="http://schemas.openxmlformats.org/officeDocument/2006/relationships/image" Target="../media/image61.wmf"/><Relationship Id="rId9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diarGazder/MECH201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4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71.wmf"/><Relationship Id="rId7" Type="http://schemas.openxmlformats.org/officeDocument/2006/relationships/image" Target="../media/image73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7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76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6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85.wmf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5" Type="http://schemas.openxmlformats.org/officeDocument/2006/relationships/image" Target="../media/image84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6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88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6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89.wmf"/><Relationship Id="rId7" Type="http://schemas.openxmlformats.org/officeDocument/2006/relationships/image" Target="../media/image91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5.wmf"/><Relationship Id="rId5" Type="http://schemas.openxmlformats.org/officeDocument/2006/relationships/image" Target="../media/image90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9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image" Target="../media/image76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9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9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8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8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5.w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8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8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9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1.jpe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image" Target="../media/image112.wmf"/><Relationship Id="rId7" Type="http://schemas.openxmlformats.org/officeDocument/2006/relationships/image" Target="../media/image114.wmf"/><Relationship Id="rId2" Type="http://schemas.openxmlformats.org/officeDocument/2006/relationships/oleObject" Target="../embeddings/oleObject9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116.wmf"/><Relationship Id="rId5" Type="http://schemas.openxmlformats.org/officeDocument/2006/relationships/image" Target="../media/image113.w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115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8.jpeg"/><Relationship Id="rId4" Type="http://schemas.openxmlformats.org/officeDocument/2006/relationships/image" Target="../media/image11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image" Target="../media/image1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20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2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oleObject" Target="../embeddings/oleObject10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4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2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28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30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136.wmf"/><Relationship Id="rId3" Type="http://schemas.openxmlformats.org/officeDocument/2006/relationships/image" Target="../media/image131.wmf"/><Relationship Id="rId7" Type="http://schemas.openxmlformats.org/officeDocument/2006/relationships/image" Target="../media/image133.wmf"/><Relationship Id="rId12" Type="http://schemas.openxmlformats.org/officeDocument/2006/relationships/oleObject" Target="../embeddings/oleObject116.bin"/><Relationship Id="rId2" Type="http://schemas.openxmlformats.org/officeDocument/2006/relationships/oleObject" Target="../embeddings/oleObject1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135.wmf"/><Relationship Id="rId5" Type="http://schemas.openxmlformats.org/officeDocument/2006/relationships/image" Target="../media/image132.wmf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34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3" Type="http://schemas.openxmlformats.org/officeDocument/2006/relationships/image" Target="../media/image137.wmf"/><Relationship Id="rId7" Type="http://schemas.openxmlformats.org/officeDocument/2006/relationships/image" Target="../media/image139.w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38.w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40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oleObject" Target="../embeddings/oleObject12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jpeg"/><Relationship Id="rId5" Type="http://schemas.openxmlformats.org/officeDocument/2006/relationships/image" Target="../media/image142.wmf"/><Relationship Id="rId4" Type="http://schemas.openxmlformats.org/officeDocument/2006/relationships/oleObject" Target="../embeddings/oleObject122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49.wmf"/><Relationship Id="rId3" Type="http://schemas.openxmlformats.org/officeDocument/2006/relationships/image" Target="../media/image144.wmf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128.bin"/><Relationship Id="rId2" Type="http://schemas.openxmlformats.org/officeDocument/2006/relationships/oleObject" Target="../embeddings/oleObject1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48.wmf"/><Relationship Id="rId5" Type="http://schemas.openxmlformats.org/officeDocument/2006/relationships/image" Target="../media/image145.wmf"/><Relationship Id="rId15" Type="http://schemas.openxmlformats.org/officeDocument/2006/relationships/image" Target="../media/image150.wmf"/><Relationship Id="rId10" Type="http://schemas.openxmlformats.org/officeDocument/2006/relationships/oleObject" Target="../embeddings/oleObject127.bin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47.wmf"/><Relationship Id="rId14" Type="http://schemas.openxmlformats.org/officeDocument/2006/relationships/oleObject" Target="../embeddings/oleObject12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7" Type="http://schemas.openxmlformats.org/officeDocument/2006/relationships/image" Target="../media/image153.wmf"/><Relationship Id="rId2" Type="http://schemas.openxmlformats.org/officeDocument/2006/relationships/oleObject" Target="../embeddings/oleObject1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2.bin"/><Relationship Id="rId5" Type="http://schemas.openxmlformats.org/officeDocument/2006/relationships/image" Target="../media/image152.wmf"/><Relationship Id="rId4" Type="http://schemas.openxmlformats.org/officeDocument/2006/relationships/oleObject" Target="../embeddings/oleObject131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image" Target="../media/image121.wmf"/><Relationship Id="rId7" Type="http://schemas.openxmlformats.org/officeDocument/2006/relationships/image" Target="../media/image155.w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4.bin"/><Relationship Id="rId5" Type="http://schemas.openxmlformats.org/officeDocument/2006/relationships/image" Target="../media/image154.wmf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56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3" Type="http://schemas.openxmlformats.org/officeDocument/2006/relationships/image" Target="../media/image157.wmf"/><Relationship Id="rId7" Type="http://schemas.openxmlformats.org/officeDocument/2006/relationships/image" Target="../media/image159.wmf"/><Relationship Id="rId2" Type="http://schemas.openxmlformats.org/officeDocument/2006/relationships/oleObject" Target="../embeddings/oleObject1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8.bin"/><Relationship Id="rId5" Type="http://schemas.openxmlformats.org/officeDocument/2006/relationships/image" Target="../media/image158.wmf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60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oleObject" Target="../embeddings/oleObject140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2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jpeg"/><Relationship Id="rId7" Type="http://schemas.openxmlformats.org/officeDocument/2006/relationships/image" Target="../media/image165.wmf"/><Relationship Id="rId2" Type="http://schemas.openxmlformats.org/officeDocument/2006/relationships/image" Target="../media/image163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2.bin"/><Relationship Id="rId5" Type="http://schemas.openxmlformats.org/officeDocument/2006/relationships/image" Target="../media/image164.wmf"/><Relationship Id="rId4" Type="http://schemas.openxmlformats.org/officeDocument/2006/relationships/oleObject" Target="../embeddings/oleObject141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image" Target="../media/image16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7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7" Type="http://schemas.openxmlformats.org/officeDocument/2006/relationships/image" Target="../media/image16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67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7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.wmf"/><Relationship Id="rId11" Type="http://schemas.openxmlformats.org/officeDocument/2006/relationships/image" Target="../media/image174.jpeg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73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49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3" Type="http://schemas.openxmlformats.org/officeDocument/2006/relationships/image" Target="../media/image169.jpeg"/><Relationship Id="rId7" Type="http://schemas.openxmlformats.org/officeDocument/2006/relationships/image" Target="../media/image178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80.wmf"/><Relationship Id="rId5" Type="http://schemas.openxmlformats.org/officeDocument/2006/relationships/image" Target="../media/image177.wmf"/><Relationship Id="rId10" Type="http://schemas.openxmlformats.org/officeDocument/2006/relationships/oleObject" Target="../embeddings/oleObject153.bin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17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86.wmf"/><Relationship Id="rId3" Type="http://schemas.openxmlformats.org/officeDocument/2006/relationships/image" Target="../media/image174.jpeg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159.bin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8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jpeg"/><Relationship Id="rId11" Type="http://schemas.openxmlformats.org/officeDocument/2006/relationships/oleObject" Target="../embeddings/oleObject156.bin"/><Relationship Id="rId5" Type="http://schemas.openxmlformats.org/officeDocument/2006/relationships/image" Target="../media/image181.wmf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80.wmf"/><Relationship Id="rId4" Type="http://schemas.openxmlformats.org/officeDocument/2006/relationships/oleObject" Target="../embeddings/oleObject154.bin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84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70.wmf"/><Relationship Id="rId9" Type="http://schemas.openxmlformats.org/officeDocument/2006/relationships/image" Target="../media/image188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7" Type="http://schemas.openxmlformats.org/officeDocument/2006/relationships/image" Target="../media/image191.wmf"/><Relationship Id="rId2" Type="http://schemas.openxmlformats.org/officeDocument/2006/relationships/oleObject" Target="../embeddings/oleObject1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6.bin"/><Relationship Id="rId5" Type="http://schemas.openxmlformats.org/officeDocument/2006/relationships/image" Target="../media/image190.wmf"/><Relationship Id="rId4" Type="http://schemas.openxmlformats.org/officeDocument/2006/relationships/oleObject" Target="../embeddings/oleObject165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7" Type="http://schemas.openxmlformats.org/officeDocument/2006/relationships/image" Target="../media/image194.wmf"/><Relationship Id="rId2" Type="http://schemas.openxmlformats.org/officeDocument/2006/relationships/oleObject" Target="../embeddings/oleObject1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9.bin"/><Relationship Id="rId5" Type="http://schemas.openxmlformats.org/officeDocument/2006/relationships/image" Target="../media/image193.wmf"/><Relationship Id="rId4" Type="http://schemas.openxmlformats.org/officeDocument/2006/relationships/oleObject" Target="../embeddings/oleObject168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oleObject" Target="../embeddings/oleObject170.bin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1.bin"/><Relationship Id="rId2" Type="http://schemas.openxmlformats.org/officeDocument/2006/relationships/image" Target="../media/image19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98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2" Type="http://schemas.openxmlformats.org/officeDocument/2006/relationships/image" Target="../media/image19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54000"/>
            <a:ext cx="8207375" cy="1470025"/>
          </a:xfrm>
        </p:spPr>
        <p:txBody>
          <a:bodyPr/>
          <a:lstStyle/>
          <a:p>
            <a:pPr eaLnBrk="1" hangingPunct="1"/>
            <a:r>
              <a:rPr lang="en-AU" altLang="en-US" sz="3200" dirty="0"/>
              <a:t>MECH</a:t>
            </a:r>
            <a:r>
              <a:rPr lang="en-AU" altLang="zh-CN" sz="3200" dirty="0">
                <a:ea typeface="宋体" panose="02010600030101010101" pitchFamily="2" charset="-122"/>
              </a:rPr>
              <a:t>201 </a:t>
            </a:r>
            <a:r>
              <a:rPr lang="en-AU" altLang="en-US" sz="3200" dirty="0"/>
              <a:t>ENGINEERING ANALYSIS</a:t>
            </a:r>
            <a:r>
              <a:rPr lang="en-AU" altLang="en-US" dirty="0"/>
              <a:t> </a:t>
            </a:r>
            <a:r>
              <a:rPr lang="en-AU" altLang="zh-CN" sz="3200" dirty="0">
                <a:ea typeface="宋体" panose="02010600030101010101" pitchFamily="2" charset="-122"/>
              </a:rPr>
              <a:t> </a:t>
            </a:r>
            <a:endParaRPr lang="en-AU" altLang="en-US" sz="3200" dirty="0"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1700213"/>
            <a:ext cx="6400800" cy="129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4000" b="1">
                <a:ea typeface="宋体" panose="02010600030101010101" pitchFamily="2" charset="-122"/>
              </a:rPr>
              <a:t>Lecture Notes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4000" b="1">
                <a:ea typeface="宋体" panose="02010600030101010101" pitchFamily="2" charset="-122"/>
              </a:rPr>
              <a:t>(Week 5)</a:t>
            </a:r>
            <a:endParaRPr lang="en-AU" altLang="en-US" sz="4000" b="1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54952" y="3343403"/>
            <a:ext cx="7994496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AU" altLang="en-US" sz="2800" b="1" dirty="0"/>
              <a:t>Lecturer</a:t>
            </a:r>
            <a:r>
              <a:rPr lang="en-AU" altLang="zh-CN" sz="2800" b="1" dirty="0">
                <a:ea typeface="宋体" panose="02010600030101010101" pitchFamily="2" charset="-122"/>
              </a:rPr>
              <a:t>: Azdiar Gazder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AU" altLang="zh-CN" sz="2800" b="1" dirty="0">
                <a:ea typeface="宋体" panose="02010600030101010101" pitchFamily="2" charset="-122"/>
              </a:rPr>
              <a:t>Based on slides by: Cheng Lu &amp; Hongtao Zhu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AU" altLang="zh-CN" sz="2800" b="1" dirty="0">
                <a:ea typeface="宋体" panose="02010600030101010101" pitchFamily="2" charset="-122"/>
              </a:rPr>
              <a:t>Office: 236.101A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AU" altLang="zh-CN" sz="2800" b="1" dirty="0">
                <a:ea typeface="宋体" panose="02010600030101010101" pitchFamily="2" charset="-122"/>
              </a:rPr>
              <a:t>Email: </a:t>
            </a:r>
            <a:r>
              <a:rPr lang="en-AU" altLang="zh-CN" sz="2800" b="1" dirty="0">
                <a:solidFill>
                  <a:srgbClr val="0000FF"/>
                </a:solidFill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azdiar@uow.edu.au</a:t>
            </a:r>
            <a:endParaRPr lang="en-AU" altLang="zh-CN" sz="28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AU" altLang="zh-CN" sz="2800" b="1" dirty="0">
                <a:ea typeface="宋体" panose="02010600030101010101" pitchFamily="2" charset="-122"/>
              </a:rPr>
              <a:t>Consultation: Appointment by email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A9278-7063-BC1C-FFB4-B65EA763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6B8F73-4937-462E-B5FF-0621E2409AE0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Box 3"/>
          <p:cNvSpPr txBox="1">
            <a:spLocks noChangeArrowheads="1"/>
          </p:cNvSpPr>
          <p:nvPr/>
        </p:nvSpPr>
        <p:spPr bwMode="auto">
          <a:xfrm>
            <a:off x="1979613" y="188913"/>
            <a:ext cx="61928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Experimental data (solid points):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(x</a:t>
            </a:r>
            <a:r>
              <a:rPr lang="en-AU" altLang="en-US" sz="2800" baseline="-25000"/>
              <a:t>1</a:t>
            </a:r>
            <a:r>
              <a:rPr lang="en-AU" altLang="en-US" sz="2800"/>
              <a:t>,y</a:t>
            </a:r>
            <a:r>
              <a:rPr lang="en-AU" altLang="en-US" sz="2800" baseline="-25000"/>
              <a:t>1</a:t>
            </a:r>
            <a:r>
              <a:rPr lang="en-AU" altLang="en-US" sz="2800"/>
              <a:t>), (x</a:t>
            </a:r>
            <a:r>
              <a:rPr lang="en-AU" altLang="en-US" sz="2800" baseline="-25000"/>
              <a:t>2</a:t>
            </a:r>
            <a:r>
              <a:rPr lang="en-AU" altLang="en-US" sz="2800"/>
              <a:t>, y</a:t>
            </a:r>
            <a:r>
              <a:rPr lang="en-AU" altLang="en-US" sz="2800" baseline="-25000"/>
              <a:t>2</a:t>
            </a:r>
            <a:r>
              <a:rPr lang="en-AU" altLang="en-US" sz="2800"/>
              <a:t>), …, (x</a:t>
            </a:r>
            <a:r>
              <a:rPr lang="en-AU" altLang="en-US" sz="2800" baseline="-25000"/>
              <a:t>i</a:t>
            </a:r>
            <a:r>
              <a:rPr lang="en-AU" altLang="en-US" sz="2800"/>
              <a:t>, y</a:t>
            </a:r>
            <a:r>
              <a:rPr lang="en-AU" altLang="en-US" sz="2800" baseline="-25000"/>
              <a:t>i</a:t>
            </a:r>
            <a:r>
              <a:rPr lang="en-AU" altLang="en-US" sz="2800"/>
              <a:t>), … (x</a:t>
            </a:r>
            <a:r>
              <a:rPr lang="en-AU" altLang="en-US" sz="2800" baseline="-25000"/>
              <a:t>n</a:t>
            </a:r>
            <a:r>
              <a:rPr lang="en-AU" altLang="en-US" sz="2800"/>
              <a:t>, y</a:t>
            </a:r>
            <a:r>
              <a:rPr lang="en-AU" altLang="en-US" sz="2800" baseline="-25000"/>
              <a:t>n</a:t>
            </a:r>
            <a:r>
              <a:rPr lang="en-AU" altLang="en-US" sz="2800"/>
              <a:t>).</a:t>
            </a:r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41438"/>
            <a:ext cx="4927600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3743325" y="2997200"/>
            <a:ext cx="217488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51275" y="2060575"/>
            <a:ext cx="1944688" cy="6477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51275" y="3068638"/>
            <a:ext cx="1944688" cy="201612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7881" name="Object 9"/>
          <p:cNvGraphicFramePr>
            <a:graphicFrameLocks noChangeAspect="1"/>
          </p:cNvGraphicFramePr>
          <p:nvPr/>
        </p:nvGraphicFramePr>
        <p:xfrm>
          <a:off x="5940425" y="1700213"/>
          <a:ext cx="15970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224" imgH="190417" progId="Equation.3">
                  <p:embed/>
                </p:oleObj>
              </mc:Choice>
              <mc:Fallback>
                <p:oleObj name="Equation" r:id="rId3" imgW="406224" imgH="19041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700213"/>
                        <a:ext cx="159702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940425" y="5157788"/>
          <a:ext cx="28956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36600" imgH="190500" progId="Equation.3">
                  <p:embed/>
                </p:oleObj>
              </mc:Choice>
              <mc:Fallback>
                <p:oleObj name="Equation" r:id="rId5" imgW="736600" imgH="19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157788"/>
                        <a:ext cx="28956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Brace 16"/>
          <p:cNvSpPr/>
          <p:nvPr/>
        </p:nvSpPr>
        <p:spPr>
          <a:xfrm>
            <a:off x="3851275" y="2708275"/>
            <a:ext cx="1800225" cy="360363"/>
          </a:xfrm>
          <a:prstGeom prst="rightBrac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2059" name="TextBox 18"/>
          <p:cNvSpPr txBox="1">
            <a:spLocks noChangeArrowheads="1"/>
          </p:cNvSpPr>
          <p:nvPr/>
        </p:nvSpPr>
        <p:spPr bwMode="auto">
          <a:xfrm>
            <a:off x="5867400" y="2636838"/>
            <a:ext cx="2686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Error (residual):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370513" y="3068638"/>
          <a:ext cx="35941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14400" imgH="190500" progId="Equation.3">
                  <p:embed/>
                </p:oleObj>
              </mc:Choice>
              <mc:Fallback>
                <p:oleObj name="Equation" r:id="rId7" imgW="914400" imgH="19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513" y="3068638"/>
                        <a:ext cx="35941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TextBox 21"/>
          <p:cNvSpPr txBox="1">
            <a:spLocks noChangeArrowheads="1"/>
          </p:cNvSpPr>
          <p:nvPr/>
        </p:nvSpPr>
        <p:spPr bwMode="auto">
          <a:xfrm>
            <a:off x="5940425" y="4652963"/>
            <a:ext cx="2862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Point on the line:</a:t>
            </a:r>
          </a:p>
        </p:txBody>
      </p:sp>
      <p:sp>
        <p:nvSpPr>
          <p:cNvPr id="2061" name="TextBox 3"/>
          <p:cNvSpPr txBox="1">
            <a:spLocks noChangeArrowheads="1"/>
          </p:cNvSpPr>
          <p:nvPr/>
        </p:nvSpPr>
        <p:spPr bwMode="auto">
          <a:xfrm>
            <a:off x="1476375" y="6237288"/>
            <a:ext cx="6192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n is the total number of data.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0477F0-5314-A0FE-56B8-42B6C9D6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10</a:t>
            </a:fld>
            <a:endParaRPr lang="en-A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486516" y="9000"/>
            <a:ext cx="818123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accent2"/>
                </a:solidFill>
                <a:ea typeface="宋体" pitchFamily="2" charset="-122"/>
              </a:rPr>
              <a:t>“Best fit” – </a:t>
            </a:r>
            <a:r>
              <a:rPr lang="en-AU" altLang="en-US" sz="3200" b="1" dirty="0">
                <a:solidFill>
                  <a:schemeClr val="accent2"/>
                </a:solidFill>
                <a:ea typeface="宋体" pitchFamily="2" charset="-122"/>
              </a:rPr>
              <a:t>Least-Squares Regression</a:t>
            </a:r>
            <a:endParaRPr lang="en-US" altLang="zh-CN" sz="32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ctr" eaLnBrk="1" hangingPunct="1"/>
            <a:r>
              <a:rPr lang="en-US" altLang="en-US" sz="2400" b="1" dirty="0">
                <a:solidFill>
                  <a:schemeClr val="accent2"/>
                </a:solidFill>
                <a:ea typeface="宋体" pitchFamily="2" charset="-122"/>
              </a:rPr>
              <a:t>(determination of a</a:t>
            </a:r>
            <a:r>
              <a:rPr lang="en-US" altLang="en-US" sz="2400" b="1" baseline="-25000" dirty="0">
                <a:solidFill>
                  <a:schemeClr val="accent2"/>
                </a:solidFill>
                <a:ea typeface="宋体" pitchFamily="2" charset="-122"/>
              </a:rPr>
              <a:t>0</a:t>
            </a:r>
            <a:r>
              <a:rPr lang="en-US" altLang="en-US" sz="2400" b="1" dirty="0">
                <a:solidFill>
                  <a:schemeClr val="accent2"/>
                </a:solidFill>
                <a:ea typeface="宋体" pitchFamily="2" charset="-122"/>
              </a:rPr>
              <a:t> and a</a:t>
            </a:r>
            <a:r>
              <a:rPr lang="en-US" altLang="en-US" sz="2400" b="1" baseline="-25000" dirty="0">
                <a:solidFill>
                  <a:schemeClr val="accent2"/>
                </a:solidFill>
                <a:ea typeface="宋体" pitchFamily="2" charset="-122"/>
              </a:rPr>
              <a:t>1</a:t>
            </a:r>
            <a:r>
              <a:rPr lang="en-US" altLang="en-US" sz="2400" b="1" dirty="0">
                <a:solidFill>
                  <a:schemeClr val="accent2"/>
                </a:solidFill>
                <a:ea typeface="宋体" pitchFamily="2" charset="-122"/>
              </a:rPr>
              <a:t>)</a:t>
            </a:r>
            <a:endParaRPr lang="en-AU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3457" y="1659436"/>
            <a:ext cx="88569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dirty="0">
                <a:ea typeface="宋体" pitchFamily="2" charset="-122"/>
              </a:rPr>
              <a:t>The strategy is to </a:t>
            </a:r>
            <a:r>
              <a:rPr lang="en-US" altLang="zh-CN" b="1" dirty="0" err="1">
                <a:ea typeface="宋体" pitchFamily="2" charset="-122"/>
              </a:rPr>
              <a:t>minimise</a:t>
            </a:r>
            <a:r>
              <a:rPr lang="en-US" altLang="zh-CN" b="1" dirty="0">
                <a:ea typeface="宋体" pitchFamily="2" charset="-122"/>
              </a:rPr>
              <a:t> the sum of the squares of the residual errors</a:t>
            </a:r>
            <a:r>
              <a:rPr lang="en-US" altLang="zh-CN" dirty="0">
                <a:ea typeface="宋体" pitchFamily="2" charset="-122"/>
              </a:rPr>
              <a:t> between the </a:t>
            </a:r>
            <a:r>
              <a:rPr lang="en-US" altLang="zh-CN" b="1" dirty="0">
                <a:ea typeface="宋体" pitchFamily="2" charset="-122"/>
              </a:rPr>
              <a:t>measured </a:t>
            </a:r>
            <a:r>
              <a:rPr lang="en-US" altLang="zh-CN" b="1" dirty="0" err="1">
                <a:ea typeface="宋体" pitchFamily="2" charset="-122"/>
              </a:rPr>
              <a:t>y</a:t>
            </a:r>
            <a:r>
              <a:rPr lang="en-US" altLang="zh-CN" b="1" baseline="-25000" dirty="0" err="1">
                <a:ea typeface="宋体" pitchFamily="2" charset="-122"/>
              </a:rPr>
              <a:t>i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and the </a:t>
            </a:r>
            <a:r>
              <a:rPr lang="en-US" altLang="zh-CN" b="1" dirty="0">
                <a:ea typeface="宋体" pitchFamily="2" charset="-122"/>
              </a:rPr>
              <a:t>calculated y</a:t>
            </a:r>
            <a:r>
              <a:rPr lang="en-US" altLang="zh-CN" dirty="0">
                <a:ea typeface="宋体" pitchFamily="2" charset="-122"/>
              </a:rPr>
              <a:t> with the linear model (</a:t>
            </a:r>
            <a:r>
              <a:rPr lang="en-US" altLang="zh-CN" b="1" dirty="0">
                <a:ea typeface="宋体" pitchFamily="2" charset="-122"/>
              </a:rPr>
              <a:t>a</a:t>
            </a:r>
            <a:r>
              <a:rPr lang="en-US" altLang="zh-CN" b="1" baseline="-25000" dirty="0">
                <a:ea typeface="宋体" pitchFamily="2" charset="-122"/>
              </a:rPr>
              <a:t>0</a:t>
            </a:r>
            <a:r>
              <a:rPr lang="en-US" altLang="zh-CN" b="1" dirty="0">
                <a:ea typeface="宋体" pitchFamily="2" charset="-122"/>
              </a:rPr>
              <a:t>+a</a:t>
            </a:r>
            <a:r>
              <a:rPr lang="en-US" altLang="zh-CN" b="1" baseline="-25000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x</a:t>
            </a:r>
            <a:r>
              <a:rPr lang="en-US" altLang="zh-CN" b="1" baseline="-25000" dirty="0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).</a:t>
            </a:r>
            <a:endParaRPr lang="en-AU" altLang="en-US" i="1" dirty="0"/>
          </a:p>
        </p:txBody>
      </p:sp>
      <p:sp>
        <p:nvSpPr>
          <p:cNvPr id="8" name="Oval Callout 7"/>
          <p:cNvSpPr/>
          <p:nvPr/>
        </p:nvSpPr>
        <p:spPr>
          <a:xfrm>
            <a:off x="5650733" y="2882310"/>
            <a:ext cx="540544" cy="917972"/>
          </a:xfrm>
          <a:prstGeom prst="wedgeEllipseCallout">
            <a:avLst>
              <a:gd name="adj1" fmla="val -377840"/>
              <a:gd name="adj2" fmla="val -14601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9" name="Oval Callout 8"/>
          <p:cNvSpPr/>
          <p:nvPr/>
        </p:nvSpPr>
        <p:spPr>
          <a:xfrm>
            <a:off x="8789193" y="2989246"/>
            <a:ext cx="305394" cy="272327"/>
          </a:xfrm>
          <a:prstGeom prst="wedgeEllipseCallout">
            <a:avLst>
              <a:gd name="adj1" fmla="val -1141418"/>
              <a:gd name="adj2" fmla="val -41116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0" name="Oval Callout 9"/>
          <p:cNvSpPr/>
          <p:nvPr/>
        </p:nvSpPr>
        <p:spPr>
          <a:xfrm>
            <a:off x="6028774" y="3039944"/>
            <a:ext cx="2863706" cy="542356"/>
          </a:xfrm>
          <a:prstGeom prst="wedgeEllipseCallout">
            <a:avLst>
              <a:gd name="adj1" fmla="val -3939"/>
              <a:gd name="adj2" fmla="val -24818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595906" y="2818411"/>
          <a:ext cx="8498681" cy="959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22480" imgH="431640" progId="Equation.3">
                  <p:embed/>
                </p:oleObj>
              </mc:Choice>
              <mc:Fallback>
                <p:oleObj name="Equation" r:id="rId3" imgW="3822480" imgH="431640" progId="Equation.3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06" y="2818411"/>
                        <a:ext cx="8498681" cy="959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89502" y="2586289"/>
            <a:ext cx="133722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b="1" dirty="0" err="1">
                <a:ea typeface="宋体" pitchFamily="2" charset="-122"/>
              </a:rPr>
              <a:t>Minimise</a:t>
            </a:r>
            <a:endParaRPr lang="en-AU" sz="2100" b="1" dirty="0">
              <a:ea typeface="宋体" pitchFamily="2" charset="-122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BA7EF-6665-46CB-B7BC-D331E01723EF}"/>
              </a:ext>
            </a:extLst>
          </p:cNvPr>
          <p:cNvGrpSpPr/>
          <p:nvPr/>
        </p:nvGrpSpPr>
        <p:grpSpPr>
          <a:xfrm>
            <a:off x="2150863" y="4029018"/>
            <a:ext cx="4864896" cy="1809989"/>
            <a:chOff x="1784351" y="4030345"/>
            <a:chExt cx="6486527" cy="2413318"/>
          </a:xfrm>
        </p:grpSpPr>
        <p:sp>
          <p:nvSpPr>
            <p:cNvPr id="12" name="Line 60"/>
            <p:cNvSpPr>
              <a:spLocks noChangeShapeType="1"/>
            </p:cNvSpPr>
            <p:nvPr/>
          </p:nvSpPr>
          <p:spPr bwMode="auto">
            <a:xfrm flipV="1">
              <a:off x="2405063" y="4319588"/>
              <a:ext cx="0" cy="21240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1"/>
            <p:cNvSpPr>
              <a:spLocks noChangeShapeType="1"/>
            </p:cNvSpPr>
            <p:nvPr/>
          </p:nvSpPr>
          <p:spPr bwMode="auto">
            <a:xfrm>
              <a:off x="2422525" y="6427788"/>
              <a:ext cx="48672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62"/>
            <p:cNvSpPr>
              <a:spLocks noChangeArrowheads="1"/>
            </p:cNvSpPr>
            <p:nvPr/>
          </p:nvSpPr>
          <p:spPr bwMode="auto">
            <a:xfrm>
              <a:off x="2786063" y="5643563"/>
              <a:ext cx="160337" cy="1603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63"/>
            <p:cNvSpPr>
              <a:spLocks noChangeArrowheads="1"/>
            </p:cNvSpPr>
            <p:nvPr/>
          </p:nvSpPr>
          <p:spPr bwMode="auto">
            <a:xfrm>
              <a:off x="6321425" y="4138613"/>
              <a:ext cx="160337" cy="1603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64"/>
            <p:cNvSpPr>
              <a:spLocks noChangeArrowheads="1"/>
            </p:cNvSpPr>
            <p:nvPr/>
          </p:nvSpPr>
          <p:spPr bwMode="auto">
            <a:xfrm>
              <a:off x="5129530" y="5480051"/>
              <a:ext cx="160337" cy="1603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65"/>
            <p:cNvSpPr>
              <a:spLocks noChangeArrowheads="1"/>
            </p:cNvSpPr>
            <p:nvPr/>
          </p:nvSpPr>
          <p:spPr bwMode="auto">
            <a:xfrm>
              <a:off x="4376738" y="4906963"/>
              <a:ext cx="160337" cy="1603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66"/>
            <p:cNvSpPr>
              <a:spLocks noChangeArrowheads="1"/>
            </p:cNvSpPr>
            <p:nvPr/>
          </p:nvSpPr>
          <p:spPr bwMode="auto">
            <a:xfrm>
              <a:off x="3743008" y="5943601"/>
              <a:ext cx="160337" cy="1603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67"/>
            <p:cNvSpPr>
              <a:spLocks noChangeShapeType="1"/>
            </p:cNvSpPr>
            <p:nvPr/>
          </p:nvSpPr>
          <p:spPr bwMode="auto">
            <a:xfrm flipV="1">
              <a:off x="2413000" y="4365625"/>
              <a:ext cx="4581525" cy="183673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165"/>
            <p:cNvGrpSpPr>
              <a:grpSpLocks/>
            </p:cNvGrpSpPr>
            <p:nvPr/>
          </p:nvGrpSpPr>
          <p:grpSpPr bwMode="auto">
            <a:xfrm>
              <a:off x="2862263" y="4230688"/>
              <a:ext cx="3535362" cy="1801812"/>
              <a:chOff x="1824" y="2735"/>
              <a:chExt cx="2227" cy="1135"/>
            </a:xfrm>
          </p:grpSpPr>
          <p:sp>
            <p:nvSpPr>
              <p:cNvPr id="32" name="Line 76"/>
              <p:cNvSpPr>
                <a:spLocks noChangeShapeType="1"/>
              </p:cNvSpPr>
              <p:nvPr/>
            </p:nvSpPr>
            <p:spPr bwMode="auto">
              <a:xfrm>
                <a:off x="1824" y="3694"/>
                <a:ext cx="0" cy="176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77"/>
              <p:cNvSpPr>
                <a:spLocks noChangeShapeType="1"/>
              </p:cNvSpPr>
              <p:nvPr/>
            </p:nvSpPr>
            <p:spPr bwMode="auto">
              <a:xfrm>
                <a:off x="2421" y="3635"/>
                <a:ext cx="1" cy="23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78"/>
              <p:cNvSpPr>
                <a:spLocks noChangeShapeType="1"/>
              </p:cNvSpPr>
              <p:nvPr/>
            </p:nvSpPr>
            <p:spPr bwMode="auto">
              <a:xfrm>
                <a:off x="2829" y="3224"/>
                <a:ext cx="0" cy="224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79"/>
              <p:cNvSpPr>
                <a:spLocks noChangeShapeType="1"/>
              </p:cNvSpPr>
              <p:nvPr/>
            </p:nvSpPr>
            <p:spPr bwMode="auto">
              <a:xfrm flipV="1">
                <a:off x="3300" y="3279"/>
                <a:ext cx="0" cy="304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80"/>
              <p:cNvSpPr>
                <a:spLocks noChangeShapeType="1"/>
              </p:cNvSpPr>
              <p:nvPr/>
            </p:nvSpPr>
            <p:spPr bwMode="auto">
              <a:xfrm>
                <a:off x="4051" y="2735"/>
                <a:ext cx="0" cy="23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85"/>
            <p:cNvGrpSpPr>
              <a:grpSpLocks/>
            </p:cNvGrpSpPr>
            <p:nvPr/>
          </p:nvGrpSpPr>
          <p:grpSpPr bwMode="auto">
            <a:xfrm>
              <a:off x="1784351" y="4683127"/>
              <a:ext cx="5006975" cy="1736726"/>
              <a:chOff x="1145" y="2778"/>
              <a:chExt cx="3154" cy="1094"/>
            </a:xfrm>
          </p:grpSpPr>
          <p:sp>
            <p:nvSpPr>
              <p:cNvPr id="28" name="Line 74"/>
              <p:cNvSpPr>
                <a:spLocks noChangeShapeType="1"/>
              </p:cNvSpPr>
              <p:nvPr/>
            </p:nvSpPr>
            <p:spPr bwMode="auto">
              <a:xfrm>
                <a:off x="3941" y="2781"/>
                <a:ext cx="0" cy="202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auto">
              <a:xfrm flipH="1">
                <a:off x="3408" y="2989"/>
                <a:ext cx="533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 Box 81"/>
              <p:cNvSpPr txBox="1">
                <a:spLocks noChangeArrowheads="1"/>
              </p:cNvSpPr>
              <p:nvPr/>
            </p:nvSpPr>
            <p:spPr bwMode="auto">
              <a:xfrm>
                <a:off x="3982" y="2778"/>
                <a:ext cx="31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i="1" dirty="0">
                    <a:solidFill>
                      <a:srgbClr val="008000"/>
                    </a:solidFill>
                    <a:latin typeface="Times New Roman" pitchFamily="18" charset="0"/>
                  </a:rPr>
                  <a:t>a</a:t>
                </a:r>
                <a:r>
                  <a:rPr lang="en-US" b="1" baseline="-25000" dirty="0">
                    <a:solidFill>
                      <a:srgbClr val="008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1" name="Text Box 82"/>
              <p:cNvSpPr txBox="1">
                <a:spLocks noChangeArrowheads="1"/>
              </p:cNvSpPr>
              <p:nvPr/>
            </p:nvSpPr>
            <p:spPr bwMode="auto">
              <a:xfrm>
                <a:off x="1145" y="3562"/>
                <a:ext cx="31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i="1" dirty="0">
                    <a:solidFill>
                      <a:srgbClr val="008000"/>
                    </a:solidFill>
                    <a:latin typeface="Times New Roman" pitchFamily="18" charset="0"/>
                  </a:rPr>
                  <a:t>a</a:t>
                </a:r>
                <a:r>
                  <a:rPr lang="en-US" b="1" baseline="-25000" dirty="0">
                    <a:solidFill>
                      <a:srgbClr val="008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4" name="Group 167"/>
            <p:cNvGrpSpPr>
              <a:grpSpLocks/>
            </p:cNvGrpSpPr>
            <p:nvPr/>
          </p:nvGrpSpPr>
          <p:grpSpPr bwMode="auto">
            <a:xfrm>
              <a:off x="5214940" y="5330825"/>
              <a:ext cx="3055938" cy="646113"/>
              <a:chOff x="3306" y="3428"/>
              <a:chExt cx="1925" cy="407"/>
            </a:xfrm>
          </p:grpSpPr>
          <p:sp>
            <p:nvSpPr>
              <p:cNvPr id="26" name="Line 111"/>
              <p:cNvSpPr>
                <a:spLocks noChangeShapeType="1"/>
              </p:cNvSpPr>
              <p:nvPr/>
            </p:nvSpPr>
            <p:spPr bwMode="auto">
              <a:xfrm flipH="1" flipV="1">
                <a:off x="3306" y="3428"/>
                <a:ext cx="543" cy="2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 Box 166"/>
              <p:cNvSpPr txBox="1">
                <a:spLocks noChangeArrowheads="1"/>
              </p:cNvSpPr>
              <p:nvPr/>
            </p:nvSpPr>
            <p:spPr bwMode="auto">
              <a:xfrm>
                <a:off x="3798" y="3486"/>
                <a:ext cx="1433" cy="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100" b="1" dirty="0">
                    <a:latin typeface="Times New Roman" pitchFamily="18" charset="0"/>
                  </a:rPr>
                  <a:t> </a:t>
                </a:r>
                <a:r>
                  <a:rPr lang="en-US" sz="2100" b="1" i="1" dirty="0" err="1">
                    <a:latin typeface="Times New Roman" pitchFamily="18" charset="0"/>
                  </a:rPr>
                  <a:t>y</a:t>
                </a:r>
                <a:r>
                  <a:rPr lang="en-US" sz="2100" b="1" i="1" baseline="-25000" dirty="0" err="1">
                    <a:latin typeface="Times New Roman" pitchFamily="18" charset="0"/>
                  </a:rPr>
                  <a:t>i</a:t>
                </a:r>
                <a:r>
                  <a:rPr lang="en-US" sz="2100" b="1" dirty="0">
                    <a:latin typeface="Times New Roman" pitchFamily="18" charset="0"/>
                  </a:rPr>
                  <a:t> – </a:t>
                </a:r>
                <a:r>
                  <a:rPr lang="en-US" sz="2100" b="1" i="1" dirty="0">
                    <a:latin typeface="Times New Roman" pitchFamily="18" charset="0"/>
                  </a:rPr>
                  <a:t>a</a:t>
                </a:r>
                <a:r>
                  <a:rPr lang="en-US" sz="2100" b="1" baseline="-25000" dirty="0">
                    <a:latin typeface="Times New Roman" pitchFamily="18" charset="0"/>
                  </a:rPr>
                  <a:t>0</a:t>
                </a:r>
                <a:r>
                  <a:rPr lang="en-US" sz="2100" b="1" dirty="0">
                    <a:latin typeface="Times New Roman" pitchFamily="18" charset="0"/>
                  </a:rPr>
                  <a:t> – </a:t>
                </a:r>
                <a:r>
                  <a:rPr lang="en-US" sz="2100" b="1" i="1" dirty="0">
                    <a:latin typeface="Times New Roman" pitchFamily="18" charset="0"/>
                  </a:rPr>
                  <a:t>a</a:t>
                </a:r>
                <a:r>
                  <a:rPr lang="en-US" sz="2100" b="1" baseline="-25000" dirty="0">
                    <a:latin typeface="Times New Roman" pitchFamily="18" charset="0"/>
                  </a:rPr>
                  <a:t>1</a:t>
                </a:r>
                <a:r>
                  <a:rPr lang="en-US" sz="2100" b="1" dirty="0">
                    <a:latin typeface="Times New Roman" pitchFamily="18" charset="0"/>
                  </a:rPr>
                  <a:t> </a:t>
                </a:r>
                <a:r>
                  <a:rPr lang="en-US" sz="2100" b="1" i="1" dirty="0">
                    <a:latin typeface="Times New Roman" pitchFamily="18" charset="0"/>
                  </a:rPr>
                  <a:t>x</a:t>
                </a:r>
                <a:r>
                  <a:rPr lang="en-US" sz="2100" b="1" i="1" baseline="-25000" dirty="0">
                    <a:latin typeface="Times New Roman" pitchFamily="18" charset="0"/>
                  </a:rPr>
                  <a:t>i </a:t>
                </a:r>
                <a:endParaRPr lang="en-US" sz="2100" b="1" baseline="30000" dirty="0">
                  <a:latin typeface="Times New Roman" pitchFamily="18" charset="0"/>
                </a:endParaRPr>
              </a:p>
            </p:txBody>
          </p:sp>
        </p:grpSp>
        <p:sp>
          <p:nvSpPr>
            <p:cNvPr id="25" name="Text Box 82">
              <a:extLst>
                <a:ext uri="{FF2B5EF4-FFF2-40B4-BE49-F238E27FC236}">
                  <a16:creationId xmlns:a16="http://schemas.microsoft.com/office/drawing/2014/main" id="{776B6A89-D64B-41E9-9C45-67BBA58D2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4798" y="4030345"/>
              <a:ext cx="383011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i="1" dirty="0">
                  <a:latin typeface="Times New Roman" pitchFamily="18" charset="0"/>
                </a:rPr>
                <a:t>y</a:t>
              </a:r>
              <a:endParaRPr lang="en-US" b="1" baseline="-25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sp>
        <p:nvSpPr>
          <p:cNvPr id="37" name="Text Box 82">
            <a:extLst>
              <a:ext uri="{FF2B5EF4-FFF2-40B4-BE49-F238E27FC236}">
                <a16:creationId xmlns:a16="http://schemas.microsoft.com/office/drawing/2014/main" id="{EF3C00E1-D313-42C0-83DF-793D150D3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571" y="549164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latin typeface="Times New Roman" pitchFamily="18" charset="0"/>
              </a:rPr>
              <a:t>x</a:t>
            </a:r>
            <a:endParaRPr lang="en-US" b="1" baseline="-250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8D61E7-74BC-7DD8-A362-C072D0D8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11</a:t>
            </a:fld>
            <a:endParaRPr lang="en-A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869279" y="233869"/>
            <a:ext cx="54054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Determination of a</a:t>
            </a:r>
            <a:r>
              <a:rPr lang="en-US" altLang="en-US" b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  <a:r>
              <a:rPr lang="en-US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 and a</a:t>
            </a:r>
            <a:r>
              <a:rPr lang="en-US" altLang="en-US" b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838554"/>
              </p:ext>
            </p:extLst>
          </p:nvPr>
        </p:nvGraphicFramePr>
        <p:xfrm>
          <a:off x="2058986" y="4194000"/>
          <a:ext cx="5026025" cy="227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16100" imgH="825500" progId="Equation.3">
                  <p:embed/>
                </p:oleObj>
              </mc:Choice>
              <mc:Fallback>
                <p:oleObj name="Equation" r:id="rId3" imgW="1816100" imgH="825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6" y="4194000"/>
                        <a:ext cx="5026025" cy="227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Down Arrow 17"/>
          <p:cNvSpPr/>
          <p:nvPr/>
        </p:nvSpPr>
        <p:spPr>
          <a:xfrm>
            <a:off x="4283867" y="900808"/>
            <a:ext cx="576262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19" name="Down Arrow 18"/>
          <p:cNvSpPr/>
          <p:nvPr/>
        </p:nvSpPr>
        <p:spPr>
          <a:xfrm>
            <a:off x="4283867" y="3005088"/>
            <a:ext cx="576262" cy="649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942913" y="3744000"/>
            <a:ext cx="5258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solidFill>
                  <a:schemeClr val="accent2"/>
                </a:solidFill>
                <a:ea typeface="宋体" panose="02010600030101010101" pitchFamily="2" charset="-122"/>
              </a:rPr>
              <a:t>The first derivatives are equal to zero.</a:t>
            </a:r>
            <a:endParaRPr lang="en-AU" altLang="en-US" sz="2200" b="1" dirty="0">
              <a:solidFill>
                <a:schemeClr val="accent2"/>
              </a:solidFill>
            </a:endParaRPr>
          </a:p>
        </p:txBody>
      </p:sp>
      <p:graphicFrame>
        <p:nvGraphicFramePr>
          <p:cNvPr id="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478309"/>
              </p:ext>
            </p:extLst>
          </p:nvPr>
        </p:nvGraphicFramePr>
        <p:xfrm>
          <a:off x="1158873" y="1548508"/>
          <a:ext cx="6826250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59000" imgH="431800" progId="Equation.3">
                  <p:embed/>
                </p:oleObj>
              </mc:Choice>
              <mc:Fallback>
                <p:oleObj name="Equation" r:id="rId5" imgW="21590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3" y="1548508"/>
                        <a:ext cx="6826250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89779" y="2845634"/>
            <a:ext cx="28953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where,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a</a:t>
            </a:r>
            <a:r>
              <a:rPr lang="en-AU" altLang="en-US" sz="2000" baseline="-25000" dirty="0"/>
              <a:t>0</a:t>
            </a:r>
            <a:r>
              <a:rPr lang="en-AU" altLang="en-US" sz="2000" dirty="0"/>
              <a:t> and a</a:t>
            </a:r>
            <a:r>
              <a:rPr lang="en-AU" altLang="en-US" sz="2000" baseline="-25000" dirty="0"/>
              <a:t>1</a:t>
            </a:r>
            <a:r>
              <a:rPr lang="en-AU" altLang="en-US" sz="2000" dirty="0"/>
              <a:t> are unknowns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6266F-6230-92C7-0C0C-EA070A4F515A}"/>
              </a:ext>
            </a:extLst>
          </p:cNvPr>
          <p:cNvSpPr txBox="1"/>
          <p:nvPr/>
        </p:nvSpPr>
        <p:spPr>
          <a:xfrm>
            <a:off x="-18000" y="6479668"/>
            <a:ext cx="526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L05E01_leastSquaresRegression_linearFit.m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D73AA-05A2-B86C-1813-5DC4CF26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12</a:t>
            </a:fld>
            <a:endParaRPr lang="en-A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725813"/>
              </p:ext>
            </p:extLst>
          </p:nvPr>
        </p:nvGraphicFramePr>
        <p:xfrm>
          <a:off x="2051050" y="54000"/>
          <a:ext cx="5026025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6100" imgH="825500" progId="Equation.3">
                  <p:embed/>
                </p:oleObj>
              </mc:Choice>
              <mc:Fallback>
                <p:oleObj name="Equation" r:id="rId2" imgW="1816100" imgH="825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4000"/>
                        <a:ext cx="5026025" cy="227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own Arrow 7"/>
          <p:cNvSpPr/>
          <p:nvPr/>
        </p:nvSpPr>
        <p:spPr>
          <a:xfrm>
            <a:off x="4067175" y="2141562"/>
            <a:ext cx="792163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388588"/>
              </p:ext>
            </p:extLst>
          </p:nvPr>
        </p:nvGraphicFramePr>
        <p:xfrm>
          <a:off x="2268538" y="2912287"/>
          <a:ext cx="4533900" cy="227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300" imgH="825500" progId="Equation.3">
                  <p:embed/>
                </p:oleObj>
              </mc:Choice>
              <mc:Fallback>
                <p:oleObj name="Equation" r:id="rId4" imgW="1638300" imgH="825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912287"/>
                        <a:ext cx="4533900" cy="227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own Arrow 9"/>
          <p:cNvSpPr/>
          <p:nvPr/>
        </p:nvSpPr>
        <p:spPr>
          <a:xfrm>
            <a:off x="3995738" y="5184000"/>
            <a:ext cx="792162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F1449-75F1-237A-DA91-9B85B6C791EE}"/>
              </a:ext>
            </a:extLst>
          </p:cNvPr>
          <p:cNvSpPr txBox="1"/>
          <p:nvPr/>
        </p:nvSpPr>
        <p:spPr>
          <a:xfrm>
            <a:off x="-18000" y="6489000"/>
            <a:ext cx="526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L05E01_leastSquaresRegression_linearFit.m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266A2-FDA6-51E9-AB37-8DE54D9C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13</a:t>
            </a:fld>
            <a:endParaRPr lang="en-A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299156"/>
              </p:ext>
            </p:extLst>
          </p:nvPr>
        </p:nvGraphicFramePr>
        <p:xfrm>
          <a:off x="2124075" y="99000"/>
          <a:ext cx="4779963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876300" progId="Equation.3">
                  <p:embed/>
                </p:oleObj>
              </mc:Choice>
              <mc:Fallback>
                <p:oleObj name="Equation" r:id="rId2" imgW="1727200" imgH="876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99000"/>
                        <a:ext cx="4779963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Down Arrow 16"/>
          <p:cNvSpPr/>
          <p:nvPr/>
        </p:nvSpPr>
        <p:spPr>
          <a:xfrm>
            <a:off x="3924300" y="2537375"/>
            <a:ext cx="792163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6150" name="TextBox 17"/>
          <p:cNvSpPr txBox="1">
            <a:spLocks noChangeArrowheads="1"/>
          </p:cNvSpPr>
          <p:nvPr/>
        </p:nvSpPr>
        <p:spPr bwMode="auto">
          <a:xfrm>
            <a:off x="395288" y="3015488"/>
            <a:ext cx="1741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/>
              <a:t>Solution:</a:t>
            </a:r>
          </a:p>
        </p:txBody>
      </p:sp>
      <p:graphicFrame>
        <p:nvGraphicFramePr>
          <p:cNvPr id="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67402"/>
              </p:ext>
            </p:extLst>
          </p:nvPr>
        </p:nvGraphicFramePr>
        <p:xfrm>
          <a:off x="755650" y="3520313"/>
          <a:ext cx="4217988" cy="283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4000" imgH="1028700" progId="Equation.3">
                  <p:embed/>
                </p:oleObj>
              </mc:Choice>
              <mc:Fallback>
                <p:oleObj name="Equation" r:id="rId4" imgW="1524000" imgH="1028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20313"/>
                        <a:ext cx="4217988" cy="283368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>
            <a:cxnSpLocks/>
          </p:cNvCxnSpPr>
          <p:nvPr/>
        </p:nvCxnSpPr>
        <p:spPr>
          <a:xfrm flipV="1">
            <a:off x="2700338" y="3789000"/>
            <a:ext cx="3960000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857052"/>
              </p:ext>
            </p:extLst>
          </p:nvPr>
        </p:nvGraphicFramePr>
        <p:xfrm>
          <a:off x="6776077" y="2799000"/>
          <a:ext cx="1524000" cy="297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030" imgH="1218671" progId="Equation.3">
                  <p:embed/>
                </p:oleObj>
              </mc:Choice>
              <mc:Fallback>
                <p:oleObj name="Equation" r:id="rId6" imgW="622030" imgH="121867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6077" y="2799000"/>
                        <a:ext cx="1524000" cy="297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AA15AB2-346E-03E8-D242-C8E54FB949A8}"/>
              </a:ext>
            </a:extLst>
          </p:cNvPr>
          <p:cNvSpPr txBox="1"/>
          <p:nvPr/>
        </p:nvSpPr>
        <p:spPr>
          <a:xfrm>
            <a:off x="-18000" y="6489000"/>
            <a:ext cx="526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L05E01_leastSquaresRegression_linearFit.m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44592-8E88-34AE-05BE-F133035F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14</a:t>
            </a:fld>
            <a:endParaRPr lang="en-A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5"/>
          <p:cNvSpPr txBox="1">
            <a:spLocks noChangeArrowheads="1"/>
          </p:cNvSpPr>
          <p:nvPr/>
        </p:nvSpPr>
        <p:spPr bwMode="auto">
          <a:xfrm>
            <a:off x="2268538" y="9000"/>
            <a:ext cx="4508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Quantification of error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7175" name="TextBox 15"/>
          <p:cNvSpPr txBox="1">
            <a:spLocks noChangeArrowheads="1"/>
          </p:cNvSpPr>
          <p:nvPr/>
        </p:nvSpPr>
        <p:spPr bwMode="auto">
          <a:xfrm>
            <a:off x="539750" y="684000"/>
            <a:ext cx="4225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/>
              <a:t>1) Standard error of the estimate:</a:t>
            </a:r>
          </a:p>
        </p:txBody>
      </p:sp>
      <p:graphicFrame>
        <p:nvGraphicFramePr>
          <p:cNvPr id="20788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522096"/>
              </p:ext>
            </p:extLst>
          </p:nvPr>
        </p:nvGraphicFramePr>
        <p:xfrm>
          <a:off x="1908175" y="1188825"/>
          <a:ext cx="22367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600" imgH="381000" progId="Equation.3">
                  <p:embed/>
                </p:oleObj>
              </mc:Choice>
              <mc:Fallback>
                <p:oleObj name="Equation" r:id="rId3" imgW="736600" imgH="381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188825"/>
                        <a:ext cx="2236788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446191"/>
              </p:ext>
            </p:extLst>
          </p:nvPr>
        </p:nvGraphicFramePr>
        <p:xfrm>
          <a:off x="4932363" y="1333288"/>
          <a:ext cx="282416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57300" imgH="419100" progId="Equation.3">
                  <p:embed/>
                </p:oleObj>
              </mc:Choice>
              <mc:Fallback>
                <p:oleObj name="Equation" r:id="rId5" imgW="12573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333288"/>
                        <a:ext cx="2824162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Box 20"/>
          <p:cNvSpPr txBox="1">
            <a:spLocks noChangeArrowheads="1"/>
          </p:cNvSpPr>
          <p:nvPr/>
        </p:nvSpPr>
        <p:spPr bwMode="auto">
          <a:xfrm>
            <a:off x="682625" y="3294000"/>
            <a:ext cx="37978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/>
              <a:t>2) Correlation coefficient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/>
              <a:t>(coefficient of determination):</a:t>
            </a:r>
          </a:p>
        </p:txBody>
      </p:sp>
      <p:graphicFrame>
        <p:nvGraphicFramePr>
          <p:cNvPr id="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882761"/>
              </p:ext>
            </p:extLst>
          </p:nvPr>
        </p:nvGraphicFramePr>
        <p:xfrm>
          <a:off x="2266950" y="4200463"/>
          <a:ext cx="1944688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85800" imgH="419100" progId="Equation.3">
                  <p:embed/>
                </p:oleObj>
              </mc:Choice>
              <mc:Fallback>
                <p:oleObj name="Equation" r:id="rId7" imgW="6858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4200463"/>
                        <a:ext cx="1944688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299568"/>
              </p:ext>
            </p:extLst>
          </p:nvPr>
        </p:nvGraphicFramePr>
        <p:xfrm>
          <a:off x="5430838" y="4343338"/>
          <a:ext cx="19685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76300" imgH="419100" progId="Equation.3">
                  <p:embed/>
                </p:oleObj>
              </mc:Choice>
              <mc:Fallback>
                <p:oleObj name="Equation" r:id="rId9" imgW="8763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838" y="4343338"/>
                        <a:ext cx="19685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Box 23"/>
          <p:cNvSpPr txBox="1">
            <a:spLocks noChangeArrowheads="1"/>
          </p:cNvSpPr>
          <p:nvPr/>
        </p:nvSpPr>
        <p:spPr bwMode="auto">
          <a:xfrm>
            <a:off x="297000" y="5327154"/>
            <a:ext cx="8550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rgbClr val="FF0000"/>
                </a:solidFill>
              </a:rPr>
              <a:t>r = 1</a:t>
            </a:r>
            <a:r>
              <a:rPr lang="en-AU" altLang="en-US" sz="2000" dirty="0"/>
              <a:t> signifies a perfect fit with the line explaining 100% of data variability.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If r = r</a:t>
            </a:r>
            <a:r>
              <a:rPr lang="en-AU" altLang="en-US" sz="2000" baseline="30000" dirty="0"/>
              <a:t>2 </a:t>
            </a:r>
            <a:r>
              <a:rPr lang="en-AU" altLang="en-US" sz="2000" dirty="0"/>
              <a:t>= 0, S</a:t>
            </a:r>
            <a:r>
              <a:rPr lang="en-AU" altLang="en-US" sz="2000" baseline="-25000" dirty="0"/>
              <a:t>r</a:t>
            </a:r>
            <a:r>
              <a:rPr lang="en-AU" altLang="en-US" sz="2000" dirty="0"/>
              <a:t> = S</a:t>
            </a:r>
            <a:r>
              <a:rPr lang="en-AU" altLang="en-US" sz="2000" baseline="-25000" dirty="0"/>
              <a:t>t</a:t>
            </a:r>
            <a:r>
              <a:rPr lang="en-AU" altLang="en-US" sz="2000" dirty="0"/>
              <a:t>, the fit represents no improvement.</a:t>
            </a:r>
          </a:p>
        </p:txBody>
      </p:sp>
      <p:sp>
        <p:nvSpPr>
          <p:cNvPr id="10" name="TextBox 23"/>
          <p:cNvSpPr txBox="1">
            <a:spLocks noChangeArrowheads="1"/>
          </p:cNvSpPr>
          <p:nvPr/>
        </p:nvSpPr>
        <p:spPr bwMode="auto">
          <a:xfrm>
            <a:off x="899112" y="2363575"/>
            <a:ext cx="52928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rgbClr val="FF0000"/>
                </a:solidFill>
              </a:rPr>
              <a:t>S</a:t>
            </a:r>
            <a:r>
              <a:rPr lang="en-AU" altLang="en-US" sz="2000" b="1" baseline="-25000" dirty="0">
                <a:solidFill>
                  <a:srgbClr val="FF0000"/>
                </a:solidFill>
              </a:rPr>
              <a:t>y/x</a:t>
            </a:r>
            <a:r>
              <a:rPr lang="en-AU" altLang="en-US" sz="2000" b="1" dirty="0">
                <a:solidFill>
                  <a:srgbClr val="FF0000"/>
                </a:solidFill>
              </a:rPr>
              <a:t> = 0 </a:t>
            </a:r>
            <a:r>
              <a:rPr lang="en-AU" altLang="en-US" sz="2000" dirty="0"/>
              <a:t>indicates a perfect fit.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n-2 because 2 degrees of freedom  are lost.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9CA31-2612-84E5-B573-A5E43D021291}"/>
              </a:ext>
            </a:extLst>
          </p:cNvPr>
          <p:cNvSpPr txBox="1"/>
          <p:nvPr/>
        </p:nvSpPr>
        <p:spPr>
          <a:xfrm>
            <a:off x="-18000" y="6489000"/>
            <a:ext cx="526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L05E01_leastSquaresRegression_linearFit.m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A46E-5B44-F61E-DFC8-4E582B87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15</a:t>
            </a:fld>
            <a:endParaRPr lang="en-A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824820" y="9000"/>
            <a:ext cx="74943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Example </a:t>
            </a:r>
            <a:r>
              <a:rPr lang="en-US" altLang="zh-CN" sz="3200" b="1" dirty="0">
                <a:solidFill>
                  <a:schemeClr val="accent2"/>
                </a:solidFill>
                <a:ea typeface="宋体" pitchFamily="2" charset="-122"/>
              </a:rPr>
              <a:t>– </a:t>
            </a:r>
            <a:r>
              <a:rPr lang="en-AU" altLang="en-US" sz="3200" b="1" dirty="0">
                <a:solidFill>
                  <a:srgbClr val="FF0000"/>
                </a:solidFill>
                <a:ea typeface="宋体" pitchFamily="2" charset="-122"/>
              </a:rPr>
              <a:t>Least-Squares Regression</a:t>
            </a:r>
            <a:endParaRPr lang="en-AU" altLang="en-US" b="1" dirty="0">
              <a:solidFill>
                <a:srgbClr val="FF0000"/>
              </a:solidFill>
            </a:endParaRP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755386" y="1048627"/>
            <a:ext cx="76332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Fit a straight line to the x and y values given in the following table.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2214563"/>
            <a:ext cx="3589337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2320925"/>
            <a:ext cx="294957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67F33-0B1D-F8E5-D013-6ECBFB13DB38}"/>
              </a:ext>
            </a:extLst>
          </p:cNvPr>
          <p:cNvSpPr txBox="1"/>
          <p:nvPr/>
        </p:nvSpPr>
        <p:spPr>
          <a:xfrm>
            <a:off x="-18000" y="6489000"/>
            <a:ext cx="526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L05E01_leastSquaresRegression_linearFit.m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154E3-7920-3A58-75AA-DDC7FA74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16</a:t>
            </a:fld>
            <a:endParaRPr lang="en-A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3708400" y="9000"/>
            <a:ext cx="18224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Solution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15363" name="Object 4"/>
          <p:cNvGraphicFramePr>
            <a:graphicFrameLocks noChangeAspect="1"/>
          </p:cNvGraphicFramePr>
          <p:nvPr/>
        </p:nvGraphicFramePr>
        <p:xfrm>
          <a:off x="3563938" y="1125538"/>
          <a:ext cx="8429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36" imgH="152268" progId="Equation.3">
                  <p:embed/>
                </p:oleObj>
              </mc:Choice>
              <mc:Fallback>
                <p:oleObj name="Equation" r:id="rId2" imgW="304536" imgH="1522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125538"/>
                        <a:ext cx="84296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6"/>
          <p:cNvGraphicFramePr>
            <a:graphicFrameLocks noChangeAspect="1"/>
          </p:cNvGraphicFramePr>
          <p:nvPr/>
        </p:nvGraphicFramePr>
        <p:xfrm>
          <a:off x="3419475" y="1916113"/>
          <a:ext cx="4783138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7200" imgH="825500" progId="Equation.3">
                  <p:embed/>
                </p:oleObj>
              </mc:Choice>
              <mc:Fallback>
                <p:oleObj name="Equation" r:id="rId4" imgW="1727200" imgH="825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916113"/>
                        <a:ext cx="4783138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7"/>
          <p:cNvGraphicFramePr>
            <a:graphicFrameLocks noChangeAspect="1"/>
          </p:cNvGraphicFramePr>
          <p:nvPr/>
        </p:nvGraphicFramePr>
        <p:xfrm>
          <a:off x="1876425" y="4606925"/>
          <a:ext cx="53181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71700" imgH="609600" progId="Equation.3">
                  <p:embed/>
                </p:oleObj>
              </mc:Choice>
              <mc:Fallback>
                <p:oleObj name="Equation" r:id="rId6" imgW="21717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4606925"/>
                        <a:ext cx="5318125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2949575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5AEF1A-2158-219D-33CC-3FC83E853751}"/>
              </a:ext>
            </a:extLst>
          </p:cNvPr>
          <p:cNvSpPr txBox="1"/>
          <p:nvPr/>
        </p:nvSpPr>
        <p:spPr>
          <a:xfrm>
            <a:off x="-18000" y="6524668"/>
            <a:ext cx="526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L05E01_leastSquaresRegression_linearFit.m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FC5F08-8D1D-1700-E830-5AF83F86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17</a:t>
            </a:fld>
            <a:endParaRPr lang="en-A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81" name="Object 7"/>
          <p:cNvGraphicFramePr>
            <a:graphicFrameLocks noChangeAspect="1"/>
          </p:cNvGraphicFramePr>
          <p:nvPr/>
        </p:nvGraphicFramePr>
        <p:xfrm>
          <a:off x="1187450" y="404813"/>
          <a:ext cx="6897688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22600" imgH="1028700" progId="Equation.3">
                  <p:embed/>
                </p:oleObj>
              </mc:Choice>
              <mc:Fallback>
                <p:oleObj name="Equation" r:id="rId2" imgW="3022600" imgH="1028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4813"/>
                        <a:ext cx="6897688" cy="23368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130550"/>
            <a:ext cx="32575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076825" y="4365625"/>
            <a:ext cx="1439863" cy="5762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516688" y="4670425"/>
          <a:ext cx="25463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7700" imgH="190500" progId="Equation.3">
                  <p:embed/>
                </p:oleObj>
              </mc:Choice>
              <mc:Fallback>
                <p:oleObj name="Equation" r:id="rId5" imgW="647700" imgH="190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670425"/>
                        <a:ext cx="254635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377507C-AE38-1472-FBDA-E549CBA4B865}"/>
              </a:ext>
            </a:extLst>
          </p:cNvPr>
          <p:cNvSpPr txBox="1"/>
          <p:nvPr/>
        </p:nvSpPr>
        <p:spPr>
          <a:xfrm>
            <a:off x="-18000" y="6489000"/>
            <a:ext cx="526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L05E01_leastSquaresRegression_linearFit.m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020983-E4F7-316F-B928-F6278FB0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18</a:t>
            </a:fld>
            <a:endParaRPr lang="en-A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713329"/>
              </p:ext>
            </p:extLst>
          </p:nvPr>
        </p:nvGraphicFramePr>
        <p:xfrm>
          <a:off x="2251074" y="4028020"/>
          <a:ext cx="46418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400" imgH="381000" progId="Equation.3">
                  <p:embed/>
                </p:oleObj>
              </mc:Choice>
              <mc:Fallback>
                <p:oleObj name="Equation" r:id="rId2" imgW="1803400" imgH="381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4" y="4028020"/>
                        <a:ext cx="4641850" cy="9779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55650" y="3141663"/>
          <a:ext cx="39084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900" imgH="419100" progId="Equation.3">
                  <p:embed/>
                </p:oleObj>
              </mc:Choice>
              <mc:Fallback>
                <p:oleObj name="Equation" r:id="rId4" imgW="17399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41663"/>
                        <a:ext cx="390842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859338" y="3068638"/>
          <a:ext cx="31940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22400" imgH="419100" progId="Equation.3">
                  <p:embed/>
                </p:oleObj>
              </mc:Choice>
              <mc:Fallback>
                <p:oleObj name="Equation" r:id="rId6" imgW="14224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068638"/>
                        <a:ext cx="319405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24740"/>
              </p:ext>
            </p:extLst>
          </p:nvPr>
        </p:nvGraphicFramePr>
        <p:xfrm>
          <a:off x="1906587" y="5184000"/>
          <a:ext cx="53308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09800" imgH="419100" progId="Equation.3">
                  <p:embed/>
                </p:oleObj>
              </mc:Choice>
              <mc:Fallback>
                <p:oleObj name="Equation" r:id="rId8" imgW="22098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7" y="5184000"/>
                        <a:ext cx="5330825" cy="10064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6" name="Picture 2" descr="Table 17_0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88913"/>
            <a:ext cx="6192838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35135A-5EB3-E018-E297-EE6FC1F009F1}"/>
              </a:ext>
            </a:extLst>
          </p:cNvPr>
          <p:cNvSpPr txBox="1"/>
          <p:nvPr/>
        </p:nvSpPr>
        <p:spPr>
          <a:xfrm>
            <a:off x="-18000" y="6489000"/>
            <a:ext cx="549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L05E01_leastSquaresRegression_linearFit.m **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2A140-090F-F588-4D39-5770EDE6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19</a:t>
            </a:fld>
            <a:endParaRPr lang="en-A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11560" y="710970"/>
            <a:ext cx="8229600" cy="1143000"/>
          </a:xfrm>
        </p:spPr>
        <p:txBody>
          <a:bodyPr/>
          <a:lstStyle/>
          <a:p>
            <a:pPr algn="l"/>
            <a:r>
              <a:rPr lang="en-AU" altLang="en-US" sz="3200" b="1" dirty="0"/>
              <a:t>Week 2 – Roots of equations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11560" y="21050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AU" altLang="en-US" sz="3200" b="1" kern="0" dirty="0">
                <a:solidFill>
                  <a:schemeClr val="tx1"/>
                </a:solidFill>
              </a:rPr>
              <a:t>Week 3 - </a:t>
            </a:r>
            <a:r>
              <a:rPr lang="en-AU" altLang="zh-CN" sz="3200" b="1" kern="0" dirty="0">
                <a:solidFill>
                  <a:schemeClr val="tx1"/>
                </a:solidFill>
                <a:ea typeface="宋体" panose="02010600030101010101" pitchFamily="2" charset="-122"/>
              </a:rPr>
              <a:t>Linear Algebraic Equations</a:t>
            </a:r>
            <a:endParaRPr lang="en-AU" altLang="en-US" sz="3200" b="1" kern="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11560" y="349908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AU" altLang="en-US" sz="3200" b="1" kern="0" dirty="0">
                <a:solidFill>
                  <a:schemeClr val="tx1"/>
                </a:solidFill>
              </a:rPr>
              <a:t>Week 4 -</a:t>
            </a:r>
            <a:r>
              <a:rPr lang="en-AU" altLang="zh-CN" sz="3200" b="1" kern="0" dirty="0">
                <a:solidFill>
                  <a:schemeClr val="tx1"/>
                </a:solidFill>
                <a:ea typeface="宋体" panose="02010600030101010101" pitchFamily="2" charset="-122"/>
              </a:rPr>
              <a:t> Optimization</a:t>
            </a:r>
            <a:endParaRPr lang="en-AU" altLang="en-US" sz="3200" b="1" kern="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5A379-D42D-F194-C433-8FD336C9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69464-3999-4ECB-8476-07450CCCA727}" type="slidenum">
              <a:rPr lang="en-AU" altLang="en-US" smtClean="0"/>
              <a:pPr>
                <a:defRPr/>
              </a:pPr>
              <a:t>2</a:t>
            </a:fld>
            <a:endParaRPr lang="en-A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2138363" y="9000"/>
            <a:ext cx="4873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Non-linear relationships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pic>
        <p:nvPicPr>
          <p:cNvPr id="58371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76350"/>
            <a:ext cx="40862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3597300"/>
            <a:ext cx="40862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ght Arrow 17"/>
          <p:cNvSpPr/>
          <p:nvPr/>
        </p:nvSpPr>
        <p:spPr>
          <a:xfrm>
            <a:off x="4356100" y="1939950"/>
            <a:ext cx="1079500" cy="50323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58374" name="TextBox 18"/>
          <p:cNvSpPr txBox="1">
            <a:spLocks noChangeArrowheads="1"/>
          </p:cNvSpPr>
          <p:nvPr/>
        </p:nvSpPr>
        <p:spPr bwMode="auto">
          <a:xfrm>
            <a:off x="5651500" y="1939950"/>
            <a:ext cx="2323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Not a good fit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4356100" y="4389106"/>
            <a:ext cx="1081088" cy="50482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58376" name="TextBox 20"/>
          <p:cNvSpPr txBox="1">
            <a:spLocks noChangeArrowheads="1"/>
          </p:cNvSpPr>
          <p:nvPr/>
        </p:nvSpPr>
        <p:spPr bwMode="auto">
          <a:xfrm>
            <a:off x="5651500" y="4364087"/>
            <a:ext cx="20425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Is a good fit</a:t>
            </a:r>
          </a:p>
        </p:txBody>
      </p:sp>
      <p:sp>
        <p:nvSpPr>
          <p:cNvPr id="9" name="Explosion 2 8"/>
          <p:cNvSpPr/>
          <p:nvPr/>
        </p:nvSpPr>
        <p:spPr>
          <a:xfrm>
            <a:off x="4662487" y="5184775"/>
            <a:ext cx="4086226" cy="1412875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sz="2000" dirty="0">
                <a:solidFill>
                  <a:srgbClr val="0070C0"/>
                </a:solidFill>
              </a:rPr>
              <a:t>How do we determine the coefficients of a non-linear relationship?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1C196-1B91-0A45-3272-D8DC97AC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20</a:t>
            </a:fld>
            <a:endParaRPr lang="en-AU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473762" y="9000"/>
            <a:ext cx="8196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Determination of non-linear relationships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19459" name="TextBox 18"/>
          <p:cNvSpPr txBox="1">
            <a:spLocks noChangeArrowheads="1"/>
          </p:cNvSpPr>
          <p:nvPr/>
        </p:nvSpPr>
        <p:spPr bwMode="auto">
          <a:xfrm>
            <a:off x="1016999" y="1449000"/>
            <a:ext cx="71100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 dirty="0"/>
              <a:t>Step 1: </a:t>
            </a:r>
            <a:r>
              <a:rPr lang="en-AU" altLang="en-US" sz="2800" dirty="0"/>
              <a:t>Linearize a nonlinear relationship.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 dirty="0"/>
              <a:t>Step 2: </a:t>
            </a:r>
            <a:r>
              <a:rPr lang="en-AU" altLang="en-US" sz="2800" dirty="0"/>
              <a:t>Determine the coefficients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             the linearized relationship in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             Step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 dirty="0"/>
              <a:t>Step 3: </a:t>
            </a:r>
            <a:r>
              <a:rPr lang="en-AU" altLang="en-US" sz="2800" dirty="0"/>
              <a:t>Substitute the coefficients back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             into the nonlinear relationship.    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723CF-4075-9D82-57D8-144A19FA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21</a:t>
            </a:fld>
            <a:endParaRPr lang="en-AU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76E53F29-D7E7-F02F-57AE-0DEC1C5E0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8212"/>
            <a:ext cx="78771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Linearization of nonlinear relationships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21506" name="TextBox 18"/>
          <p:cNvSpPr txBox="1">
            <a:spLocks noChangeArrowheads="1"/>
          </p:cNvSpPr>
          <p:nvPr/>
        </p:nvSpPr>
        <p:spPr bwMode="auto">
          <a:xfrm>
            <a:off x="638175" y="658112"/>
            <a:ext cx="24048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>
                <a:latin typeface="+mj-lt"/>
              </a:rPr>
              <a:t>(1) Power function: </a:t>
            </a:r>
          </a:p>
        </p:txBody>
      </p:sp>
      <p:graphicFrame>
        <p:nvGraphicFramePr>
          <p:cNvPr id="2150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951949"/>
              </p:ext>
            </p:extLst>
          </p:nvPr>
        </p:nvGraphicFramePr>
        <p:xfrm>
          <a:off x="899592" y="988044"/>
          <a:ext cx="2125662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2937" imgH="215713" progId="Equation.3">
                  <p:embed/>
                </p:oleObj>
              </mc:Choice>
              <mc:Fallback>
                <p:oleObj name="Equation" r:id="rId2" imgW="532937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988044"/>
                        <a:ext cx="2125662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own Arrow 3"/>
          <p:cNvSpPr/>
          <p:nvPr/>
        </p:nvSpPr>
        <p:spPr>
          <a:xfrm>
            <a:off x="1716883" y="1783112"/>
            <a:ext cx="576262" cy="792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>
              <a:latin typeface="+mj-lt"/>
            </a:endParaRPr>
          </a:p>
        </p:txBody>
      </p:sp>
      <p:sp>
        <p:nvSpPr>
          <p:cNvPr id="21510" name="TextBox 18"/>
          <p:cNvSpPr txBox="1">
            <a:spLocks noChangeArrowheads="1"/>
          </p:cNvSpPr>
          <p:nvPr/>
        </p:nvSpPr>
        <p:spPr bwMode="auto">
          <a:xfrm>
            <a:off x="3515098" y="3139987"/>
            <a:ext cx="23519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>
                <a:solidFill>
                  <a:srgbClr val="FF0000"/>
                </a:solidFill>
                <a:latin typeface="+mj-lt"/>
              </a:rPr>
              <a:t>Linear relationship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>
                <a:solidFill>
                  <a:srgbClr val="FF0000"/>
                </a:solidFill>
                <a:latin typeface="+mj-lt"/>
              </a:rPr>
              <a:t>between X and Y</a:t>
            </a:r>
          </a:p>
        </p:txBody>
      </p:sp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78" y="614362"/>
            <a:ext cx="277177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Rectangle 21"/>
          <p:cNvSpPr>
            <a:spLocks noChangeArrowheads="1"/>
          </p:cNvSpPr>
          <p:nvPr/>
        </p:nvSpPr>
        <p:spPr bwMode="auto">
          <a:xfrm>
            <a:off x="2385074" y="1828112"/>
            <a:ext cx="34811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>
                <a:latin typeface="+mj-lt"/>
              </a:rPr>
              <a:t>applying log10 or natural log on both sides</a:t>
            </a:r>
          </a:p>
        </p:txBody>
      </p:sp>
      <p:sp>
        <p:nvSpPr>
          <p:cNvPr id="9" name="Down Arrow 8"/>
          <p:cNvSpPr/>
          <p:nvPr/>
        </p:nvSpPr>
        <p:spPr>
          <a:xfrm>
            <a:off x="1652122" y="3055617"/>
            <a:ext cx="574675" cy="737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>
              <a:latin typeface="+mj-lt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753564" y="4507160"/>
            <a:ext cx="5746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467" y="4963890"/>
            <a:ext cx="4790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latin typeface="+mj-lt"/>
              </a:rPr>
              <a:t>Determine </a:t>
            </a:r>
            <a:r>
              <a:rPr lang="en-AU" sz="2000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en-AU" sz="2000" baseline="-25000" dirty="0">
                <a:latin typeface="+mj-lt"/>
                <a:cs typeface="Times New Roman" panose="02020603050405020304" pitchFamily="18" charset="0"/>
              </a:rPr>
              <a:t>0</a:t>
            </a:r>
            <a:r>
              <a:rPr lang="en-AU" sz="2000" dirty="0">
                <a:latin typeface="+mj-lt"/>
              </a:rPr>
              <a:t> and </a:t>
            </a:r>
            <a:r>
              <a:rPr lang="en-AU" sz="2000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en-AU" sz="2000" baseline="-25000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en-AU" sz="2000" dirty="0">
                <a:latin typeface="+mj-lt"/>
              </a:rPr>
              <a:t> by linear regression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1716883" y="5452164"/>
            <a:ext cx="5746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136" y="5923113"/>
                <a:ext cx="11717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sSub>
                            <m:sSub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AU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36" y="5923113"/>
                <a:ext cx="1171796" cy="307777"/>
              </a:xfrm>
              <a:prstGeom prst="rect">
                <a:avLst/>
              </a:prstGeom>
              <a:blipFill>
                <a:blip r:embed="rId5"/>
                <a:stretch>
                  <a:fillRect l="-1563" b="-2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26797" y="5923112"/>
                <a:ext cx="9114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797" y="5923112"/>
                <a:ext cx="911403" cy="307777"/>
              </a:xfrm>
              <a:prstGeom prst="rect">
                <a:avLst/>
              </a:prstGeom>
              <a:blipFill>
                <a:blip r:embed="rId6"/>
                <a:stretch>
                  <a:fillRect l="-8000" r="-2000" b="-3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337" y="2548112"/>
                <a:ext cx="31272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og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37" y="2548112"/>
                <a:ext cx="3127266" cy="307777"/>
              </a:xfrm>
              <a:prstGeom prst="rect">
                <a:avLst/>
              </a:prstGeom>
              <a:blipFill>
                <a:blip r:embed="rId7"/>
                <a:stretch>
                  <a:fillRect l="-1170" r="-2144" b="-4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01588" y="4080343"/>
                <a:ext cx="254082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</m:oMath>
                  </m:oMathPara>
                </a14:m>
                <a:endParaRPr lang="en-AU" sz="2000" b="0" dirty="0">
                  <a:solidFill>
                    <a:srgbClr val="FF0000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AU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AU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588" y="4080343"/>
                <a:ext cx="2540824" cy="615553"/>
              </a:xfrm>
              <a:prstGeom prst="rect">
                <a:avLst/>
              </a:prstGeom>
              <a:blipFill>
                <a:blip r:embed="rId8"/>
                <a:stretch>
                  <a:fillRect l="-1683" b="-188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6706" y="3858186"/>
                <a:ext cx="14968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AU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06" y="3858186"/>
                <a:ext cx="1496885" cy="307777"/>
              </a:xfrm>
              <a:prstGeom prst="rect">
                <a:avLst/>
              </a:prstGeom>
              <a:blipFill>
                <a:blip r:embed="rId9"/>
                <a:stretch>
                  <a:fillRect l="-3265" r="-3265" b="-2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6B8CD20-330D-F4A9-6E63-7B1A63AE508D}"/>
              </a:ext>
            </a:extLst>
          </p:cNvPr>
          <p:cNvSpPr txBox="1"/>
          <p:nvPr/>
        </p:nvSpPr>
        <p:spPr>
          <a:xfrm>
            <a:off x="-18000" y="6489000"/>
            <a:ext cx="652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L05E02_leastSquaresRegression_powerEquationFit. 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856491-D82E-CA6B-DB5D-82692C3C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22</a:t>
            </a:fld>
            <a:endParaRPr lang="en-AU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243560" y="30363"/>
            <a:ext cx="86918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accent2"/>
                </a:solidFill>
                <a:ea typeface="宋体" panose="02010600030101010101" pitchFamily="2" charset="-122"/>
              </a:rPr>
              <a:t>Example - 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Linearization of nonlinear relationships</a:t>
            </a:r>
            <a:endParaRPr lang="en-AU" altLang="en-US" sz="2800" b="1" dirty="0">
              <a:solidFill>
                <a:srgbClr val="FF0000"/>
              </a:solidFill>
            </a:endParaRP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2334924" y="980475"/>
            <a:ext cx="44741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Fit a power equation to the (x, y) data.</a:t>
            </a:r>
          </a:p>
        </p:txBody>
      </p:sp>
      <p:pic>
        <p:nvPicPr>
          <p:cNvPr id="3277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89138"/>
            <a:ext cx="2881312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88" y="1916113"/>
            <a:ext cx="4183062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7093F7-78DC-8FCB-79CE-EEE882199CC1}"/>
              </a:ext>
            </a:extLst>
          </p:cNvPr>
          <p:cNvSpPr txBox="1"/>
          <p:nvPr/>
        </p:nvSpPr>
        <p:spPr>
          <a:xfrm>
            <a:off x="-18000" y="6489000"/>
            <a:ext cx="6267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L05E02_leastSquaresRegression_powerEquationFit.m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C42F4-6ED2-8EE2-DC73-DAD0FCCD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23</a:t>
            </a:fld>
            <a:endParaRPr lang="en-AU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3635375" y="9000"/>
            <a:ext cx="1824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Solution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18208" y="773113"/>
            <a:ext cx="3368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Power law relationship:</a:t>
            </a:r>
          </a:p>
        </p:txBody>
      </p:sp>
      <p:graphicFrame>
        <p:nvGraphicFramePr>
          <p:cNvPr id="2458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05905"/>
              </p:ext>
            </p:extLst>
          </p:nvPr>
        </p:nvGraphicFramePr>
        <p:xfrm>
          <a:off x="3621088" y="504000"/>
          <a:ext cx="172085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1613" imgH="215806" progId="Equation.3">
                  <p:embed/>
                </p:oleObj>
              </mc:Choice>
              <mc:Fallback>
                <p:oleObj name="Equation" r:id="rId3" imgW="431613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504000"/>
                        <a:ext cx="172085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8208" y="1349544"/>
            <a:ext cx="6264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Linearise by applying log10 to both sides:</a:t>
            </a:r>
          </a:p>
        </p:txBody>
      </p:sp>
      <p:graphicFrame>
        <p:nvGraphicFramePr>
          <p:cNvPr id="2458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272812"/>
              </p:ext>
            </p:extLst>
          </p:nvPr>
        </p:nvGraphicFramePr>
        <p:xfrm>
          <a:off x="2124075" y="1798688"/>
          <a:ext cx="453548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36033" imgH="203112" progId="Equation.3">
                  <p:embed/>
                </p:oleObj>
              </mc:Choice>
              <mc:Fallback>
                <p:oleObj name="Equation" r:id="rId5" imgW="1536033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798688"/>
                        <a:ext cx="453548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946525"/>
            <a:ext cx="2881312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334670"/>
              </p:ext>
            </p:extLst>
          </p:nvPr>
        </p:nvGraphicFramePr>
        <p:xfrm>
          <a:off x="2201977" y="2860920"/>
          <a:ext cx="39306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20800" imgH="228600" progId="Equation.3">
                  <p:embed/>
                </p:oleObj>
              </mc:Choice>
              <mc:Fallback>
                <p:oleObj name="Equation" r:id="rId8" imgW="1320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977" y="2860920"/>
                        <a:ext cx="39306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5"/>
          <p:cNvSpPr txBox="1">
            <a:spLocks noChangeArrowheads="1"/>
          </p:cNvSpPr>
          <p:nvPr/>
        </p:nvSpPr>
        <p:spPr bwMode="auto">
          <a:xfrm>
            <a:off x="18208" y="2380952"/>
            <a:ext cx="63987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Linear relationship between log(y) and log(x):</a:t>
            </a:r>
          </a:p>
        </p:txBody>
      </p:sp>
      <p:graphicFrame>
        <p:nvGraphicFramePr>
          <p:cNvPr id="2458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765250"/>
              </p:ext>
            </p:extLst>
          </p:nvPr>
        </p:nvGraphicFramePr>
        <p:xfrm>
          <a:off x="6942023" y="2529000"/>
          <a:ext cx="1839912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11200" imgH="457200" progId="Equation.3">
                  <p:embed/>
                </p:oleObj>
              </mc:Choice>
              <mc:Fallback>
                <p:oleObj name="Equation" r:id="rId10" imgW="7112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023" y="2529000"/>
                        <a:ext cx="1839912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7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975100"/>
            <a:ext cx="19431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635375" y="4868863"/>
            <a:ext cx="912813" cy="576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5182176" y="352840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5776" y="3553852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1758A-5F24-5604-9741-176C2CED3FAC}"/>
              </a:ext>
            </a:extLst>
          </p:cNvPr>
          <p:cNvSpPr txBox="1"/>
          <p:nvPr/>
        </p:nvSpPr>
        <p:spPr>
          <a:xfrm>
            <a:off x="-18000" y="6489000"/>
            <a:ext cx="6267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L05E02_leastSquaresRegression_powerEquationFit.m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0F761-7119-56D0-E447-6BBBBE86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24</a:t>
            </a:fld>
            <a:endParaRPr lang="en-AU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60350"/>
            <a:ext cx="2881313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565995"/>
              </p:ext>
            </p:extLst>
          </p:nvPr>
        </p:nvGraphicFramePr>
        <p:xfrm>
          <a:off x="712788" y="411163"/>
          <a:ext cx="449421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800" imgH="228600" progId="Equation.3">
                  <p:embed/>
                </p:oleObj>
              </mc:Choice>
              <mc:Fallback>
                <p:oleObj name="Equation" r:id="rId3" imgW="13208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411163"/>
                        <a:ext cx="449421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395288" y="1341438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/>
              <a:t>Least-squares regression:</a:t>
            </a:r>
          </a:p>
        </p:txBody>
      </p:sp>
      <p:graphicFrame>
        <p:nvGraphicFramePr>
          <p:cNvPr id="256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661063"/>
              </p:ext>
            </p:extLst>
          </p:nvPr>
        </p:nvGraphicFramePr>
        <p:xfrm>
          <a:off x="755650" y="1844675"/>
          <a:ext cx="1762125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0474" imgH="393529" progId="Equation.3">
                  <p:embed/>
                </p:oleObj>
              </mc:Choice>
              <mc:Fallback>
                <p:oleObj name="Equation" r:id="rId5" imgW="520474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44675"/>
                        <a:ext cx="1762125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3346450"/>
            <a:ext cx="3887787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4930775" y="3933825"/>
            <a:ext cx="1441450" cy="5746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60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839133"/>
              </p:ext>
            </p:extLst>
          </p:nvPr>
        </p:nvGraphicFramePr>
        <p:xfrm>
          <a:off x="5502275" y="4630738"/>
          <a:ext cx="357663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00200" imgH="203200" progId="Equation.3">
                  <p:embed/>
                </p:oleObj>
              </mc:Choice>
              <mc:Fallback>
                <p:oleObj name="Equation" r:id="rId8" imgW="1600200" imgH="203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4630738"/>
                        <a:ext cx="3576638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74064" y="11663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624" y="14207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A560EB-D2D6-9AC7-99B9-A751240E1C5E}"/>
              </a:ext>
            </a:extLst>
          </p:cNvPr>
          <p:cNvSpPr txBox="1"/>
          <p:nvPr/>
        </p:nvSpPr>
        <p:spPr>
          <a:xfrm>
            <a:off x="-18000" y="6489000"/>
            <a:ext cx="6267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L05E02_leastSquaresRegression_powerEquationFit.m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8F08F6-D55C-062A-AB20-2996A85C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25</a:t>
            </a:fld>
            <a:endParaRPr lang="en-AU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775726"/>
              </p:ext>
            </p:extLst>
          </p:nvPr>
        </p:nvGraphicFramePr>
        <p:xfrm>
          <a:off x="1169048" y="99000"/>
          <a:ext cx="25177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25" imgH="457002" progId="Equation.3">
                  <p:embed/>
                </p:oleObj>
              </mc:Choice>
              <mc:Fallback>
                <p:oleObj name="Equation" r:id="rId2" imgW="863225" imgH="45700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048" y="99000"/>
                        <a:ext cx="25177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Arrow 4"/>
          <p:cNvSpPr/>
          <p:nvPr/>
        </p:nvSpPr>
        <p:spPr>
          <a:xfrm>
            <a:off x="4211637" y="192611"/>
            <a:ext cx="720725" cy="57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2662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057905"/>
              </p:ext>
            </p:extLst>
          </p:nvPr>
        </p:nvGraphicFramePr>
        <p:xfrm>
          <a:off x="3421063" y="1416812"/>
          <a:ext cx="237807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641" imgH="215806" progId="Equation.3">
                  <p:embed/>
                </p:oleObj>
              </mc:Choice>
              <mc:Fallback>
                <p:oleObj name="Equation" r:id="rId4" imgW="596641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1416812"/>
                        <a:ext cx="2378075" cy="85248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545525"/>
            <a:ext cx="4183062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924300" y="2210562"/>
            <a:ext cx="879475" cy="13684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31137" y="138319"/>
                <a:ext cx="26858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AU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=10</m:t>
                          </m:r>
                        </m:e>
                        <m:sup>
                          <m:sSub>
                            <m:sSubPr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137" y="138319"/>
                <a:ext cx="268586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31136" y="711628"/>
                <a:ext cx="262084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32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=1.75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136" y="711628"/>
                <a:ext cx="2620846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BBD0BF7-FEE1-A3E9-5FC9-C4C6621661C9}"/>
              </a:ext>
            </a:extLst>
          </p:cNvPr>
          <p:cNvSpPr txBox="1"/>
          <p:nvPr/>
        </p:nvSpPr>
        <p:spPr>
          <a:xfrm>
            <a:off x="-18000" y="6489000"/>
            <a:ext cx="64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L05E02_leastSquaresRegression_powerEquationFit. m **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95ADB-7889-916C-10DB-BEB32FB7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26</a:t>
            </a:fld>
            <a:endParaRPr lang="en-AU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87439" y="9000"/>
            <a:ext cx="89691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Linearization of other nonlinear relationships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20484" name="TextBox 18"/>
          <p:cNvSpPr txBox="1">
            <a:spLocks noChangeArrowheads="1"/>
          </p:cNvSpPr>
          <p:nvPr/>
        </p:nvSpPr>
        <p:spPr bwMode="auto">
          <a:xfrm>
            <a:off x="179512" y="774000"/>
            <a:ext cx="301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(2) Exponential function: </a:t>
            </a:r>
          </a:p>
        </p:txBody>
      </p:sp>
      <p:graphicFrame>
        <p:nvGraphicFramePr>
          <p:cNvPr id="204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108493"/>
              </p:ext>
            </p:extLst>
          </p:nvPr>
        </p:nvGraphicFramePr>
        <p:xfrm>
          <a:off x="1289160" y="1072114"/>
          <a:ext cx="21256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2937" imgH="215713" progId="Equation.3">
                  <p:embed/>
                </p:oleObj>
              </mc:Choice>
              <mc:Fallback>
                <p:oleObj name="Equation" r:id="rId2" imgW="532937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160" y="1072114"/>
                        <a:ext cx="212566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909" y="1420828"/>
            <a:ext cx="22066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Down Arrow 18"/>
          <p:cNvSpPr/>
          <p:nvPr/>
        </p:nvSpPr>
        <p:spPr>
          <a:xfrm>
            <a:off x="1912938" y="1919046"/>
            <a:ext cx="574675" cy="517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/>
          </a:p>
        </p:txBody>
      </p:sp>
      <p:sp>
        <p:nvSpPr>
          <p:cNvPr id="20489" name="TextBox 18"/>
          <p:cNvSpPr txBox="1">
            <a:spLocks noChangeArrowheads="1"/>
          </p:cNvSpPr>
          <p:nvPr/>
        </p:nvSpPr>
        <p:spPr bwMode="auto">
          <a:xfrm>
            <a:off x="3329243" y="2619431"/>
            <a:ext cx="26561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>
                <a:solidFill>
                  <a:srgbClr val="FF0000"/>
                </a:solidFill>
              </a:rPr>
              <a:t>Linear relationship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>
                <a:solidFill>
                  <a:srgbClr val="FF0000"/>
                </a:solidFill>
              </a:rPr>
              <a:t>between X and Y.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2600434" y="1882669"/>
            <a:ext cx="36997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applying natural log on both sides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936784" y="3111261"/>
            <a:ext cx="574675" cy="592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1913" y="5625033"/>
                <a:ext cx="10273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13" y="5625033"/>
                <a:ext cx="1027333" cy="307777"/>
              </a:xfrm>
              <a:prstGeom prst="rect">
                <a:avLst/>
              </a:prstGeom>
              <a:blipFill>
                <a:blip r:embed="rId5"/>
                <a:stretch>
                  <a:fillRect l="-1775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35855" y="5612351"/>
                <a:ext cx="9019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855" y="5612351"/>
                <a:ext cx="901977" cy="307777"/>
              </a:xfrm>
              <a:prstGeom prst="rect">
                <a:avLst/>
              </a:prstGeom>
              <a:blipFill>
                <a:blip r:embed="rId6"/>
                <a:stretch>
                  <a:fillRect l="-9459" r="-2027" b="-3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16"/>
          <p:cNvSpPr/>
          <p:nvPr/>
        </p:nvSpPr>
        <p:spPr>
          <a:xfrm>
            <a:off x="1936785" y="4229970"/>
            <a:ext cx="5746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/>
          </a:p>
        </p:txBody>
      </p:sp>
      <p:sp>
        <p:nvSpPr>
          <p:cNvPr id="6" name="TextBox 5"/>
          <p:cNvSpPr txBox="1"/>
          <p:nvPr/>
        </p:nvSpPr>
        <p:spPr>
          <a:xfrm>
            <a:off x="277416" y="4635564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Determine 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AU" sz="2000" dirty="0"/>
              <a:t> and 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2000" dirty="0"/>
              <a:t> by linear regression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1912936" y="5258868"/>
            <a:ext cx="5746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2281" y="2547366"/>
                <a:ext cx="25676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AU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1" y="2547366"/>
                <a:ext cx="2567626" cy="307777"/>
              </a:xfrm>
              <a:prstGeom prst="rect">
                <a:avLst/>
              </a:prstGeom>
              <a:blipFill>
                <a:blip r:embed="rId7"/>
                <a:stretch>
                  <a:fillRect l="-1663" r="-713" b="-4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94835" y="3545046"/>
                <a:ext cx="231095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AU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AU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</m:oMath>
                  </m:oMathPara>
                </a14:m>
                <a:endParaRPr lang="en-AU" sz="20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AU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835" y="3545046"/>
                <a:ext cx="2310953" cy="615553"/>
              </a:xfrm>
              <a:prstGeom prst="rect">
                <a:avLst/>
              </a:prstGeom>
              <a:blipFill>
                <a:blip r:embed="rId8"/>
                <a:stretch>
                  <a:fillRect l="-789" b="-188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7528" y="3689366"/>
                <a:ext cx="14968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28" y="3689366"/>
                <a:ext cx="1496885" cy="307777"/>
              </a:xfrm>
              <a:prstGeom prst="rect">
                <a:avLst/>
              </a:prstGeom>
              <a:blipFill>
                <a:blip r:embed="rId9"/>
                <a:stretch>
                  <a:fillRect l="-2846" r="-3659" b="-196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22B3FB2-0696-3120-5F7D-9ADEDA5A49F1}"/>
              </a:ext>
            </a:extLst>
          </p:cNvPr>
          <p:cNvSpPr txBox="1"/>
          <p:nvPr/>
        </p:nvSpPr>
        <p:spPr>
          <a:xfrm>
            <a:off x="274" y="6522169"/>
            <a:ext cx="7046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i="0" dirty="0">
                <a:solidFill>
                  <a:srgbClr val="FF0000"/>
                </a:solidFill>
                <a:effectLst/>
                <a:latin typeface="+mj-lt"/>
              </a:rPr>
              <a:t>L05E03_leastSquaresRegression_exponentialEquationFit.</a:t>
            </a:r>
            <a:r>
              <a:rPr lang="en-AU" b="1" dirty="0">
                <a:solidFill>
                  <a:srgbClr val="FF0000"/>
                </a:solidFill>
              </a:rPr>
              <a:t>m **</a:t>
            </a:r>
            <a:endParaRPr lang="en-AU" sz="1800" b="1" i="0" dirty="0"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447AE-6E93-1514-6A39-6EACA359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27</a:t>
            </a:fld>
            <a:endParaRPr lang="en-AU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8"/>
          <p:cNvSpPr txBox="1">
            <a:spLocks noChangeArrowheads="1"/>
          </p:cNvSpPr>
          <p:nvPr/>
        </p:nvSpPr>
        <p:spPr bwMode="auto">
          <a:xfrm>
            <a:off x="323850" y="115888"/>
            <a:ext cx="41969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(3) Saturation growth rate function: </a:t>
            </a:r>
          </a:p>
        </p:txBody>
      </p:sp>
      <p:graphicFrame>
        <p:nvGraphicFramePr>
          <p:cNvPr id="2253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550937"/>
              </p:ext>
            </p:extLst>
          </p:nvPr>
        </p:nvGraphicFramePr>
        <p:xfrm>
          <a:off x="463552" y="595645"/>
          <a:ext cx="214059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586" imgH="368140" progId="Equation.3">
                  <p:embed/>
                </p:oleObj>
              </mc:Choice>
              <mc:Fallback>
                <p:oleObj name="Equation" r:id="rId3" imgW="723586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2" y="595645"/>
                        <a:ext cx="2140590" cy="1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own Arrow 3"/>
          <p:cNvSpPr/>
          <p:nvPr/>
        </p:nvSpPr>
        <p:spPr>
          <a:xfrm>
            <a:off x="1269207" y="1768322"/>
            <a:ext cx="576262" cy="512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962422" y="1753938"/>
            <a:ext cx="811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invert</a:t>
            </a:r>
          </a:p>
        </p:txBody>
      </p:sp>
      <p:graphicFrame>
        <p:nvGraphicFramePr>
          <p:cNvPr id="225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093315"/>
              </p:ext>
            </p:extLst>
          </p:nvPr>
        </p:nvGraphicFramePr>
        <p:xfrm>
          <a:off x="463550" y="2248938"/>
          <a:ext cx="2306519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431800" progId="Equation.3">
                  <p:embed/>
                </p:oleObj>
              </mc:Choice>
              <mc:Fallback>
                <p:oleObj name="Equation" r:id="rId5" imgW="914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2248938"/>
                        <a:ext cx="2306519" cy="1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448" y="993308"/>
            <a:ext cx="25717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own Arrow 8"/>
          <p:cNvSpPr/>
          <p:nvPr/>
        </p:nvSpPr>
        <p:spPr>
          <a:xfrm>
            <a:off x="1201661" y="3383999"/>
            <a:ext cx="574675" cy="509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/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3164527" y="1945354"/>
            <a:ext cx="22813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>
                <a:solidFill>
                  <a:srgbClr val="FF0000"/>
                </a:solidFill>
              </a:rPr>
              <a:t>Linear relationship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>
                <a:solidFill>
                  <a:srgbClr val="FF0000"/>
                </a:solidFill>
              </a:rPr>
              <a:t>between X and Y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269207" y="4447270"/>
            <a:ext cx="5746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/>
          </a:p>
        </p:txBody>
      </p:sp>
      <p:sp>
        <p:nvSpPr>
          <p:cNvPr id="14" name="TextBox 13"/>
          <p:cNvSpPr txBox="1"/>
          <p:nvPr/>
        </p:nvSpPr>
        <p:spPr>
          <a:xfrm>
            <a:off x="-18000" y="4795780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Determine 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AU" sz="2000" dirty="0"/>
              <a:t> and 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2000" dirty="0"/>
              <a:t> by linear regression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1240077" y="5364000"/>
            <a:ext cx="5746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42000" y="5795801"/>
                <a:ext cx="11898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=1/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00" y="5795801"/>
                <a:ext cx="1189878" cy="307777"/>
              </a:xfrm>
              <a:prstGeom prst="rect">
                <a:avLst/>
              </a:prstGeom>
              <a:blipFill>
                <a:blip r:embed="rId8"/>
                <a:stretch>
                  <a:fillRect l="-1538" r="-2051" b="-3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69661" y="5795800"/>
                <a:ext cx="11785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661" y="5795800"/>
                <a:ext cx="1178528" cy="307777"/>
              </a:xfrm>
              <a:prstGeom prst="rect">
                <a:avLst/>
              </a:prstGeom>
              <a:blipFill>
                <a:blip r:embed="rId9"/>
                <a:stretch>
                  <a:fillRect l="-6736" r="-1554" b="-3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40555" y="3922121"/>
                <a:ext cx="14968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55" y="3922121"/>
                <a:ext cx="1496885" cy="307777"/>
              </a:xfrm>
              <a:prstGeom prst="rect">
                <a:avLst/>
              </a:prstGeom>
              <a:blipFill>
                <a:blip r:embed="rId10"/>
                <a:stretch>
                  <a:fillRect l="-2846" r="-3659" b="-196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42098" y="2972342"/>
                <a:ext cx="1526252" cy="63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098" y="2972342"/>
                <a:ext cx="1526252" cy="6310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32655" y="3945160"/>
                <a:ext cx="2145138" cy="637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A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AU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    </m:t>
                      </m:r>
                      <m:sSub>
                        <m:sSubPr>
                          <m:ctrlP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AU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A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AU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55" y="3945160"/>
                <a:ext cx="2145138" cy="6370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9EB3DC8-05E9-044E-00E2-604B42631375}"/>
              </a:ext>
            </a:extLst>
          </p:cNvPr>
          <p:cNvSpPr txBox="1"/>
          <p:nvPr/>
        </p:nvSpPr>
        <p:spPr>
          <a:xfrm>
            <a:off x="0" y="6487810"/>
            <a:ext cx="81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L05E04_leastSquaresRegression_saturationGrowthRateEquationFit.m **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F1A9DA-9B7E-C059-D257-121667D0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28</a:t>
            </a:fld>
            <a:endParaRPr lang="en-AU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1665394" y="2054494"/>
            <a:ext cx="58544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Curve fitting by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Polynomial Regression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2F0423-C071-DA73-AF19-4BCB496C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6536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D1AB-BF00-F2FE-D842-EA4038A1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9362"/>
          </a:xfrm>
        </p:spPr>
        <p:txBody>
          <a:bodyPr/>
          <a:lstStyle/>
          <a:p>
            <a:r>
              <a:rPr lang="en-AU" sz="3200" b="1" dirty="0"/>
              <a:t>MATLAB example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E67D-03B0-3EC8-0F7E-7F0C80A6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All lecture scripts uploaded weekly to:</a:t>
            </a:r>
          </a:p>
          <a:p>
            <a:pPr marL="0" indent="0">
              <a:buNone/>
            </a:pPr>
            <a:r>
              <a:rPr lang="en-AU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https://github.com/AzdiarGazder/MECH201</a:t>
            </a:r>
            <a:endParaRPr lang="en-AU" dirty="0">
              <a:solidFill>
                <a:srgbClr val="0000FF"/>
              </a:solidFill>
            </a:endParaRP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Please follow the instructions posted there to download and run your local copy of the scripts.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9A111-9EAA-4E63-E2A6-DD1B5A4E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69464-3999-4ECB-8476-07450CCCA727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74809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1321645" y="54000"/>
            <a:ext cx="694613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Polynomial (non-linear) regression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FF0000"/>
                </a:solidFill>
                <a:ea typeface="宋体" pitchFamily="2" charset="-122"/>
              </a:rPr>
              <a:t>(single x, 2</a:t>
            </a:r>
            <a:r>
              <a:rPr lang="en-US" altLang="zh-CN" sz="3200" b="1" baseline="30000" dirty="0">
                <a:solidFill>
                  <a:srgbClr val="FF0000"/>
                </a:solidFill>
                <a:ea typeface="宋体" pitchFamily="2" charset="-122"/>
              </a:rPr>
              <a:t>nd</a:t>
            </a:r>
            <a:r>
              <a:rPr lang="en-US" altLang="zh-CN" sz="3200" b="1" dirty="0">
                <a:solidFill>
                  <a:srgbClr val="FF0000"/>
                </a:solidFill>
                <a:ea typeface="宋体" pitchFamily="2" charset="-122"/>
              </a:rPr>
              <a:t> order)</a:t>
            </a:r>
            <a:endParaRPr lang="en-AU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95288" y="1134000"/>
            <a:ext cx="8064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If we fit a second-order polynomial or quadratic equation:</a:t>
            </a:r>
          </a:p>
        </p:txBody>
      </p:sp>
      <p:graphicFrame>
        <p:nvGraphicFramePr>
          <p:cNvPr id="1536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51453"/>
              </p:ext>
            </p:extLst>
          </p:nvPr>
        </p:nvGraphicFramePr>
        <p:xfrm>
          <a:off x="1763713" y="2664000"/>
          <a:ext cx="5487987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19100" progId="Equation.3">
                  <p:embed/>
                </p:oleObj>
              </mc:Choice>
              <mc:Fallback>
                <p:oleObj name="Equation" r:id="rId2" imgW="16129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664000"/>
                        <a:ext cx="5487987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694069"/>
              </p:ext>
            </p:extLst>
          </p:nvPr>
        </p:nvGraphicFramePr>
        <p:xfrm>
          <a:off x="2484438" y="1524538"/>
          <a:ext cx="33274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900" imgH="228600" progId="Equation.3">
                  <p:embed/>
                </p:oleObj>
              </mc:Choice>
              <mc:Fallback>
                <p:oleObj name="Equation" r:id="rId4" imgW="9779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524538"/>
                        <a:ext cx="33274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95288" y="2338625"/>
            <a:ext cx="8353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Coefficients a</a:t>
            </a:r>
            <a:r>
              <a:rPr lang="en-AU" altLang="en-US" sz="2400" baseline="-25000" dirty="0"/>
              <a:t>0</a:t>
            </a:r>
            <a:r>
              <a:rPr lang="en-AU" altLang="en-US" sz="2400" dirty="0"/>
              <a:t>, a</a:t>
            </a:r>
            <a:r>
              <a:rPr lang="en-AU" altLang="en-US" sz="2400" baseline="-25000" dirty="0"/>
              <a:t>1</a:t>
            </a:r>
            <a:r>
              <a:rPr lang="en-AU" altLang="en-US" sz="2400" dirty="0"/>
              <a:t> and a</a:t>
            </a:r>
            <a:r>
              <a:rPr lang="en-AU" altLang="en-US" sz="2400" baseline="-25000" dirty="0"/>
              <a:t>2</a:t>
            </a:r>
            <a:r>
              <a:rPr lang="en-AU" altLang="en-US" sz="2400" dirty="0"/>
              <a:t> can be determined by minimizing:</a:t>
            </a:r>
          </a:p>
        </p:txBody>
      </p:sp>
      <p:graphicFrame>
        <p:nvGraphicFramePr>
          <p:cNvPr id="1536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665504"/>
              </p:ext>
            </p:extLst>
          </p:nvPr>
        </p:nvGraphicFramePr>
        <p:xfrm>
          <a:off x="2578100" y="4019337"/>
          <a:ext cx="4060825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08200" imgH="1231900" progId="Equation.3">
                  <p:embed/>
                </p:oleObj>
              </mc:Choice>
              <mc:Fallback>
                <p:oleObj name="Equation" r:id="rId6" imgW="2108200" imgH="1231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4019337"/>
                        <a:ext cx="4060825" cy="237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ight Arrow 14"/>
          <p:cNvSpPr/>
          <p:nvPr/>
        </p:nvSpPr>
        <p:spPr>
          <a:xfrm>
            <a:off x="1321645" y="4968590"/>
            <a:ext cx="9779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459758-8850-EED1-DC6A-022F69E848C3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L05E05_polynomialRegression.m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E6A85-F772-94EC-5D41-AC9AEF66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30</a:t>
            </a:fld>
            <a:endParaRPr lang="en-AU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705231"/>
              </p:ext>
            </p:extLst>
          </p:nvPr>
        </p:nvGraphicFramePr>
        <p:xfrm>
          <a:off x="1340962" y="260350"/>
          <a:ext cx="4892675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1308100" progId="Equation.3">
                  <p:embed/>
                </p:oleObj>
              </mc:Choice>
              <mc:Fallback>
                <p:oleObj name="Equation" r:id="rId2" imgW="2540000" imgH="1308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962" y="260350"/>
                        <a:ext cx="4892675" cy="252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ight Arrow 2"/>
          <p:cNvSpPr/>
          <p:nvPr/>
        </p:nvSpPr>
        <p:spPr>
          <a:xfrm>
            <a:off x="117000" y="1052513"/>
            <a:ext cx="977900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4" name="Right Arrow 3"/>
          <p:cNvSpPr/>
          <p:nvPr/>
        </p:nvSpPr>
        <p:spPr>
          <a:xfrm>
            <a:off x="188437" y="3141663"/>
            <a:ext cx="979488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600075" y="3933825"/>
          <a:ext cx="3668713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5000" imgH="1231900" progId="Equation.3">
                  <p:embed/>
                </p:oleObj>
              </mc:Choice>
              <mc:Fallback>
                <p:oleObj name="Equation" r:id="rId4" imgW="1905000" imgH="1231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3933825"/>
                        <a:ext cx="3668713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4572000" y="4437063"/>
          <a:ext cx="1282700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8000" imgH="596900" progId="Equation.3">
                  <p:embed/>
                </p:oleObj>
              </mc:Choice>
              <mc:Fallback>
                <p:oleObj name="Equation" r:id="rId6" imgW="508000" imgH="59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37063"/>
                        <a:ext cx="1282700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6453188" y="3933825"/>
          <a:ext cx="1736725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01309" imgH="1231366" progId="Equation.3">
                  <p:embed/>
                </p:oleObj>
              </mc:Choice>
              <mc:Fallback>
                <p:oleObj name="Equation" r:id="rId8" imgW="901309" imgH="123136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3933825"/>
                        <a:ext cx="1736725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183012"/>
              </p:ext>
            </p:extLst>
          </p:nvPr>
        </p:nvGraphicFramePr>
        <p:xfrm>
          <a:off x="1691800" y="3071813"/>
          <a:ext cx="186848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139700" progId="Equation.3">
                  <p:embed/>
                </p:oleObj>
              </mc:Choice>
              <mc:Fallback>
                <p:oleObj name="Equation" r:id="rId10" imgW="457200" imgH="139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800" y="3071813"/>
                        <a:ext cx="1868487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5887103-52F8-0A34-9B89-4B68D7376930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L05E05_polynomialRegression.m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AB672-F43C-2335-0683-7A4D408820DA}"/>
              </a:ext>
            </a:extLst>
          </p:cNvPr>
          <p:cNvSpPr txBox="1"/>
          <p:nvPr/>
        </p:nvSpPr>
        <p:spPr>
          <a:xfrm>
            <a:off x="6202500" y="1410923"/>
            <a:ext cx="2835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b="1" dirty="0">
                <a:solidFill>
                  <a:srgbClr val="FF0000"/>
                </a:solidFill>
              </a:rPr>
              <a:t>This is familiar!</a:t>
            </a:r>
          </a:p>
          <a:p>
            <a:pPr algn="ctr"/>
            <a:endParaRPr lang="en-AU" b="1" dirty="0">
              <a:solidFill>
                <a:srgbClr val="FF0000"/>
              </a:solidFill>
            </a:endParaRPr>
          </a:p>
          <a:p>
            <a:pPr algn="ctr"/>
            <a:r>
              <a:rPr lang="en-AU" b="1" dirty="0">
                <a:solidFill>
                  <a:srgbClr val="FF0000"/>
                </a:solidFill>
              </a:rPr>
              <a:t>Use Gauss elimination or LU decomposition, or Gauss-Seidel iteration from week 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94FA-7AB7-BC49-372A-830B0D3D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31</a:t>
            </a:fld>
            <a:endParaRPr lang="en-AU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23850" y="144000"/>
            <a:ext cx="806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Solving </a:t>
            </a:r>
            <a:r>
              <a:rPr lang="en-AU" altLang="en-US" sz="2800" b="1" dirty="0"/>
              <a:t>AX </a:t>
            </a:r>
            <a:r>
              <a:rPr lang="en-AU" altLang="en-US" sz="2800" dirty="0"/>
              <a:t>= </a:t>
            </a:r>
            <a:r>
              <a:rPr lang="en-AU" altLang="en-US" sz="2800" b="1" dirty="0"/>
              <a:t>B</a:t>
            </a:r>
            <a:r>
              <a:rPr lang="en-AU" altLang="en-US" sz="2800" dirty="0"/>
              <a:t> yields the coefficients a</a:t>
            </a:r>
            <a:r>
              <a:rPr lang="en-AU" altLang="en-US" sz="2800" baseline="-25000" dirty="0"/>
              <a:t>0</a:t>
            </a:r>
            <a:r>
              <a:rPr lang="en-AU" altLang="en-US" sz="2800" dirty="0"/>
              <a:t>, a</a:t>
            </a:r>
            <a:r>
              <a:rPr lang="en-AU" altLang="en-US" sz="2800" baseline="-25000" dirty="0"/>
              <a:t>1</a:t>
            </a:r>
            <a:r>
              <a:rPr lang="en-AU" altLang="en-US" sz="2800" dirty="0"/>
              <a:t> &amp; a</a:t>
            </a:r>
            <a:r>
              <a:rPr lang="en-AU" altLang="en-US" sz="2800" baseline="-25000" dirty="0"/>
              <a:t>2</a:t>
            </a:r>
            <a:endParaRPr lang="en-AU" altLang="en-US" sz="2800" dirty="0"/>
          </a:p>
        </p:txBody>
      </p:sp>
      <p:sp>
        <p:nvSpPr>
          <p:cNvPr id="17415" name="TextBox 15"/>
          <p:cNvSpPr txBox="1">
            <a:spLocks noChangeArrowheads="1"/>
          </p:cNvSpPr>
          <p:nvPr/>
        </p:nvSpPr>
        <p:spPr bwMode="auto">
          <a:xfrm>
            <a:off x="349366" y="1539000"/>
            <a:ext cx="4225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/>
              <a:t>1) Standard error of the estimate:</a:t>
            </a:r>
          </a:p>
        </p:txBody>
      </p:sp>
      <p:graphicFrame>
        <p:nvGraphicFramePr>
          <p:cNvPr id="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0748"/>
              </p:ext>
            </p:extLst>
          </p:nvPr>
        </p:nvGraphicFramePr>
        <p:xfrm>
          <a:off x="1293929" y="2005725"/>
          <a:ext cx="3086100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559" imgH="406224" progId="Equation.3">
                  <p:embed/>
                </p:oleObj>
              </mc:Choice>
              <mc:Fallback>
                <p:oleObj name="Equation" r:id="rId2" imgW="1015559" imgH="4062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929" y="2005725"/>
                        <a:ext cx="3086100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Box 19"/>
          <p:cNvSpPr txBox="1">
            <a:spLocks noChangeArrowheads="1"/>
          </p:cNvSpPr>
          <p:nvPr/>
        </p:nvSpPr>
        <p:spPr bwMode="auto">
          <a:xfrm>
            <a:off x="349366" y="3339000"/>
            <a:ext cx="84963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m is the order of polynomial; m = 2 for a quadratic equation.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AU" altLang="en-US" sz="2000" b="1" dirty="0">
                <a:solidFill>
                  <a:srgbClr val="FF0000"/>
                </a:solidFill>
              </a:rPr>
              <a:t>n-(m+1) because m+1 degrees of freedom lost for a0, a1 and a2…etc</a:t>
            </a:r>
          </a:p>
        </p:txBody>
      </p:sp>
      <p:sp>
        <p:nvSpPr>
          <p:cNvPr id="17417" name="TextBox 20"/>
          <p:cNvSpPr txBox="1">
            <a:spLocks noChangeArrowheads="1"/>
          </p:cNvSpPr>
          <p:nvPr/>
        </p:nvSpPr>
        <p:spPr bwMode="auto">
          <a:xfrm>
            <a:off x="420804" y="4419000"/>
            <a:ext cx="33570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/>
              <a:t>2) Correlation coefficient :</a:t>
            </a:r>
          </a:p>
        </p:txBody>
      </p:sp>
      <p:graphicFrame>
        <p:nvGraphicFramePr>
          <p:cNvPr id="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392270"/>
              </p:ext>
            </p:extLst>
          </p:nvPr>
        </p:nvGraphicFramePr>
        <p:xfrm>
          <a:off x="2005129" y="4995263"/>
          <a:ext cx="1944687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419100" progId="Equation.3">
                  <p:embed/>
                </p:oleObj>
              </mc:Choice>
              <mc:Fallback>
                <p:oleObj name="Equation" r:id="rId4" imgW="6858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129" y="4995263"/>
                        <a:ext cx="1944687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160236"/>
              </p:ext>
            </p:extLst>
          </p:nvPr>
        </p:nvGraphicFramePr>
        <p:xfrm>
          <a:off x="5169016" y="5138138"/>
          <a:ext cx="19685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300" imgH="419100" progId="Equation.3">
                  <p:embed/>
                </p:oleObj>
              </mc:Choice>
              <mc:Fallback>
                <p:oleObj name="Equation" r:id="rId6" imgW="8763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9016" y="5138138"/>
                        <a:ext cx="19685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732014"/>
              </p:ext>
            </p:extLst>
          </p:nvPr>
        </p:nvGraphicFramePr>
        <p:xfrm>
          <a:off x="4453054" y="2145425"/>
          <a:ext cx="38163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2900" imgH="419100" progId="Equation.3">
                  <p:embed/>
                </p:oleObj>
              </mc:Choice>
              <mc:Fallback>
                <p:oleObj name="Equation" r:id="rId8" imgW="16129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054" y="2145425"/>
                        <a:ext cx="38163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7A28F8C-651D-F185-EC66-689E77B54638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L05E05_polynomialRegression.m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C2686-3E08-B6AE-917F-0A9EAC25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32</a:t>
            </a:fld>
            <a:endParaRPr lang="en-AU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154931" y="9000"/>
            <a:ext cx="68563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Example -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Polynomial regression</a:t>
            </a:r>
            <a:endParaRPr lang="en-AU" altLang="en-US" b="1" dirty="0">
              <a:solidFill>
                <a:srgbClr val="FF0000"/>
              </a:solidFill>
            </a:endParaRP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1464000" y="929507"/>
            <a:ext cx="62382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Fit a second-order polynomial to the data below.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(single x, 2</a:t>
            </a:r>
            <a:r>
              <a:rPr lang="en-US" altLang="zh-CN" sz="2000" b="1" baseline="30000" dirty="0">
                <a:solidFill>
                  <a:srgbClr val="FF0000"/>
                </a:solidFill>
                <a:ea typeface="宋体" pitchFamily="2" charset="-122"/>
              </a:rPr>
              <a:t>nd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 order)</a:t>
            </a:r>
            <a:endParaRPr lang="en-AU" altLang="en-US" sz="2000" dirty="0">
              <a:solidFill>
                <a:srgbClr val="FF0000"/>
              </a:solidFill>
            </a:endParaRPr>
          </a:p>
        </p:txBody>
      </p:sp>
      <p:pic>
        <p:nvPicPr>
          <p:cNvPr id="39940" name="Picture 2" descr="Table 17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1963"/>
            <a:ext cx="8229600" cy="31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94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392281"/>
              </p:ext>
            </p:extLst>
          </p:nvPr>
        </p:nvGraphicFramePr>
        <p:xfrm>
          <a:off x="2555875" y="5439538"/>
          <a:ext cx="33274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77900" imgH="228600" progId="Equation.3">
                  <p:embed/>
                </p:oleObj>
              </mc:Choice>
              <mc:Fallback>
                <p:oleObj name="Equation" r:id="rId3" imgW="977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439538"/>
                        <a:ext cx="33274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9C06874-FD52-5B12-78C2-EEC88B62AF89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L05E05_polynomialRegression.m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4D1D72-4D4B-EA22-B7AB-B89D52F2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33</a:t>
            </a:fld>
            <a:endParaRPr lang="en-AU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250825" y="260350"/>
          <a:ext cx="521335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82900" imgH="1231900" progId="Equation.3">
                  <p:embed/>
                </p:oleObj>
              </mc:Choice>
              <mc:Fallback>
                <p:oleObj name="Equation" r:id="rId2" imgW="2882900" imgH="1231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0350"/>
                        <a:ext cx="5213350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11"/>
          <p:cNvGraphicFramePr>
            <a:graphicFrameLocks noChangeAspect="1"/>
          </p:cNvGraphicFramePr>
          <p:nvPr/>
        </p:nvGraphicFramePr>
        <p:xfrm>
          <a:off x="5795963" y="260350"/>
          <a:ext cx="2886075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7950" imgH="1231366" progId="Equation.3">
                  <p:embed/>
                </p:oleObj>
              </mc:Choice>
              <mc:Fallback>
                <p:oleObj name="Equation" r:id="rId4" imgW="1497950" imgH="123136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60350"/>
                        <a:ext cx="2886075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50825" y="2467888"/>
            <a:ext cx="80660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>
                <a:solidFill>
                  <a:srgbClr val="FF0000"/>
                </a:solidFill>
              </a:rPr>
              <a:t>Solving </a:t>
            </a:r>
            <a:r>
              <a:rPr lang="en-AU" altLang="en-US" sz="2800" b="1" dirty="0">
                <a:solidFill>
                  <a:srgbClr val="FF0000"/>
                </a:solidFill>
              </a:rPr>
              <a:t>AX </a:t>
            </a:r>
            <a:r>
              <a:rPr lang="en-AU" altLang="en-US" sz="2800" dirty="0">
                <a:solidFill>
                  <a:srgbClr val="FF0000"/>
                </a:solidFill>
              </a:rPr>
              <a:t>= </a:t>
            </a:r>
            <a:r>
              <a:rPr lang="en-AU" altLang="en-US" sz="2800" b="1" dirty="0">
                <a:solidFill>
                  <a:srgbClr val="FF0000"/>
                </a:solidFill>
              </a:rPr>
              <a:t>B</a:t>
            </a:r>
            <a:r>
              <a:rPr lang="en-AU" altLang="en-US" sz="2800" dirty="0">
                <a:solidFill>
                  <a:srgbClr val="FF0000"/>
                </a:solidFill>
              </a:rPr>
              <a:t> by Gauss elimination</a:t>
            </a:r>
            <a:r>
              <a:rPr lang="en-AU" altLang="en-US" sz="3600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194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362838"/>
              </p:ext>
            </p:extLst>
          </p:nvPr>
        </p:nvGraphicFramePr>
        <p:xfrm>
          <a:off x="900113" y="3160500"/>
          <a:ext cx="179546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0891" imgH="571252" progId="Equation.3">
                  <p:embed/>
                </p:oleObj>
              </mc:Choice>
              <mc:Fallback>
                <p:oleObj name="Equation" r:id="rId6" imgW="710891" imgH="57125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60500"/>
                        <a:ext cx="1795462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>
            <a:off x="3132138" y="3592300"/>
            <a:ext cx="792162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194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300825"/>
              </p:ext>
            </p:extLst>
          </p:nvPr>
        </p:nvGraphicFramePr>
        <p:xfrm>
          <a:off x="4067175" y="3520863"/>
          <a:ext cx="49911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79600" imgH="228600" progId="Equation.3">
                  <p:embed/>
                </p:oleObj>
              </mc:Choice>
              <mc:Fallback>
                <p:oleObj name="Equation" r:id="rId8" imgW="18796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520863"/>
                        <a:ext cx="49911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749321"/>
              </p:ext>
            </p:extLst>
          </p:nvPr>
        </p:nvGraphicFramePr>
        <p:xfrm>
          <a:off x="250825" y="4595225"/>
          <a:ext cx="51085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9000" imgH="419100" progId="Equation.3">
                  <p:embed/>
                </p:oleObj>
              </mc:Choice>
              <mc:Fallback>
                <p:oleObj name="Equation" r:id="rId10" imgW="21590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595225"/>
                        <a:ext cx="51085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649612"/>
              </p:ext>
            </p:extLst>
          </p:nvPr>
        </p:nvGraphicFramePr>
        <p:xfrm>
          <a:off x="267787" y="5508963"/>
          <a:ext cx="322421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35100" imgH="419100" progId="Equation.3">
                  <p:embed/>
                </p:oleObj>
              </mc:Choice>
              <mc:Fallback>
                <p:oleObj name="Equation" r:id="rId12" imgW="14351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87" y="5508963"/>
                        <a:ext cx="3224213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ight Arrow 18"/>
          <p:cNvSpPr/>
          <p:nvPr/>
        </p:nvSpPr>
        <p:spPr>
          <a:xfrm>
            <a:off x="5003800" y="5392525"/>
            <a:ext cx="792163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20788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39270"/>
              </p:ext>
            </p:extLst>
          </p:nvPr>
        </p:nvGraphicFramePr>
        <p:xfrm>
          <a:off x="5867400" y="4528925"/>
          <a:ext cx="27908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07532" imgH="406224" progId="Equation.3">
                  <p:embed/>
                </p:oleObj>
              </mc:Choice>
              <mc:Fallback>
                <p:oleObj name="Equation" r:id="rId14" imgW="1307532" imgH="4062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528925"/>
                        <a:ext cx="27908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440938"/>
              </p:ext>
            </p:extLst>
          </p:nvPr>
        </p:nvGraphicFramePr>
        <p:xfrm>
          <a:off x="6057000" y="5463963"/>
          <a:ext cx="26828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06500" imgH="419100" progId="Equation.3">
                  <p:embed/>
                </p:oleObj>
              </mc:Choice>
              <mc:Fallback>
                <p:oleObj name="Equation" r:id="rId16" imgW="12065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000" y="5463963"/>
                        <a:ext cx="268287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A3E5A36-7642-824B-C802-0A697FD073F1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L05E05_polynomialRegression.m **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FB1A6-3E18-242C-993F-A95EFA71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34</a:t>
            </a:fld>
            <a:endParaRPr lang="en-AU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2124075" y="9000"/>
            <a:ext cx="51475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Multiple linear regression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AU" altLang="en-US" sz="3200" b="1" dirty="0">
                <a:solidFill>
                  <a:srgbClr val="FF0000"/>
                </a:solidFill>
              </a:rPr>
              <a:t>x</a:t>
            </a:r>
            <a:r>
              <a:rPr lang="en-AU" altLang="en-US" sz="3200" b="1" baseline="-25000" dirty="0">
                <a:solidFill>
                  <a:srgbClr val="FF0000"/>
                </a:solidFill>
              </a:rPr>
              <a:t>1, </a:t>
            </a:r>
            <a:r>
              <a:rPr lang="en-AU" altLang="en-US" sz="3200" b="1" dirty="0">
                <a:solidFill>
                  <a:srgbClr val="FF0000"/>
                </a:solidFill>
              </a:rPr>
              <a:t>x</a:t>
            </a:r>
            <a:r>
              <a:rPr lang="en-AU" altLang="en-US" sz="32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a typeface="宋体" pitchFamily="2" charset="-122"/>
              </a:rPr>
              <a:t>,…,  first order)</a:t>
            </a:r>
            <a:endParaRPr lang="en-AU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95288" y="1359000"/>
            <a:ext cx="8064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For example, y might be a linear function of </a:t>
            </a:r>
            <a:r>
              <a:rPr lang="en-AU" altLang="en-US" sz="2000" b="1" dirty="0">
                <a:solidFill>
                  <a:srgbClr val="FF0000"/>
                </a:solidFill>
              </a:rPr>
              <a:t>x</a:t>
            </a:r>
            <a:r>
              <a:rPr lang="en-AU" altLang="en-US" sz="2000" b="1" baseline="-25000" dirty="0">
                <a:solidFill>
                  <a:srgbClr val="FF0000"/>
                </a:solidFill>
              </a:rPr>
              <a:t>1</a:t>
            </a:r>
            <a:r>
              <a:rPr lang="en-AU" altLang="en-US" sz="2000" dirty="0"/>
              <a:t> and </a:t>
            </a:r>
            <a:r>
              <a:rPr lang="en-AU" altLang="en-US" sz="2000" b="1" dirty="0">
                <a:solidFill>
                  <a:srgbClr val="FF0000"/>
                </a:solidFill>
              </a:rPr>
              <a:t>x</a:t>
            </a:r>
            <a:r>
              <a:rPr lang="en-AU" altLang="en-US" sz="2000" b="1" baseline="-25000" dirty="0">
                <a:solidFill>
                  <a:srgbClr val="FF0000"/>
                </a:solidFill>
              </a:rPr>
              <a:t>2</a:t>
            </a:r>
            <a:r>
              <a:rPr lang="en-AU" altLang="en-US" sz="2000" dirty="0"/>
              <a:t>: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655763" y="2781300"/>
          <a:ext cx="5703887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400" imgH="419100" progId="Equation.3">
                  <p:embed/>
                </p:oleObj>
              </mc:Choice>
              <mc:Fallback>
                <p:oleObj name="Equation" r:id="rId2" imgW="16764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781300"/>
                        <a:ext cx="5703887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654546"/>
              </p:ext>
            </p:extLst>
          </p:nvPr>
        </p:nvGraphicFramePr>
        <p:xfrm>
          <a:off x="2398713" y="1764000"/>
          <a:ext cx="350043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700" imgH="190500" progId="Equation.3">
                  <p:embed/>
                </p:oleObj>
              </mc:Choice>
              <mc:Fallback>
                <p:oleObj name="Equation" r:id="rId4" imgW="1028700" imgH="19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1764000"/>
                        <a:ext cx="3500437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5288" y="2539543"/>
            <a:ext cx="6964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Coefficients a</a:t>
            </a:r>
            <a:r>
              <a:rPr lang="en-AU" altLang="en-US" sz="2000" baseline="-25000" dirty="0"/>
              <a:t>0</a:t>
            </a:r>
            <a:r>
              <a:rPr lang="en-AU" altLang="en-US" sz="2000" dirty="0"/>
              <a:t>, a</a:t>
            </a:r>
            <a:r>
              <a:rPr lang="en-AU" altLang="en-US" sz="2000" baseline="-25000" dirty="0"/>
              <a:t>1</a:t>
            </a:r>
            <a:r>
              <a:rPr lang="en-AU" altLang="en-US" sz="2000" dirty="0"/>
              <a:t> and a</a:t>
            </a:r>
            <a:r>
              <a:rPr lang="en-AU" altLang="en-US" sz="2000" baseline="-25000" dirty="0"/>
              <a:t>2</a:t>
            </a:r>
            <a:r>
              <a:rPr lang="en-AU" altLang="en-US" sz="2000" dirty="0"/>
              <a:t> can be determined by minimizing: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272739"/>
              </p:ext>
            </p:extLst>
          </p:nvPr>
        </p:nvGraphicFramePr>
        <p:xfrm>
          <a:off x="2493963" y="4149000"/>
          <a:ext cx="4232275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97100" imgH="1231900" progId="Equation.3">
                  <p:embed/>
                </p:oleObj>
              </mc:Choice>
              <mc:Fallback>
                <p:oleObj name="Equation" r:id="rId6" imgW="2197100" imgH="1231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4149000"/>
                        <a:ext cx="4232275" cy="237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/>
          <p:cNvSpPr/>
          <p:nvPr/>
        </p:nvSpPr>
        <p:spPr>
          <a:xfrm>
            <a:off x="1331913" y="4941163"/>
            <a:ext cx="9779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50007A-28F2-4809-7501-7060CF9A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35</a:t>
            </a:fld>
            <a:endParaRPr lang="en-AU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E3B80-BF12-6B54-BB48-85301439C240}"/>
              </a:ext>
            </a:extLst>
          </p:cNvPr>
          <p:cNvSpPr txBox="1"/>
          <p:nvPr/>
        </p:nvSpPr>
        <p:spPr>
          <a:xfrm>
            <a:off x="-18000" y="6479668"/>
            <a:ext cx="615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L05E06_polynomialRegression_multipleLinear.m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573321"/>
              </p:ext>
            </p:extLst>
          </p:nvPr>
        </p:nvGraphicFramePr>
        <p:xfrm>
          <a:off x="1104187" y="260350"/>
          <a:ext cx="5357813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81300" imgH="1308100" progId="Equation.3">
                  <p:embed/>
                </p:oleObj>
              </mc:Choice>
              <mc:Fallback>
                <p:oleObj name="Equation" r:id="rId2" imgW="2781300" imgH="1308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187" y="260350"/>
                        <a:ext cx="5357813" cy="252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>
            <a:off x="112000" y="1052513"/>
            <a:ext cx="977900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13" name="Right Arrow 12"/>
          <p:cNvSpPr/>
          <p:nvPr/>
        </p:nvSpPr>
        <p:spPr>
          <a:xfrm>
            <a:off x="183437" y="3141663"/>
            <a:ext cx="979488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33797" name="Object 12"/>
          <p:cNvGraphicFramePr>
            <a:graphicFrameLocks noChangeAspect="1"/>
          </p:cNvGraphicFramePr>
          <p:nvPr/>
        </p:nvGraphicFramePr>
        <p:xfrm>
          <a:off x="269875" y="3933825"/>
          <a:ext cx="4329113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47900" imgH="1231900" progId="Equation.3">
                  <p:embed/>
                </p:oleObj>
              </mc:Choice>
              <mc:Fallback>
                <p:oleObj name="Equation" r:id="rId4" imgW="2247900" imgH="1231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3933825"/>
                        <a:ext cx="4329113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13"/>
          <p:cNvGraphicFramePr>
            <a:graphicFrameLocks noChangeAspect="1"/>
          </p:cNvGraphicFramePr>
          <p:nvPr/>
        </p:nvGraphicFramePr>
        <p:xfrm>
          <a:off x="4873625" y="4437063"/>
          <a:ext cx="1282700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8000" imgH="596900" progId="Equation.3">
                  <p:embed/>
                </p:oleObj>
              </mc:Choice>
              <mc:Fallback>
                <p:oleObj name="Equation" r:id="rId6" imgW="508000" imgH="596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4437063"/>
                        <a:ext cx="1282700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14"/>
          <p:cNvGraphicFramePr>
            <a:graphicFrameLocks noChangeAspect="1"/>
          </p:cNvGraphicFramePr>
          <p:nvPr/>
        </p:nvGraphicFramePr>
        <p:xfrm>
          <a:off x="6429375" y="3933825"/>
          <a:ext cx="1784350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27100" imgH="1231900" progId="Equation.3">
                  <p:embed/>
                </p:oleObj>
              </mc:Choice>
              <mc:Fallback>
                <p:oleObj name="Equation" r:id="rId8" imgW="927100" imgH="1231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3933825"/>
                        <a:ext cx="1784350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284752"/>
              </p:ext>
            </p:extLst>
          </p:nvPr>
        </p:nvGraphicFramePr>
        <p:xfrm>
          <a:off x="1686800" y="3071813"/>
          <a:ext cx="186848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139700" progId="Equation.3">
                  <p:embed/>
                </p:oleObj>
              </mc:Choice>
              <mc:Fallback>
                <p:oleObj name="Equation" r:id="rId10" imgW="457200" imgH="139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800" y="3071813"/>
                        <a:ext cx="1868487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702C2-36B7-22E7-9977-9247A841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36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61E3F-9906-BE12-18B2-2C0639D21A04}"/>
              </a:ext>
            </a:extLst>
          </p:cNvPr>
          <p:cNvSpPr txBox="1"/>
          <p:nvPr/>
        </p:nvSpPr>
        <p:spPr>
          <a:xfrm>
            <a:off x="6822000" y="615851"/>
            <a:ext cx="21761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b="1" dirty="0">
                <a:solidFill>
                  <a:srgbClr val="FF0000"/>
                </a:solidFill>
              </a:rPr>
              <a:t>This is familiar!</a:t>
            </a:r>
          </a:p>
          <a:p>
            <a:pPr algn="ctr"/>
            <a:endParaRPr lang="en-AU" b="1" dirty="0">
              <a:solidFill>
                <a:srgbClr val="FF0000"/>
              </a:solidFill>
            </a:endParaRPr>
          </a:p>
          <a:p>
            <a:pPr algn="ctr"/>
            <a:r>
              <a:rPr lang="en-AU" b="1" dirty="0">
                <a:solidFill>
                  <a:srgbClr val="FF0000"/>
                </a:solidFill>
              </a:rPr>
              <a:t>Use Gauss elimination or LU decomposition, or Gauss-Seidel iteration from week 3.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A0F3E-153E-EAFA-21DE-F5BF8B5FA9E6}"/>
              </a:ext>
            </a:extLst>
          </p:cNvPr>
          <p:cNvSpPr txBox="1"/>
          <p:nvPr/>
        </p:nvSpPr>
        <p:spPr>
          <a:xfrm>
            <a:off x="-18000" y="6479668"/>
            <a:ext cx="615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L05E06_polynomialRegression_multipleLinear.m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39750" y="340780"/>
            <a:ext cx="806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Solving </a:t>
            </a:r>
            <a:r>
              <a:rPr lang="en-AU" altLang="en-US" sz="2800" b="1" dirty="0"/>
              <a:t>AX </a:t>
            </a:r>
            <a:r>
              <a:rPr lang="en-AU" altLang="en-US" sz="2800" dirty="0"/>
              <a:t>= </a:t>
            </a:r>
            <a:r>
              <a:rPr lang="en-AU" altLang="en-US" sz="2800" b="1" dirty="0"/>
              <a:t>B</a:t>
            </a:r>
            <a:r>
              <a:rPr lang="en-AU" altLang="en-US" sz="2800" dirty="0"/>
              <a:t> yields the coefficients a</a:t>
            </a:r>
            <a:r>
              <a:rPr lang="en-AU" altLang="en-US" sz="2800" baseline="-25000" dirty="0"/>
              <a:t>0</a:t>
            </a:r>
            <a:r>
              <a:rPr lang="en-AU" altLang="en-US" sz="2800" dirty="0"/>
              <a:t>, a</a:t>
            </a:r>
            <a:r>
              <a:rPr lang="en-AU" altLang="en-US" sz="2800" baseline="-25000" dirty="0"/>
              <a:t>1</a:t>
            </a:r>
            <a:r>
              <a:rPr lang="en-AU" altLang="en-US" sz="2800" dirty="0"/>
              <a:t> &amp; a</a:t>
            </a:r>
            <a:r>
              <a:rPr lang="en-AU" altLang="en-US" sz="2800" baseline="-25000" dirty="0"/>
              <a:t>2</a:t>
            </a:r>
            <a:r>
              <a:rPr lang="en-AU" altLang="en-US" sz="2800" dirty="0"/>
              <a:t>.</a:t>
            </a:r>
          </a:p>
        </p:txBody>
      </p:sp>
      <p:sp>
        <p:nvSpPr>
          <p:cNvPr id="21511" name="TextBox 15"/>
          <p:cNvSpPr txBox="1">
            <a:spLocks noChangeArrowheads="1"/>
          </p:cNvSpPr>
          <p:nvPr/>
        </p:nvSpPr>
        <p:spPr bwMode="auto">
          <a:xfrm>
            <a:off x="287868" y="1478088"/>
            <a:ext cx="5859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/>
              <a:t>1) Standard error of the estimate:</a:t>
            </a:r>
          </a:p>
        </p:txBody>
      </p:sp>
      <p:graphicFrame>
        <p:nvGraphicFramePr>
          <p:cNvPr id="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136399"/>
              </p:ext>
            </p:extLst>
          </p:nvPr>
        </p:nvGraphicFramePr>
        <p:xfrm>
          <a:off x="1232431" y="1944813"/>
          <a:ext cx="3086100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559" imgH="406224" progId="Equation.3">
                  <p:embed/>
                </p:oleObj>
              </mc:Choice>
              <mc:Fallback>
                <p:oleObj name="Equation" r:id="rId2" imgW="1015559" imgH="4062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431" y="1944813"/>
                        <a:ext cx="3086100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Box 19"/>
          <p:cNvSpPr txBox="1">
            <a:spLocks noChangeArrowheads="1"/>
          </p:cNvSpPr>
          <p:nvPr/>
        </p:nvSpPr>
        <p:spPr bwMode="auto">
          <a:xfrm>
            <a:off x="287868" y="3237038"/>
            <a:ext cx="738913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m is the dimensionality, m = 2 for the above problem.</a:t>
            </a:r>
          </a:p>
        </p:txBody>
      </p:sp>
      <p:sp>
        <p:nvSpPr>
          <p:cNvPr id="21513" name="TextBox 20"/>
          <p:cNvSpPr txBox="1">
            <a:spLocks noChangeArrowheads="1"/>
          </p:cNvSpPr>
          <p:nvPr/>
        </p:nvSpPr>
        <p:spPr bwMode="auto">
          <a:xfrm>
            <a:off x="359306" y="4374000"/>
            <a:ext cx="4640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/>
              <a:t>2) Correlation coefficient :</a:t>
            </a:r>
          </a:p>
        </p:txBody>
      </p:sp>
      <p:graphicFrame>
        <p:nvGraphicFramePr>
          <p:cNvPr id="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73486"/>
              </p:ext>
            </p:extLst>
          </p:nvPr>
        </p:nvGraphicFramePr>
        <p:xfrm>
          <a:off x="1943631" y="4950263"/>
          <a:ext cx="1944687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419100" progId="Equation.3">
                  <p:embed/>
                </p:oleObj>
              </mc:Choice>
              <mc:Fallback>
                <p:oleObj name="Equation" r:id="rId4" imgW="6858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631" y="4950263"/>
                        <a:ext cx="1944687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354260"/>
              </p:ext>
            </p:extLst>
          </p:nvPr>
        </p:nvGraphicFramePr>
        <p:xfrm>
          <a:off x="5107518" y="5093138"/>
          <a:ext cx="19685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300" imgH="419100" progId="Equation.3">
                  <p:embed/>
                </p:oleObj>
              </mc:Choice>
              <mc:Fallback>
                <p:oleObj name="Equation" r:id="rId6" imgW="8763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7518" y="5093138"/>
                        <a:ext cx="19685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278645"/>
              </p:ext>
            </p:extLst>
          </p:nvPr>
        </p:nvGraphicFramePr>
        <p:xfrm>
          <a:off x="4751918" y="2084513"/>
          <a:ext cx="39655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76400" imgH="419100" progId="Equation.3">
                  <p:embed/>
                </p:oleObj>
              </mc:Choice>
              <mc:Fallback>
                <p:oleObj name="Equation" r:id="rId8" imgW="16764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918" y="2084513"/>
                        <a:ext cx="39655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A0F6E3-103B-4B65-27BD-358114F9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37</a:t>
            </a:fld>
            <a:endParaRPr lang="en-AU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94483-D940-ED26-B445-42E1C4C2F717}"/>
              </a:ext>
            </a:extLst>
          </p:cNvPr>
          <p:cNvSpPr txBox="1"/>
          <p:nvPr/>
        </p:nvSpPr>
        <p:spPr>
          <a:xfrm>
            <a:off x="-18000" y="6479668"/>
            <a:ext cx="615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L05E06_polynomialRegression_multipleLinear. m **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1352810" y="1746717"/>
            <a:ext cx="647965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Fitting periodic functions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by Regression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lang="en-AU" altLang="en-US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AU" altLang="zh-CN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Fourier Approximation</a:t>
            </a:r>
            <a:r>
              <a:rPr lang="en-AU" altLang="en-US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AU" altLang="en-US" sz="36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2F0423-C071-DA73-AF19-4BCB496C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2772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4"/>
          <p:cNvSpPr txBox="1">
            <a:spLocks noChangeArrowheads="1"/>
          </p:cNvSpPr>
          <p:nvPr/>
        </p:nvSpPr>
        <p:spPr bwMode="auto">
          <a:xfrm>
            <a:off x="2693120" y="9000"/>
            <a:ext cx="37577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Periodic functions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pic>
        <p:nvPicPr>
          <p:cNvPr id="70659" name="Picture 2" descr="Figure 19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81075"/>
            <a:ext cx="4776788" cy="51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0660" name="Object 11"/>
          <p:cNvGraphicFramePr>
            <a:graphicFrameLocks noChangeAspect="1"/>
          </p:cNvGraphicFramePr>
          <p:nvPr/>
        </p:nvGraphicFramePr>
        <p:xfrm>
          <a:off x="5580063" y="1628775"/>
          <a:ext cx="25304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1669" imgH="177723" progId="Equation.3">
                  <p:embed/>
                </p:oleObj>
              </mc:Choice>
              <mc:Fallback>
                <p:oleObj name="Equation" r:id="rId3" imgW="761669" imgH="177723" progId="Equation.3">
                  <p:embed/>
                  <p:pic>
                    <p:nvPicPr>
                      <p:cNvPr id="7066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628775"/>
                        <a:ext cx="253047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TextBox 12"/>
          <p:cNvSpPr txBox="1">
            <a:spLocks noChangeArrowheads="1"/>
          </p:cNvSpPr>
          <p:nvPr/>
        </p:nvSpPr>
        <p:spPr bwMode="auto">
          <a:xfrm>
            <a:off x="4897205" y="2528559"/>
            <a:ext cx="406359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</a:pPr>
            <a:r>
              <a:rPr lang="en-AU" altLang="en-US" sz="2800" dirty="0"/>
              <a:t>The periodic function repeats its values at a regular interval (T).</a:t>
            </a:r>
          </a:p>
          <a:p>
            <a:pPr marL="457200" indent="-457200" eaLnBrk="1" hangingPunct="1">
              <a:spcBef>
                <a:spcPct val="0"/>
              </a:spcBef>
            </a:pPr>
            <a:endParaRPr lang="en-AU" altLang="en-US" sz="2800" dirty="0"/>
          </a:p>
          <a:p>
            <a:pPr marL="457200" indent="-457200" eaLnBrk="1" hangingPunct="1">
              <a:spcBef>
                <a:spcPct val="0"/>
              </a:spcBef>
            </a:pPr>
            <a:r>
              <a:rPr lang="en-AU" altLang="en-US" sz="2800" dirty="0"/>
              <a:t>T is defined as the period.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01EEF0-8903-1406-2A18-705D4104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39</a:t>
            </a:fld>
            <a:endParaRPr lang="en-AU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88FE3-D126-7580-51C9-085C775EE8AB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L05E07_sinusoidFunction_example1.m</a:t>
            </a:r>
          </a:p>
        </p:txBody>
      </p:sp>
    </p:spTree>
    <p:extLst>
      <p:ext uri="{BB962C8B-B14F-4D97-AF65-F5344CB8AC3E}">
        <p14:creationId xmlns:p14="http://schemas.microsoft.com/office/powerpoint/2010/main" val="275259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00" y="734505"/>
            <a:ext cx="8856984" cy="3717409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spcAft>
                <a:spcPts val="135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There are two approaches: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curve fitting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interpolation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1350"/>
              </a:spcAft>
              <a:buFont typeface="Wingdings" panose="05000000000000000000" pitchFamily="2" charset="2"/>
              <a:buChar char="§"/>
              <a:defRPr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135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Curve fitting by least-squares regression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When the data exhibits a </a:t>
            </a:r>
            <a:r>
              <a:rPr lang="en-US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significant degree of error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then the strategy is to derive a single curve that represents the </a:t>
            </a:r>
            <a:r>
              <a:rPr lang="en-US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general trend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of the data.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1350"/>
              </a:spcAft>
              <a:buFont typeface="Wingdings" panose="05000000000000000000" pitchFamily="2" charset="2"/>
              <a:buChar char="§"/>
              <a:defRPr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135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Interpolation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when the data is known to be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precise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the approach is to fit a curve or a series of curves that pass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directly through each of the points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Estimation of values between well-known discrete points is called interpolation.</a:t>
            </a: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1714487" y="9000"/>
            <a:ext cx="61462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b="1" dirty="0">
                <a:solidFill>
                  <a:schemeClr val="accent6"/>
                </a:solidFill>
                <a:latin typeface="Arial" charset="0"/>
                <a:ea typeface="宋体" pitchFamily="2" charset="-122"/>
              </a:rPr>
              <a:t>Curve Fitting and Interpolation</a:t>
            </a:r>
          </a:p>
        </p:txBody>
      </p:sp>
      <p:pic>
        <p:nvPicPr>
          <p:cNvPr id="5" name="Picture 4" descr="FigPT05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74"/>
          <a:stretch/>
        </p:blipFill>
        <p:spPr>
          <a:xfrm>
            <a:off x="433097" y="4419000"/>
            <a:ext cx="3087992" cy="1766083"/>
          </a:xfrm>
          <a:prstGeom prst="rect">
            <a:avLst/>
          </a:prstGeom>
          <a:noFill/>
        </p:spPr>
      </p:pic>
      <p:pic>
        <p:nvPicPr>
          <p:cNvPr id="6" name="Picture 5" descr="FigPT05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10" b="3189"/>
          <a:stretch/>
        </p:blipFill>
        <p:spPr>
          <a:xfrm>
            <a:off x="4971768" y="4419000"/>
            <a:ext cx="3282854" cy="1716140"/>
          </a:xfrm>
          <a:prstGeom prst="rect">
            <a:avLst/>
          </a:prstGeom>
          <a:noFill/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55208" y="6267179"/>
            <a:ext cx="144376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Curve fitting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906109" y="6244187"/>
            <a:ext cx="141417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Interpolation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D784A2D-2032-BF08-1D83-CE496BE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733145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39000"/>
            <a:ext cx="45339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2467" name="Object 23"/>
          <p:cNvGraphicFramePr>
            <a:graphicFrameLocks noChangeAspect="1"/>
          </p:cNvGraphicFramePr>
          <p:nvPr/>
        </p:nvGraphicFramePr>
        <p:xfrm>
          <a:off x="1908175" y="765175"/>
          <a:ext cx="53324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84300" imgH="190500" progId="Equation.3">
                  <p:embed/>
                </p:oleObj>
              </mc:Choice>
              <mc:Fallback>
                <p:oleObj name="Equation" r:id="rId3" imgW="1384300" imgH="190500" progId="Equation.3">
                  <p:embed/>
                  <p:pic>
                    <p:nvPicPr>
                      <p:cNvPr id="6246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765175"/>
                        <a:ext cx="533241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593895" y="9000"/>
            <a:ext cx="59202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Example 1-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Sinusoid function</a:t>
            </a:r>
            <a:endParaRPr lang="en-AU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24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194422"/>
              </p:ext>
            </p:extLst>
          </p:nvPr>
        </p:nvGraphicFramePr>
        <p:xfrm>
          <a:off x="5580063" y="1610438"/>
          <a:ext cx="2443162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99753" imgH="330057" progId="Equation.3">
                  <p:embed/>
                </p:oleObj>
              </mc:Choice>
              <mc:Fallback>
                <p:oleObj name="Equation" r:id="rId5" imgW="799753" imgH="330057" progId="Equation.3">
                  <p:embed/>
                  <p:pic>
                    <p:nvPicPr>
                      <p:cNvPr id="624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610438"/>
                        <a:ext cx="2443162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095479"/>
              </p:ext>
            </p:extLst>
          </p:nvPr>
        </p:nvGraphicFramePr>
        <p:xfrm>
          <a:off x="6238875" y="2547063"/>
          <a:ext cx="11239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8300" imgH="330200" progId="Equation.3">
                  <p:embed/>
                </p:oleObj>
              </mc:Choice>
              <mc:Fallback>
                <p:oleObj name="Equation" r:id="rId7" imgW="368300" imgH="330200" progId="Equation.3">
                  <p:embed/>
                  <p:pic>
                    <p:nvPicPr>
                      <p:cNvPr id="624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2547063"/>
                        <a:ext cx="112395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TextBox 7"/>
          <p:cNvSpPr txBox="1">
            <a:spLocks noChangeArrowheads="1"/>
          </p:cNvSpPr>
          <p:nvPr/>
        </p:nvSpPr>
        <p:spPr bwMode="auto">
          <a:xfrm>
            <a:off x="250825" y="4194225"/>
            <a:ext cx="87137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i="1" dirty="0"/>
              <a:t>f</a:t>
            </a:r>
            <a:r>
              <a:rPr lang="en-AU" altLang="en-US" sz="2000" dirty="0"/>
              <a:t>    = frequency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A</a:t>
            </a:r>
            <a:r>
              <a:rPr lang="en-AU" altLang="en-US" sz="2000" baseline="-25000" dirty="0"/>
              <a:t>0</a:t>
            </a:r>
            <a:r>
              <a:rPr lang="en-AU" altLang="en-US" sz="2000" dirty="0"/>
              <a:t> = mean value, the average height above the t axis,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C</a:t>
            </a:r>
            <a:r>
              <a:rPr lang="en-AU" altLang="en-US" sz="2000" baseline="-25000" dirty="0"/>
              <a:t>1</a:t>
            </a:r>
            <a:r>
              <a:rPr lang="en-AU" altLang="en-US" sz="2000" dirty="0"/>
              <a:t> = amplitude, the height of the oscillation,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>
                <a:sym typeface="Symbol" panose="05050102010706020507" pitchFamily="18" charset="2"/>
              </a:rPr>
              <a:t></a:t>
            </a:r>
            <a:r>
              <a:rPr lang="en-AU" altLang="en-US" sz="2000" baseline="-25000" dirty="0"/>
              <a:t>0</a:t>
            </a:r>
            <a:r>
              <a:rPr lang="en-AU" altLang="en-US" sz="2000" dirty="0"/>
              <a:t> = angular frequency, how often the cycles occur,</a:t>
            </a:r>
          </a:p>
          <a:p>
            <a:pPr marL="342900" indent="-342900" eaLnBrk="1" hangingPunct="1">
              <a:spcBef>
                <a:spcPct val="0"/>
              </a:spcBef>
              <a:buFont typeface="Symbol" panose="05050102010706020507" pitchFamily="18" charset="2"/>
              <a:buChar char="q"/>
            </a:pPr>
            <a:r>
              <a:rPr lang="en-AU" altLang="en-US" sz="2000" dirty="0"/>
              <a:t> = phase angle, the extent to which sinusoid is shifted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AU" altLang="en-US" sz="2000" dirty="0"/>
              <a:t>        horizontally.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F0002-CCCB-986B-8228-037304BC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40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7EA4F-8E17-0C5F-D116-37A0295C0521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L05E07_sinusoidFunction_example1.m</a:t>
            </a:r>
          </a:p>
        </p:txBody>
      </p:sp>
    </p:spTree>
    <p:extLst>
      <p:ext uri="{BB962C8B-B14F-4D97-AF65-F5344CB8AC3E}">
        <p14:creationId xmlns:p14="http://schemas.microsoft.com/office/powerpoint/2010/main" val="981129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3"/>
          <p:cNvGraphicFramePr>
            <a:graphicFrameLocks noChangeAspect="1"/>
          </p:cNvGraphicFramePr>
          <p:nvPr/>
        </p:nvGraphicFramePr>
        <p:xfrm>
          <a:off x="1979613" y="1196975"/>
          <a:ext cx="53324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300" imgH="190500" progId="Equation.3">
                  <p:embed/>
                </p:oleObj>
              </mc:Choice>
              <mc:Fallback>
                <p:oleObj name="Equation" r:id="rId2" imgW="1384300" imgH="190500" progId="Equation.3">
                  <p:embed/>
                  <p:pic>
                    <p:nvPicPr>
                      <p:cNvPr id="4301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196975"/>
                        <a:ext cx="5332412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Down Arrow 24"/>
          <p:cNvSpPr/>
          <p:nvPr/>
        </p:nvSpPr>
        <p:spPr>
          <a:xfrm>
            <a:off x="4067175" y="2133600"/>
            <a:ext cx="720725" cy="790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43011" name="Object 24"/>
          <p:cNvGraphicFramePr>
            <a:graphicFrameLocks noChangeAspect="1"/>
          </p:cNvGraphicFramePr>
          <p:nvPr/>
        </p:nvGraphicFramePr>
        <p:xfrm>
          <a:off x="971550" y="3068638"/>
          <a:ext cx="72882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190500" progId="Equation.3">
                  <p:embed/>
                </p:oleObj>
              </mc:Choice>
              <mc:Fallback>
                <p:oleObj name="Equation" r:id="rId4" imgW="1892300" imgH="190500" progId="Equation.3">
                  <p:embed/>
                  <p:pic>
                    <p:nvPicPr>
                      <p:cNvPr id="43011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68638"/>
                        <a:ext cx="728821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Box 26"/>
          <p:cNvSpPr txBox="1">
            <a:spLocks noChangeArrowheads="1"/>
          </p:cNvSpPr>
          <p:nvPr/>
        </p:nvSpPr>
        <p:spPr bwMode="auto">
          <a:xfrm>
            <a:off x="179388" y="3933825"/>
            <a:ext cx="17287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where:</a:t>
            </a:r>
          </a:p>
        </p:txBody>
      </p:sp>
      <p:graphicFrame>
        <p:nvGraphicFramePr>
          <p:cNvPr id="43012" name="Object 25"/>
          <p:cNvGraphicFramePr>
            <a:graphicFrameLocks noChangeAspect="1"/>
          </p:cNvGraphicFramePr>
          <p:nvPr/>
        </p:nvGraphicFramePr>
        <p:xfrm>
          <a:off x="1358900" y="4581525"/>
          <a:ext cx="69453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03400" imgH="190500" progId="Equation.3">
                  <p:embed/>
                </p:oleObj>
              </mc:Choice>
              <mc:Fallback>
                <p:oleObj name="Equation" r:id="rId6" imgW="1803400" imgH="190500" progId="Equation.3">
                  <p:embed/>
                  <p:pic>
                    <p:nvPicPr>
                      <p:cNvPr id="43012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4581525"/>
                        <a:ext cx="694531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E30AC7-DA0A-7215-F336-C6E5D78D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41</a:t>
            </a:fld>
            <a:endParaRPr lang="en-AU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929FD-9402-0ABE-258D-937B37045508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L05E07_sinusoidFunction_example1.m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BE8A5AC-5E7D-A83F-5A2C-218AEC21D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5049" y="9000"/>
            <a:ext cx="56012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Rewriting the function as…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51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1619250" y="9000"/>
            <a:ext cx="61007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Least-squares fit of a sinusoid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468313" y="836613"/>
            <a:ext cx="8207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Fit the following sinusoid function to the </a:t>
            </a:r>
            <a:r>
              <a:rPr lang="en-AU" altLang="en-US" sz="2400" dirty="0">
                <a:solidFill>
                  <a:srgbClr val="FF0000"/>
                </a:solidFill>
              </a:rPr>
              <a:t>discrete</a:t>
            </a:r>
            <a:r>
              <a:rPr lang="en-AU" altLang="en-US" sz="2400" dirty="0"/>
              <a:t> data points (t</a:t>
            </a:r>
            <a:r>
              <a:rPr lang="en-AU" altLang="en-US" sz="2400" baseline="-25000" dirty="0"/>
              <a:t>1</a:t>
            </a:r>
            <a:r>
              <a:rPr lang="en-AU" altLang="en-US" sz="2400" dirty="0"/>
              <a:t>,y</a:t>
            </a:r>
            <a:r>
              <a:rPr lang="en-AU" altLang="en-US" sz="2400" baseline="-25000" dirty="0"/>
              <a:t>1</a:t>
            </a:r>
            <a:r>
              <a:rPr lang="en-AU" altLang="en-US" sz="2400" dirty="0"/>
              <a:t>), (t</a:t>
            </a:r>
            <a:r>
              <a:rPr lang="en-AU" altLang="en-US" sz="2400" baseline="-25000" dirty="0"/>
              <a:t>2</a:t>
            </a:r>
            <a:r>
              <a:rPr lang="en-AU" altLang="en-US" sz="2400" dirty="0"/>
              <a:t>, y</a:t>
            </a:r>
            <a:r>
              <a:rPr lang="en-AU" altLang="en-US" sz="2400" baseline="-25000" dirty="0"/>
              <a:t>2</a:t>
            </a:r>
            <a:r>
              <a:rPr lang="en-AU" altLang="en-US" sz="2400" dirty="0"/>
              <a:t>), …, (</a:t>
            </a:r>
            <a:r>
              <a:rPr lang="en-AU" altLang="en-US" sz="2400" dirty="0" err="1"/>
              <a:t>t</a:t>
            </a:r>
            <a:r>
              <a:rPr lang="en-AU" altLang="en-US" sz="2400" baseline="-25000" dirty="0" err="1"/>
              <a:t>i</a:t>
            </a:r>
            <a:r>
              <a:rPr lang="en-AU" altLang="en-US" sz="2400" dirty="0"/>
              <a:t>, </a:t>
            </a:r>
            <a:r>
              <a:rPr lang="en-AU" altLang="en-US" sz="2400" dirty="0" err="1"/>
              <a:t>y</a:t>
            </a:r>
            <a:r>
              <a:rPr lang="en-AU" altLang="en-US" sz="2400" baseline="-25000" dirty="0" err="1"/>
              <a:t>i</a:t>
            </a:r>
            <a:r>
              <a:rPr lang="en-AU" altLang="en-US" sz="2400" dirty="0"/>
              <a:t>), … (</a:t>
            </a:r>
            <a:r>
              <a:rPr lang="en-AU" altLang="en-US" sz="2400" dirty="0" err="1"/>
              <a:t>t</a:t>
            </a:r>
            <a:r>
              <a:rPr lang="en-AU" altLang="en-US" sz="2400" baseline="-25000" dirty="0" err="1"/>
              <a:t>n</a:t>
            </a:r>
            <a:r>
              <a:rPr lang="en-AU" altLang="en-US" sz="2400" dirty="0"/>
              <a:t>, </a:t>
            </a:r>
            <a:r>
              <a:rPr lang="en-AU" altLang="en-US" sz="2400" dirty="0" err="1"/>
              <a:t>y</a:t>
            </a:r>
            <a:r>
              <a:rPr lang="en-AU" altLang="en-US" sz="2400" baseline="-25000" dirty="0" err="1"/>
              <a:t>n</a:t>
            </a:r>
            <a:r>
              <a:rPr lang="en-AU" altLang="en-US" sz="2400" dirty="0"/>
              <a:t>). </a:t>
            </a:r>
          </a:p>
        </p:txBody>
      </p:sp>
      <p:graphicFrame>
        <p:nvGraphicFramePr>
          <p:cNvPr id="419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888702"/>
              </p:ext>
            </p:extLst>
          </p:nvPr>
        </p:nvGraphicFramePr>
        <p:xfrm>
          <a:off x="1547813" y="2205038"/>
          <a:ext cx="58324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300" imgH="190500" progId="Equation.3">
                  <p:embed/>
                </p:oleObj>
              </mc:Choice>
              <mc:Fallback>
                <p:oleObj name="Equation" r:id="rId2" imgW="1892300" imgH="190500" progId="Equation.3">
                  <p:embed/>
                  <p:pic>
                    <p:nvPicPr>
                      <p:cNvPr id="4199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05038"/>
                        <a:ext cx="583247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468313" y="3284538"/>
            <a:ext cx="8207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The goal is to determine coefficients values A</a:t>
            </a:r>
            <a:r>
              <a:rPr lang="en-AU" altLang="en-US" sz="2400" baseline="-25000" dirty="0"/>
              <a:t>0</a:t>
            </a:r>
            <a:r>
              <a:rPr lang="en-AU" altLang="en-US" sz="2400" dirty="0"/>
              <a:t>, A</a:t>
            </a:r>
            <a:r>
              <a:rPr lang="en-AU" altLang="en-US" sz="2400" baseline="-25000" dirty="0"/>
              <a:t>1 </a:t>
            </a:r>
            <a:r>
              <a:rPr lang="en-AU" altLang="en-US" sz="2400" dirty="0"/>
              <a:t>and B</a:t>
            </a:r>
            <a:r>
              <a:rPr lang="en-AU" altLang="en-US" sz="2400" baseline="-25000" dirty="0"/>
              <a:t>1</a:t>
            </a:r>
            <a:r>
              <a:rPr lang="en-AU" altLang="en-US" sz="2400" dirty="0"/>
              <a:t> that minimize</a:t>
            </a:r>
          </a:p>
        </p:txBody>
      </p:sp>
      <p:graphicFrame>
        <p:nvGraphicFramePr>
          <p:cNvPr id="419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754201"/>
              </p:ext>
            </p:extLst>
          </p:nvPr>
        </p:nvGraphicFramePr>
        <p:xfrm>
          <a:off x="827088" y="4437063"/>
          <a:ext cx="74009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200" imgH="419100" progId="Equation.3">
                  <p:embed/>
                </p:oleObj>
              </mc:Choice>
              <mc:Fallback>
                <p:oleObj name="Equation" r:id="rId4" imgW="2489200" imgH="419100" progId="Equation.3">
                  <p:embed/>
                  <p:pic>
                    <p:nvPicPr>
                      <p:cNvPr id="419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37063"/>
                        <a:ext cx="7400925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AC2355-1CCB-A056-7142-674A4329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42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52AC9-B795-306D-1351-A49ADAC11B70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L05E07_sinusoidFunction_example1.m</a:t>
            </a:r>
          </a:p>
        </p:txBody>
      </p:sp>
    </p:spTree>
    <p:extLst>
      <p:ext uri="{BB962C8B-B14F-4D97-AF65-F5344CB8AC3E}">
        <p14:creationId xmlns:p14="http://schemas.microsoft.com/office/powerpoint/2010/main" val="1177159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395288" y="260350"/>
            <a:ext cx="8208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Minimization yields:</a:t>
            </a:r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00692"/>
              </p:ext>
            </p:extLst>
          </p:nvPr>
        </p:nvGraphicFramePr>
        <p:xfrm>
          <a:off x="809938" y="784389"/>
          <a:ext cx="7488123" cy="184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92700" imgH="1244600" progId="Equation.3">
                  <p:embed/>
                </p:oleObj>
              </mc:Choice>
              <mc:Fallback>
                <p:oleObj name="Equation" r:id="rId2" imgW="5092700" imgH="1244600" progId="Equation.3">
                  <p:embed/>
                  <p:pic>
                    <p:nvPicPr>
                      <p:cNvPr id="665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938" y="784389"/>
                        <a:ext cx="7488123" cy="184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4FBFB-46B1-BB78-09B3-0780EE6B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43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259807-27F9-EC16-646E-9A785C300FA2}"/>
              </a:ext>
            </a:extLst>
          </p:cNvPr>
          <p:cNvSpPr txBox="1"/>
          <p:nvPr/>
        </p:nvSpPr>
        <p:spPr>
          <a:xfrm>
            <a:off x="-18000" y="6479668"/>
            <a:ext cx="481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L05E07_sinusoidFunction_example1.m **</a:t>
            </a:r>
          </a:p>
        </p:txBody>
      </p:sp>
      <p:graphicFrame>
        <p:nvGraphicFramePr>
          <p:cNvPr id="8" name="Object 21">
            <a:extLst>
              <a:ext uri="{FF2B5EF4-FFF2-40B4-BE49-F238E27FC236}">
                <a16:creationId xmlns:a16="http://schemas.microsoft.com/office/drawing/2014/main" id="{77CED9C0-2658-2645-E857-68E9B18A72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990321"/>
              </p:ext>
            </p:extLst>
          </p:nvPr>
        </p:nvGraphicFramePr>
        <p:xfrm>
          <a:off x="811814" y="2664000"/>
          <a:ext cx="3298150" cy="1656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01900" imgH="1244600" progId="Equation.3">
                  <p:embed/>
                </p:oleObj>
              </mc:Choice>
              <mc:Fallback>
                <p:oleObj name="Equation" r:id="rId4" imgW="2501900" imgH="1244600" progId="Equation.3">
                  <p:embed/>
                  <p:pic>
                    <p:nvPicPr>
                      <p:cNvPr id="4405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814" y="2664000"/>
                        <a:ext cx="3298150" cy="1656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21">
            <a:extLst>
              <a:ext uri="{FF2B5EF4-FFF2-40B4-BE49-F238E27FC236}">
                <a16:creationId xmlns:a16="http://schemas.microsoft.com/office/drawing/2014/main" id="{08415DEC-5C3F-EA97-2921-70E7ED5A3107}"/>
              </a:ext>
            </a:extLst>
          </p:cNvPr>
          <p:cNvSpPr/>
          <p:nvPr/>
        </p:nvSpPr>
        <p:spPr>
          <a:xfrm>
            <a:off x="612000" y="5267059"/>
            <a:ext cx="605655" cy="38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13" name="Object 22">
            <a:extLst>
              <a:ext uri="{FF2B5EF4-FFF2-40B4-BE49-F238E27FC236}">
                <a16:creationId xmlns:a16="http://schemas.microsoft.com/office/drawing/2014/main" id="{BE2A9032-8C4C-1362-9F05-7A87544143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038698"/>
              </p:ext>
            </p:extLst>
          </p:nvPr>
        </p:nvGraphicFramePr>
        <p:xfrm>
          <a:off x="1758889" y="4329000"/>
          <a:ext cx="1809841" cy="20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800" imgH="1498600" progId="Equation.3">
                  <p:embed/>
                </p:oleObj>
              </mc:Choice>
              <mc:Fallback>
                <p:oleObj name="Equation" r:id="rId6" imgW="1320800" imgH="1498600" progId="Equation.3">
                  <p:embed/>
                  <p:pic>
                    <p:nvPicPr>
                      <p:cNvPr id="4405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889" y="4329000"/>
                        <a:ext cx="1809841" cy="2074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F82A0FF-0F05-5FA9-B1BE-A84D0F076C87}"/>
              </a:ext>
            </a:extLst>
          </p:cNvPr>
          <p:cNvSpPr txBox="1"/>
          <p:nvPr/>
        </p:nvSpPr>
        <p:spPr>
          <a:xfrm>
            <a:off x="5832000" y="3429000"/>
            <a:ext cx="21761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b="1" dirty="0">
                <a:solidFill>
                  <a:srgbClr val="FF0000"/>
                </a:solidFill>
              </a:rPr>
              <a:t>This is familiar!</a:t>
            </a:r>
          </a:p>
          <a:p>
            <a:pPr algn="ctr"/>
            <a:endParaRPr lang="en-AU" b="1" dirty="0">
              <a:solidFill>
                <a:srgbClr val="FF0000"/>
              </a:solidFill>
            </a:endParaRPr>
          </a:p>
          <a:p>
            <a:pPr algn="ctr"/>
            <a:r>
              <a:rPr lang="en-AU" b="1" dirty="0">
                <a:solidFill>
                  <a:srgbClr val="FF0000"/>
                </a:solidFill>
              </a:rPr>
              <a:t>Use Gauss elimination or LU decomposition, or Gauss-Seidel iteration from week 3.</a:t>
            </a:r>
          </a:p>
        </p:txBody>
      </p:sp>
      <p:sp>
        <p:nvSpPr>
          <p:cNvPr id="15" name="Right Arrow 21">
            <a:extLst>
              <a:ext uri="{FF2B5EF4-FFF2-40B4-BE49-F238E27FC236}">
                <a16:creationId xmlns:a16="http://schemas.microsoft.com/office/drawing/2014/main" id="{D1A7570A-D5B0-1A4E-43A7-74CADF606405}"/>
              </a:ext>
            </a:extLst>
          </p:cNvPr>
          <p:cNvSpPr/>
          <p:nvPr/>
        </p:nvSpPr>
        <p:spPr>
          <a:xfrm>
            <a:off x="612000" y="5267059"/>
            <a:ext cx="605655" cy="38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16" name="Object 22">
            <a:extLst>
              <a:ext uri="{FF2B5EF4-FFF2-40B4-BE49-F238E27FC236}">
                <a16:creationId xmlns:a16="http://schemas.microsoft.com/office/drawing/2014/main" id="{3B9DA4DD-AD48-886D-2DE1-5E09ACD7FA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494617"/>
              </p:ext>
            </p:extLst>
          </p:nvPr>
        </p:nvGraphicFramePr>
        <p:xfrm>
          <a:off x="1758889" y="4329000"/>
          <a:ext cx="1809841" cy="20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800" imgH="1498600" progId="Equation.3">
                  <p:embed/>
                </p:oleObj>
              </mc:Choice>
              <mc:Fallback>
                <p:oleObj name="Equation" r:id="rId6" imgW="1320800" imgH="1498600" progId="Equation.3">
                  <p:embed/>
                  <p:pic>
                    <p:nvPicPr>
                      <p:cNvPr id="13" name="Object 22">
                        <a:extLst>
                          <a:ext uri="{FF2B5EF4-FFF2-40B4-BE49-F238E27FC236}">
                            <a16:creationId xmlns:a16="http://schemas.microsoft.com/office/drawing/2014/main" id="{BE2A9032-8C4C-1362-9F05-7A87544143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889" y="4329000"/>
                        <a:ext cx="1809841" cy="2074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2738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395288" y="684000"/>
            <a:ext cx="8208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If the sinusoid function is as follows:</a:t>
            </a:r>
          </a:p>
        </p:txBody>
      </p:sp>
      <p:graphicFrame>
        <p:nvGraphicFramePr>
          <p:cNvPr id="4506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261216"/>
              </p:ext>
            </p:extLst>
          </p:nvPr>
        </p:nvGraphicFramePr>
        <p:xfrm>
          <a:off x="215900" y="1268413"/>
          <a:ext cx="8748713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3600" imgH="393700" progId="Equation.3">
                  <p:embed/>
                </p:oleObj>
              </mc:Choice>
              <mc:Fallback>
                <p:oleObj name="Equation" r:id="rId2" imgW="3403600" imgH="393700" progId="Equation.3">
                  <p:embed/>
                  <p:pic>
                    <p:nvPicPr>
                      <p:cNvPr id="4506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1268413"/>
                        <a:ext cx="8748713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95288" y="2401888"/>
            <a:ext cx="8208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…the coefficients can be determined by:</a:t>
            </a:r>
          </a:p>
        </p:txBody>
      </p:sp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1387475" y="2933700"/>
          <a:ext cx="5646738" cy="349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0300" imgH="1473200" progId="Equation.3">
                  <p:embed/>
                </p:oleObj>
              </mc:Choice>
              <mc:Fallback>
                <p:oleObj name="Equation" r:id="rId4" imgW="2400300" imgH="1473200" progId="Equation.3">
                  <p:embed/>
                  <p:pic>
                    <p:nvPicPr>
                      <p:cNvPr id="450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2933700"/>
                        <a:ext cx="5646738" cy="349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B9BC0-37FD-65D3-639D-F62DF068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44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95FF4-FFE8-31EC-8A93-612DDB2E6368}"/>
              </a:ext>
            </a:extLst>
          </p:cNvPr>
          <p:cNvSpPr txBox="1"/>
          <p:nvPr/>
        </p:nvSpPr>
        <p:spPr>
          <a:xfrm>
            <a:off x="-18000" y="6479668"/>
            <a:ext cx="481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L05E07_sinusoidFunction_example2.m **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C6FA941-16C7-DF9D-9228-67115AB66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95" y="135600"/>
            <a:ext cx="60340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Example 2 -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Sinusoid function</a:t>
            </a:r>
            <a:endParaRPr lang="en-AU" altLang="en-US" b="1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940A2F-9E3A-40FD-FF90-2DEF13F60971}"/>
              </a:ext>
            </a:extLst>
          </p:cNvPr>
          <p:cNvSpPr/>
          <p:nvPr/>
        </p:nvSpPr>
        <p:spPr>
          <a:xfrm>
            <a:off x="3762000" y="4683125"/>
            <a:ext cx="315000" cy="585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0240D4-6907-9CEC-6814-6AD21478A61B}"/>
              </a:ext>
            </a:extLst>
          </p:cNvPr>
          <p:cNvSpPr/>
          <p:nvPr/>
        </p:nvSpPr>
        <p:spPr>
          <a:xfrm>
            <a:off x="3717000" y="5612790"/>
            <a:ext cx="315000" cy="585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963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695772" y="0"/>
            <a:ext cx="74254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Example –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Continuous Fourier series</a:t>
            </a:r>
            <a:endParaRPr lang="en-AU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95288" y="729000"/>
            <a:ext cx="82089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For a </a:t>
            </a:r>
            <a:r>
              <a:rPr lang="en-AU" altLang="en-US" sz="2200" b="1" dirty="0">
                <a:solidFill>
                  <a:srgbClr val="FF0000"/>
                </a:solidFill>
              </a:rPr>
              <a:t>continuous</a:t>
            </a:r>
            <a:r>
              <a:rPr lang="en-AU" altLang="en-US" sz="2200" dirty="0"/>
              <a:t> curve function (F(t)) with period T, the continuous Fourier series (with infinite terms) can be written:</a:t>
            </a:r>
          </a:p>
        </p:txBody>
      </p:sp>
      <p:graphicFrame>
        <p:nvGraphicFramePr>
          <p:cNvPr id="675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489414"/>
              </p:ext>
            </p:extLst>
          </p:nvPr>
        </p:nvGraphicFramePr>
        <p:xfrm>
          <a:off x="1289050" y="1537813"/>
          <a:ext cx="6565900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9800" imgH="419100" progId="Equation.3">
                  <p:embed/>
                </p:oleObj>
              </mc:Choice>
              <mc:Fallback>
                <p:oleObj name="Equation" r:id="rId2" imgW="2209800" imgH="419100" progId="Equation.3">
                  <p:embed/>
                  <p:pic>
                    <p:nvPicPr>
                      <p:cNvPr id="675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1537813"/>
                        <a:ext cx="6565900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9750" y="3177371"/>
            <a:ext cx="48427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The coefficients can be computed via</a:t>
            </a:r>
          </a:p>
        </p:txBody>
      </p:sp>
      <p:graphicFrame>
        <p:nvGraphicFramePr>
          <p:cNvPr id="675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031314"/>
              </p:ext>
            </p:extLst>
          </p:nvPr>
        </p:nvGraphicFramePr>
        <p:xfrm>
          <a:off x="2589213" y="3546833"/>
          <a:ext cx="3638550" cy="293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300" imgH="1206500" progId="Equation.3">
                  <p:embed/>
                </p:oleObj>
              </mc:Choice>
              <mc:Fallback>
                <p:oleObj name="Equation" r:id="rId4" imgW="1511300" imgH="1206500" progId="Equation.3">
                  <p:embed/>
                  <p:pic>
                    <p:nvPicPr>
                      <p:cNvPr id="675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3546833"/>
                        <a:ext cx="3638550" cy="293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9DA1D-7D5E-0E13-69C3-4FBE6879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45</a:t>
            </a:fld>
            <a:endParaRPr lang="en-AU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5FEEE-5046-F7FC-3B46-29977955A0E6}"/>
              </a:ext>
            </a:extLst>
          </p:cNvPr>
          <p:cNvSpPr txBox="1"/>
          <p:nvPr/>
        </p:nvSpPr>
        <p:spPr>
          <a:xfrm>
            <a:off x="-18000" y="6524668"/>
            <a:ext cx="580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L05E09_continuousFourierSeries_example1.m **</a:t>
            </a:r>
          </a:p>
        </p:txBody>
      </p:sp>
    </p:spTree>
    <p:extLst>
      <p:ext uri="{BB962C8B-B14F-4D97-AF65-F5344CB8AC3E}">
        <p14:creationId xmlns:p14="http://schemas.microsoft.com/office/powerpoint/2010/main" val="2751232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Box 12"/>
          <p:cNvSpPr txBox="1">
            <a:spLocks noChangeArrowheads="1"/>
          </p:cNvSpPr>
          <p:nvPr/>
        </p:nvSpPr>
        <p:spPr bwMode="auto">
          <a:xfrm>
            <a:off x="395288" y="769559"/>
            <a:ext cx="82089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Use the continuous Fourier series to approximate the square of rectangular wave function.</a:t>
            </a:r>
          </a:p>
        </p:txBody>
      </p:sp>
      <p:graphicFrame>
        <p:nvGraphicFramePr>
          <p:cNvPr id="7885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440055"/>
              </p:ext>
            </p:extLst>
          </p:nvPr>
        </p:nvGraphicFramePr>
        <p:xfrm>
          <a:off x="2372519" y="1572582"/>
          <a:ext cx="4398962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400" imgH="711200" progId="Equation.3">
                  <p:embed/>
                </p:oleObj>
              </mc:Choice>
              <mc:Fallback>
                <p:oleObj name="Equation" r:id="rId2" imgW="1803400" imgH="711200" progId="Equation.3">
                  <p:embed/>
                  <p:pic>
                    <p:nvPicPr>
                      <p:cNvPr id="7885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519" y="1572582"/>
                        <a:ext cx="4398962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8853" name="Picture 2" descr="Figure 19_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00650"/>
            <a:ext cx="4032250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A55DF5-C037-D7B8-598C-A2D4BF5D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46</a:t>
            </a:fld>
            <a:endParaRPr lang="en-AU" altLang="en-US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3A2791A0-BD0C-E64F-07C2-8BD00EFC3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53" y="94872"/>
            <a:ext cx="77668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Continuous Fourier series – Example 2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F3E6A-5264-6454-0C57-0C00EE1A51AC}"/>
              </a:ext>
            </a:extLst>
          </p:cNvPr>
          <p:cNvSpPr txBox="1"/>
          <p:nvPr/>
        </p:nvSpPr>
        <p:spPr>
          <a:xfrm>
            <a:off x="-18000" y="6479668"/>
            <a:ext cx="562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L05E10_continuousFourierSeries_example2.m **</a:t>
            </a:r>
          </a:p>
        </p:txBody>
      </p:sp>
    </p:spTree>
    <p:extLst>
      <p:ext uri="{BB962C8B-B14F-4D97-AF65-F5344CB8AC3E}">
        <p14:creationId xmlns:p14="http://schemas.microsoft.com/office/powerpoint/2010/main" val="18876723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5"/>
          <p:cNvSpPr txBox="1">
            <a:spLocks noChangeArrowheads="1"/>
          </p:cNvSpPr>
          <p:nvPr/>
        </p:nvSpPr>
        <p:spPr bwMode="auto">
          <a:xfrm>
            <a:off x="1304235" y="105538"/>
            <a:ext cx="65847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chemeClr val="accent2"/>
                </a:solidFill>
                <a:ea typeface="宋体" panose="02010600030101010101" pitchFamily="2" charset="-122"/>
              </a:rPr>
              <a:t>Continuous Fourier (infinite) series</a:t>
            </a:r>
            <a:endParaRPr lang="en-AU" altLang="en-US" sz="3000" b="1" dirty="0">
              <a:solidFill>
                <a:schemeClr val="accent2"/>
              </a:solidFill>
            </a:endParaRPr>
          </a:p>
        </p:txBody>
      </p:sp>
      <p:graphicFrame>
        <p:nvGraphicFramePr>
          <p:cNvPr id="461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800808"/>
              </p:ext>
            </p:extLst>
          </p:nvPr>
        </p:nvGraphicFramePr>
        <p:xfrm>
          <a:off x="206373" y="2306389"/>
          <a:ext cx="8780462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10000" imgH="812800" progId="Equation.3">
                  <p:embed/>
                </p:oleObj>
              </mc:Choice>
              <mc:Fallback>
                <p:oleObj name="Equation" r:id="rId2" imgW="3810000" imgH="812800" progId="Equation.3">
                  <p:embed/>
                  <p:pic>
                    <p:nvPicPr>
                      <p:cNvPr id="4610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3" y="2306389"/>
                        <a:ext cx="8780462" cy="189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095226"/>
              </p:ext>
            </p:extLst>
          </p:nvPr>
        </p:nvGraphicFramePr>
        <p:xfrm>
          <a:off x="2980943" y="4203524"/>
          <a:ext cx="3182110" cy="1050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596900" progId="Equation.3">
                  <p:embed/>
                </p:oleObj>
              </mc:Choice>
              <mc:Fallback>
                <p:oleObj name="Equation" r:id="rId4" imgW="1828800" imgH="596900" progId="Equation.3">
                  <p:embed/>
                  <p:pic>
                    <p:nvPicPr>
                      <p:cNvPr id="4610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943" y="4203524"/>
                        <a:ext cx="3182110" cy="1050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643122"/>
              </p:ext>
            </p:extLst>
          </p:nvPr>
        </p:nvGraphicFramePr>
        <p:xfrm>
          <a:off x="2292347" y="5374514"/>
          <a:ext cx="46085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090" imgH="393529" progId="Equation.3">
                  <p:embed/>
                </p:oleObj>
              </mc:Choice>
              <mc:Fallback>
                <p:oleObj name="Equation" r:id="rId6" imgW="1866090" imgH="393529" progId="Equation.3">
                  <p:embed/>
                  <p:pic>
                    <p:nvPicPr>
                      <p:cNvPr id="4610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47" y="5374514"/>
                        <a:ext cx="460851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786132"/>
              </p:ext>
            </p:extLst>
          </p:nvPr>
        </p:nvGraphicFramePr>
        <p:xfrm>
          <a:off x="2951161" y="1478463"/>
          <a:ext cx="32416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07532" imgH="393529" progId="Equation.3">
                  <p:embed/>
                </p:oleObj>
              </mc:Choice>
              <mc:Fallback>
                <p:oleObj name="Equation" r:id="rId8" imgW="1307532" imgH="393529" progId="Equation.3">
                  <p:embed/>
                  <p:pic>
                    <p:nvPicPr>
                      <p:cNvPr id="4610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1" y="1478463"/>
                        <a:ext cx="32416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921858"/>
              </p:ext>
            </p:extLst>
          </p:nvPr>
        </p:nvGraphicFramePr>
        <p:xfrm>
          <a:off x="370681" y="706125"/>
          <a:ext cx="840263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54400" imgH="330200" progId="Equation.3">
                  <p:embed/>
                </p:oleObj>
              </mc:Choice>
              <mc:Fallback>
                <p:oleObj name="Equation" r:id="rId10" imgW="3454400" imgH="330200" progId="Equation.3">
                  <p:embed/>
                  <p:pic>
                    <p:nvPicPr>
                      <p:cNvPr id="4610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" y="706125"/>
                        <a:ext cx="8402637" cy="8112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CC4EF2-40C2-2363-C483-B5F115A8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47</a:t>
            </a:fld>
            <a:endParaRPr lang="en-AU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FA0ED-BF0D-652F-AF6E-8213EE6361C0}"/>
              </a:ext>
            </a:extLst>
          </p:cNvPr>
          <p:cNvSpPr txBox="1"/>
          <p:nvPr/>
        </p:nvSpPr>
        <p:spPr>
          <a:xfrm>
            <a:off x="-18000" y="6479668"/>
            <a:ext cx="319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L05E11_infiniteSeries. m **</a:t>
            </a:r>
          </a:p>
        </p:txBody>
      </p:sp>
    </p:spTree>
    <p:extLst>
      <p:ext uri="{BB962C8B-B14F-4D97-AF65-F5344CB8AC3E}">
        <p14:creationId xmlns:p14="http://schemas.microsoft.com/office/powerpoint/2010/main" val="39999591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2613025" y="2799000"/>
            <a:ext cx="39179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800" b="1" dirty="0">
                <a:solidFill>
                  <a:schemeClr val="accent2"/>
                </a:solidFill>
                <a:ea typeface="宋体" panose="02010600030101010101" pitchFamily="2" charset="-122"/>
              </a:rPr>
              <a:t>Interpolation</a:t>
            </a:r>
            <a:endParaRPr lang="en-AU" alt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B2D30E-E143-56AA-14F3-8C70F6DE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48</a:t>
            </a:fld>
            <a:endParaRPr lang="en-AU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3239744" y="9000"/>
            <a:ext cx="26645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zh-CN" sz="3200" b="1" dirty="0">
                <a:solidFill>
                  <a:schemeClr val="accent2"/>
                </a:solidFill>
                <a:ea typeface="宋体" pitchFamily="2" charset="-122"/>
              </a:rPr>
              <a:t>Interpolation</a:t>
            </a:r>
            <a:endParaRPr lang="en-AU" alt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43508" y="774000"/>
            <a:ext cx="8748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Estimation of intermediate values between precise data points</a:t>
            </a:r>
            <a:r>
              <a:rPr lang="en-US" altLang="en-US" sz="2000" dirty="0">
                <a:latin typeface="+mn-lt"/>
              </a:rPr>
              <a:t>. The most common method is: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677089"/>
              </p:ext>
            </p:extLst>
          </p:nvPr>
        </p:nvGraphicFramePr>
        <p:xfrm>
          <a:off x="1641216" y="1629000"/>
          <a:ext cx="5292588" cy="62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2000" imgH="241300" progId="Equation.3">
                  <p:embed/>
                </p:oleObj>
              </mc:Choice>
              <mc:Fallback>
                <p:oleObj name="Equation" r:id="rId3" imgW="2032000" imgH="241300" progId="Equation.3">
                  <p:embed/>
                  <p:pic>
                    <p:nvPicPr>
                      <p:cNvPr id="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216" y="1629000"/>
                        <a:ext cx="5292588" cy="6282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2349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latin typeface="+mn-lt"/>
              </a:rPr>
              <a:t>Although there is </a:t>
            </a:r>
            <a:r>
              <a:rPr lang="en-US" altLang="en-US" sz="2000" u="sng" dirty="0">
                <a:latin typeface="+mn-lt"/>
              </a:rPr>
              <a:t>one and only one </a:t>
            </a:r>
            <a:r>
              <a:rPr lang="en-US" altLang="en-US" sz="2000" b="1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th-order polynomial </a:t>
            </a:r>
            <a:r>
              <a:rPr lang="en-US" altLang="en-US" sz="2000" dirty="0">
                <a:latin typeface="+mn-lt"/>
              </a:rPr>
              <a:t>that fits </a:t>
            </a:r>
            <a:r>
              <a:rPr lang="en-US" altLang="en-US" sz="2000" b="1" i="1" dirty="0">
                <a:solidFill>
                  <a:srgbClr val="FF0000"/>
                </a:solidFill>
                <a:latin typeface="+mn-lt"/>
              </a:rPr>
              <a:t>n+1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 points</a:t>
            </a:r>
            <a:r>
              <a:rPr lang="en-US" altLang="en-US" sz="2000" dirty="0">
                <a:latin typeface="+mn-lt"/>
              </a:rPr>
              <a:t>, there are 2 common mathematical formats the polynomial can be expressed: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>
              <a:latin typeface="+mn-lt"/>
            </a:endParaRPr>
          </a:p>
          <a:p>
            <a:pPr lvl="1" algn="ctr" eaLnBrk="1" hangingPunct="1">
              <a:lnSpc>
                <a:spcPct val="90000"/>
              </a:lnSpc>
            </a:pPr>
            <a:r>
              <a:rPr lang="en-US" altLang="en-US" sz="2000" b="1" dirty="0">
                <a:latin typeface="+mn-lt"/>
              </a:rPr>
              <a:t>The 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Newton</a:t>
            </a:r>
            <a:r>
              <a:rPr lang="en-US" altLang="en-US" sz="2000" b="1" dirty="0">
                <a:latin typeface="+mn-lt"/>
              </a:rPr>
              <a:t> or 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Lagrange</a:t>
            </a:r>
            <a:r>
              <a:rPr lang="en-US" altLang="en-US" sz="2000" b="1" dirty="0">
                <a:latin typeface="+mn-lt"/>
              </a:rPr>
              <a:t> polynomials</a:t>
            </a:r>
          </a:p>
        </p:txBody>
      </p:sp>
      <p:pic>
        <p:nvPicPr>
          <p:cNvPr id="8" name="Picture 4" descr="Fig1801">
            <a:extLst>
              <a:ext uri="{FF2B5EF4-FFF2-40B4-BE49-F238E27FC236}">
                <a16:creationId xmlns:a16="http://schemas.microsoft.com/office/drawing/2014/main" id="{A939AEED-BF20-4F30-9368-B06040277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86"/>
          <a:stretch/>
        </p:blipFill>
        <p:spPr>
          <a:xfrm>
            <a:off x="1984369" y="4149000"/>
            <a:ext cx="5119314" cy="162177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44F6D75B-0507-4C57-AA09-4C4EB7B90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679" y="5816449"/>
            <a:ext cx="3582693" cy="960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(b) </a:t>
            </a:r>
          </a:p>
          <a:p>
            <a:pPr marL="0" indent="0" algn="ctr"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2</a:t>
            </a:r>
            <a:r>
              <a:rPr lang="en-US" altLang="en-US" sz="1800" b="1" kern="0" baseline="30000" dirty="0">
                <a:solidFill>
                  <a:srgbClr val="7030A0"/>
                </a:solidFill>
                <a:latin typeface="+mj-lt"/>
              </a:rPr>
              <a:t>nd </a:t>
            </a: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order (quadratic / parabolic)</a:t>
            </a:r>
          </a:p>
          <a:p>
            <a:pPr marL="0" indent="0" algn="ctr"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connecting 3 points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A57F424-1251-4970-8F94-449068065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0" y="4365581"/>
            <a:ext cx="1890000" cy="1313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 eaLnBrk="1" hangingPunct="1"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(a) </a:t>
            </a:r>
          </a:p>
          <a:p>
            <a:pPr marL="0" indent="0" algn="r" eaLnBrk="1" hangingPunct="1"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1</a:t>
            </a:r>
            <a:r>
              <a:rPr lang="en-US" altLang="en-US" sz="1800" b="1" kern="0" baseline="30000" dirty="0">
                <a:solidFill>
                  <a:srgbClr val="7030A0"/>
                </a:solidFill>
                <a:latin typeface="+mj-lt"/>
              </a:rPr>
              <a:t>st </a:t>
            </a: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order (linear)</a:t>
            </a:r>
          </a:p>
          <a:p>
            <a:pPr marL="0" indent="0" algn="r" eaLnBrk="1" hangingPunct="1"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connecting 2 points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C504CAE-4912-739E-BA8D-DD32AE95BBA7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49</a:t>
            </a:fld>
            <a:endParaRPr lang="en-AU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A26FA94-9F28-925D-AE5A-C167F0A0D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552" y="4377080"/>
            <a:ext cx="1935000" cy="116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(c)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3</a:t>
            </a:r>
            <a:r>
              <a:rPr lang="en-US" altLang="en-US" sz="1800" b="1" kern="0" baseline="30000" dirty="0">
                <a:solidFill>
                  <a:srgbClr val="7030A0"/>
                </a:solidFill>
                <a:latin typeface="+mj-lt"/>
              </a:rPr>
              <a:t>rd </a:t>
            </a: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order (cubic)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connecting 4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points.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1265445" y="2054493"/>
            <a:ext cx="665438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Curve fitting by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Least-Squares Regression</a:t>
            </a:r>
            <a:endParaRPr lang="en-AU" alt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2F0423-C071-DA73-AF19-4BCB496C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</a:t>
            </a:fld>
            <a:endParaRPr lang="en-AU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2040902" y="-8084"/>
            <a:ext cx="4972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Linear interpolation</a:t>
            </a:r>
            <a:endParaRPr lang="en-AU" altLang="en-US" sz="3600" dirty="0"/>
          </a:p>
        </p:txBody>
      </p:sp>
      <p:sp>
        <p:nvSpPr>
          <p:cNvPr id="46083" name="TextBox 18"/>
          <p:cNvSpPr txBox="1">
            <a:spLocks noChangeArrowheads="1"/>
          </p:cNvSpPr>
          <p:nvPr/>
        </p:nvSpPr>
        <p:spPr bwMode="auto">
          <a:xfrm>
            <a:off x="539750" y="684000"/>
            <a:ext cx="82089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If </a:t>
            </a:r>
            <a:r>
              <a:rPr lang="en-AU" altLang="en-US" sz="2200" b="1" dirty="0">
                <a:solidFill>
                  <a:srgbClr val="FF0000"/>
                </a:solidFill>
              </a:rPr>
              <a:t>two</a:t>
            </a:r>
            <a:r>
              <a:rPr lang="en-AU" altLang="en-US" sz="2200" dirty="0"/>
              <a:t> points </a:t>
            </a:r>
            <a:r>
              <a:rPr lang="en-AU" altLang="en-US" sz="2200" dirty="0">
                <a:solidFill>
                  <a:srgbClr val="FF0000"/>
                </a:solidFill>
              </a:rPr>
              <a:t>(x</a:t>
            </a:r>
            <a:r>
              <a:rPr lang="en-AU" altLang="en-US" sz="2200" baseline="-25000" dirty="0">
                <a:solidFill>
                  <a:srgbClr val="FF0000"/>
                </a:solidFill>
              </a:rPr>
              <a:t>0</a:t>
            </a:r>
            <a:r>
              <a:rPr lang="en-AU" altLang="en-US" sz="2200" dirty="0">
                <a:solidFill>
                  <a:srgbClr val="FF0000"/>
                </a:solidFill>
              </a:rPr>
              <a:t>, f(x</a:t>
            </a:r>
            <a:r>
              <a:rPr lang="en-AU" altLang="en-US" sz="2200" baseline="-25000" dirty="0">
                <a:solidFill>
                  <a:srgbClr val="FF0000"/>
                </a:solidFill>
              </a:rPr>
              <a:t>0</a:t>
            </a:r>
            <a:r>
              <a:rPr lang="en-AU" altLang="en-US" sz="2200" dirty="0">
                <a:solidFill>
                  <a:srgbClr val="FF0000"/>
                </a:solidFill>
              </a:rPr>
              <a:t>)) </a:t>
            </a:r>
            <a:r>
              <a:rPr lang="en-AU" altLang="en-US" sz="2200" dirty="0"/>
              <a:t>and </a:t>
            </a:r>
            <a:r>
              <a:rPr lang="en-AU" altLang="en-US" sz="2200" dirty="0">
                <a:solidFill>
                  <a:srgbClr val="FF0000"/>
                </a:solidFill>
              </a:rPr>
              <a:t>(x</a:t>
            </a:r>
            <a:r>
              <a:rPr lang="en-AU" altLang="en-US" sz="2200" baseline="-25000" dirty="0">
                <a:solidFill>
                  <a:srgbClr val="FF0000"/>
                </a:solidFill>
              </a:rPr>
              <a:t>1</a:t>
            </a:r>
            <a:r>
              <a:rPr lang="en-AU" altLang="en-US" sz="2200" dirty="0">
                <a:solidFill>
                  <a:srgbClr val="FF0000"/>
                </a:solidFill>
              </a:rPr>
              <a:t>, f(x</a:t>
            </a:r>
            <a:r>
              <a:rPr lang="en-AU" altLang="en-US" sz="2200" baseline="-25000" dirty="0">
                <a:solidFill>
                  <a:srgbClr val="FF0000"/>
                </a:solidFill>
              </a:rPr>
              <a:t>1</a:t>
            </a:r>
            <a:r>
              <a:rPr lang="en-AU" altLang="en-US" sz="2200" dirty="0">
                <a:solidFill>
                  <a:srgbClr val="FF0000"/>
                </a:solidFill>
              </a:rPr>
              <a:t>))</a:t>
            </a:r>
            <a:r>
              <a:rPr lang="en-AU" altLang="en-US" sz="2200" dirty="0"/>
              <a:t> are known, f(x) at x between x</a:t>
            </a:r>
            <a:r>
              <a:rPr lang="en-AU" altLang="en-US" sz="2200" baseline="-25000" dirty="0"/>
              <a:t>0</a:t>
            </a:r>
            <a:r>
              <a:rPr lang="en-AU" altLang="en-US" sz="2200" dirty="0"/>
              <a:t> and x</a:t>
            </a:r>
            <a:r>
              <a:rPr lang="en-AU" altLang="en-US" sz="2200" baseline="-25000" dirty="0"/>
              <a:t>1</a:t>
            </a:r>
            <a:r>
              <a:rPr lang="en-AU" altLang="en-US" sz="2200" dirty="0"/>
              <a:t> can be estimated by linear interpolation using </a:t>
            </a:r>
            <a:r>
              <a:rPr lang="en-AU" altLang="en-US" sz="2200" b="1" dirty="0">
                <a:solidFill>
                  <a:srgbClr val="FF0000"/>
                </a:solidFill>
              </a:rPr>
              <a:t>similar triangles</a:t>
            </a:r>
            <a:r>
              <a:rPr lang="en-AU" altLang="en-US" sz="2200" dirty="0"/>
              <a:t>.</a:t>
            </a:r>
          </a:p>
        </p:txBody>
      </p:sp>
      <p:pic>
        <p:nvPicPr>
          <p:cNvPr id="46084" name="Picture 2" descr="Figure 18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0" y="2259000"/>
            <a:ext cx="3600450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733268"/>
              </p:ext>
            </p:extLst>
          </p:nvPr>
        </p:nvGraphicFramePr>
        <p:xfrm>
          <a:off x="4764088" y="2977902"/>
          <a:ext cx="37512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85900" imgH="368300" progId="Equation.3">
                  <p:embed/>
                </p:oleObj>
              </mc:Choice>
              <mc:Fallback>
                <p:oleObj name="Equation" r:id="rId3" imgW="1485900" imgH="368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2977902"/>
                        <a:ext cx="37512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Down Arrow 22"/>
          <p:cNvSpPr/>
          <p:nvPr/>
        </p:nvSpPr>
        <p:spPr>
          <a:xfrm>
            <a:off x="6290738" y="3652902"/>
            <a:ext cx="576262" cy="720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A89ED2-DA6F-FAA4-DE43-2913894B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50</a:t>
            </a:fld>
            <a:endParaRPr lang="en-AU" altLang="en-US"/>
          </a:p>
        </p:txBody>
      </p:sp>
      <p:graphicFrame>
        <p:nvGraphicFramePr>
          <p:cNvPr id="3" name="Object 19">
            <a:extLst>
              <a:ext uri="{FF2B5EF4-FFF2-40B4-BE49-F238E27FC236}">
                <a16:creationId xmlns:a16="http://schemas.microsoft.com/office/drawing/2014/main" id="{C9E8EE5B-C5D9-006E-22EB-DD333CC403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863186"/>
              </p:ext>
            </p:extLst>
          </p:nvPr>
        </p:nvGraphicFramePr>
        <p:xfrm>
          <a:off x="4526927" y="4353984"/>
          <a:ext cx="3888526" cy="733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98600" imgH="431640" progId="Equation.3">
                  <p:embed/>
                </p:oleObj>
              </mc:Choice>
              <mc:Fallback>
                <p:oleObj name="Equation" r:id="rId5" imgW="2298600" imgH="431640" progId="Equation.3">
                  <p:embed/>
                  <p:pic>
                    <p:nvPicPr>
                      <p:cNvPr id="235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6927" y="4353984"/>
                        <a:ext cx="3888526" cy="73302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Callout 24">
            <a:extLst>
              <a:ext uri="{FF2B5EF4-FFF2-40B4-BE49-F238E27FC236}">
                <a16:creationId xmlns:a16="http://schemas.microsoft.com/office/drawing/2014/main" id="{7DBD3CE5-39C7-37C4-9B1C-8E721D51D9A6}"/>
              </a:ext>
            </a:extLst>
          </p:cNvPr>
          <p:cNvSpPr/>
          <p:nvPr/>
        </p:nvSpPr>
        <p:spPr>
          <a:xfrm>
            <a:off x="6084183" y="4183126"/>
            <a:ext cx="1565634" cy="984547"/>
          </a:xfrm>
          <a:prstGeom prst="wedgeEllipseCallout">
            <a:avLst>
              <a:gd name="adj1" fmla="val 57042"/>
              <a:gd name="adj2" fmla="val 7428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69121B85-CC47-C718-0FD7-59A18F0D4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860" y="5358780"/>
            <a:ext cx="288014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dirty="0"/>
              <a:t>Finite-divided difference approximation for the </a:t>
            </a:r>
            <a:r>
              <a:rPr lang="en-AU" altLang="en-US" b="1" dirty="0"/>
              <a:t>first derivative</a:t>
            </a:r>
          </a:p>
        </p:txBody>
      </p:sp>
      <p:sp>
        <p:nvSpPr>
          <p:cNvPr id="7" name="Oval Callout 13">
            <a:extLst>
              <a:ext uri="{FF2B5EF4-FFF2-40B4-BE49-F238E27FC236}">
                <a16:creationId xmlns:a16="http://schemas.microsoft.com/office/drawing/2014/main" id="{FB7F99F5-278E-83E1-161D-CA94F28C9E34}"/>
              </a:ext>
            </a:extLst>
          </p:cNvPr>
          <p:cNvSpPr/>
          <p:nvPr/>
        </p:nvSpPr>
        <p:spPr>
          <a:xfrm>
            <a:off x="5292000" y="4480853"/>
            <a:ext cx="702078" cy="432049"/>
          </a:xfrm>
          <a:prstGeom prst="wedgeEllipseCallout">
            <a:avLst>
              <a:gd name="adj1" fmla="val -82439"/>
              <a:gd name="adj2" fmla="val 14588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7E00200A-689F-2A18-2202-BF7C3C352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2" y="5338979"/>
            <a:ext cx="200704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b="1" dirty="0"/>
              <a:t>Function value </a:t>
            </a:r>
            <a:r>
              <a:rPr lang="en-AU" altLang="en-US" dirty="0"/>
              <a:t>at the starting data point</a:t>
            </a:r>
            <a:endParaRPr lang="en-AU" altLang="en-US" b="1" dirty="0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7FCB9303-6605-1645-9F52-0579F77A6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2" y="2349000"/>
            <a:ext cx="466247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500" dirty="0">
                <a:latin typeface="+mn-lt"/>
              </a:rPr>
              <a:t>The simplest form of interpolation, connects two data points with a straight line</a:t>
            </a:r>
            <a:endParaRPr lang="en-AU" altLang="en-US" sz="15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6BFF8-C8A6-0E54-B2F8-1F89B90AFCC4}"/>
              </a:ext>
            </a:extLst>
          </p:cNvPr>
          <p:cNvSpPr txBox="1"/>
          <p:nvPr/>
        </p:nvSpPr>
        <p:spPr>
          <a:xfrm>
            <a:off x="-18000" y="6457102"/>
            <a:ext cx="3591000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L05E12_linearInterpolation.m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Box 3"/>
          <p:cNvSpPr txBox="1">
            <a:spLocks noChangeArrowheads="1"/>
          </p:cNvSpPr>
          <p:nvPr/>
        </p:nvSpPr>
        <p:spPr bwMode="auto">
          <a:xfrm>
            <a:off x="444500" y="908050"/>
            <a:ext cx="8208963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Estimate the natural log of 2 by linear interpolation.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1. Interpolate between ln(1) = 0 &amp; ln(6) = 1.7918.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2. Repeat using a smaller interval between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    ln(1) = 0 &amp; ln(4) = 1.3863.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32781" y="3160494"/>
            <a:ext cx="1410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200" b="1" dirty="0">
                <a:solidFill>
                  <a:schemeClr val="accent2"/>
                </a:solidFill>
                <a:ea typeface="宋体" panose="02010600030101010101" pitchFamily="2" charset="-122"/>
              </a:rPr>
              <a:t>Solution:</a:t>
            </a:r>
            <a:endParaRPr lang="en-AU" altLang="en-US" sz="2200" dirty="0"/>
          </a:p>
        </p:txBody>
      </p:sp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684213" y="3654000"/>
            <a:ext cx="73977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(1) x</a:t>
            </a:r>
            <a:r>
              <a:rPr lang="en-AU" altLang="en-US" sz="2200" baseline="-25000" dirty="0"/>
              <a:t>0 </a:t>
            </a:r>
            <a:r>
              <a:rPr lang="en-AU" altLang="en-US" sz="2200" dirty="0"/>
              <a:t>= 1; f(x</a:t>
            </a:r>
            <a:r>
              <a:rPr lang="en-AU" altLang="en-US" sz="2200" baseline="-25000" dirty="0"/>
              <a:t>0</a:t>
            </a:r>
            <a:r>
              <a:rPr lang="en-AU" altLang="en-US" sz="2200" dirty="0"/>
              <a:t>) = 0; x</a:t>
            </a:r>
            <a:r>
              <a:rPr lang="en-AU" altLang="en-US" sz="2200" baseline="-25000" dirty="0"/>
              <a:t>1 </a:t>
            </a:r>
            <a:r>
              <a:rPr lang="en-AU" altLang="en-US" sz="2200" dirty="0"/>
              <a:t>= 6; f(x</a:t>
            </a:r>
            <a:r>
              <a:rPr lang="en-AU" altLang="en-US" sz="2200" baseline="-25000" dirty="0"/>
              <a:t>1</a:t>
            </a:r>
            <a:r>
              <a:rPr lang="en-AU" altLang="en-US" sz="2200" dirty="0"/>
              <a:t>) = 1.791759.</a:t>
            </a:r>
          </a:p>
        </p:txBody>
      </p:sp>
      <p:graphicFrame>
        <p:nvGraphicFramePr>
          <p:cNvPr id="378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479844"/>
              </p:ext>
            </p:extLst>
          </p:nvPr>
        </p:nvGraphicFramePr>
        <p:xfrm>
          <a:off x="2051050" y="4266525"/>
          <a:ext cx="4745038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79600" imgH="876300" progId="Equation.3">
                  <p:embed/>
                </p:oleObj>
              </mc:Choice>
              <mc:Fallback>
                <p:oleObj name="Equation" r:id="rId3" imgW="1879600" imgH="876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266525"/>
                        <a:ext cx="4745038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105866-D81A-1FDA-D1B0-7CBC18E1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51</a:t>
            </a:fld>
            <a:endParaRPr lang="en-AU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B2EA9-6DCF-0944-CFBC-E2F8121B2A7E}"/>
              </a:ext>
            </a:extLst>
          </p:cNvPr>
          <p:cNvSpPr txBox="1"/>
          <p:nvPr/>
        </p:nvSpPr>
        <p:spPr>
          <a:xfrm>
            <a:off x="-63000" y="6488668"/>
            <a:ext cx="35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L05E12_linearInterpolation.m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5D0C2C-4389-BCF1-074C-AB75E432E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902" y="-8084"/>
            <a:ext cx="4972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Linear interpolation</a:t>
            </a:r>
            <a:endParaRPr lang="en-AU" altLang="en-US" sz="3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24"/>
          <p:cNvSpPr txBox="1">
            <a:spLocks noChangeArrowheads="1"/>
          </p:cNvSpPr>
          <p:nvPr/>
        </p:nvSpPr>
        <p:spPr bwMode="auto">
          <a:xfrm>
            <a:off x="468313" y="260350"/>
            <a:ext cx="82073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(2) x</a:t>
            </a:r>
            <a:r>
              <a:rPr lang="en-AU" altLang="en-US" sz="2200" baseline="-25000" dirty="0"/>
              <a:t>0 </a:t>
            </a:r>
            <a:r>
              <a:rPr lang="en-AU" altLang="en-US" sz="2200" dirty="0"/>
              <a:t>= 1; f(x</a:t>
            </a:r>
            <a:r>
              <a:rPr lang="en-AU" altLang="en-US" sz="2200" baseline="-25000" dirty="0"/>
              <a:t>0</a:t>
            </a:r>
            <a:r>
              <a:rPr lang="en-AU" altLang="en-US" sz="2200" dirty="0"/>
              <a:t>) = 0; x</a:t>
            </a:r>
            <a:r>
              <a:rPr lang="en-AU" altLang="en-US" sz="2200" baseline="-25000" dirty="0"/>
              <a:t>1 </a:t>
            </a:r>
            <a:r>
              <a:rPr lang="en-AU" altLang="en-US" sz="2200" dirty="0"/>
              <a:t>= 4; f(x</a:t>
            </a:r>
            <a:r>
              <a:rPr lang="en-AU" altLang="en-US" sz="2200" baseline="-25000" dirty="0"/>
              <a:t>1</a:t>
            </a:r>
            <a:r>
              <a:rPr lang="en-AU" altLang="en-US" sz="2200" dirty="0"/>
              <a:t>) = 1.386294.</a:t>
            </a:r>
          </a:p>
        </p:txBody>
      </p:sp>
      <p:graphicFrame>
        <p:nvGraphicFramePr>
          <p:cNvPr id="3891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521561"/>
              </p:ext>
            </p:extLst>
          </p:nvPr>
        </p:nvGraphicFramePr>
        <p:xfrm>
          <a:off x="1835150" y="908050"/>
          <a:ext cx="4745038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876300" progId="Equation.3">
                  <p:embed/>
                </p:oleObj>
              </mc:Choice>
              <mc:Fallback>
                <p:oleObj name="Equation" r:id="rId2" imgW="1879600" imgH="8763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908050"/>
                        <a:ext cx="4745038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6" name="Picture 2" descr="Figure 18_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924175"/>
            <a:ext cx="432435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Box 27"/>
          <p:cNvSpPr txBox="1">
            <a:spLocks noChangeArrowheads="1"/>
          </p:cNvSpPr>
          <p:nvPr/>
        </p:nvSpPr>
        <p:spPr bwMode="auto">
          <a:xfrm>
            <a:off x="539750" y="4149725"/>
            <a:ext cx="34559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>
                <a:solidFill>
                  <a:srgbClr val="FF0000"/>
                </a:solidFill>
              </a:rPr>
              <a:t>Smaller intervals improve accuracy!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78E673-46FA-8B21-2215-0FE6DB03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52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F8826-4BE0-3732-330F-4AA7E618CF7B}"/>
              </a:ext>
            </a:extLst>
          </p:cNvPr>
          <p:cNvSpPr txBox="1"/>
          <p:nvPr/>
        </p:nvSpPr>
        <p:spPr>
          <a:xfrm>
            <a:off x="-18000" y="6488668"/>
            <a:ext cx="382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L05E12_linearInterpolation.m **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1719263" y="9000"/>
            <a:ext cx="5827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Quadratic interpolation</a:t>
            </a:r>
            <a:endParaRPr lang="en-AU" altLang="en-US" sz="3600" dirty="0"/>
          </a:p>
        </p:txBody>
      </p:sp>
      <p:sp>
        <p:nvSpPr>
          <p:cNvPr id="49155" name="TextBox 13"/>
          <p:cNvSpPr txBox="1">
            <a:spLocks noChangeArrowheads="1"/>
          </p:cNvSpPr>
          <p:nvPr/>
        </p:nvSpPr>
        <p:spPr bwMode="auto">
          <a:xfrm>
            <a:off x="467518" y="1179514"/>
            <a:ext cx="82089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If </a:t>
            </a:r>
            <a:r>
              <a:rPr lang="en-AU" altLang="en-US" sz="2400" b="1" dirty="0">
                <a:solidFill>
                  <a:srgbClr val="FF0000"/>
                </a:solidFill>
              </a:rPr>
              <a:t>three</a:t>
            </a:r>
            <a:r>
              <a:rPr lang="en-AU" altLang="en-US" sz="2400" dirty="0"/>
              <a:t> points (x</a:t>
            </a:r>
            <a:r>
              <a:rPr lang="en-AU" altLang="en-US" sz="2400" baseline="-25000" dirty="0"/>
              <a:t>0</a:t>
            </a:r>
            <a:r>
              <a:rPr lang="en-AU" altLang="en-US" sz="2400" dirty="0"/>
              <a:t>, f(x</a:t>
            </a:r>
            <a:r>
              <a:rPr lang="en-AU" altLang="en-US" sz="2400" baseline="-25000" dirty="0"/>
              <a:t>0</a:t>
            </a:r>
            <a:r>
              <a:rPr lang="en-AU" altLang="en-US" sz="2400" dirty="0"/>
              <a:t>)), (x</a:t>
            </a:r>
            <a:r>
              <a:rPr lang="en-AU" altLang="en-US" sz="2400" baseline="-25000" dirty="0"/>
              <a:t>1</a:t>
            </a:r>
            <a:r>
              <a:rPr lang="en-AU" altLang="en-US" sz="2400" dirty="0"/>
              <a:t>, f(x</a:t>
            </a:r>
            <a:r>
              <a:rPr lang="en-AU" altLang="en-US" sz="2400" baseline="-25000" dirty="0"/>
              <a:t>1</a:t>
            </a:r>
            <a:r>
              <a:rPr lang="en-AU" altLang="en-US" sz="2400" dirty="0"/>
              <a:t>)) and (x</a:t>
            </a:r>
            <a:r>
              <a:rPr lang="en-AU" altLang="en-US" sz="2400" baseline="-25000" dirty="0"/>
              <a:t>2</a:t>
            </a:r>
            <a:r>
              <a:rPr lang="en-AU" altLang="en-US" sz="2400" dirty="0"/>
              <a:t>, f(x</a:t>
            </a:r>
            <a:r>
              <a:rPr lang="en-AU" altLang="en-US" sz="2400" baseline="-25000" dirty="0"/>
              <a:t>2</a:t>
            </a:r>
            <a:r>
              <a:rPr lang="en-AU" altLang="en-US" sz="2400" dirty="0"/>
              <a:t>)) are known, f(x) at x between x</a:t>
            </a:r>
            <a:r>
              <a:rPr lang="en-AU" altLang="en-US" sz="2400" baseline="-25000" dirty="0"/>
              <a:t>0</a:t>
            </a:r>
            <a:r>
              <a:rPr lang="en-AU" altLang="en-US" sz="2400" dirty="0"/>
              <a:t> and x</a:t>
            </a:r>
            <a:r>
              <a:rPr lang="en-AU" altLang="en-US" sz="2400" baseline="-25000" dirty="0"/>
              <a:t>2</a:t>
            </a:r>
            <a:r>
              <a:rPr lang="en-AU" altLang="en-US" sz="2400" dirty="0"/>
              <a:t> can be estimated by quadratic interpolation.</a:t>
            </a:r>
          </a:p>
        </p:txBody>
      </p:sp>
      <p:sp>
        <p:nvSpPr>
          <p:cNvPr id="26629" name="TextBox 15"/>
          <p:cNvSpPr txBox="1">
            <a:spLocks noChangeArrowheads="1"/>
          </p:cNvSpPr>
          <p:nvPr/>
        </p:nvSpPr>
        <p:spPr bwMode="auto">
          <a:xfrm>
            <a:off x="612775" y="2799000"/>
            <a:ext cx="79184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The quadratic formula (Newton equation) can be expressed by:</a:t>
            </a:r>
          </a:p>
        </p:txBody>
      </p:sp>
      <p:graphicFrame>
        <p:nvGraphicFramePr>
          <p:cNvPr id="266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035488"/>
              </p:ext>
            </p:extLst>
          </p:nvPr>
        </p:nvGraphicFramePr>
        <p:xfrm>
          <a:off x="1300161" y="3734036"/>
          <a:ext cx="65436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700" imgH="190500" progId="Equation.3">
                  <p:embed/>
                </p:oleObj>
              </mc:Choice>
              <mc:Fallback>
                <p:oleObj name="Equation" r:id="rId2" imgW="2171700" imgH="190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1" y="3734036"/>
                        <a:ext cx="65436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Explosion 2 23"/>
          <p:cNvSpPr/>
          <p:nvPr/>
        </p:nvSpPr>
        <p:spPr>
          <a:xfrm>
            <a:off x="1396204" y="4247194"/>
            <a:ext cx="6351587" cy="2108200"/>
          </a:xfrm>
          <a:prstGeom prst="irregularSeal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sz="2000" dirty="0">
                <a:solidFill>
                  <a:srgbClr val="0070C0"/>
                </a:solidFill>
              </a:rPr>
              <a:t>How do we determine the coefficients b</a:t>
            </a:r>
            <a:r>
              <a:rPr lang="en-AU" sz="2000" baseline="-25000" dirty="0">
                <a:solidFill>
                  <a:srgbClr val="0070C0"/>
                </a:solidFill>
              </a:rPr>
              <a:t>0</a:t>
            </a:r>
            <a:r>
              <a:rPr lang="en-AU" sz="2000" dirty="0">
                <a:solidFill>
                  <a:srgbClr val="0070C0"/>
                </a:solidFill>
              </a:rPr>
              <a:t>, b</a:t>
            </a:r>
            <a:r>
              <a:rPr lang="en-AU" sz="2000" baseline="-25000" dirty="0">
                <a:solidFill>
                  <a:srgbClr val="0070C0"/>
                </a:solidFill>
              </a:rPr>
              <a:t>1</a:t>
            </a:r>
            <a:r>
              <a:rPr lang="en-AU" sz="2000" dirty="0">
                <a:solidFill>
                  <a:srgbClr val="0070C0"/>
                </a:solidFill>
              </a:rPr>
              <a:t> and b</a:t>
            </a:r>
            <a:r>
              <a:rPr lang="en-AU" sz="2000" baseline="-25000" dirty="0">
                <a:solidFill>
                  <a:srgbClr val="0070C0"/>
                </a:solidFill>
              </a:rPr>
              <a:t>2</a:t>
            </a:r>
            <a:r>
              <a:rPr lang="en-AU" sz="2000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2A264D-AB67-600F-EB5F-FD5D5D80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53</a:t>
            </a:fld>
            <a:endParaRPr lang="en-AU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6F76E-FC0C-D343-6F0B-E043B2EF8154}"/>
              </a:ext>
            </a:extLst>
          </p:cNvPr>
          <p:cNvSpPr txBox="1"/>
          <p:nvPr/>
        </p:nvSpPr>
        <p:spPr>
          <a:xfrm>
            <a:off x="-18000" y="6489000"/>
            <a:ext cx="386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L05E13_quadraticInterpolation.m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TextBox 13"/>
          <p:cNvSpPr txBox="1">
            <a:spLocks noChangeArrowheads="1"/>
          </p:cNvSpPr>
          <p:nvPr/>
        </p:nvSpPr>
        <p:spPr bwMode="auto">
          <a:xfrm>
            <a:off x="0" y="1260900"/>
            <a:ext cx="17820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2100" dirty="0"/>
              <a:t>1) At x = x</a:t>
            </a:r>
            <a:r>
              <a:rPr lang="en-AU" altLang="en-US" sz="2100" baseline="-25000" dirty="0"/>
              <a:t>0</a:t>
            </a:r>
            <a:r>
              <a:rPr lang="en-AU" altLang="en-US" sz="2100" dirty="0"/>
              <a:t> </a:t>
            </a:r>
          </a:p>
        </p:txBody>
      </p:sp>
      <p:graphicFrame>
        <p:nvGraphicFramePr>
          <p:cNvPr id="276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688859"/>
              </p:ext>
            </p:extLst>
          </p:nvPr>
        </p:nvGraphicFramePr>
        <p:xfrm>
          <a:off x="1720478" y="1260900"/>
          <a:ext cx="1262063" cy="43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58720" imgH="190440" progId="Equation.3">
                  <p:embed/>
                </p:oleObj>
              </mc:Choice>
              <mc:Fallback>
                <p:oleObj name="Equation" r:id="rId3" imgW="558720" imgH="190440" progId="Equation.3">
                  <p:embed/>
                  <p:pic>
                    <p:nvPicPr>
                      <p:cNvPr id="276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478" y="1260900"/>
                        <a:ext cx="1262063" cy="432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285049"/>
              </p:ext>
            </p:extLst>
          </p:nvPr>
        </p:nvGraphicFramePr>
        <p:xfrm>
          <a:off x="2118122" y="639465"/>
          <a:ext cx="4907756" cy="43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71520" imgH="190440" progId="Equation.3">
                  <p:embed/>
                </p:oleObj>
              </mc:Choice>
              <mc:Fallback>
                <p:oleObj name="Equation" r:id="rId5" imgW="2171520" imgH="190440" progId="Equation.3">
                  <p:embed/>
                  <p:pic>
                    <p:nvPicPr>
                      <p:cNvPr id="276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122" y="639465"/>
                        <a:ext cx="4907756" cy="43219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Arrow 16"/>
          <p:cNvSpPr/>
          <p:nvPr/>
        </p:nvSpPr>
        <p:spPr>
          <a:xfrm>
            <a:off x="5013359" y="1342382"/>
            <a:ext cx="432197" cy="270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graphicFrame>
        <p:nvGraphicFramePr>
          <p:cNvPr id="276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803167"/>
              </p:ext>
            </p:extLst>
          </p:nvPr>
        </p:nvGraphicFramePr>
        <p:xfrm>
          <a:off x="5695775" y="1249991"/>
          <a:ext cx="1241822" cy="423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72840" imgH="228600" progId="Equation.3">
                  <p:embed/>
                </p:oleObj>
              </mc:Choice>
              <mc:Fallback>
                <p:oleObj name="Equation" r:id="rId7" imgW="672840" imgH="228600" progId="Equation.3">
                  <p:embed/>
                  <p:pic>
                    <p:nvPicPr>
                      <p:cNvPr id="276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775" y="1249991"/>
                        <a:ext cx="1241822" cy="423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TextBox 18"/>
          <p:cNvSpPr txBox="1">
            <a:spLocks noChangeArrowheads="1"/>
          </p:cNvSpPr>
          <p:nvPr/>
        </p:nvSpPr>
        <p:spPr bwMode="auto">
          <a:xfrm>
            <a:off x="18429" y="2770409"/>
            <a:ext cx="151209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2100" dirty="0"/>
              <a:t>2) At x = x</a:t>
            </a:r>
            <a:r>
              <a:rPr lang="en-AU" altLang="en-US" sz="2100" baseline="-25000" dirty="0"/>
              <a:t>1</a:t>
            </a:r>
            <a:r>
              <a:rPr lang="en-AU" altLang="en-US" sz="2100" dirty="0"/>
              <a:t> </a:t>
            </a:r>
          </a:p>
        </p:txBody>
      </p:sp>
      <p:graphicFrame>
        <p:nvGraphicFramePr>
          <p:cNvPr id="276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430294"/>
              </p:ext>
            </p:extLst>
          </p:nvPr>
        </p:nvGraphicFramePr>
        <p:xfrm>
          <a:off x="1720478" y="2716777"/>
          <a:ext cx="2812256" cy="489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44520" imgH="215640" progId="Equation.3">
                  <p:embed/>
                </p:oleObj>
              </mc:Choice>
              <mc:Fallback>
                <p:oleObj name="Equation" r:id="rId9" imgW="1244520" imgH="215640" progId="Equation.3">
                  <p:embed/>
                  <p:pic>
                    <p:nvPicPr>
                      <p:cNvPr id="276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478" y="2716777"/>
                        <a:ext cx="2812256" cy="489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ight Arrow 20"/>
          <p:cNvSpPr/>
          <p:nvPr/>
        </p:nvSpPr>
        <p:spPr>
          <a:xfrm>
            <a:off x="5000550" y="2827788"/>
            <a:ext cx="432197" cy="270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graphicFrame>
        <p:nvGraphicFramePr>
          <p:cNvPr id="2765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52648"/>
              </p:ext>
            </p:extLst>
          </p:nvPr>
        </p:nvGraphicFramePr>
        <p:xfrm>
          <a:off x="5676632" y="2602788"/>
          <a:ext cx="1822902" cy="68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55600" imgH="431640" progId="Equation.3">
                  <p:embed/>
                </p:oleObj>
              </mc:Choice>
              <mc:Fallback>
                <p:oleObj name="Equation" r:id="rId11" imgW="1155600" imgH="431640" progId="Equation.3">
                  <p:embed/>
                  <p:pic>
                    <p:nvPicPr>
                      <p:cNvPr id="276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632" y="2602788"/>
                        <a:ext cx="1822902" cy="68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TextBox 22"/>
          <p:cNvSpPr txBox="1">
            <a:spLocks noChangeArrowheads="1"/>
          </p:cNvSpPr>
          <p:nvPr/>
        </p:nvSpPr>
        <p:spPr bwMode="auto">
          <a:xfrm>
            <a:off x="5596892" y="3356033"/>
            <a:ext cx="319050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000" dirty="0">
                <a:solidFill>
                  <a:srgbClr val="FF0000"/>
                </a:solidFill>
              </a:rPr>
              <a:t>Finite-divided difference approximation for </a:t>
            </a:r>
            <a:r>
              <a:rPr lang="en-AU" altLang="en-US" sz="2000" b="1" dirty="0">
                <a:solidFill>
                  <a:srgbClr val="FF0000"/>
                </a:solidFill>
              </a:rPr>
              <a:t>the first derivative</a:t>
            </a:r>
          </a:p>
        </p:txBody>
      </p:sp>
      <p:sp>
        <p:nvSpPr>
          <p:cNvPr id="27662" name="TextBox 23"/>
          <p:cNvSpPr txBox="1">
            <a:spLocks noChangeArrowheads="1"/>
          </p:cNvSpPr>
          <p:nvPr/>
        </p:nvSpPr>
        <p:spPr bwMode="auto">
          <a:xfrm>
            <a:off x="0" y="4208389"/>
            <a:ext cx="151209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2100" dirty="0"/>
              <a:t>3) At x = x</a:t>
            </a:r>
            <a:r>
              <a:rPr lang="en-AU" altLang="en-US" sz="2100" baseline="-25000" dirty="0"/>
              <a:t>2</a:t>
            </a:r>
            <a:r>
              <a:rPr lang="en-AU" altLang="en-US" sz="2100" dirty="0"/>
              <a:t> 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4997607" y="5061425"/>
            <a:ext cx="432197" cy="270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graphicFrame>
        <p:nvGraphicFramePr>
          <p:cNvPr id="2765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621019"/>
              </p:ext>
            </p:extLst>
          </p:nvPr>
        </p:nvGraphicFramePr>
        <p:xfrm>
          <a:off x="5535112" y="4674453"/>
          <a:ext cx="3097001" cy="927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71520" imgH="647640" progId="Equation.3">
                  <p:embed/>
                </p:oleObj>
              </mc:Choice>
              <mc:Fallback>
                <p:oleObj name="Equation" r:id="rId13" imgW="2171520" imgH="647640" progId="Equation.3">
                  <p:embed/>
                  <p:pic>
                    <p:nvPicPr>
                      <p:cNvPr id="27655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112" y="4674453"/>
                        <a:ext cx="3097001" cy="927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TextBox 27"/>
          <p:cNvSpPr txBox="1">
            <a:spLocks noChangeArrowheads="1"/>
          </p:cNvSpPr>
          <p:nvPr/>
        </p:nvSpPr>
        <p:spPr bwMode="auto">
          <a:xfrm>
            <a:off x="5600229" y="5653337"/>
            <a:ext cx="32943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000" dirty="0">
                <a:solidFill>
                  <a:srgbClr val="FF0000"/>
                </a:solidFill>
              </a:rPr>
              <a:t>Finite-divided difference approximation for </a:t>
            </a:r>
            <a:r>
              <a:rPr lang="en-AU" altLang="en-US" sz="2000" b="1" dirty="0">
                <a:solidFill>
                  <a:srgbClr val="FF0000"/>
                </a:solidFill>
              </a:rPr>
              <a:t>the second derivative</a:t>
            </a:r>
          </a:p>
        </p:txBody>
      </p:sp>
      <p:graphicFrame>
        <p:nvGraphicFramePr>
          <p:cNvPr id="2765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401081"/>
              </p:ext>
            </p:extLst>
          </p:nvPr>
        </p:nvGraphicFramePr>
        <p:xfrm>
          <a:off x="-18000" y="4944778"/>
          <a:ext cx="4907756" cy="43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71520" imgH="190440" progId="Equation.3">
                  <p:embed/>
                </p:oleObj>
              </mc:Choice>
              <mc:Fallback>
                <p:oleObj name="Equation" r:id="rId15" imgW="2171520" imgH="190440" progId="Equation.3">
                  <p:embed/>
                  <p:pic>
                    <p:nvPicPr>
                      <p:cNvPr id="2765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000" y="4944778"/>
                        <a:ext cx="4907756" cy="432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5592543" y="1623782"/>
            <a:ext cx="328094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000" b="1" dirty="0"/>
              <a:t>Function value </a:t>
            </a:r>
            <a:r>
              <a:rPr lang="en-AU" altLang="en-US" sz="2000" dirty="0"/>
              <a:t>at starting data point</a:t>
            </a:r>
            <a:endParaRPr lang="en-AU" altLang="en-US" sz="2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92F4CB-ECE9-6877-08BD-98D82C7F1786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54</a:t>
            </a:fld>
            <a:endParaRPr lang="en-AU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D534B8E-D7B1-5D9B-130E-116542300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478" y="-66086"/>
            <a:ext cx="5827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Quadratic interpolation</a:t>
            </a:r>
            <a:endParaRPr lang="en-AU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EFDF9-B4A8-4976-45A9-1155950BD046}"/>
              </a:ext>
            </a:extLst>
          </p:cNvPr>
          <p:cNvSpPr txBox="1"/>
          <p:nvPr/>
        </p:nvSpPr>
        <p:spPr>
          <a:xfrm>
            <a:off x="-18000" y="6489000"/>
            <a:ext cx="423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L05E13_quadraticInterpolation.m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9E9502-4574-C4A8-C563-1FE07C8C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55</a:t>
            </a:fld>
            <a:endParaRPr lang="en-AU" altLang="en-US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6E4B46E4-C251-C8DC-64BC-F547AB522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9" y="2609109"/>
            <a:ext cx="61555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dirty="0"/>
              <a:t>The coefficients b</a:t>
            </a:r>
            <a:r>
              <a:rPr lang="en-AU" altLang="en-US" baseline="-25000" dirty="0"/>
              <a:t>0</a:t>
            </a:r>
            <a:r>
              <a:rPr lang="en-AU" altLang="en-US" dirty="0"/>
              <a:t>, b</a:t>
            </a:r>
            <a:r>
              <a:rPr lang="en-AU" altLang="en-US" baseline="-25000" dirty="0"/>
              <a:t>1</a:t>
            </a:r>
            <a:r>
              <a:rPr lang="en-AU" altLang="en-US" dirty="0"/>
              <a:t>, …, b</a:t>
            </a:r>
            <a:r>
              <a:rPr lang="en-AU" altLang="en-US" baseline="-25000" dirty="0"/>
              <a:t>n</a:t>
            </a:r>
            <a:r>
              <a:rPr lang="en-AU" altLang="en-US" dirty="0"/>
              <a:t> can be determined by: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023BBC9-7D69-1EE2-2BFE-4B8F59788D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066364"/>
              </p:ext>
            </p:extLst>
          </p:nvPr>
        </p:nvGraphicFramePr>
        <p:xfrm>
          <a:off x="358605" y="3025855"/>
          <a:ext cx="995442" cy="339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228600" progId="Equation.3">
                  <p:embed/>
                </p:oleObj>
              </mc:Choice>
              <mc:Fallback>
                <p:oleObj name="Equation" r:id="rId2" imgW="672840" imgH="228600" progId="Equation.3">
                  <p:embed/>
                  <p:pic>
                    <p:nvPicPr>
                      <p:cNvPr id="307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05" y="3025855"/>
                        <a:ext cx="995442" cy="33998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8D386F4-FF4E-3028-DEF3-59BA698B9D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531812"/>
              </p:ext>
            </p:extLst>
          </p:nvPr>
        </p:nvGraphicFramePr>
        <p:xfrm>
          <a:off x="347999" y="3465206"/>
          <a:ext cx="2734130" cy="658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3240" imgH="431640" progId="Equation.3">
                  <p:embed/>
                </p:oleObj>
              </mc:Choice>
              <mc:Fallback>
                <p:oleObj name="Equation" r:id="rId4" imgW="1803240" imgH="431640" progId="Equation.3">
                  <p:embed/>
                  <p:pic>
                    <p:nvPicPr>
                      <p:cNvPr id="307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99" y="3465206"/>
                        <a:ext cx="2734130" cy="65834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381DCEE-7949-9711-2436-4B2578E437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99758"/>
              </p:ext>
            </p:extLst>
          </p:nvPr>
        </p:nvGraphicFramePr>
        <p:xfrm>
          <a:off x="356601" y="4220957"/>
          <a:ext cx="3534817" cy="653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49360" imgH="431640" progId="Equation.3">
                  <p:embed/>
                </p:oleObj>
              </mc:Choice>
              <mc:Fallback>
                <p:oleObj name="Equation" r:id="rId6" imgW="2349360" imgH="431640" progId="Equation.3">
                  <p:embed/>
                  <p:pic>
                    <p:nvPicPr>
                      <p:cNvPr id="307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01" y="4220957"/>
                        <a:ext cx="3534817" cy="65307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586A1A8-4430-02D4-972D-9FE25435BB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08161"/>
              </p:ext>
            </p:extLst>
          </p:nvPr>
        </p:nvGraphicFramePr>
        <p:xfrm>
          <a:off x="358605" y="5478812"/>
          <a:ext cx="6052291" cy="69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84320" imgH="431640" progId="Equation.3">
                  <p:embed/>
                </p:oleObj>
              </mc:Choice>
              <mc:Fallback>
                <p:oleObj name="Equation" r:id="rId8" imgW="3784320" imgH="431640" progId="Equation.3">
                  <p:embed/>
                  <p:pic>
                    <p:nvPicPr>
                      <p:cNvPr id="307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05" y="5478812"/>
                        <a:ext cx="6052291" cy="695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2D7F740C-0CC3-CA33-23B1-04BD7081D3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285868"/>
              </p:ext>
            </p:extLst>
          </p:nvPr>
        </p:nvGraphicFramePr>
        <p:xfrm>
          <a:off x="1570998" y="4839512"/>
          <a:ext cx="144066" cy="6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5960" imgH="190440" progId="Equation.3">
                  <p:embed/>
                </p:oleObj>
              </mc:Choice>
              <mc:Fallback>
                <p:oleObj name="Equation" r:id="rId10" imgW="75960" imgH="190440" progId="Equation.3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998" y="4839512"/>
                        <a:ext cx="144066" cy="6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20A0CEC-9075-E90F-2FD4-8258FC405D78}"/>
              </a:ext>
            </a:extLst>
          </p:cNvPr>
          <p:cNvSpPr/>
          <p:nvPr/>
        </p:nvSpPr>
        <p:spPr>
          <a:xfrm>
            <a:off x="4367379" y="3521751"/>
            <a:ext cx="4794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dirty="0"/>
              <a:t>Finite-divided difference of the </a:t>
            </a:r>
            <a:r>
              <a:rPr lang="en-AU" altLang="en-US" b="1" dirty="0"/>
              <a:t>1</a:t>
            </a:r>
            <a:r>
              <a:rPr lang="en-AU" altLang="en-US" b="1" baseline="30000" dirty="0"/>
              <a:t>st</a:t>
            </a:r>
            <a:r>
              <a:rPr lang="en-AU" altLang="en-US" b="1" dirty="0"/>
              <a:t> derivative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3E69D8-ABC6-C2AA-B673-AE89F2990CF0}"/>
              </a:ext>
            </a:extLst>
          </p:cNvPr>
          <p:cNvSpPr/>
          <p:nvPr/>
        </p:nvSpPr>
        <p:spPr>
          <a:xfrm>
            <a:off x="4274007" y="4301415"/>
            <a:ext cx="4877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dirty="0"/>
              <a:t>Finite-divided difference of the </a:t>
            </a:r>
            <a:r>
              <a:rPr lang="en-AU" altLang="en-US" b="1" dirty="0"/>
              <a:t>2</a:t>
            </a:r>
            <a:r>
              <a:rPr lang="en-AU" altLang="en-US" b="1" baseline="30000" dirty="0"/>
              <a:t>nd</a:t>
            </a:r>
            <a:r>
              <a:rPr lang="en-AU" altLang="en-US" b="1" dirty="0"/>
              <a:t> derivative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E4558E-1746-E248-ECB7-75574D83326A}"/>
              </a:ext>
            </a:extLst>
          </p:cNvPr>
          <p:cNvSpPr/>
          <p:nvPr/>
        </p:nvSpPr>
        <p:spPr>
          <a:xfrm>
            <a:off x="6553201" y="5477676"/>
            <a:ext cx="2608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dirty="0"/>
              <a:t>Finite-divided difference of the </a:t>
            </a:r>
            <a:r>
              <a:rPr lang="en-AU" altLang="en-US" b="1" dirty="0"/>
              <a:t>n</a:t>
            </a:r>
            <a:r>
              <a:rPr lang="en-AU" altLang="en-US" b="1" baseline="30000" dirty="0"/>
              <a:t>th</a:t>
            </a:r>
            <a:r>
              <a:rPr lang="en-AU" altLang="en-US" b="1" dirty="0"/>
              <a:t> derivative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817DC-63B9-AD1C-EF36-81D298B57380}"/>
              </a:ext>
            </a:extLst>
          </p:cNvPr>
          <p:cNvSpPr/>
          <p:nvPr/>
        </p:nvSpPr>
        <p:spPr>
          <a:xfrm>
            <a:off x="5112000" y="2952012"/>
            <a:ext cx="3950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b="1" dirty="0"/>
              <a:t>Function value </a:t>
            </a:r>
            <a:r>
              <a:rPr lang="en-AU" altLang="en-US" dirty="0"/>
              <a:t>at starting data point</a:t>
            </a:r>
            <a:endParaRPr lang="en-AU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3692F36-BD06-3E43-2CDB-15909EE7F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000"/>
            <a:ext cx="801846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General form of Newton’s (quadratic) interpolating polynomials</a:t>
            </a:r>
            <a:endParaRPr lang="en-AU" altLang="en-US" dirty="0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210207FF-30FD-D964-3879-CE320FC8C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75" y="1177479"/>
            <a:ext cx="880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If n+1 points are available, f(x) can be estimated by polynomial interpolation.</a:t>
            </a: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2DBDEE70-5897-54B0-E51F-9250441B3F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606227"/>
              </p:ext>
            </p:extLst>
          </p:nvPr>
        </p:nvGraphicFramePr>
        <p:xfrm>
          <a:off x="426244" y="1899000"/>
          <a:ext cx="8534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09900" imgH="190500" progId="Equation.3">
                  <p:embed/>
                </p:oleObj>
              </mc:Choice>
              <mc:Fallback>
                <p:oleObj name="Equation" r:id="rId12" imgW="3009900" imgH="190500" progId="Equation.3">
                  <p:embed/>
                  <p:pic>
                    <p:nvPicPr>
                      <p:cNvPr id="307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4" y="1899000"/>
                        <a:ext cx="8534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8F2B411-A299-D876-094D-01AFB7EEBC99}"/>
              </a:ext>
            </a:extLst>
          </p:cNvPr>
          <p:cNvSpPr txBox="1"/>
          <p:nvPr/>
        </p:nvSpPr>
        <p:spPr>
          <a:xfrm>
            <a:off x="-18000" y="6489000"/>
            <a:ext cx="423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L05E13_quadraticInterpolation.m</a:t>
            </a:r>
          </a:p>
        </p:txBody>
      </p:sp>
    </p:spTree>
    <p:extLst>
      <p:ext uri="{BB962C8B-B14F-4D97-AF65-F5344CB8AC3E}">
        <p14:creationId xmlns:p14="http://schemas.microsoft.com/office/powerpoint/2010/main" val="22443349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1166600" y="9000"/>
            <a:ext cx="67409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AU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Example - </a:t>
            </a:r>
            <a:r>
              <a:rPr lang="en-AU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Quadratic interpolation</a:t>
            </a:r>
            <a:endParaRPr lang="en-AU" altLang="en-US" dirty="0">
              <a:solidFill>
                <a:srgbClr val="FF0000"/>
              </a:solidFill>
            </a:endParaRPr>
          </a:p>
        </p:txBody>
      </p:sp>
      <p:sp>
        <p:nvSpPr>
          <p:cNvPr id="51203" name="TextBox 3"/>
          <p:cNvSpPr txBox="1">
            <a:spLocks noChangeArrowheads="1"/>
          </p:cNvSpPr>
          <p:nvPr/>
        </p:nvSpPr>
        <p:spPr bwMode="auto">
          <a:xfrm>
            <a:off x="444500" y="639000"/>
            <a:ext cx="82089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Fit a second-order polynomial to the three points: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79471" y="3721691"/>
            <a:ext cx="1515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 dirty="0">
                <a:solidFill>
                  <a:schemeClr val="accent2"/>
                </a:solidFill>
                <a:ea typeface="宋体" panose="02010600030101010101" pitchFamily="2" charset="-122"/>
              </a:rPr>
              <a:t>Solution:</a:t>
            </a:r>
            <a:endParaRPr lang="en-AU" altLang="en-US" sz="2400" dirty="0"/>
          </a:p>
        </p:txBody>
      </p:sp>
      <p:graphicFrame>
        <p:nvGraphicFramePr>
          <p:cNvPr id="5120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418726"/>
              </p:ext>
            </p:extLst>
          </p:nvPr>
        </p:nvGraphicFramePr>
        <p:xfrm>
          <a:off x="2322513" y="1134000"/>
          <a:ext cx="4103687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685800" progId="Equation.3">
                  <p:embed/>
                </p:oleObj>
              </mc:Choice>
              <mc:Fallback>
                <p:oleObj name="Equation" r:id="rId2" imgW="16256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1134000"/>
                        <a:ext cx="4103687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Box 8"/>
          <p:cNvSpPr txBox="1">
            <a:spLocks noChangeArrowheads="1"/>
          </p:cNvSpPr>
          <p:nvPr/>
        </p:nvSpPr>
        <p:spPr bwMode="auto">
          <a:xfrm>
            <a:off x="468313" y="2844000"/>
            <a:ext cx="6084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Use the polynomial to evaluate ln(2).</a:t>
            </a:r>
          </a:p>
        </p:txBody>
      </p:sp>
      <p:graphicFrame>
        <p:nvGraphicFramePr>
          <p:cNvPr id="2867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345196"/>
              </p:ext>
            </p:extLst>
          </p:nvPr>
        </p:nvGraphicFramePr>
        <p:xfrm>
          <a:off x="258833" y="4356161"/>
          <a:ext cx="1845514" cy="463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669" imgH="190417" progId="Equation.3">
                  <p:embed/>
                </p:oleObj>
              </mc:Choice>
              <mc:Fallback>
                <p:oleObj name="Equation" r:id="rId4" imgW="761669" imgH="190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833" y="4356161"/>
                        <a:ext cx="1845514" cy="463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68648"/>
              </p:ext>
            </p:extLst>
          </p:nvPr>
        </p:nvGraphicFramePr>
        <p:xfrm>
          <a:off x="3941486" y="4154581"/>
          <a:ext cx="52070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22500" imgH="368300" progId="Equation.3">
                  <p:embed/>
                </p:oleObj>
              </mc:Choice>
              <mc:Fallback>
                <p:oleObj name="Equation" r:id="rId6" imgW="22225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486" y="4154581"/>
                        <a:ext cx="52070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169290"/>
              </p:ext>
            </p:extLst>
          </p:nvPr>
        </p:nvGraphicFramePr>
        <p:xfrm>
          <a:off x="1417637" y="5021356"/>
          <a:ext cx="6262687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3000" imgH="546100" progId="Equation.3">
                  <p:embed/>
                </p:oleObj>
              </mc:Choice>
              <mc:Fallback>
                <p:oleObj name="Equation" r:id="rId8" imgW="2413000" imgH="546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7" y="5021356"/>
                        <a:ext cx="6262687" cy="142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9D01BF-392D-F1B5-FAF8-511F265D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56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EDF24-BD59-48F1-D800-ED0CC741BE76}"/>
              </a:ext>
            </a:extLst>
          </p:cNvPr>
          <p:cNvSpPr txBox="1"/>
          <p:nvPr/>
        </p:nvSpPr>
        <p:spPr>
          <a:xfrm>
            <a:off x="-18000" y="6489000"/>
            <a:ext cx="386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L05E13_quadraticInterpolation.m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8"/>
          <p:cNvGraphicFramePr>
            <a:graphicFrameLocks noChangeAspect="1"/>
          </p:cNvGraphicFramePr>
          <p:nvPr/>
        </p:nvGraphicFramePr>
        <p:xfrm>
          <a:off x="987425" y="495300"/>
          <a:ext cx="72326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00300" imgH="177800" progId="Equation.3">
                  <p:embed/>
                </p:oleObj>
              </mc:Choice>
              <mc:Fallback>
                <p:oleObj name="Equation" r:id="rId2" imgW="2400300" imgH="177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495300"/>
                        <a:ext cx="72326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TextBox 8"/>
          <p:cNvSpPr txBox="1">
            <a:spLocks noChangeArrowheads="1"/>
          </p:cNvSpPr>
          <p:nvPr/>
        </p:nvSpPr>
        <p:spPr bwMode="auto">
          <a:xfrm>
            <a:off x="250825" y="1052513"/>
            <a:ext cx="8208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At x = 2 </a:t>
            </a:r>
          </a:p>
        </p:txBody>
      </p:sp>
      <p:graphicFrame>
        <p:nvGraphicFramePr>
          <p:cNvPr id="2969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813003"/>
              </p:ext>
            </p:extLst>
          </p:nvPr>
        </p:nvGraphicFramePr>
        <p:xfrm>
          <a:off x="260350" y="1595438"/>
          <a:ext cx="795972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41600" imgH="342900" progId="Equation.3">
                  <p:embed/>
                </p:oleObj>
              </mc:Choice>
              <mc:Fallback>
                <p:oleObj name="Equation" r:id="rId4" imgW="2641600" imgH="342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1595438"/>
                        <a:ext cx="7959725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1" name="Picture 2" descr="Figure 18_0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00" y="2273552"/>
            <a:ext cx="4814500" cy="408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883351-9774-8D51-F3FC-02CE3CAD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57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266E01-E321-DEFC-07BD-EBF656D325BF}"/>
              </a:ext>
            </a:extLst>
          </p:cNvPr>
          <p:cNvSpPr txBox="1"/>
          <p:nvPr/>
        </p:nvSpPr>
        <p:spPr>
          <a:xfrm>
            <a:off x="-18000" y="6489000"/>
            <a:ext cx="409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L05E13_quadraticInterpolation.m **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Text Box 2"/>
          <p:cNvSpPr txBox="1">
            <a:spLocks noChangeArrowheads="1"/>
          </p:cNvSpPr>
          <p:nvPr/>
        </p:nvSpPr>
        <p:spPr bwMode="auto">
          <a:xfrm>
            <a:off x="236805" y="1076371"/>
            <a:ext cx="8748972" cy="8570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1" hangingPunct="1">
              <a:buFontTx/>
              <a:buNone/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sz="2700" b="1" dirty="0">
                <a:solidFill>
                  <a:srgbClr val="FF0000"/>
                </a:solidFill>
                <a:latin typeface="+mn-lt"/>
              </a:rPr>
              <a:t>Recursive Nature of Finite Divided Differences</a:t>
            </a:r>
          </a:p>
          <a:p>
            <a:r>
              <a:rPr lang="en-US" sz="2400" dirty="0">
                <a:solidFill>
                  <a:srgbClr val="7030A0"/>
                </a:solidFill>
                <a:latin typeface="+mn-lt"/>
              </a:rPr>
              <a:t>for example, 4 data points, 3 order polynomial (3 derivatives) </a:t>
            </a:r>
          </a:p>
        </p:txBody>
      </p:sp>
      <p:sp>
        <p:nvSpPr>
          <p:cNvPr id="437403" name="Text Box 155"/>
          <p:cNvSpPr txBox="1">
            <a:spLocks noChangeArrowheads="1"/>
          </p:cNvSpPr>
          <p:nvPr/>
        </p:nvSpPr>
        <p:spPr bwMode="auto">
          <a:xfrm>
            <a:off x="1040767" y="2101987"/>
            <a:ext cx="1497526" cy="128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500" b="1" i="1" dirty="0" err="1">
                <a:solidFill>
                  <a:srgbClr val="008000"/>
                </a:solidFill>
              </a:rPr>
              <a:t>i</a:t>
            </a:r>
            <a:r>
              <a:rPr lang="en-US" sz="1500" b="1" dirty="0">
                <a:solidFill>
                  <a:srgbClr val="008000"/>
                </a:solidFill>
              </a:rPr>
              <a:t>       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i="1" baseline="-25000" dirty="0">
                <a:solidFill>
                  <a:srgbClr val="008000"/>
                </a:solidFill>
                <a:latin typeface="Times New Roman" pitchFamily="18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    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f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(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i="1" baseline="-25000" dirty="0">
                <a:solidFill>
                  <a:srgbClr val="008000"/>
                </a:solidFill>
                <a:latin typeface="Times New Roman" pitchFamily="18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0      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</a:rPr>
              <a:t>    </a:t>
            </a: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1   </a:t>
            </a:r>
            <a:r>
              <a:rPr lang="en-US" sz="1500" i="1" dirty="0"/>
              <a:t>   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    </a:t>
            </a: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)</a:t>
            </a:r>
            <a:endParaRPr lang="en-US" baseline="-25000" dirty="0">
              <a:latin typeface="Times New Roman" pitchFamily="18" charset="0"/>
            </a:endParaRPr>
          </a:p>
        </p:txBody>
      </p:sp>
      <p:sp>
        <p:nvSpPr>
          <p:cNvPr id="437406" name="Text Box 158"/>
          <p:cNvSpPr txBox="1">
            <a:spLocks noChangeArrowheads="1"/>
          </p:cNvSpPr>
          <p:nvPr/>
        </p:nvSpPr>
        <p:spPr bwMode="auto">
          <a:xfrm>
            <a:off x="3544492" y="2230041"/>
            <a:ext cx="601447" cy="39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500" b="1">
                <a:solidFill>
                  <a:srgbClr val="008000"/>
                </a:solidFill>
              </a:rPr>
              <a:t>First</a:t>
            </a:r>
            <a:endParaRPr lang="en-US" sz="1500" b="1" baseline="-25000">
              <a:solidFill>
                <a:srgbClr val="008000"/>
              </a:solidFill>
            </a:endParaRPr>
          </a:p>
        </p:txBody>
      </p:sp>
      <p:sp>
        <p:nvSpPr>
          <p:cNvPr id="437407" name="Text Box 159"/>
          <p:cNvSpPr txBox="1">
            <a:spLocks noChangeArrowheads="1"/>
          </p:cNvSpPr>
          <p:nvPr/>
        </p:nvSpPr>
        <p:spPr bwMode="auto">
          <a:xfrm>
            <a:off x="3377464" y="2512219"/>
            <a:ext cx="857928" cy="45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[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437408" name="Line 160"/>
          <p:cNvSpPr>
            <a:spLocks noChangeShapeType="1"/>
          </p:cNvSpPr>
          <p:nvPr/>
        </p:nvSpPr>
        <p:spPr bwMode="auto">
          <a:xfrm>
            <a:off x="2533650" y="2819400"/>
            <a:ext cx="828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09" name="Line 161"/>
          <p:cNvSpPr>
            <a:spLocks noChangeShapeType="1"/>
          </p:cNvSpPr>
          <p:nvPr/>
        </p:nvSpPr>
        <p:spPr bwMode="auto">
          <a:xfrm flipV="1">
            <a:off x="2533650" y="2837260"/>
            <a:ext cx="828675" cy="3202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11" name="Text Box 163"/>
          <p:cNvSpPr txBox="1">
            <a:spLocks noChangeArrowheads="1"/>
          </p:cNvSpPr>
          <p:nvPr/>
        </p:nvSpPr>
        <p:spPr bwMode="auto">
          <a:xfrm>
            <a:off x="1051018" y="3261395"/>
            <a:ext cx="1470274" cy="45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500" dirty="0"/>
              <a:t>2   </a:t>
            </a:r>
            <a:r>
              <a:rPr lang="en-US" sz="1500" i="1" dirty="0"/>
              <a:t>   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   </a:t>
            </a: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)</a:t>
            </a:r>
            <a:endParaRPr lang="en-US" baseline="-25000" dirty="0">
              <a:latin typeface="Times New Roman" pitchFamily="18" charset="0"/>
            </a:endParaRPr>
          </a:p>
        </p:txBody>
      </p:sp>
      <p:sp>
        <p:nvSpPr>
          <p:cNvPr id="437413" name="Text Box 165"/>
          <p:cNvSpPr txBox="1">
            <a:spLocks noChangeArrowheads="1"/>
          </p:cNvSpPr>
          <p:nvPr/>
        </p:nvSpPr>
        <p:spPr bwMode="auto">
          <a:xfrm>
            <a:off x="3464720" y="2851548"/>
            <a:ext cx="819455" cy="45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]</a:t>
            </a:r>
          </a:p>
        </p:txBody>
      </p:sp>
      <p:sp>
        <p:nvSpPr>
          <p:cNvPr id="437414" name="Line 166"/>
          <p:cNvSpPr>
            <a:spLocks noChangeShapeType="1"/>
          </p:cNvSpPr>
          <p:nvPr/>
        </p:nvSpPr>
        <p:spPr bwMode="auto">
          <a:xfrm>
            <a:off x="2531269" y="3158729"/>
            <a:ext cx="828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15" name="Line 167"/>
          <p:cNvSpPr>
            <a:spLocks noChangeShapeType="1"/>
          </p:cNvSpPr>
          <p:nvPr/>
        </p:nvSpPr>
        <p:spPr bwMode="auto">
          <a:xfrm flipV="1">
            <a:off x="2531269" y="3176588"/>
            <a:ext cx="828675" cy="3202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17" name="Text Box 169"/>
          <p:cNvSpPr txBox="1">
            <a:spLocks noChangeArrowheads="1"/>
          </p:cNvSpPr>
          <p:nvPr/>
        </p:nvSpPr>
        <p:spPr bwMode="auto">
          <a:xfrm>
            <a:off x="5016937" y="2522935"/>
            <a:ext cx="1107996" cy="45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[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437418" name="Line 170"/>
          <p:cNvSpPr>
            <a:spLocks noChangeShapeType="1"/>
          </p:cNvSpPr>
          <p:nvPr/>
        </p:nvSpPr>
        <p:spPr bwMode="auto">
          <a:xfrm>
            <a:off x="4191000" y="2830116"/>
            <a:ext cx="828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19" name="Line 171"/>
          <p:cNvSpPr>
            <a:spLocks noChangeShapeType="1"/>
          </p:cNvSpPr>
          <p:nvPr/>
        </p:nvSpPr>
        <p:spPr bwMode="auto">
          <a:xfrm flipV="1">
            <a:off x="4191000" y="2847976"/>
            <a:ext cx="828675" cy="3202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20" name="Text Box 172"/>
          <p:cNvSpPr txBox="1">
            <a:spLocks noChangeArrowheads="1"/>
          </p:cNvSpPr>
          <p:nvPr/>
        </p:nvSpPr>
        <p:spPr bwMode="auto">
          <a:xfrm>
            <a:off x="5101190" y="2227660"/>
            <a:ext cx="878767" cy="39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500" b="1">
                <a:solidFill>
                  <a:srgbClr val="008000"/>
                </a:solidFill>
              </a:rPr>
              <a:t>Second</a:t>
            </a:r>
            <a:endParaRPr lang="en-US" sz="1500" b="1" baseline="-25000">
              <a:solidFill>
                <a:srgbClr val="008000"/>
              </a:solidFill>
            </a:endParaRPr>
          </a:p>
        </p:txBody>
      </p:sp>
      <p:sp>
        <p:nvSpPr>
          <p:cNvPr id="437422" name="Text Box 174"/>
          <p:cNvSpPr txBox="1">
            <a:spLocks noChangeArrowheads="1"/>
          </p:cNvSpPr>
          <p:nvPr/>
        </p:nvSpPr>
        <p:spPr bwMode="auto">
          <a:xfrm>
            <a:off x="1040767" y="3609572"/>
            <a:ext cx="1470274" cy="45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500" dirty="0"/>
              <a:t>3   </a:t>
            </a:r>
            <a:r>
              <a:rPr lang="en-US" sz="1500" i="1" dirty="0"/>
              <a:t>   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</a:rPr>
              <a:t>    </a:t>
            </a: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</a:rPr>
              <a:t>)</a:t>
            </a:r>
            <a:endParaRPr lang="en-US" baseline="-25000" dirty="0">
              <a:latin typeface="Times New Roman" pitchFamily="18" charset="0"/>
            </a:endParaRPr>
          </a:p>
        </p:txBody>
      </p:sp>
      <p:sp>
        <p:nvSpPr>
          <p:cNvPr id="437424" name="Text Box 176"/>
          <p:cNvSpPr txBox="1">
            <a:spLocks noChangeArrowheads="1"/>
          </p:cNvSpPr>
          <p:nvPr/>
        </p:nvSpPr>
        <p:spPr bwMode="auto">
          <a:xfrm>
            <a:off x="3462339" y="3199210"/>
            <a:ext cx="819455" cy="45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]</a:t>
            </a:r>
          </a:p>
        </p:txBody>
      </p:sp>
      <p:sp>
        <p:nvSpPr>
          <p:cNvPr id="437425" name="Line 177"/>
          <p:cNvSpPr>
            <a:spLocks noChangeShapeType="1"/>
          </p:cNvSpPr>
          <p:nvPr/>
        </p:nvSpPr>
        <p:spPr bwMode="auto">
          <a:xfrm>
            <a:off x="2528888" y="3506391"/>
            <a:ext cx="828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26" name="Line 178"/>
          <p:cNvSpPr>
            <a:spLocks noChangeShapeType="1"/>
          </p:cNvSpPr>
          <p:nvPr/>
        </p:nvSpPr>
        <p:spPr bwMode="auto">
          <a:xfrm flipV="1">
            <a:off x="2528888" y="3524251"/>
            <a:ext cx="828675" cy="3202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28" name="Text Box 180"/>
          <p:cNvSpPr txBox="1">
            <a:spLocks noChangeArrowheads="1"/>
          </p:cNvSpPr>
          <p:nvPr/>
        </p:nvSpPr>
        <p:spPr bwMode="auto">
          <a:xfrm>
            <a:off x="5130404" y="2870598"/>
            <a:ext cx="1056700" cy="45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]</a:t>
            </a:r>
          </a:p>
        </p:txBody>
      </p:sp>
      <p:sp>
        <p:nvSpPr>
          <p:cNvPr id="437429" name="Line 181"/>
          <p:cNvSpPr>
            <a:spLocks noChangeShapeType="1"/>
          </p:cNvSpPr>
          <p:nvPr/>
        </p:nvSpPr>
        <p:spPr bwMode="auto">
          <a:xfrm>
            <a:off x="4196954" y="3177779"/>
            <a:ext cx="828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30" name="Line 182"/>
          <p:cNvSpPr>
            <a:spLocks noChangeShapeType="1"/>
          </p:cNvSpPr>
          <p:nvPr/>
        </p:nvSpPr>
        <p:spPr bwMode="auto">
          <a:xfrm flipV="1">
            <a:off x="4196954" y="3195638"/>
            <a:ext cx="828675" cy="3202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04" name="Text Box 156"/>
          <p:cNvSpPr txBox="1">
            <a:spLocks noChangeArrowheads="1"/>
          </p:cNvSpPr>
          <p:nvPr/>
        </p:nvSpPr>
        <p:spPr bwMode="auto">
          <a:xfrm>
            <a:off x="6721893" y="2643188"/>
            <a:ext cx="13580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[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437431" name="Text Box 183"/>
          <p:cNvSpPr txBox="1">
            <a:spLocks noChangeArrowheads="1"/>
          </p:cNvSpPr>
          <p:nvPr/>
        </p:nvSpPr>
        <p:spPr bwMode="auto">
          <a:xfrm>
            <a:off x="7030250" y="2228850"/>
            <a:ext cx="663964" cy="39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500" b="1" dirty="0">
                <a:solidFill>
                  <a:srgbClr val="008000"/>
                </a:solidFill>
              </a:rPr>
              <a:t>Third</a:t>
            </a:r>
            <a:endParaRPr lang="en-US" sz="1500" b="1" baseline="-25000" dirty="0">
              <a:solidFill>
                <a:srgbClr val="008000"/>
              </a:solidFill>
            </a:endParaRPr>
          </a:p>
        </p:txBody>
      </p:sp>
      <p:sp>
        <p:nvSpPr>
          <p:cNvPr id="437434" name="Line 186"/>
          <p:cNvSpPr>
            <a:spLocks noChangeShapeType="1"/>
          </p:cNvSpPr>
          <p:nvPr/>
        </p:nvSpPr>
        <p:spPr bwMode="auto">
          <a:xfrm>
            <a:off x="6112669" y="2832497"/>
            <a:ext cx="61079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35" name="Line 187"/>
          <p:cNvSpPr>
            <a:spLocks noChangeShapeType="1"/>
          </p:cNvSpPr>
          <p:nvPr/>
        </p:nvSpPr>
        <p:spPr bwMode="auto">
          <a:xfrm flipV="1">
            <a:off x="6112669" y="2858692"/>
            <a:ext cx="619125" cy="3119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37" name="Line 189"/>
          <p:cNvSpPr>
            <a:spLocks noChangeShapeType="1"/>
          </p:cNvSpPr>
          <p:nvPr/>
        </p:nvSpPr>
        <p:spPr bwMode="auto">
          <a:xfrm>
            <a:off x="1143000" y="2621756"/>
            <a:ext cx="68580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rgbClr val="008000"/>
              </a:solidFill>
            </a:endParaRPr>
          </a:p>
        </p:txBody>
      </p:sp>
      <p:sp>
        <p:nvSpPr>
          <p:cNvPr id="437441" name="Text Box 193"/>
          <p:cNvSpPr txBox="1">
            <a:spLocks noChangeArrowheads="1"/>
          </p:cNvSpPr>
          <p:nvPr/>
        </p:nvSpPr>
        <p:spPr bwMode="auto">
          <a:xfrm>
            <a:off x="1203724" y="4209574"/>
            <a:ext cx="29290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</a:rPr>
              <a:t>f</a:t>
            </a:r>
            <a:r>
              <a:rPr lang="en-US" b="1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</a:rPr>
              <a:t>) = </a:t>
            </a:r>
            <a:r>
              <a:rPr lang="en-US" b="1" i="1" dirty="0">
                <a:latin typeface="Times New Roman" pitchFamily="18" charset="0"/>
              </a:rPr>
              <a:t>f</a:t>
            </a:r>
            <a:r>
              <a:rPr lang="en-US" b="1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0</a:t>
            </a:r>
            <a:r>
              <a:rPr lang="en-US" b="1" dirty="0">
                <a:latin typeface="Times New Roman" pitchFamily="18" charset="0"/>
              </a:rPr>
              <a:t>) +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f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[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,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]</a:t>
            </a:r>
            <a:r>
              <a:rPr lang="en-US" b="1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</a:rPr>
              <a:t> – 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0</a:t>
            </a:r>
            <a:r>
              <a:rPr lang="en-US" b="1" dirty="0">
                <a:latin typeface="Times New Roman" pitchFamily="18" charset="0"/>
              </a:rPr>
              <a:t>) </a:t>
            </a:r>
          </a:p>
        </p:txBody>
      </p:sp>
      <p:sp>
        <p:nvSpPr>
          <p:cNvPr id="437442" name="Text Box 194"/>
          <p:cNvSpPr txBox="1">
            <a:spLocks noChangeArrowheads="1"/>
          </p:cNvSpPr>
          <p:nvPr/>
        </p:nvSpPr>
        <p:spPr bwMode="auto">
          <a:xfrm>
            <a:off x="3156348" y="4678442"/>
            <a:ext cx="29129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+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f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[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,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,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]</a:t>
            </a:r>
            <a:r>
              <a:rPr lang="en-US" b="1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</a:rPr>
              <a:t> – 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0</a:t>
            </a:r>
            <a:r>
              <a:rPr lang="en-US" b="1" dirty="0">
                <a:latin typeface="Times New Roman" pitchFamily="18" charset="0"/>
              </a:rPr>
              <a:t>) (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</a:rPr>
              <a:t> – 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</a:rPr>
              <a:t>) </a:t>
            </a:r>
          </a:p>
        </p:txBody>
      </p:sp>
      <p:sp>
        <p:nvSpPr>
          <p:cNvPr id="437443" name="Text Box 195"/>
          <p:cNvSpPr txBox="1">
            <a:spLocks noChangeArrowheads="1"/>
          </p:cNvSpPr>
          <p:nvPr/>
        </p:nvSpPr>
        <p:spPr bwMode="auto">
          <a:xfrm>
            <a:off x="4227911" y="5153264"/>
            <a:ext cx="38555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+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f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[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3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,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,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,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]</a:t>
            </a:r>
            <a:r>
              <a:rPr lang="en-US" b="1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</a:rPr>
              <a:t> – 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0</a:t>
            </a:r>
            <a:r>
              <a:rPr lang="en-US" b="1" dirty="0">
                <a:latin typeface="Times New Roman" pitchFamily="18" charset="0"/>
              </a:rPr>
              <a:t>)(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</a:rPr>
              <a:t> – 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</a:rPr>
              <a:t>)(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</a:rPr>
              <a:t> – 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</a:rPr>
              <a:t>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D77324-5854-8E3F-373F-BC1F99C5B363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58</a:t>
            </a:fld>
            <a:endParaRPr lang="en-AU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05534-8A43-7BC9-DA9C-7C2227156D77}"/>
              </a:ext>
            </a:extLst>
          </p:cNvPr>
          <p:cNvSpPr txBox="1"/>
          <p:nvPr/>
        </p:nvSpPr>
        <p:spPr>
          <a:xfrm>
            <a:off x="-18000" y="6479668"/>
            <a:ext cx="3693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L05E14_newtonInterpolation.m</a:t>
            </a:r>
          </a:p>
        </p:txBody>
      </p:sp>
    </p:spTree>
    <p:extLst>
      <p:ext uri="{BB962C8B-B14F-4D97-AF65-F5344CB8AC3E}">
        <p14:creationId xmlns:p14="http://schemas.microsoft.com/office/powerpoint/2010/main" val="30608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3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3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3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43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3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3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3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3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3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3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3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3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3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3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3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3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3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3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3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3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3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43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403" grpId="0"/>
      <p:bldP spid="437407" grpId="0"/>
      <p:bldP spid="437408" grpId="0" animBg="1"/>
      <p:bldP spid="437409" grpId="0" animBg="1"/>
      <p:bldP spid="437411" grpId="0"/>
      <p:bldP spid="437413" grpId="0"/>
      <p:bldP spid="437414" grpId="0" animBg="1"/>
      <p:bldP spid="437415" grpId="0" animBg="1"/>
      <p:bldP spid="437417" grpId="0"/>
      <p:bldP spid="437418" grpId="0" animBg="1"/>
      <p:bldP spid="437419" grpId="0" animBg="1"/>
      <p:bldP spid="437422" grpId="0"/>
      <p:bldP spid="437424" grpId="0"/>
      <p:bldP spid="437425" grpId="0" animBg="1"/>
      <p:bldP spid="437426" grpId="0" animBg="1"/>
      <p:bldP spid="437428" grpId="0"/>
      <p:bldP spid="437429" grpId="0" animBg="1"/>
      <p:bldP spid="437430" grpId="0" animBg="1"/>
      <p:bldP spid="437404" grpId="0"/>
      <p:bldP spid="437434" grpId="0" animBg="1"/>
      <p:bldP spid="437435" grpId="0" animBg="1"/>
      <p:bldP spid="437441" grpId="0"/>
      <p:bldP spid="437442" grpId="0"/>
      <p:bldP spid="43744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4401" y="-36000"/>
            <a:ext cx="64475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100" b="1" dirty="0">
                <a:solidFill>
                  <a:schemeClr val="accent2"/>
                </a:solidFill>
                <a:ea typeface="宋体" pitchFamily="2" charset="-122"/>
              </a:rPr>
              <a:t>Find the solution using a matrix/table as a guide:</a:t>
            </a:r>
            <a:endParaRPr lang="en-AU" altLang="en-US" sz="2100" dirty="0"/>
          </a:p>
        </p:txBody>
      </p:sp>
      <p:sp>
        <p:nvSpPr>
          <p:cNvPr id="4" name="Rectangle 3"/>
          <p:cNvSpPr/>
          <p:nvPr/>
        </p:nvSpPr>
        <p:spPr>
          <a:xfrm>
            <a:off x="1036416" y="503402"/>
            <a:ext cx="7199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b="1" dirty="0">
                <a:ea typeface="宋体" pitchFamily="2" charset="-122"/>
              </a:rPr>
              <a:t>Data points (x, f(x)):   (1, 0),      (4, 1.386294)     and    (6, 1.791759)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895471" y="157625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b="1" dirty="0">
                <a:ea typeface="宋体" pitchFamily="2" charset="-122"/>
              </a:rPr>
              <a:t>1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2878736" y="212751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ea typeface="宋体" pitchFamily="2" charset="-122"/>
              </a:rPr>
              <a:t>4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2862000" y="272158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6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273513" y="1468244"/>
            <a:ext cx="0" cy="162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57357" y="157488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ea typeface="宋体" pitchFamily="2" charset="-122"/>
              </a:rPr>
              <a:t>0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3557357" y="2119873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ea typeface="宋体" pitchFamily="2" charset="-122"/>
              </a:rPr>
              <a:t>1.386294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3534426" y="2716700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ea typeface="宋体" pitchFamily="2" charset="-122"/>
              </a:rPr>
              <a:t>1.791759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4740705" y="1852429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ea typeface="宋体" pitchFamily="2" charset="-122"/>
              </a:rPr>
              <a:t>0.4621</a:t>
            </a:r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4765880" y="2450216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ea typeface="宋体" pitchFamily="2" charset="-122"/>
              </a:rPr>
              <a:t>0.2027</a:t>
            </a:r>
            <a:endParaRPr lang="en-AU" dirty="0"/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373806"/>
              </p:ext>
            </p:extLst>
          </p:nvPr>
        </p:nvGraphicFramePr>
        <p:xfrm>
          <a:off x="3298182" y="4387027"/>
          <a:ext cx="1606349" cy="455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0" imgH="393480" progId="Equation.3">
                  <p:embed/>
                </p:oleObj>
              </mc:Choice>
              <mc:Fallback>
                <p:oleObj name="Equation" r:id="rId2" imgW="1396800" imgH="393480" progId="Equation.3">
                  <p:embed/>
                  <p:pic>
                    <p:nvPicPr>
                      <p:cNvPr id="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182" y="4387027"/>
                        <a:ext cx="1606349" cy="455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010970"/>
              </p:ext>
            </p:extLst>
          </p:nvPr>
        </p:nvGraphicFramePr>
        <p:xfrm>
          <a:off x="4771335" y="4944412"/>
          <a:ext cx="22764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5080" imgH="393480" progId="Equation.3">
                  <p:embed/>
                </p:oleObj>
              </mc:Choice>
              <mc:Fallback>
                <p:oleObj name="Equation" r:id="rId4" imgW="1765080" imgH="393480" progId="Equation.3">
                  <p:embed/>
                  <p:pic>
                    <p:nvPicPr>
                      <p:cNvPr id="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335" y="4944412"/>
                        <a:ext cx="227647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420358" y="3294000"/>
            <a:ext cx="84266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b="1" dirty="0">
                <a:ea typeface="宋体" pitchFamily="2" charset="-122"/>
              </a:rPr>
              <a:t>This matrix/table is computed as follows: </a:t>
            </a:r>
          </a:p>
          <a:p>
            <a:r>
              <a:rPr lang="en-AU" altLang="en-US" b="1" dirty="0">
                <a:ea typeface="宋体" pitchFamily="2" charset="-122"/>
              </a:rPr>
              <a:t>after writing down the x and f(x) values in separate columns, move from left to right while calculating the next column,.  </a:t>
            </a:r>
            <a:endParaRPr lang="en-AU" dirty="0"/>
          </a:p>
        </p:txBody>
      </p:sp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548898"/>
              </p:ext>
            </p:extLst>
          </p:nvPr>
        </p:nvGraphicFramePr>
        <p:xfrm>
          <a:off x="2862000" y="5540400"/>
          <a:ext cx="218241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92160" imgH="393480" progId="Equation.3">
                  <p:embed/>
                </p:oleObj>
              </mc:Choice>
              <mc:Fallback>
                <p:oleObj name="Equation" r:id="rId6" imgW="1892160" imgH="393480" progId="Equation.3">
                  <p:embed/>
                  <p:pic>
                    <p:nvPicPr>
                      <p:cNvPr id="2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000" y="5540400"/>
                        <a:ext cx="2182416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5909573" y="2196624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ea typeface="宋体" pitchFamily="2" charset="-122"/>
              </a:rPr>
              <a:t>-0.05187</a:t>
            </a:r>
            <a:endParaRPr lang="en-AU" dirty="0"/>
          </a:p>
        </p:txBody>
      </p:sp>
      <p:graphicFrame>
        <p:nvGraphicFramePr>
          <p:cNvPr id="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735216"/>
              </p:ext>
            </p:extLst>
          </p:nvPr>
        </p:nvGraphicFramePr>
        <p:xfrm>
          <a:off x="2003674" y="6121465"/>
          <a:ext cx="4520489" cy="322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57320" imgH="203040" progId="Equation.3">
                  <p:embed/>
                </p:oleObj>
              </mc:Choice>
              <mc:Fallback>
                <p:oleObj name="Equation" r:id="rId8" imgW="2857320" imgH="203040" progId="Equation.3">
                  <p:embed/>
                  <p:pic>
                    <p:nvPicPr>
                      <p:cNvPr id="2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674" y="6121465"/>
                        <a:ext cx="4520489" cy="32253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487355"/>
              </p:ext>
            </p:extLst>
          </p:nvPr>
        </p:nvGraphicFramePr>
        <p:xfrm>
          <a:off x="3908310" y="1284269"/>
          <a:ext cx="220266" cy="30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228600" progId="Equation.3">
                  <p:embed/>
                </p:oleObj>
              </mc:Choice>
              <mc:Fallback>
                <p:oleObj name="Equation" r:id="rId10" imgW="164880" imgH="228600" progId="Equation.3">
                  <p:embed/>
                  <p:pic>
                    <p:nvPicPr>
                      <p:cNvPr id="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310" y="1284269"/>
                        <a:ext cx="220266" cy="30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3908311" y="1536480"/>
            <a:ext cx="2699275" cy="610419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579109"/>
              </p:ext>
            </p:extLst>
          </p:nvPr>
        </p:nvGraphicFramePr>
        <p:xfrm>
          <a:off x="5089474" y="1498481"/>
          <a:ext cx="185738" cy="289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215640" progId="Equation.3">
                  <p:embed/>
                </p:oleObj>
              </mc:Choice>
              <mc:Fallback>
                <p:oleObj name="Equation" r:id="rId12" imgW="139680" imgH="215640" progId="Equation.3">
                  <p:embed/>
                  <p:pic>
                    <p:nvPicPr>
                      <p:cNvPr id="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474" y="1498481"/>
                        <a:ext cx="185738" cy="289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933690"/>
              </p:ext>
            </p:extLst>
          </p:nvPr>
        </p:nvGraphicFramePr>
        <p:xfrm>
          <a:off x="6478521" y="1854961"/>
          <a:ext cx="219075" cy="289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215640" progId="Equation.3">
                  <p:embed/>
                </p:oleObj>
              </mc:Choice>
              <mc:Fallback>
                <p:oleObj name="Equation" r:id="rId14" imgW="164880" imgH="215640" progId="Equation.3">
                  <p:embed/>
                  <p:pic>
                    <p:nvPicPr>
                      <p:cNvPr id="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21" y="1854961"/>
                        <a:ext cx="219075" cy="289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895471" y="10890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b="1" i="1" dirty="0">
                <a:solidFill>
                  <a:srgbClr val="7030A0"/>
                </a:solidFill>
                <a:ea typeface="宋体" pitchFamily="2" charset="-122"/>
              </a:rPr>
              <a:t>x</a:t>
            </a:r>
            <a:endParaRPr lang="en-AU" i="1" dirty="0">
              <a:solidFill>
                <a:srgbClr val="7030A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98155" y="109942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b="1" i="1" dirty="0">
                <a:solidFill>
                  <a:srgbClr val="7030A0"/>
                </a:solidFill>
                <a:ea typeface="宋体" pitchFamily="2" charset="-122"/>
              </a:rPr>
              <a:t>f(x)</a:t>
            </a:r>
            <a:endParaRPr lang="en-AU" i="1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7F515AA-D3A5-B619-A568-8BF28A1BD01E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59</a:t>
            </a:fld>
            <a:endParaRPr lang="en-AU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65204-522E-6180-9C8A-6E68883556DA}"/>
              </a:ext>
            </a:extLst>
          </p:cNvPr>
          <p:cNvSpPr txBox="1"/>
          <p:nvPr/>
        </p:nvSpPr>
        <p:spPr>
          <a:xfrm>
            <a:off x="-18000" y="6489000"/>
            <a:ext cx="3926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L05E14_newtonInterpolation.m **</a:t>
            </a:r>
          </a:p>
        </p:txBody>
      </p:sp>
    </p:spTree>
    <p:extLst>
      <p:ext uri="{BB962C8B-B14F-4D97-AF65-F5344CB8AC3E}">
        <p14:creationId xmlns:p14="http://schemas.microsoft.com/office/powerpoint/2010/main" val="83638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16063" y="196850"/>
            <a:ext cx="64087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3600" b="1">
                <a:solidFill>
                  <a:srgbClr val="7030A0"/>
                </a:solidFill>
                <a:ea typeface="宋体" panose="02010600030101010101" pitchFamily="2" charset="-122"/>
              </a:rPr>
              <a:t>Example – Young’s modulus</a:t>
            </a:r>
            <a:endParaRPr lang="en-AU" altLang="en-US" sz="3600" b="1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35325" y="1450976"/>
            <a:ext cx="26733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b="1" dirty="0"/>
              <a:t>Hooke’s law:</a:t>
            </a:r>
          </a:p>
        </p:txBody>
      </p:sp>
      <p:graphicFrame>
        <p:nvGraphicFramePr>
          <p:cNvPr id="207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540553"/>
              </p:ext>
            </p:extLst>
          </p:nvPr>
        </p:nvGraphicFramePr>
        <p:xfrm>
          <a:off x="3325019" y="2165351"/>
          <a:ext cx="249396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529" imgH="152334" progId="Equation.3">
                  <p:embed/>
                </p:oleObj>
              </mc:Choice>
              <mc:Fallback>
                <p:oleObj name="Equation" r:id="rId2" imgW="393529" imgH="15233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019" y="2165351"/>
                        <a:ext cx="249396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Explosion 2 11"/>
          <p:cNvSpPr/>
          <p:nvPr/>
        </p:nvSpPr>
        <p:spPr>
          <a:xfrm>
            <a:off x="1282699" y="3501008"/>
            <a:ext cx="6875463" cy="2925762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sz="2800" dirty="0">
                <a:solidFill>
                  <a:srgbClr val="0070C0"/>
                </a:solidFill>
              </a:rPr>
              <a:t>How do we determine the Young’s modulus (E)?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EC93EA-9ACC-B554-CC23-452E11AA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</a:t>
            </a:fld>
            <a:endParaRPr lang="en-AU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8CC0A230-F34D-F9E0-F68F-D03C9E375278}"/>
              </a:ext>
            </a:extLst>
          </p:cNvPr>
          <p:cNvSpPr/>
          <p:nvPr/>
        </p:nvSpPr>
        <p:spPr>
          <a:xfrm>
            <a:off x="3266652" y="4203064"/>
            <a:ext cx="733079" cy="562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495A3B-CA07-6AFE-BEFF-C50140C29E82}"/>
              </a:ext>
            </a:extLst>
          </p:cNvPr>
          <p:cNvSpPr/>
          <p:nvPr/>
        </p:nvSpPr>
        <p:spPr>
          <a:xfrm>
            <a:off x="4838058" y="4214088"/>
            <a:ext cx="733079" cy="562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8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184672"/>
              </p:ext>
            </p:extLst>
          </p:nvPr>
        </p:nvGraphicFramePr>
        <p:xfrm>
          <a:off x="1710404" y="4106294"/>
          <a:ext cx="3834426" cy="762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4120" imgH="431640" progId="Equation.3">
                  <p:embed/>
                </p:oleObj>
              </mc:Choice>
              <mc:Fallback>
                <p:oleObj name="Equation" r:id="rId2" imgW="2184120" imgH="431640" progId="Equation.3">
                  <p:embed/>
                  <p:pic>
                    <p:nvPicPr>
                      <p:cNvPr id="348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404" y="4106294"/>
                        <a:ext cx="3834426" cy="762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/>
          <p:cNvSpPr/>
          <p:nvPr/>
        </p:nvSpPr>
        <p:spPr>
          <a:xfrm>
            <a:off x="7746635" y="5566602"/>
            <a:ext cx="733079" cy="562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20" name="TextBox 1"/>
          <p:cNvSpPr txBox="1">
            <a:spLocks noChangeArrowheads="1"/>
          </p:cNvSpPr>
          <p:nvPr/>
        </p:nvSpPr>
        <p:spPr bwMode="auto">
          <a:xfrm>
            <a:off x="180835" y="3734668"/>
            <a:ext cx="2531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dirty="0"/>
              <a:t>For the </a:t>
            </a:r>
            <a:r>
              <a:rPr lang="en-AU" altLang="en-US" b="1" dirty="0"/>
              <a:t>linear</a:t>
            </a:r>
            <a:r>
              <a:rPr lang="en-AU" altLang="en-US" dirty="0"/>
              <a:t> version: </a:t>
            </a:r>
          </a:p>
        </p:txBody>
      </p:sp>
      <p:sp>
        <p:nvSpPr>
          <p:cNvPr id="34821" name="TextBox 3"/>
          <p:cNvSpPr txBox="1">
            <a:spLocks noChangeArrowheads="1"/>
          </p:cNvSpPr>
          <p:nvPr/>
        </p:nvSpPr>
        <p:spPr bwMode="auto">
          <a:xfrm>
            <a:off x="181981" y="4886955"/>
            <a:ext cx="33906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dirty="0"/>
              <a:t>For the </a:t>
            </a:r>
            <a:r>
              <a:rPr lang="en-AU" altLang="en-US" b="1" dirty="0"/>
              <a:t>second-order</a:t>
            </a:r>
            <a:r>
              <a:rPr lang="en-AU" altLang="en-US" dirty="0"/>
              <a:t> version: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0509" y="-18996"/>
            <a:ext cx="875149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zh-CN" sz="3000" b="1" dirty="0">
                <a:solidFill>
                  <a:srgbClr val="333399"/>
                </a:solidFill>
                <a:ea typeface="宋体" pitchFamily="2" charset="-122"/>
              </a:rPr>
              <a:t>Lagrange’s interpolating </a:t>
            </a:r>
            <a:r>
              <a:rPr lang="en-AU" altLang="zh-CN" sz="3000" b="1" dirty="0">
                <a:solidFill>
                  <a:schemeClr val="accent2"/>
                </a:solidFill>
                <a:ea typeface="宋体" pitchFamily="2" charset="-122"/>
              </a:rPr>
              <a:t>polynomials</a:t>
            </a:r>
          </a:p>
          <a:p>
            <a:pPr algn="ctr" eaLnBrk="1" hangingPunct="1"/>
            <a:r>
              <a:rPr lang="en-AU" altLang="en-US" b="1" dirty="0">
                <a:solidFill>
                  <a:schemeClr val="accent2"/>
                </a:solidFill>
                <a:ea typeface="宋体" pitchFamily="2" charset="-122"/>
              </a:rPr>
              <a:t>(a reformulation of Newton’s polynomials to </a:t>
            </a:r>
            <a:r>
              <a:rPr lang="en-US" altLang="en-US" b="1" i="1" dirty="0">
                <a:solidFill>
                  <a:srgbClr val="FF0000"/>
                </a:solidFill>
              </a:rPr>
              <a:t>avoid computing divided differences</a:t>
            </a:r>
            <a:r>
              <a:rPr lang="en-AU" altLang="en-US" b="1" dirty="0">
                <a:solidFill>
                  <a:schemeClr val="accent2"/>
                </a:solidFill>
                <a:ea typeface="宋体" pitchFamily="2" charset="-122"/>
              </a:rPr>
              <a:t>)</a:t>
            </a:r>
            <a:endParaRPr lang="en-AU" altLang="en-US" dirty="0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83D3CE44-696A-2A30-A77A-89737BD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214" y="3175066"/>
            <a:ext cx="3275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l-GR" altLang="en-US" b="1" dirty="0">
                <a:solidFill>
                  <a:srgbClr val="FF0000"/>
                </a:solidFill>
              </a:rPr>
              <a:t>Π</a:t>
            </a:r>
            <a:r>
              <a:rPr lang="en-AU" altLang="en-US" b="1" dirty="0">
                <a:solidFill>
                  <a:srgbClr val="FF0000"/>
                </a:solidFill>
              </a:rPr>
              <a:t> denotes “the product of”. 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8611863-35F3-57B3-BB17-09AF2E1082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245233"/>
              </p:ext>
            </p:extLst>
          </p:nvPr>
        </p:nvGraphicFramePr>
        <p:xfrm>
          <a:off x="3274218" y="1179000"/>
          <a:ext cx="2595563" cy="189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640" imgH="990360" progId="Equation.3">
                  <p:embed/>
                </p:oleObj>
              </mc:Choice>
              <mc:Fallback>
                <p:oleObj name="Equation" r:id="rId4" imgW="1358640" imgH="990360" progId="Equation.3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4218" y="1179000"/>
                        <a:ext cx="2595563" cy="189190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92B5365-5265-CC30-496E-F850DB5E453E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60</a:t>
            </a:fld>
            <a:endParaRPr lang="en-AU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D2863-D331-3F2A-5419-E566272B19AD}"/>
              </a:ext>
            </a:extLst>
          </p:cNvPr>
          <p:cNvSpPr txBox="1"/>
          <p:nvPr/>
        </p:nvSpPr>
        <p:spPr>
          <a:xfrm>
            <a:off x="-18000" y="6479668"/>
            <a:ext cx="499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L05E15_lagrangeInterpolation_example1.m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8BA30F-0DE1-D9C6-3A56-6F1723A5A3CE}"/>
              </a:ext>
            </a:extLst>
          </p:cNvPr>
          <p:cNvSpPr/>
          <p:nvPr/>
        </p:nvSpPr>
        <p:spPr>
          <a:xfrm>
            <a:off x="5112000" y="5566602"/>
            <a:ext cx="733079" cy="562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602793-8824-1524-02E6-C900C684D5B6}"/>
              </a:ext>
            </a:extLst>
          </p:cNvPr>
          <p:cNvSpPr/>
          <p:nvPr/>
        </p:nvSpPr>
        <p:spPr>
          <a:xfrm>
            <a:off x="2620864" y="5539892"/>
            <a:ext cx="733079" cy="562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679821"/>
              </p:ext>
            </p:extLst>
          </p:nvPr>
        </p:nvGraphicFramePr>
        <p:xfrm>
          <a:off x="164233" y="5479622"/>
          <a:ext cx="8273654" cy="739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51360" imgH="431640" progId="Equation.3">
                  <p:embed/>
                </p:oleObj>
              </mc:Choice>
              <mc:Fallback>
                <p:oleObj name="Equation" r:id="rId6" imgW="4851360" imgH="431640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33" y="5479622"/>
                        <a:ext cx="8273654" cy="739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125758"/>
              </p:ext>
            </p:extLst>
          </p:nvPr>
        </p:nvGraphicFramePr>
        <p:xfrm>
          <a:off x="149633" y="2524529"/>
          <a:ext cx="3041539" cy="573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600" imgH="431640" progId="Equation.3">
                  <p:embed/>
                </p:oleObj>
              </mc:Choice>
              <mc:Fallback>
                <p:oleObj name="Equation" r:id="rId2" imgW="2298600" imgH="431640" progId="Equation.3">
                  <p:embed/>
                  <p:pic>
                    <p:nvPicPr>
                      <p:cNvPr id="4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33" y="2524529"/>
                        <a:ext cx="3041539" cy="5733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30655"/>
              </p:ext>
            </p:extLst>
          </p:nvPr>
        </p:nvGraphicFramePr>
        <p:xfrm>
          <a:off x="149633" y="3780110"/>
          <a:ext cx="3303121" cy="123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20680" imgH="1091880" progId="Equation.3">
                  <p:embed/>
                </p:oleObj>
              </mc:Choice>
              <mc:Fallback>
                <p:oleObj name="Equation" r:id="rId4" imgW="2920680" imgH="1091880" progId="Equation.3">
                  <p:embed/>
                  <p:pic>
                    <p:nvPicPr>
                      <p:cNvPr id="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33" y="3780110"/>
                        <a:ext cx="3303121" cy="123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618865"/>
              </p:ext>
            </p:extLst>
          </p:nvPr>
        </p:nvGraphicFramePr>
        <p:xfrm>
          <a:off x="4271964" y="2524529"/>
          <a:ext cx="3526451" cy="701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84120" imgH="431640" progId="Equation.3">
                  <p:embed/>
                </p:oleObj>
              </mc:Choice>
              <mc:Fallback>
                <p:oleObj name="Equation" r:id="rId6" imgW="2184120" imgH="43164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4" y="2524529"/>
                        <a:ext cx="3526451" cy="701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455285"/>
              </p:ext>
            </p:extLst>
          </p:nvPr>
        </p:nvGraphicFramePr>
        <p:xfrm>
          <a:off x="4285018" y="3782863"/>
          <a:ext cx="4737344" cy="126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40080" imgH="888840" progId="Equation.3">
                  <p:embed/>
                </p:oleObj>
              </mc:Choice>
              <mc:Fallback>
                <p:oleObj name="Equation" r:id="rId8" imgW="3340080" imgH="88884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018" y="3782863"/>
                        <a:ext cx="4737344" cy="126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734018" y="1856961"/>
            <a:ext cx="310976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2100" b="1" dirty="0">
                <a:solidFill>
                  <a:srgbClr val="FF0000"/>
                </a:solidFill>
                <a:ea typeface="宋体" pitchFamily="2" charset="-122"/>
              </a:rPr>
              <a:t>Lagrange’s polynomial</a:t>
            </a:r>
            <a:endParaRPr lang="en-AU" sz="2100" dirty="0"/>
          </a:p>
        </p:txBody>
      </p:sp>
      <p:sp>
        <p:nvSpPr>
          <p:cNvPr id="3" name="Rectangle 2"/>
          <p:cNvSpPr/>
          <p:nvPr/>
        </p:nvSpPr>
        <p:spPr>
          <a:xfrm>
            <a:off x="422198" y="1810795"/>
            <a:ext cx="29462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2100" b="1" dirty="0">
                <a:solidFill>
                  <a:schemeClr val="accent2"/>
                </a:solidFill>
                <a:ea typeface="宋体" pitchFamily="2" charset="-122"/>
              </a:rPr>
              <a:t>Newton’s polynomial </a:t>
            </a:r>
            <a:endParaRPr lang="en-AU" sz="2100" dirty="0"/>
          </a:p>
        </p:txBody>
      </p:sp>
      <p:sp>
        <p:nvSpPr>
          <p:cNvPr id="9" name="Oval 8"/>
          <p:cNvSpPr/>
          <p:nvPr/>
        </p:nvSpPr>
        <p:spPr>
          <a:xfrm>
            <a:off x="5665062" y="2592873"/>
            <a:ext cx="704656" cy="5137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207000" y="4104000"/>
            <a:ext cx="2340000" cy="97040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1341903" y="2377627"/>
            <a:ext cx="1266069" cy="7659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A51BA-5D8C-6685-FD3D-8F09D877DFB4}"/>
              </a:ext>
            </a:extLst>
          </p:cNvPr>
          <p:cNvSpPr txBox="1"/>
          <p:nvPr/>
        </p:nvSpPr>
        <p:spPr>
          <a:xfrm>
            <a:off x="75143" y="311632"/>
            <a:ext cx="90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dirty="0">
                <a:latin typeface="+mn-lt"/>
              </a:rPr>
              <a:t>While the Lagrange interpolating polynomial is a simple reformulation of the Newton’s polynomial, it is computationally EFFICIENT by </a:t>
            </a:r>
            <a:r>
              <a:rPr lang="en-US" altLang="en-US" b="1" dirty="0">
                <a:solidFill>
                  <a:srgbClr val="FF0000"/>
                </a:solidFill>
                <a:latin typeface="+mn-lt"/>
              </a:rPr>
              <a:t>avoiding the calculation of divided differences entirely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.</a:t>
            </a:r>
            <a:endParaRPr lang="en-US" altLang="en-US" dirty="0"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40ED07-8085-6BBC-6246-5778D2D5797A}"/>
              </a:ext>
            </a:extLst>
          </p:cNvPr>
          <p:cNvSpPr/>
          <p:nvPr/>
        </p:nvSpPr>
        <p:spPr>
          <a:xfrm>
            <a:off x="1107000" y="3698999"/>
            <a:ext cx="1196436" cy="57335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DCF2482-7BF5-15B5-AF12-66982E759DEE}"/>
              </a:ext>
            </a:extLst>
          </p:cNvPr>
          <p:cNvSpPr/>
          <p:nvPr/>
        </p:nvSpPr>
        <p:spPr>
          <a:xfrm>
            <a:off x="7126301" y="2592873"/>
            <a:ext cx="704656" cy="5137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C0E07F-995F-209A-4D84-B47B2477E13C}"/>
              </a:ext>
            </a:extLst>
          </p:cNvPr>
          <p:cNvSpPr/>
          <p:nvPr/>
        </p:nvSpPr>
        <p:spPr>
          <a:xfrm>
            <a:off x="6305715" y="3829851"/>
            <a:ext cx="704656" cy="5137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88F5B4-3FE7-C164-E610-7856483128BF}"/>
              </a:ext>
            </a:extLst>
          </p:cNvPr>
          <p:cNvSpPr/>
          <p:nvPr/>
        </p:nvSpPr>
        <p:spPr>
          <a:xfrm>
            <a:off x="6369718" y="4479519"/>
            <a:ext cx="704656" cy="5137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0B2B30-7FB7-8EAC-9031-3A31E6AAE4AE}"/>
              </a:ext>
            </a:extLst>
          </p:cNvPr>
          <p:cNvSpPr/>
          <p:nvPr/>
        </p:nvSpPr>
        <p:spPr>
          <a:xfrm>
            <a:off x="8413928" y="3829850"/>
            <a:ext cx="704656" cy="5137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5B0E73F4-F6F4-FE95-3930-E92F7FC7F034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61</a:t>
            </a:fld>
            <a:endParaRPr lang="en-AU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5BB5DB-D881-C356-DACC-CB1932F3191F}"/>
              </a:ext>
            </a:extLst>
          </p:cNvPr>
          <p:cNvSpPr txBox="1"/>
          <p:nvPr/>
        </p:nvSpPr>
        <p:spPr>
          <a:xfrm>
            <a:off x="-18000" y="6479668"/>
            <a:ext cx="499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L05E15_lagrangeInterpolation_example1.m</a:t>
            </a:r>
          </a:p>
        </p:txBody>
      </p:sp>
    </p:spTree>
    <p:extLst>
      <p:ext uri="{BB962C8B-B14F-4D97-AF65-F5344CB8AC3E}">
        <p14:creationId xmlns:p14="http://schemas.microsoft.com/office/powerpoint/2010/main" val="17235012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932964"/>
              </p:ext>
            </p:extLst>
          </p:nvPr>
        </p:nvGraphicFramePr>
        <p:xfrm>
          <a:off x="102888" y="1769222"/>
          <a:ext cx="8823028" cy="231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1360" imgH="1269720" progId="Equation.3">
                  <p:embed/>
                </p:oleObj>
              </mc:Choice>
              <mc:Fallback>
                <p:oleObj name="Equation" r:id="rId2" imgW="4851360" imgH="1269720" progId="Equation.3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88" y="1769222"/>
                        <a:ext cx="8823028" cy="2317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Box 3"/>
          <p:cNvSpPr txBox="1">
            <a:spLocks noChangeArrowheads="1"/>
          </p:cNvSpPr>
          <p:nvPr/>
        </p:nvSpPr>
        <p:spPr bwMode="auto">
          <a:xfrm>
            <a:off x="953733" y="665296"/>
            <a:ext cx="72365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b="1" dirty="0"/>
              <a:t>Find an </a:t>
            </a:r>
            <a:r>
              <a:rPr lang="en-AU" altLang="zh-CN" b="1" dirty="0">
                <a:solidFill>
                  <a:schemeClr val="accent2"/>
                </a:solidFill>
                <a:ea typeface="宋体" pitchFamily="2" charset="-122"/>
              </a:rPr>
              <a:t>Lagrange </a:t>
            </a:r>
            <a:r>
              <a:rPr lang="en-AU" altLang="en-US" b="1" dirty="0"/>
              <a:t>interpolating polynomial for </a:t>
            </a:r>
            <a:r>
              <a:rPr lang="en-AU" altLang="en-US" b="1" dirty="0">
                <a:solidFill>
                  <a:srgbClr val="FF0000"/>
                </a:solidFill>
              </a:rPr>
              <a:t>three</a:t>
            </a:r>
            <a:r>
              <a:rPr lang="en-AU" altLang="en-US" b="1" dirty="0"/>
              <a:t> data points: </a:t>
            </a:r>
          </a:p>
          <a:p>
            <a:pPr algn="ctr" eaLnBrk="1" hangingPunct="1"/>
            <a:r>
              <a:rPr lang="en-AU" altLang="en-US" b="1" dirty="0"/>
              <a:t>(0,1), (2,2), and (3,4)</a:t>
            </a:r>
          </a:p>
        </p:txBody>
      </p:sp>
      <p:sp>
        <p:nvSpPr>
          <p:cNvPr id="30728" name="Rectangle 4"/>
          <p:cNvSpPr>
            <a:spLocks noChangeArrowheads="1"/>
          </p:cNvSpPr>
          <p:nvPr/>
        </p:nvSpPr>
        <p:spPr bwMode="auto">
          <a:xfrm>
            <a:off x="-24966" y="1314000"/>
            <a:ext cx="135485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100" b="1" dirty="0">
                <a:solidFill>
                  <a:schemeClr val="accent2"/>
                </a:solidFill>
                <a:ea typeface="宋体" pitchFamily="2" charset="-122"/>
              </a:rPr>
              <a:t>Solution:</a:t>
            </a:r>
            <a:endParaRPr lang="en-AU" altLang="en-US" sz="2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5C77DA-EFDC-2996-3E64-5312D2863507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62</a:t>
            </a:fld>
            <a:endParaRPr lang="en-AU" alt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9EC038A-1DBC-F2A3-4360-C119BB026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9" y="9000"/>
            <a:ext cx="91007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zh-CN" sz="2800" b="1" dirty="0">
                <a:solidFill>
                  <a:schemeClr val="accent2"/>
                </a:solidFill>
                <a:ea typeface="宋体" pitchFamily="2" charset="-122"/>
              </a:rPr>
              <a:t>Example 1 – </a:t>
            </a:r>
            <a:r>
              <a:rPr lang="en-AU" altLang="zh-CN" sz="2800" b="1" dirty="0">
                <a:solidFill>
                  <a:srgbClr val="FF0000"/>
                </a:solidFill>
                <a:ea typeface="宋体" pitchFamily="2" charset="-122"/>
              </a:rPr>
              <a:t>Lagrange’s interpolating polynomials</a:t>
            </a: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679499" y="4057108"/>
            <a:ext cx="7785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dirty="0"/>
              <a:t>Re-checking the </a:t>
            </a:r>
            <a:r>
              <a:rPr lang="en-AU" altLang="en-US" dirty="0" err="1"/>
              <a:t>Lagrangian</a:t>
            </a:r>
            <a:r>
              <a:rPr lang="en-AU" altLang="en-US" dirty="0"/>
              <a:t> equation of best-fit with the known data points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287079"/>
              </p:ext>
            </p:extLst>
          </p:nvPr>
        </p:nvGraphicFramePr>
        <p:xfrm>
          <a:off x="3160991" y="4442696"/>
          <a:ext cx="2822016" cy="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000" imgH="393480" progId="Equation.3">
                  <p:embed/>
                </p:oleObj>
              </mc:Choice>
              <mc:Fallback>
                <p:oleObj name="Equation" r:id="rId4" imgW="1638000" imgH="393480" progId="Equation.3">
                  <p:embed/>
                  <p:pic>
                    <p:nvPicPr>
                      <p:cNvPr id="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991" y="4442696"/>
                        <a:ext cx="2822016" cy="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170344"/>
              </p:ext>
            </p:extLst>
          </p:nvPr>
        </p:nvGraphicFramePr>
        <p:xfrm>
          <a:off x="3162477" y="5139000"/>
          <a:ext cx="2883313" cy="679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160" imgH="393480" progId="Equation.3">
                  <p:embed/>
                </p:oleObj>
              </mc:Choice>
              <mc:Fallback>
                <p:oleObj name="Equation" r:id="rId6" imgW="1676160" imgH="393480" progId="Equation.3">
                  <p:embed/>
                  <p:pic>
                    <p:nvPicPr>
                      <p:cNvPr id="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477" y="5139000"/>
                        <a:ext cx="2883313" cy="679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892878"/>
              </p:ext>
            </p:extLst>
          </p:nvPr>
        </p:nvGraphicFramePr>
        <p:xfrm>
          <a:off x="3165351" y="5859000"/>
          <a:ext cx="2817656" cy="679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000" imgH="393480" progId="Equation.3">
                  <p:embed/>
                </p:oleObj>
              </mc:Choice>
              <mc:Fallback>
                <p:oleObj name="Equation" r:id="rId8" imgW="1638000" imgH="393480" progId="Equation.3">
                  <p:embed/>
                  <p:pic>
                    <p:nvPicPr>
                      <p:cNvPr id="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351" y="5859000"/>
                        <a:ext cx="2817656" cy="679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E545745-552C-86DB-1410-7078BB3B9070}"/>
              </a:ext>
            </a:extLst>
          </p:cNvPr>
          <p:cNvSpPr txBox="1"/>
          <p:nvPr/>
        </p:nvSpPr>
        <p:spPr>
          <a:xfrm>
            <a:off x="-18000" y="6479668"/>
            <a:ext cx="531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L05E15_lagrangeInterpolation_example1.m **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7936D7-E332-C13F-BD99-EA3E4C1AC493}"/>
              </a:ext>
            </a:extLst>
          </p:cNvPr>
          <p:cNvSpPr/>
          <p:nvPr/>
        </p:nvSpPr>
        <p:spPr>
          <a:xfrm>
            <a:off x="1096114" y="1780108"/>
            <a:ext cx="270000" cy="324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4C18B1-71E1-E8C3-290C-32F522E9B1BD}"/>
              </a:ext>
            </a:extLst>
          </p:cNvPr>
          <p:cNvSpPr/>
          <p:nvPr/>
        </p:nvSpPr>
        <p:spPr>
          <a:xfrm>
            <a:off x="1872000" y="1780108"/>
            <a:ext cx="270000" cy="324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9E1C56-C2C6-E736-8211-27FF32AE1CE4}"/>
              </a:ext>
            </a:extLst>
          </p:cNvPr>
          <p:cNvSpPr/>
          <p:nvPr/>
        </p:nvSpPr>
        <p:spPr>
          <a:xfrm>
            <a:off x="1030835" y="2197116"/>
            <a:ext cx="288000" cy="36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351DD8-12BC-B027-4187-5378C245FD22}"/>
              </a:ext>
            </a:extLst>
          </p:cNvPr>
          <p:cNvSpPr/>
          <p:nvPr/>
        </p:nvSpPr>
        <p:spPr>
          <a:xfrm>
            <a:off x="1899215" y="2192851"/>
            <a:ext cx="288000" cy="36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A9C024-A487-F0F2-A495-11B168A4829D}"/>
              </a:ext>
            </a:extLst>
          </p:cNvPr>
          <p:cNvSpPr/>
          <p:nvPr/>
        </p:nvSpPr>
        <p:spPr>
          <a:xfrm>
            <a:off x="3764949" y="2192894"/>
            <a:ext cx="288000" cy="36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17F7BF-C892-54A8-B33C-B7CAFD05431A}"/>
              </a:ext>
            </a:extLst>
          </p:cNvPr>
          <p:cNvSpPr/>
          <p:nvPr/>
        </p:nvSpPr>
        <p:spPr>
          <a:xfrm>
            <a:off x="4633329" y="2188629"/>
            <a:ext cx="288000" cy="36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54412-E511-8D6D-FF7A-B79413FD2B35}"/>
              </a:ext>
            </a:extLst>
          </p:cNvPr>
          <p:cNvSpPr/>
          <p:nvPr/>
        </p:nvSpPr>
        <p:spPr>
          <a:xfrm>
            <a:off x="6462000" y="2214000"/>
            <a:ext cx="288000" cy="36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82C811-B038-BEC1-302C-E858D132FFB3}"/>
              </a:ext>
            </a:extLst>
          </p:cNvPr>
          <p:cNvSpPr/>
          <p:nvPr/>
        </p:nvSpPr>
        <p:spPr>
          <a:xfrm>
            <a:off x="7362000" y="2214000"/>
            <a:ext cx="288000" cy="36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D7173E-44F5-C068-5C9C-39EDF4E70982}"/>
              </a:ext>
            </a:extLst>
          </p:cNvPr>
          <p:cNvSpPr/>
          <p:nvPr/>
        </p:nvSpPr>
        <p:spPr>
          <a:xfrm>
            <a:off x="3841114" y="1809000"/>
            <a:ext cx="270000" cy="324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6828D4-7207-46BA-C422-AFC3594E73C2}"/>
              </a:ext>
            </a:extLst>
          </p:cNvPr>
          <p:cNvSpPr/>
          <p:nvPr/>
        </p:nvSpPr>
        <p:spPr>
          <a:xfrm>
            <a:off x="4617000" y="1809000"/>
            <a:ext cx="270000" cy="324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C7A343-08D5-CE46-78D7-A1F56E7F8973}"/>
              </a:ext>
            </a:extLst>
          </p:cNvPr>
          <p:cNvSpPr/>
          <p:nvPr/>
        </p:nvSpPr>
        <p:spPr>
          <a:xfrm>
            <a:off x="6552000" y="1799815"/>
            <a:ext cx="270000" cy="324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895D4C-71B1-2DAC-9281-03265D66406A}"/>
              </a:ext>
            </a:extLst>
          </p:cNvPr>
          <p:cNvSpPr/>
          <p:nvPr/>
        </p:nvSpPr>
        <p:spPr>
          <a:xfrm>
            <a:off x="7327886" y="1799815"/>
            <a:ext cx="270000" cy="324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6B0A43-C135-B8C1-AA1D-565CC0456A27}"/>
              </a:ext>
            </a:extLst>
          </p:cNvPr>
          <p:cNvSpPr/>
          <p:nvPr/>
        </p:nvSpPr>
        <p:spPr>
          <a:xfrm>
            <a:off x="2761254" y="1856793"/>
            <a:ext cx="810000" cy="495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5EBBBE-F529-E92B-FE9A-E7E221B7F49E}"/>
              </a:ext>
            </a:extLst>
          </p:cNvPr>
          <p:cNvSpPr/>
          <p:nvPr/>
        </p:nvSpPr>
        <p:spPr>
          <a:xfrm>
            <a:off x="5447977" y="1857272"/>
            <a:ext cx="810000" cy="495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358B59-2673-340E-E4CB-BCE776D0363C}"/>
              </a:ext>
            </a:extLst>
          </p:cNvPr>
          <p:cNvSpPr/>
          <p:nvPr/>
        </p:nvSpPr>
        <p:spPr>
          <a:xfrm>
            <a:off x="8182091" y="1840454"/>
            <a:ext cx="810000" cy="495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14750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Box 3"/>
          <p:cNvSpPr txBox="1">
            <a:spLocks noChangeArrowheads="1"/>
          </p:cNvSpPr>
          <p:nvPr/>
        </p:nvSpPr>
        <p:spPr bwMode="auto">
          <a:xfrm>
            <a:off x="953733" y="665296"/>
            <a:ext cx="72365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b="1" dirty="0"/>
              <a:t>Find an </a:t>
            </a:r>
            <a:r>
              <a:rPr lang="en-AU" altLang="zh-CN" b="1" dirty="0">
                <a:solidFill>
                  <a:schemeClr val="accent2"/>
                </a:solidFill>
                <a:ea typeface="宋体" pitchFamily="2" charset="-122"/>
              </a:rPr>
              <a:t>Lagrange </a:t>
            </a:r>
            <a:r>
              <a:rPr lang="en-AU" altLang="en-US" b="1" dirty="0"/>
              <a:t>interpolating polynomial for </a:t>
            </a:r>
            <a:r>
              <a:rPr lang="en-AU" altLang="en-US" b="1" dirty="0">
                <a:solidFill>
                  <a:srgbClr val="FF0000"/>
                </a:solidFill>
              </a:rPr>
              <a:t>four</a:t>
            </a:r>
            <a:r>
              <a:rPr lang="en-AU" altLang="en-US" b="1" dirty="0"/>
              <a:t> data points: </a:t>
            </a:r>
          </a:p>
          <a:p>
            <a:pPr algn="ctr" eaLnBrk="1" hangingPunct="1"/>
            <a:r>
              <a:rPr lang="en-AU" altLang="en-US" b="1" dirty="0"/>
              <a:t>((0,2), (1,1), (2,0) and (3,-1)</a:t>
            </a:r>
          </a:p>
        </p:txBody>
      </p:sp>
      <p:sp>
        <p:nvSpPr>
          <p:cNvPr id="30728" name="Rectangle 4"/>
          <p:cNvSpPr>
            <a:spLocks noChangeArrowheads="1"/>
          </p:cNvSpPr>
          <p:nvPr/>
        </p:nvSpPr>
        <p:spPr bwMode="auto">
          <a:xfrm>
            <a:off x="-24966" y="1314000"/>
            <a:ext cx="135485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100" b="1" dirty="0">
                <a:solidFill>
                  <a:schemeClr val="accent2"/>
                </a:solidFill>
                <a:ea typeface="宋体" pitchFamily="2" charset="-122"/>
              </a:rPr>
              <a:t>Solution:</a:t>
            </a:r>
            <a:endParaRPr lang="en-AU" altLang="en-US" sz="2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5C77DA-EFDC-2996-3E64-5312D2863507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63</a:t>
            </a:fld>
            <a:endParaRPr lang="en-AU" alt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9EC038A-1DBC-F2A3-4360-C119BB026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9" y="9000"/>
            <a:ext cx="91007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zh-CN" sz="2800" b="1" dirty="0">
                <a:solidFill>
                  <a:schemeClr val="accent2"/>
                </a:solidFill>
                <a:ea typeface="宋体" pitchFamily="2" charset="-122"/>
              </a:rPr>
              <a:t>Example 2 – </a:t>
            </a:r>
            <a:r>
              <a:rPr lang="en-AU" altLang="zh-CN" sz="2800" b="1" dirty="0">
                <a:solidFill>
                  <a:srgbClr val="FF0000"/>
                </a:solidFill>
                <a:ea typeface="宋体" pitchFamily="2" charset="-122"/>
              </a:rPr>
              <a:t>Lagrange’s interpolating polynomials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45745-552C-86DB-1410-7078BB3B9070}"/>
              </a:ext>
            </a:extLst>
          </p:cNvPr>
          <p:cNvSpPr txBox="1"/>
          <p:nvPr/>
        </p:nvSpPr>
        <p:spPr>
          <a:xfrm>
            <a:off x="-18000" y="6489000"/>
            <a:ext cx="526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L05E16_lagrangeInterpolation_example2.m **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8C57A27-3D98-EFCA-0311-B80F1E5024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593185"/>
              </p:ext>
            </p:extLst>
          </p:nvPr>
        </p:nvGraphicFramePr>
        <p:xfrm>
          <a:off x="36894" y="1809000"/>
          <a:ext cx="9080106" cy="1547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57720" imgH="1028520" progId="Equation.3">
                  <p:embed/>
                </p:oleObj>
              </mc:Choice>
              <mc:Fallback>
                <p:oleObj name="Equation" r:id="rId2" imgW="6057720" imgH="1028520" progId="Equation.3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4" y="1809000"/>
                        <a:ext cx="9080106" cy="1547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8">
            <a:extLst>
              <a:ext uri="{FF2B5EF4-FFF2-40B4-BE49-F238E27FC236}">
                <a16:creationId xmlns:a16="http://schemas.microsoft.com/office/drawing/2014/main" id="{ADC08A0A-605D-6E06-A5CE-17AF0B0B8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00" y="3698074"/>
            <a:ext cx="4815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/>
            <a:r>
              <a:rPr lang="en-AU" altLang="en-US" sz="2400" dirty="0">
                <a:solidFill>
                  <a:srgbClr val="000000"/>
                </a:solidFill>
              </a:rPr>
              <a:t>The interpolating polynomials </a:t>
            </a:r>
            <a:r>
              <a:rPr lang="en-AU" altLang="en-US" sz="2400" b="1" dirty="0">
                <a:solidFill>
                  <a:srgbClr val="FF0000"/>
                </a:solidFill>
              </a:rPr>
              <a:t>may be 3 or less</a:t>
            </a:r>
            <a:r>
              <a:rPr lang="en-AU" altLang="en-US" sz="2400" dirty="0">
                <a:solidFill>
                  <a:srgbClr val="000000"/>
                </a:solidFill>
              </a:rPr>
              <a:t>. </a:t>
            </a:r>
          </a:p>
          <a:p>
            <a:pPr lvl="0" eaLnBrk="1" hangingPunct="1"/>
            <a:endParaRPr lang="en-AU" altLang="en-US" sz="2400" dirty="0">
              <a:solidFill>
                <a:srgbClr val="000000"/>
              </a:solidFill>
            </a:endParaRPr>
          </a:p>
          <a:p>
            <a:pPr lvl="0" eaLnBrk="1" hangingPunct="1"/>
            <a:r>
              <a:rPr lang="en-AU" altLang="en-US" sz="2400" dirty="0">
                <a:solidFill>
                  <a:srgbClr val="000000"/>
                </a:solidFill>
              </a:rPr>
              <a:t>In this example, the data point are co-linear, so the interpolating polynomial degree is 1.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D15E7-C10D-CE8D-DB68-AA4AEC4B2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506" y="3180275"/>
            <a:ext cx="4086600" cy="306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089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511" y="504674"/>
            <a:ext cx="88029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0075" lvl="1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/>
              <a:t>Newton / Lagrange interpolations comprise </a:t>
            </a:r>
            <a:r>
              <a:rPr lang="en-US" altLang="en-US" sz="2400" b="1" dirty="0">
                <a:solidFill>
                  <a:srgbClr val="FF0000"/>
                </a:solidFill>
              </a:rPr>
              <a:t>one function </a:t>
            </a:r>
            <a:r>
              <a:rPr lang="en-US" altLang="en-US" sz="2400" b="1" dirty="0"/>
              <a:t>to describe the full range (domain) of data.</a:t>
            </a:r>
          </a:p>
          <a:p>
            <a:pPr marL="600075" lvl="1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b="1" dirty="0"/>
          </a:p>
          <a:p>
            <a:pPr marL="600075" lvl="1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/>
              <a:t>If the data domain (range) shows sub-features, is there a better way to interpolate?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361" y="2612759"/>
            <a:ext cx="2583745" cy="1937809"/>
          </a:xfrm>
          <a:prstGeom prst="rect">
            <a:avLst/>
          </a:prstGeom>
        </p:spPr>
      </p:pic>
      <p:pic>
        <p:nvPicPr>
          <p:cNvPr id="5" name="Picture 4" descr="Fig1801">
            <a:extLst>
              <a:ext uri="{FF2B5EF4-FFF2-40B4-BE49-F238E27FC236}">
                <a16:creationId xmlns:a16="http://schemas.microsoft.com/office/drawing/2014/main" id="{A939AEED-BF20-4F30-9368-B06040277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1" b="17586"/>
          <a:stretch/>
        </p:blipFill>
        <p:spPr>
          <a:xfrm>
            <a:off x="1417804" y="2754000"/>
            <a:ext cx="1854088" cy="1868897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Rectangle 6"/>
          <p:cNvSpPr/>
          <p:nvPr/>
        </p:nvSpPr>
        <p:spPr>
          <a:xfrm>
            <a:off x="944464" y="4622897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One polynomial equation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5274079" y="4588420"/>
            <a:ext cx="3527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Data divided into 3 sub-domains.</a:t>
            </a:r>
          </a:p>
          <a:p>
            <a:pPr algn="ctr"/>
            <a:r>
              <a:rPr lang="en-US" altLang="en-US" dirty="0"/>
              <a:t>1 equation describes each subdomain. </a:t>
            </a:r>
            <a:endParaRPr lang="en-AU" dirty="0"/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971679"/>
              </p:ext>
            </p:extLst>
          </p:nvPr>
        </p:nvGraphicFramePr>
        <p:xfrm>
          <a:off x="178143" y="5008766"/>
          <a:ext cx="4333410" cy="244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76640" imgH="228600" progId="Equation.3">
                  <p:embed/>
                </p:oleObj>
              </mc:Choice>
              <mc:Fallback>
                <p:oleObj name="Equation" r:id="rId4" imgW="4076640" imgH="228600" progId="Equation.3">
                  <p:embed/>
                  <p:pic>
                    <p:nvPicPr>
                      <p:cNvPr id="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43" y="5008766"/>
                        <a:ext cx="4333410" cy="24477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172901"/>
              </p:ext>
            </p:extLst>
          </p:nvPr>
        </p:nvGraphicFramePr>
        <p:xfrm>
          <a:off x="6119704" y="5587454"/>
          <a:ext cx="1836669" cy="341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7880" imgH="241200" progId="Equation.3">
                  <p:embed/>
                </p:oleObj>
              </mc:Choice>
              <mc:Fallback>
                <p:oleObj name="Equation" r:id="rId6" imgW="1307880" imgH="241200" progId="Equation.3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704" y="5587454"/>
                        <a:ext cx="1836669" cy="34108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0D1C55D1-B235-B5BE-29D5-1770A8BD5FD2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64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0688119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8"/>
          <p:cNvSpPr txBox="1">
            <a:spLocks noChangeArrowheads="1"/>
          </p:cNvSpPr>
          <p:nvPr/>
        </p:nvSpPr>
        <p:spPr bwMode="auto">
          <a:xfrm>
            <a:off x="900113" y="9000"/>
            <a:ext cx="7488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Quadratic splines interpolation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56323" name="TextBox 3"/>
          <p:cNvSpPr txBox="1">
            <a:spLocks noChangeArrowheads="1"/>
          </p:cNvSpPr>
          <p:nvPr/>
        </p:nvSpPr>
        <p:spPr bwMode="auto">
          <a:xfrm>
            <a:off x="477838" y="677450"/>
            <a:ext cx="820896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The objective in quadratic splines is to derive a second-order polynomial for each interval between data points.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The polynomial for each interval is generally represented as: </a:t>
            </a:r>
          </a:p>
        </p:txBody>
      </p:sp>
      <p:pic>
        <p:nvPicPr>
          <p:cNvPr id="47108" name="Picture 2" descr="Figure 18_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492650"/>
            <a:ext cx="47688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710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972210"/>
              </p:ext>
            </p:extLst>
          </p:nvPr>
        </p:nvGraphicFramePr>
        <p:xfrm>
          <a:off x="5508625" y="3573738"/>
          <a:ext cx="31686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115" imgH="215806" progId="Equation.3">
                  <p:embed/>
                </p:oleObj>
              </mc:Choice>
              <mc:Fallback>
                <p:oleObj name="Equation" r:id="rId3" imgW="1117115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573738"/>
                        <a:ext cx="3168650" cy="6159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F6F6C5-29EB-4BDB-D5D7-6D43935E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65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D3F04-6D2E-C4B2-12D6-960ED2DF7E90}"/>
              </a:ext>
            </a:extLst>
          </p:cNvPr>
          <p:cNvSpPr txBox="1"/>
          <p:nvPr/>
        </p:nvSpPr>
        <p:spPr>
          <a:xfrm>
            <a:off x="-18000" y="6489000"/>
            <a:ext cx="47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490245"/>
              </p:ext>
            </p:extLst>
          </p:nvPr>
        </p:nvGraphicFramePr>
        <p:xfrm>
          <a:off x="395288" y="157258"/>
          <a:ext cx="31686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115" imgH="215806" progId="Equation.3">
                  <p:embed/>
                </p:oleObj>
              </mc:Choice>
              <mc:Fallback>
                <p:oleObj name="Equation" r:id="rId3" imgW="1117115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57258"/>
                        <a:ext cx="3168650" cy="6159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Box 3"/>
          <p:cNvSpPr txBox="1">
            <a:spLocks noChangeArrowheads="1"/>
          </p:cNvSpPr>
          <p:nvPr/>
        </p:nvSpPr>
        <p:spPr bwMode="auto">
          <a:xfrm>
            <a:off x="250825" y="1085008"/>
            <a:ext cx="8497888" cy="163121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For </a:t>
            </a:r>
            <a:r>
              <a:rPr lang="en-AU" altLang="en-US" sz="2000" b="1" dirty="0">
                <a:solidFill>
                  <a:srgbClr val="FF0000"/>
                </a:solidFill>
              </a:rPr>
              <a:t>n+1 data points</a:t>
            </a:r>
            <a:r>
              <a:rPr lang="en-AU" altLang="en-US" sz="2000" dirty="0"/>
              <a:t> (</a:t>
            </a:r>
            <a:r>
              <a:rPr lang="en-AU" altLang="en-US" sz="2000" dirty="0" err="1"/>
              <a:t>i</a:t>
            </a:r>
            <a:r>
              <a:rPr lang="en-AU" altLang="en-US" sz="2000" dirty="0"/>
              <a:t> = 0, 1, …, n), there are </a:t>
            </a:r>
            <a:r>
              <a:rPr lang="en-AU" altLang="en-US" sz="2000" b="1" dirty="0">
                <a:solidFill>
                  <a:srgbClr val="FF0000"/>
                </a:solidFill>
              </a:rPr>
              <a:t>n intervals</a:t>
            </a:r>
            <a:r>
              <a:rPr lang="en-AU" altLang="en-US" sz="2000" dirty="0"/>
              <a:t>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0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Consequently </a:t>
            </a:r>
            <a:r>
              <a:rPr lang="en-AU" altLang="en-US" sz="2000" b="1" dirty="0">
                <a:solidFill>
                  <a:srgbClr val="FF0000"/>
                </a:solidFill>
              </a:rPr>
              <a:t>3n unknown coefficients</a:t>
            </a:r>
            <a:r>
              <a:rPr lang="en-AU" altLang="en-US" sz="2000" dirty="0"/>
              <a:t>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0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So </a:t>
            </a:r>
            <a:r>
              <a:rPr lang="en-AU" altLang="en-US" sz="2000" b="1" dirty="0">
                <a:solidFill>
                  <a:srgbClr val="FF0000"/>
                </a:solidFill>
              </a:rPr>
              <a:t>3n equations</a:t>
            </a:r>
            <a:r>
              <a:rPr lang="en-AU" altLang="en-US" sz="2000" dirty="0"/>
              <a:t> are required to evaluate the unknowns.</a:t>
            </a:r>
          </a:p>
        </p:txBody>
      </p:sp>
      <p:sp>
        <p:nvSpPr>
          <p:cNvPr id="32774" name="TextBox 14"/>
          <p:cNvSpPr txBox="1">
            <a:spLocks noChangeArrowheads="1"/>
          </p:cNvSpPr>
          <p:nvPr/>
        </p:nvSpPr>
        <p:spPr bwMode="auto">
          <a:xfrm>
            <a:off x="4500563" y="157258"/>
            <a:ext cx="46434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Three unknown coefficients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(a</a:t>
            </a:r>
            <a:r>
              <a:rPr lang="en-AU" altLang="en-US" sz="2000" baseline="-25000" dirty="0"/>
              <a:t>i</a:t>
            </a:r>
            <a:r>
              <a:rPr lang="en-AU" altLang="en-US" sz="2000" dirty="0"/>
              <a:t>, b</a:t>
            </a:r>
            <a:r>
              <a:rPr lang="en-AU" altLang="en-US" sz="2000" baseline="-25000" dirty="0"/>
              <a:t>i</a:t>
            </a:r>
            <a:r>
              <a:rPr lang="en-AU" altLang="en-US" sz="2000" dirty="0"/>
              <a:t> and c</a:t>
            </a:r>
            <a:r>
              <a:rPr lang="en-AU" altLang="en-US" sz="2000" baseline="-25000" dirty="0"/>
              <a:t>i</a:t>
            </a:r>
            <a:r>
              <a:rPr lang="en-AU" altLang="en-US" sz="2000" dirty="0"/>
              <a:t>) for each interval.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779838" y="373158"/>
            <a:ext cx="504825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4C4743-92D4-CE49-8585-131D1BE1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66</a:t>
            </a:fld>
            <a:endParaRPr lang="en-AU" altLang="en-US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9ECAAC2-9837-1ABB-087C-1F1DB8AD4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458" y="3249000"/>
            <a:ext cx="91614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2000" dirty="0"/>
              <a:t>(1) The function values for</a:t>
            </a:r>
            <a:r>
              <a:rPr lang="en-AU" altLang="en-US" sz="2000" dirty="0">
                <a:solidFill>
                  <a:schemeClr val="accent2"/>
                </a:solidFill>
              </a:rPr>
              <a:t> </a:t>
            </a:r>
            <a:r>
              <a:rPr lang="en-AU" altLang="en-US" sz="2000" b="1" dirty="0">
                <a:solidFill>
                  <a:schemeClr val="accent2"/>
                </a:solidFill>
              </a:rPr>
              <a:t>internal data points (</a:t>
            </a:r>
            <a:r>
              <a:rPr lang="en-AU" altLang="en-US" sz="2000" b="1" dirty="0" err="1">
                <a:solidFill>
                  <a:schemeClr val="accent2"/>
                </a:solidFill>
              </a:rPr>
              <a:t>i</a:t>
            </a:r>
            <a:r>
              <a:rPr lang="en-AU" altLang="en-US" sz="2000" b="1" dirty="0">
                <a:solidFill>
                  <a:schemeClr val="accent2"/>
                </a:solidFill>
              </a:rPr>
              <a:t> = 1, 2, …, n-1)  </a:t>
            </a:r>
            <a:r>
              <a:rPr lang="en-AU" altLang="en-US" sz="2000" dirty="0"/>
              <a:t>are known. </a:t>
            </a:r>
          </a:p>
          <a:p>
            <a:pPr eaLnBrk="1" hangingPunct="1"/>
            <a:r>
              <a:rPr lang="en-AU" altLang="en-US" sz="2000" b="1" dirty="0"/>
              <a:t>So (2n-2) equations are now known</a:t>
            </a:r>
            <a:r>
              <a:rPr lang="en-AU" altLang="en-US" sz="2000" dirty="0"/>
              <a:t>. </a:t>
            </a:r>
          </a:p>
        </p:txBody>
      </p:sp>
      <p:graphicFrame>
        <p:nvGraphicFramePr>
          <p:cNvPr id="8" name="Object 15">
            <a:extLst>
              <a:ext uri="{FF2B5EF4-FFF2-40B4-BE49-F238E27FC236}">
                <a16:creationId xmlns:a16="http://schemas.microsoft.com/office/drawing/2014/main" id="{C565B4DD-3DAF-7554-C19C-5636B5FCB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064091"/>
              </p:ext>
            </p:extLst>
          </p:nvPr>
        </p:nvGraphicFramePr>
        <p:xfrm>
          <a:off x="150607" y="4695118"/>
          <a:ext cx="4186238" cy="1032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68480" imgH="482400" progId="Equation.3">
                  <p:embed/>
                </p:oleObj>
              </mc:Choice>
              <mc:Fallback>
                <p:oleObj name="Equation" r:id="rId5" imgW="1968480" imgH="482400" progId="Equation.3">
                  <p:embed/>
                  <p:pic>
                    <p:nvPicPr>
                      <p:cNvPr id="3277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07" y="4695118"/>
                        <a:ext cx="4186238" cy="103227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C6E36025-CD76-171D-A1DA-8A65D3ECBB19}"/>
              </a:ext>
            </a:extLst>
          </p:cNvPr>
          <p:cNvGrpSpPr/>
          <p:nvPr/>
        </p:nvGrpSpPr>
        <p:grpSpPr>
          <a:xfrm>
            <a:off x="4607257" y="3672209"/>
            <a:ext cx="3744743" cy="2996791"/>
            <a:chOff x="4607257" y="3672209"/>
            <a:chExt cx="3744743" cy="2996791"/>
          </a:xfrm>
        </p:grpSpPr>
        <p:pic>
          <p:nvPicPr>
            <p:cNvPr id="9" name="Picture 2" descr="Figure 18_17">
              <a:extLst>
                <a:ext uri="{FF2B5EF4-FFF2-40B4-BE49-F238E27FC236}">
                  <a16:creationId xmlns:a16="http://schemas.microsoft.com/office/drawing/2014/main" id="{DBA3B046-FE2E-2550-A223-1999D3FBD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7257" y="3672209"/>
              <a:ext cx="3744743" cy="2996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7253CC6-4243-09AB-1D76-06D1C6B8AE3F}"/>
                </a:ext>
              </a:extLst>
            </p:cNvPr>
            <p:cNvGrpSpPr/>
            <p:nvPr/>
          </p:nvGrpSpPr>
          <p:grpSpPr>
            <a:xfrm>
              <a:off x="6898040" y="4141743"/>
              <a:ext cx="665069" cy="907668"/>
              <a:chOff x="6694398" y="4473991"/>
              <a:chExt cx="390039" cy="65710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265F49B-EB4E-6E3C-57FF-A32FB153CD28}"/>
                  </a:ext>
                </a:extLst>
              </p:cNvPr>
              <p:cNvSpPr/>
              <p:nvPr/>
            </p:nvSpPr>
            <p:spPr>
              <a:xfrm>
                <a:off x="6697537" y="5052910"/>
                <a:ext cx="63338" cy="7818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C7B0B4D-F413-24EA-8526-59CAF5BC0578}"/>
                  </a:ext>
                </a:extLst>
              </p:cNvPr>
              <p:cNvCxnSpPr/>
              <p:nvPr/>
            </p:nvCxnSpPr>
            <p:spPr>
              <a:xfrm flipH="1" flipV="1">
                <a:off x="6694398" y="4588516"/>
                <a:ext cx="38976" cy="5359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3B8D933-B246-E776-2532-34FC4CA1AC31}"/>
                  </a:ext>
                </a:extLst>
              </p:cNvPr>
              <p:cNvCxnSpPr/>
              <p:nvPr/>
            </p:nvCxnSpPr>
            <p:spPr>
              <a:xfrm flipV="1">
                <a:off x="6749591" y="4473991"/>
                <a:ext cx="334846" cy="59084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07E566B-BD41-0DA5-459D-5EB77EE30478}"/>
                </a:ext>
              </a:extLst>
            </p:cNvPr>
            <p:cNvGrpSpPr/>
            <p:nvPr/>
          </p:nvGrpSpPr>
          <p:grpSpPr>
            <a:xfrm>
              <a:off x="5736786" y="4330820"/>
              <a:ext cx="756409" cy="531333"/>
              <a:chOff x="5674306" y="4588516"/>
              <a:chExt cx="630424" cy="413259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7C22F3B-1539-033F-724E-EC37D9CAEC92}"/>
                  </a:ext>
                </a:extLst>
              </p:cNvPr>
              <p:cNvSpPr/>
              <p:nvPr/>
            </p:nvSpPr>
            <p:spPr>
              <a:xfrm>
                <a:off x="6017698" y="4917775"/>
                <a:ext cx="90012" cy="84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703A065-5C07-7483-ABA2-F095D602D4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4091" y="4588516"/>
                <a:ext cx="220639" cy="3292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F4F3894-2491-D9CE-7BF6-F18FC4E03E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4306" y="4712357"/>
                <a:ext cx="371300" cy="25768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F77C777-A8E1-E2CA-B9F8-CF81E1083A6A}"/>
              </a:ext>
            </a:extLst>
          </p:cNvPr>
          <p:cNvSpPr txBox="1"/>
          <p:nvPr/>
        </p:nvSpPr>
        <p:spPr>
          <a:xfrm>
            <a:off x="102913" y="4284000"/>
            <a:ext cx="1904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altLang="en-US" sz="2000" dirty="0"/>
              <a:t>For point (i-1): </a:t>
            </a:r>
            <a:endParaRPr lang="en-AU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D9914E-83AA-D6FB-1F42-C2502D697E6B}"/>
              </a:ext>
            </a:extLst>
          </p:cNvPr>
          <p:cNvSpPr txBox="1"/>
          <p:nvPr/>
        </p:nvSpPr>
        <p:spPr>
          <a:xfrm>
            <a:off x="-18000" y="6489000"/>
            <a:ext cx="47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3"/>
          <p:cNvSpPr txBox="1">
            <a:spLocks noChangeArrowheads="1"/>
          </p:cNvSpPr>
          <p:nvPr/>
        </p:nvSpPr>
        <p:spPr bwMode="auto">
          <a:xfrm>
            <a:off x="98509" y="1899000"/>
            <a:ext cx="600349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dirty="0"/>
              <a:t>(3) The </a:t>
            </a:r>
            <a:r>
              <a:rPr lang="en-AU" altLang="en-US" b="1" dirty="0">
                <a:solidFill>
                  <a:srgbClr val="FF0000"/>
                </a:solidFill>
              </a:rPr>
              <a:t>first</a:t>
            </a:r>
            <a:r>
              <a:rPr lang="en-AU" altLang="en-US" dirty="0">
                <a:solidFill>
                  <a:srgbClr val="FF0000"/>
                </a:solidFill>
              </a:rPr>
              <a:t> and </a:t>
            </a:r>
            <a:r>
              <a:rPr lang="en-AU" altLang="en-US" b="1" dirty="0">
                <a:solidFill>
                  <a:srgbClr val="FF0000"/>
                </a:solidFill>
              </a:rPr>
              <a:t>last</a:t>
            </a:r>
            <a:r>
              <a:rPr lang="en-AU" altLang="en-US" dirty="0">
                <a:solidFill>
                  <a:srgbClr val="FF0000"/>
                </a:solidFill>
              </a:rPr>
              <a:t> functions </a:t>
            </a:r>
            <a:r>
              <a:rPr lang="en-AU" altLang="en-US" dirty="0"/>
              <a:t>must pass through the end points.</a:t>
            </a:r>
          </a:p>
          <a:p>
            <a:pPr eaLnBrk="1" hangingPunct="1"/>
            <a:r>
              <a:rPr lang="en-AU" altLang="en-US" b="1" dirty="0"/>
              <a:t>So 2 equations are now known</a:t>
            </a:r>
            <a:r>
              <a:rPr lang="en-AU" altLang="en-US" dirty="0"/>
              <a:t>. </a:t>
            </a: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656270"/>
              </p:ext>
            </p:extLst>
          </p:nvPr>
        </p:nvGraphicFramePr>
        <p:xfrm>
          <a:off x="4800676" y="3037255"/>
          <a:ext cx="215504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520" imgH="190440" progId="Equation.3">
                  <p:embed/>
                </p:oleObj>
              </mc:Choice>
              <mc:Fallback>
                <p:oleObj name="Equation" r:id="rId3" imgW="101520" imgH="190440" progId="Equation.3">
                  <p:embed/>
                  <p:pic>
                    <p:nvPicPr>
                      <p:cNvPr id="378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76" y="3037255"/>
                        <a:ext cx="215504" cy="407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221740"/>
              </p:ext>
            </p:extLst>
          </p:nvPr>
        </p:nvGraphicFramePr>
        <p:xfrm>
          <a:off x="206855" y="2884573"/>
          <a:ext cx="3240881" cy="1032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482400" progId="Equation.3">
                  <p:embed/>
                </p:oleObj>
              </mc:Choice>
              <mc:Fallback>
                <p:oleObj name="Equation" r:id="rId5" imgW="1523880" imgH="482400" progId="Equation.3">
                  <p:embed/>
                  <p:pic>
                    <p:nvPicPr>
                      <p:cNvPr id="337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5" y="2884573"/>
                        <a:ext cx="3240881" cy="103227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Box 3"/>
          <p:cNvSpPr txBox="1">
            <a:spLocks noChangeArrowheads="1"/>
          </p:cNvSpPr>
          <p:nvPr/>
        </p:nvSpPr>
        <p:spPr bwMode="auto">
          <a:xfrm>
            <a:off x="98509" y="81586"/>
            <a:ext cx="593984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dirty="0"/>
              <a:t>(2) The </a:t>
            </a:r>
            <a:r>
              <a:rPr lang="en-AU" altLang="en-US" b="1" dirty="0">
                <a:solidFill>
                  <a:srgbClr val="FF0000"/>
                </a:solidFill>
              </a:rPr>
              <a:t>first derivative</a:t>
            </a:r>
            <a:r>
              <a:rPr lang="en-AU" altLang="en-US" dirty="0"/>
              <a:t> for both equations of </a:t>
            </a:r>
            <a:r>
              <a:rPr lang="en-AU" altLang="en-US" b="1" dirty="0">
                <a:solidFill>
                  <a:schemeClr val="accent2"/>
                </a:solidFill>
              </a:rPr>
              <a:t>internal data points</a:t>
            </a:r>
            <a:r>
              <a:rPr lang="en-AU" altLang="en-US" dirty="0"/>
              <a:t> are equal.</a:t>
            </a:r>
          </a:p>
          <a:p>
            <a:pPr eaLnBrk="1" hangingPunct="1"/>
            <a:r>
              <a:rPr lang="en-AU" altLang="en-US" b="1" dirty="0"/>
              <a:t>So (n-1) equations are now known</a:t>
            </a:r>
            <a:r>
              <a:rPr lang="en-AU" altLang="en-US" dirty="0"/>
              <a:t>. </a:t>
            </a:r>
          </a:p>
        </p:txBody>
      </p:sp>
      <p:graphicFrame>
        <p:nvGraphicFramePr>
          <p:cNvPr id="3379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441155"/>
              </p:ext>
            </p:extLst>
          </p:nvPr>
        </p:nvGraphicFramePr>
        <p:xfrm>
          <a:off x="206855" y="1106761"/>
          <a:ext cx="3457575" cy="516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25400" imgH="241200" progId="Equation.3">
                  <p:embed/>
                </p:oleObj>
              </mc:Choice>
              <mc:Fallback>
                <p:oleObj name="Equation" r:id="rId7" imgW="1625400" imgH="241200" progId="Equation.3">
                  <p:embed/>
                  <p:pic>
                    <p:nvPicPr>
                      <p:cNvPr id="3379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5" y="1106761"/>
                        <a:ext cx="3457575" cy="51673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Box 3"/>
          <p:cNvSpPr txBox="1">
            <a:spLocks noChangeArrowheads="1"/>
          </p:cNvSpPr>
          <p:nvPr/>
        </p:nvSpPr>
        <p:spPr bwMode="auto">
          <a:xfrm>
            <a:off x="72000" y="4063025"/>
            <a:ext cx="6030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dirty="0"/>
              <a:t>4) </a:t>
            </a:r>
            <a:r>
              <a:rPr lang="en-AU" altLang="en-US" b="1" dirty="0">
                <a:solidFill>
                  <a:srgbClr val="FF0000"/>
                </a:solidFill>
              </a:rPr>
              <a:t>ASSUME</a:t>
            </a:r>
            <a:r>
              <a:rPr lang="en-AU" altLang="en-US" dirty="0"/>
              <a:t> the first point extends to the origin. In this case, the second derivative is zero for the </a:t>
            </a:r>
            <a:r>
              <a:rPr lang="en-AU" altLang="en-US" b="1" dirty="0">
                <a:solidFill>
                  <a:schemeClr val="accent2"/>
                </a:solidFill>
              </a:rPr>
              <a:t>first point</a:t>
            </a:r>
            <a:r>
              <a:rPr lang="en-AU" altLang="en-US" dirty="0"/>
              <a:t>.</a:t>
            </a:r>
          </a:p>
          <a:p>
            <a:pPr eaLnBrk="1" hangingPunct="1"/>
            <a:r>
              <a:rPr lang="en-AU" altLang="en-US" b="1" dirty="0"/>
              <a:t>So 1 equation is now known and solved</a:t>
            </a:r>
            <a:r>
              <a:rPr lang="en-AU" altLang="en-US" dirty="0"/>
              <a:t>. </a:t>
            </a:r>
          </a:p>
        </p:txBody>
      </p:sp>
      <p:graphicFrame>
        <p:nvGraphicFramePr>
          <p:cNvPr id="3379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735473"/>
              </p:ext>
            </p:extLst>
          </p:nvPr>
        </p:nvGraphicFramePr>
        <p:xfrm>
          <a:off x="206855" y="4985074"/>
          <a:ext cx="835819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93480" imgH="215640" progId="Equation.3">
                  <p:embed/>
                </p:oleObj>
              </mc:Choice>
              <mc:Fallback>
                <p:oleObj name="Equation" r:id="rId9" imgW="393480" imgH="215640" progId="Equation.3">
                  <p:embed/>
                  <p:pic>
                    <p:nvPicPr>
                      <p:cNvPr id="3379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5" y="4985074"/>
                        <a:ext cx="835819" cy="4619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Box 3"/>
          <p:cNvSpPr txBox="1">
            <a:spLocks noChangeArrowheads="1"/>
          </p:cNvSpPr>
          <p:nvPr/>
        </p:nvSpPr>
        <p:spPr bwMode="auto">
          <a:xfrm>
            <a:off x="134959" y="5499000"/>
            <a:ext cx="89105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b="1" dirty="0"/>
              <a:t>The total number of equations = </a:t>
            </a:r>
            <a:r>
              <a:rPr lang="en-AU" altLang="en-US" b="1" dirty="0">
                <a:solidFill>
                  <a:srgbClr val="FF0000"/>
                </a:solidFill>
              </a:rPr>
              <a:t>(2n - 2) + (n-1) + 2 + 1 = 3n</a:t>
            </a:r>
            <a:r>
              <a:rPr lang="en-AU" altLang="en-US" b="1" dirty="0"/>
              <a:t>.</a:t>
            </a:r>
          </a:p>
          <a:p>
            <a:pPr eaLnBrk="1" hangingPunct="1"/>
            <a:r>
              <a:rPr lang="en-AU" altLang="en-US" b="1" dirty="0"/>
              <a:t>(3n – 1) unknowns with (3n – 1) equations can be solved by spline interpolation!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701758-9C34-3B8E-F059-6C2D056331F0}"/>
              </a:ext>
            </a:extLst>
          </p:cNvPr>
          <p:cNvGrpSpPr/>
          <p:nvPr/>
        </p:nvGrpSpPr>
        <p:grpSpPr>
          <a:xfrm>
            <a:off x="6192000" y="2327991"/>
            <a:ext cx="2853491" cy="2283554"/>
            <a:chOff x="6192000" y="2327991"/>
            <a:chExt cx="2853491" cy="2283554"/>
          </a:xfrm>
        </p:grpSpPr>
        <p:pic>
          <p:nvPicPr>
            <p:cNvPr id="11" name="Picture 2" descr="Figure 18_1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2000" y="2327991"/>
              <a:ext cx="2853491" cy="2283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3EE27C3-9DCA-E449-A9CA-18A510F9C7A7}"/>
                </a:ext>
              </a:extLst>
            </p:cNvPr>
            <p:cNvGrpSpPr/>
            <p:nvPr/>
          </p:nvGrpSpPr>
          <p:grpSpPr>
            <a:xfrm>
              <a:off x="6755232" y="2876904"/>
              <a:ext cx="1860279" cy="482077"/>
              <a:chOff x="6755232" y="2876904"/>
              <a:chExt cx="1860279" cy="4820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755232" y="325098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8507511" y="287690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BA51E4D-3DCF-3C41-71CB-8FAC0282902F}"/>
              </a:ext>
            </a:extLst>
          </p:cNvPr>
          <p:cNvGrpSpPr/>
          <p:nvPr/>
        </p:nvGrpSpPr>
        <p:grpSpPr>
          <a:xfrm>
            <a:off x="6102000" y="73971"/>
            <a:ext cx="2943491" cy="2026650"/>
            <a:chOff x="5517985" y="301347"/>
            <a:chExt cx="1862807" cy="1490742"/>
          </a:xfrm>
        </p:grpSpPr>
        <p:pic>
          <p:nvPicPr>
            <p:cNvPr id="14" name="Picture 2" descr="Figure 18_17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7985" y="301347"/>
              <a:ext cx="1862807" cy="1490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15"/>
            <p:cNvSpPr/>
            <p:nvPr/>
          </p:nvSpPr>
          <p:spPr>
            <a:xfrm>
              <a:off x="6649844" y="915569"/>
              <a:ext cx="68348" cy="794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649EA6-E943-7014-D050-2D451D7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67</a:t>
            </a:fld>
            <a:endParaRPr lang="en-AU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56AD54-76A2-24EA-5F0D-011348B0C813}"/>
              </a:ext>
            </a:extLst>
          </p:cNvPr>
          <p:cNvSpPr/>
          <p:nvPr/>
        </p:nvSpPr>
        <p:spPr>
          <a:xfrm>
            <a:off x="7288326" y="782163"/>
            <a:ext cx="107999" cy="1080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9679E-E125-A188-6F1F-919DF5EA02FA}"/>
              </a:ext>
            </a:extLst>
          </p:cNvPr>
          <p:cNvSpPr txBox="1"/>
          <p:nvPr/>
        </p:nvSpPr>
        <p:spPr>
          <a:xfrm>
            <a:off x="-18000" y="6489000"/>
            <a:ext cx="47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8"/>
          <p:cNvSpPr txBox="1">
            <a:spLocks noChangeArrowheads="1"/>
          </p:cNvSpPr>
          <p:nvPr/>
        </p:nvSpPr>
        <p:spPr bwMode="auto">
          <a:xfrm>
            <a:off x="389731" y="0"/>
            <a:ext cx="83883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Example -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Quadratic splines interpolation</a:t>
            </a:r>
            <a:endParaRPr lang="en-AU" altLang="en-US" b="1" dirty="0">
              <a:solidFill>
                <a:srgbClr val="FF0000"/>
              </a:solidFill>
            </a:endParaRPr>
          </a:p>
        </p:txBody>
      </p:sp>
      <p:sp>
        <p:nvSpPr>
          <p:cNvPr id="59395" name="TextBox 3"/>
          <p:cNvSpPr txBox="1">
            <a:spLocks noChangeArrowheads="1"/>
          </p:cNvSpPr>
          <p:nvPr/>
        </p:nvSpPr>
        <p:spPr bwMode="auto">
          <a:xfrm>
            <a:off x="468313" y="899912"/>
            <a:ext cx="82089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Fit quadratic splines to the following data. Use the results to estimate the value at x = 5.</a:t>
            </a:r>
          </a:p>
        </p:txBody>
      </p:sp>
      <p:pic>
        <p:nvPicPr>
          <p:cNvPr id="59396" name="Picture 2" descr="Table 18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085637"/>
            <a:ext cx="3767137" cy="404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1AF1FC-C353-E5F4-2603-400FC9A4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68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ADAE81-E419-08C4-89B6-9E479DECA2BC}"/>
              </a:ext>
            </a:extLst>
          </p:cNvPr>
          <p:cNvSpPr txBox="1"/>
          <p:nvPr/>
        </p:nvSpPr>
        <p:spPr>
          <a:xfrm>
            <a:off x="-18000" y="6489000"/>
            <a:ext cx="47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BA86395-4A0E-4129-2CBD-9FEC62BA66C9}"/>
              </a:ext>
            </a:extLst>
          </p:cNvPr>
          <p:cNvGrpSpPr/>
          <p:nvPr/>
        </p:nvGrpSpPr>
        <p:grpSpPr>
          <a:xfrm>
            <a:off x="5515875" y="3564001"/>
            <a:ext cx="3448593" cy="2925000"/>
            <a:chOff x="4607257" y="3672209"/>
            <a:chExt cx="3744743" cy="2996791"/>
          </a:xfrm>
        </p:grpSpPr>
        <p:pic>
          <p:nvPicPr>
            <p:cNvPr id="18" name="Picture 2" descr="Figure 18_17">
              <a:extLst>
                <a:ext uri="{FF2B5EF4-FFF2-40B4-BE49-F238E27FC236}">
                  <a16:creationId xmlns:a16="http://schemas.microsoft.com/office/drawing/2014/main" id="{26BCEE1F-EF63-15C5-695B-A0853E94E9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7257" y="3672209"/>
              <a:ext cx="3744743" cy="2996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14D566-5B7D-34E4-E31B-7E2C855B3E19}"/>
                </a:ext>
              </a:extLst>
            </p:cNvPr>
            <p:cNvGrpSpPr/>
            <p:nvPr/>
          </p:nvGrpSpPr>
          <p:grpSpPr>
            <a:xfrm>
              <a:off x="6898040" y="4141743"/>
              <a:ext cx="665069" cy="907668"/>
              <a:chOff x="6694398" y="4473991"/>
              <a:chExt cx="390039" cy="65710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F719A92-E230-12C6-35A8-46DA6B097285}"/>
                  </a:ext>
                </a:extLst>
              </p:cNvPr>
              <p:cNvSpPr/>
              <p:nvPr/>
            </p:nvSpPr>
            <p:spPr>
              <a:xfrm>
                <a:off x="6697537" y="5052910"/>
                <a:ext cx="63338" cy="7818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3098ACF3-9D92-E95D-6555-8FBB889D5E23}"/>
                  </a:ext>
                </a:extLst>
              </p:cNvPr>
              <p:cNvCxnSpPr/>
              <p:nvPr/>
            </p:nvCxnSpPr>
            <p:spPr>
              <a:xfrm flipH="1" flipV="1">
                <a:off x="6694398" y="4588516"/>
                <a:ext cx="38976" cy="5359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6072FCD-A04D-D41A-69E9-8ABFFCA49D29}"/>
                  </a:ext>
                </a:extLst>
              </p:cNvPr>
              <p:cNvCxnSpPr/>
              <p:nvPr/>
            </p:nvCxnSpPr>
            <p:spPr>
              <a:xfrm flipV="1">
                <a:off x="6749591" y="4473991"/>
                <a:ext cx="334846" cy="59084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DE1307-C955-D5E6-BDB8-C58A77ED5D00}"/>
                </a:ext>
              </a:extLst>
            </p:cNvPr>
            <p:cNvGrpSpPr/>
            <p:nvPr/>
          </p:nvGrpSpPr>
          <p:grpSpPr>
            <a:xfrm>
              <a:off x="5736786" y="4330820"/>
              <a:ext cx="756409" cy="531333"/>
              <a:chOff x="5674306" y="4588516"/>
              <a:chExt cx="630424" cy="413259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DD943C6-2EDA-5B95-CA2A-5111B9E39A65}"/>
                  </a:ext>
                </a:extLst>
              </p:cNvPr>
              <p:cNvSpPr/>
              <p:nvPr/>
            </p:nvSpPr>
            <p:spPr>
              <a:xfrm>
                <a:off x="6017698" y="4917775"/>
                <a:ext cx="90012" cy="84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C45C361-EBBD-D58C-34A4-1F472B486A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4091" y="4588516"/>
                <a:ext cx="220639" cy="3292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D9F37D0-EF42-6AAB-0868-39134768DC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4306" y="4712357"/>
                <a:ext cx="371300" cy="25768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11081" y="600601"/>
            <a:ext cx="832020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AU" altLang="en-US" sz="2000" dirty="0"/>
              <a:t>4 data points; intervals n = 3.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AU" altLang="en-US" sz="2000" dirty="0"/>
          </a:p>
          <a:p>
            <a:pPr eaLnBrk="1" hangingPunct="1"/>
            <a:r>
              <a:rPr lang="en-AU" altLang="en-US" sz="2000" dirty="0"/>
              <a:t> </a:t>
            </a:r>
          </a:p>
          <a:p>
            <a:pPr eaLnBrk="1" hangingPunct="1"/>
            <a:r>
              <a:rPr lang="en-AU" altLang="en-US" sz="2000" dirty="0"/>
              <a:t>      </a:t>
            </a:r>
          </a:p>
          <a:p>
            <a:pPr marL="266700" indent="-266700" eaLnBrk="1" hangingPunct="1"/>
            <a:r>
              <a:rPr lang="en-AU" altLang="en-US" sz="2000" dirty="0"/>
              <a:t>Hence, there are 3 equations and 9 unknown coefficients</a:t>
            </a:r>
          </a:p>
          <a:p>
            <a:pPr marL="266700" indent="-266700" eaLnBrk="1" hangingPunct="1"/>
            <a:r>
              <a:rPr lang="en-AU" altLang="en-US" sz="2000" dirty="0"/>
              <a:t>(a</a:t>
            </a:r>
            <a:r>
              <a:rPr lang="en-AU" altLang="en-US" sz="2000" baseline="-25000" dirty="0"/>
              <a:t>1</a:t>
            </a:r>
            <a:r>
              <a:rPr lang="en-AU" altLang="en-US" sz="2000" dirty="0"/>
              <a:t>, b</a:t>
            </a:r>
            <a:r>
              <a:rPr lang="en-AU" altLang="en-US" sz="2000" baseline="-25000" dirty="0"/>
              <a:t>1</a:t>
            </a:r>
            <a:r>
              <a:rPr lang="en-AU" altLang="en-US" sz="2000" dirty="0"/>
              <a:t>, c</a:t>
            </a:r>
            <a:r>
              <a:rPr lang="en-AU" altLang="en-US" sz="2000" baseline="-25000" dirty="0"/>
              <a:t>1</a:t>
            </a:r>
            <a:r>
              <a:rPr lang="en-AU" altLang="en-US" sz="2000" dirty="0"/>
              <a:t>, a</a:t>
            </a:r>
            <a:r>
              <a:rPr lang="en-AU" altLang="en-US" sz="2000" baseline="-25000" dirty="0"/>
              <a:t>2</a:t>
            </a:r>
            <a:r>
              <a:rPr lang="en-AU" altLang="en-US" sz="2000" dirty="0"/>
              <a:t>, b</a:t>
            </a:r>
            <a:r>
              <a:rPr lang="en-AU" altLang="en-US" sz="2000" baseline="-25000" dirty="0"/>
              <a:t>2</a:t>
            </a:r>
            <a:r>
              <a:rPr lang="en-AU" altLang="en-US" sz="2000" dirty="0"/>
              <a:t>, c</a:t>
            </a:r>
            <a:r>
              <a:rPr lang="en-AU" altLang="en-US" sz="2000" baseline="-25000" dirty="0"/>
              <a:t>2</a:t>
            </a:r>
            <a:r>
              <a:rPr lang="en-AU" altLang="en-US" sz="2000" dirty="0"/>
              <a:t>, a</a:t>
            </a:r>
            <a:r>
              <a:rPr lang="en-AU" altLang="en-US" sz="2000" baseline="-25000" dirty="0"/>
              <a:t>3</a:t>
            </a:r>
            <a:r>
              <a:rPr lang="en-AU" altLang="en-US" sz="2000" dirty="0"/>
              <a:t>, b</a:t>
            </a:r>
            <a:r>
              <a:rPr lang="en-AU" altLang="en-US" sz="2000" baseline="-25000" dirty="0"/>
              <a:t>3</a:t>
            </a:r>
            <a:r>
              <a:rPr lang="en-AU" altLang="en-US" sz="2000" dirty="0"/>
              <a:t>, c</a:t>
            </a:r>
            <a:r>
              <a:rPr lang="en-AU" altLang="en-US" sz="2000" baseline="-25000" dirty="0"/>
              <a:t>3</a:t>
            </a:r>
            <a:r>
              <a:rPr lang="en-AU" altLang="en-US" sz="2000" dirty="0"/>
              <a:t>).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AU" altLang="en-US" sz="2000" b="1" dirty="0"/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AU" altLang="en-US" sz="2000" b="1" dirty="0"/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AU" altLang="en-US" sz="2000" dirty="0"/>
              <a:t>The equations for the 2 internal points.</a:t>
            </a:r>
          </a:p>
          <a:p>
            <a:pPr eaLnBrk="1" hangingPunct="1"/>
            <a:r>
              <a:rPr lang="en-AU" altLang="en-US" sz="2000" b="1" dirty="0">
                <a:solidFill>
                  <a:srgbClr val="FF0000"/>
                </a:solidFill>
              </a:rPr>
              <a:t>(4 equations</a:t>
            </a:r>
            <a:r>
              <a:rPr lang="en-AU" altLang="en-US" sz="2000" dirty="0"/>
              <a:t>)</a:t>
            </a:r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883142"/>
              </p:ext>
            </p:extLst>
          </p:nvPr>
        </p:nvGraphicFramePr>
        <p:xfrm>
          <a:off x="2412143" y="3969000"/>
          <a:ext cx="2916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228600" progId="Equation.3">
                  <p:embed/>
                </p:oleObj>
              </mc:Choice>
              <mc:Fallback>
                <p:oleObj name="Equation" r:id="rId4" imgW="1549080" imgH="228600" progId="Equation.3">
                  <p:embed/>
                  <p:pic>
                    <p:nvPicPr>
                      <p:cNvPr id="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143" y="3969000"/>
                        <a:ext cx="2916000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-18001" y="4173395"/>
            <a:ext cx="2275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dirty="0"/>
              <a:t>For point (</a:t>
            </a:r>
            <a:r>
              <a:rPr lang="en-AU" altLang="en-US" dirty="0">
                <a:solidFill>
                  <a:srgbClr val="FF0000"/>
                </a:solidFill>
              </a:rPr>
              <a:t>4.5</a:t>
            </a:r>
            <a:r>
              <a:rPr lang="en-AU" altLang="en-US" dirty="0"/>
              <a:t>, </a:t>
            </a:r>
            <a:r>
              <a:rPr lang="en-AU" altLang="en-US" dirty="0">
                <a:solidFill>
                  <a:srgbClr val="0000FF"/>
                </a:solidFill>
              </a:rPr>
              <a:t>1.0</a:t>
            </a:r>
            <a:r>
              <a:rPr lang="en-AU" altLang="en-US" dirty="0"/>
              <a:t>) </a:t>
            </a:r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-18000" y="5434342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dirty="0"/>
              <a:t>For point (</a:t>
            </a:r>
            <a:r>
              <a:rPr lang="en-AU" altLang="en-US" dirty="0">
                <a:solidFill>
                  <a:srgbClr val="FF0000"/>
                </a:solidFill>
              </a:rPr>
              <a:t>7.0</a:t>
            </a:r>
            <a:r>
              <a:rPr lang="en-AU" altLang="en-US" dirty="0"/>
              <a:t>, </a:t>
            </a:r>
            <a:r>
              <a:rPr lang="en-AU" altLang="en-US" dirty="0">
                <a:solidFill>
                  <a:srgbClr val="0000FF"/>
                </a:solidFill>
              </a:rPr>
              <a:t>2.5</a:t>
            </a:r>
            <a:r>
              <a:rPr lang="en-AU" altLang="en-US" dirty="0"/>
              <a:t>) </a:t>
            </a:r>
            <a:endParaRPr lang="en-AU" dirty="0"/>
          </a:p>
        </p:txBody>
      </p:sp>
      <p:sp>
        <p:nvSpPr>
          <p:cNvPr id="3" name="Left Brace 2"/>
          <p:cNvSpPr/>
          <p:nvPr/>
        </p:nvSpPr>
        <p:spPr>
          <a:xfrm>
            <a:off x="2187000" y="4155182"/>
            <a:ext cx="199127" cy="44988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sp>
        <p:nvSpPr>
          <p:cNvPr id="26" name="Left Brace 25"/>
          <p:cNvSpPr/>
          <p:nvPr/>
        </p:nvSpPr>
        <p:spPr>
          <a:xfrm>
            <a:off x="2132005" y="5409118"/>
            <a:ext cx="199127" cy="44988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369087"/>
              </p:ext>
            </p:extLst>
          </p:nvPr>
        </p:nvGraphicFramePr>
        <p:xfrm>
          <a:off x="2416636" y="5198087"/>
          <a:ext cx="2658094" cy="85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280" imgH="482400" progId="Equation.3">
                  <p:embed/>
                </p:oleObj>
              </mc:Choice>
              <mc:Fallback>
                <p:oleObj name="Equation" r:id="rId6" imgW="1511280" imgH="482400" progId="Equation.3">
                  <p:embed/>
                  <p:pic>
                    <p:nvPicPr>
                      <p:cNvPr id="2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636" y="5198087"/>
                        <a:ext cx="2658094" cy="855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733129"/>
              </p:ext>
            </p:extLst>
          </p:nvPr>
        </p:nvGraphicFramePr>
        <p:xfrm>
          <a:off x="2348640" y="4400700"/>
          <a:ext cx="301387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00200" imgH="228600" progId="Equation.3">
                  <p:embed/>
                </p:oleObj>
              </mc:Choice>
              <mc:Fallback>
                <p:oleObj name="Equation" r:id="rId8" imgW="1600200" imgH="228600" progId="Equation.3">
                  <p:embed/>
                  <p:pic>
                    <p:nvPicPr>
                      <p:cNvPr id="3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8640" y="4400700"/>
                        <a:ext cx="3013875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265183"/>
              </p:ext>
            </p:extLst>
          </p:nvPr>
        </p:nvGraphicFramePr>
        <p:xfrm>
          <a:off x="612000" y="1063805"/>
          <a:ext cx="3259177" cy="604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07880" imgH="241200" progId="Equation.3">
                  <p:embed/>
                </p:oleObj>
              </mc:Choice>
              <mc:Fallback>
                <p:oleObj name="Equation" r:id="rId10" imgW="1307880" imgH="241200" progId="Equation.3">
                  <p:embed/>
                  <p:pic>
                    <p:nvPicPr>
                      <p:cNvPr id="3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00" y="1063805"/>
                        <a:ext cx="3259177" cy="60411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7913F9-A243-10A5-AED5-CD36E937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69</a:t>
            </a:fld>
            <a:endParaRPr lang="en-AU" altLang="en-US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F3EFE0C0-E250-4FC5-6EFE-42FC06CEE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000"/>
            <a:ext cx="7488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Solution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ADBF80-AA68-D34F-4BEA-A3CA5ED1F3CB}"/>
              </a:ext>
            </a:extLst>
          </p:cNvPr>
          <p:cNvSpPr txBox="1"/>
          <p:nvPr/>
        </p:nvSpPr>
        <p:spPr>
          <a:xfrm>
            <a:off x="-18000" y="6489000"/>
            <a:ext cx="47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50" y="2760663"/>
            <a:ext cx="54197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50825" y="692150"/>
          <a:ext cx="3455988" cy="315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144483" imgH="5609524" progId="Paint.Picture">
                  <p:embed/>
                </p:oleObj>
              </mc:Choice>
              <mc:Fallback>
                <p:oleObj name="Bitmap Image" r:id="rId3" imgW="6144483" imgH="560952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92150"/>
                        <a:ext cx="3455988" cy="315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79388" y="4005263"/>
            <a:ext cx="22828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ea typeface="宋体" panose="02010600030101010101" pitchFamily="2" charset="-122"/>
              </a:rPr>
              <a:t>In the elastic region, E is determined by </a:t>
            </a:r>
            <a:r>
              <a:rPr lang="en-US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regression</a:t>
            </a:r>
            <a:r>
              <a:rPr lang="en-US" altLang="en-US" sz="2000" dirty="0">
                <a:ea typeface="宋体" panose="02010600030101010101" pitchFamily="2" charset="-122"/>
              </a:rPr>
              <a:t>.</a:t>
            </a:r>
            <a:endParaRPr lang="en-AU" altLang="en-US" sz="20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375025" y="196850"/>
            <a:ext cx="2690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3600" b="1">
                <a:solidFill>
                  <a:srgbClr val="7030A0"/>
                </a:solidFill>
                <a:ea typeface="宋体" panose="02010600030101010101" pitchFamily="2" charset="-122"/>
              </a:rPr>
              <a:t>Tensile test</a:t>
            </a:r>
            <a:endParaRPr lang="en-AU" altLang="en-US" sz="3600" b="1">
              <a:solidFill>
                <a:srgbClr val="7030A0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4565780" y="4959829"/>
            <a:ext cx="936625" cy="792088"/>
          </a:xfrm>
          <a:prstGeom prst="wedgeEllipseCallout">
            <a:avLst>
              <a:gd name="adj1" fmla="val -312205"/>
              <a:gd name="adj2" fmla="val -11362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606736-CEE8-6489-0BDB-FB3E8DE9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</a:t>
            </a:fld>
            <a:endParaRPr lang="en-AU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2EACE569-A1F4-A775-AFF5-2348CDEB4A6F}"/>
              </a:ext>
            </a:extLst>
          </p:cNvPr>
          <p:cNvGrpSpPr/>
          <p:nvPr/>
        </p:nvGrpSpPr>
        <p:grpSpPr>
          <a:xfrm>
            <a:off x="6237000" y="4402290"/>
            <a:ext cx="2853491" cy="2283554"/>
            <a:chOff x="6192000" y="2327991"/>
            <a:chExt cx="2853491" cy="2283554"/>
          </a:xfrm>
        </p:grpSpPr>
        <p:pic>
          <p:nvPicPr>
            <p:cNvPr id="63" name="Picture 2" descr="Figure 18_17">
              <a:extLst>
                <a:ext uri="{FF2B5EF4-FFF2-40B4-BE49-F238E27FC236}">
                  <a16:creationId xmlns:a16="http://schemas.microsoft.com/office/drawing/2014/main" id="{ED4A83DD-0371-A225-44B5-B8B3433CE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2000" y="2327991"/>
              <a:ext cx="2853491" cy="2283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1D5F3E1-DF07-E0B3-AEA3-3A2609AD2309}"/>
                </a:ext>
              </a:extLst>
            </p:cNvPr>
            <p:cNvGrpSpPr/>
            <p:nvPr/>
          </p:nvGrpSpPr>
          <p:grpSpPr>
            <a:xfrm>
              <a:off x="6755232" y="2876904"/>
              <a:ext cx="1860279" cy="482077"/>
              <a:chOff x="6755232" y="2876904"/>
              <a:chExt cx="1860279" cy="482077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572D1CA-1DBF-7A7D-D08F-03759745F5D9}"/>
                  </a:ext>
                </a:extLst>
              </p:cNvPr>
              <p:cNvSpPr/>
              <p:nvPr/>
            </p:nvSpPr>
            <p:spPr>
              <a:xfrm>
                <a:off x="6755232" y="325098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68C3775-343E-D02B-1FC1-59A7380BDFDF}"/>
                  </a:ext>
                </a:extLst>
              </p:cNvPr>
              <p:cNvSpPr/>
              <p:nvPr/>
            </p:nvSpPr>
            <p:spPr>
              <a:xfrm>
                <a:off x="8507511" y="287690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7913F9-A243-10A5-AED5-CD36E937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70</a:t>
            </a:fld>
            <a:endParaRPr lang="en-AU" altLang="en-US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F3EFE0C0-E250-4FC5-6EFE-42FC06CEE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000"/>
            <a:ext cx="7488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Solution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ADBF80-AA68-D34F-4BEA-A3CA5ED1F3CB}"/>
              </a:ext>
            </a:extLst>
          </p:cNvPr>
          <p:cNvSpPr txBox="1"/>
          <p:nvPr/>
        </p:nvSpPr>
        <p:spPr>
          <a:xfrm>
            <a:off x="-18000" y="6489000"/>
            <a:ext cx="47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F70B5509-D99B-7928-31A8-B6947E086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000" y="504000"/>
            <a:ext cx="78037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57175" indent="-257175" eaLnBrk="1" hangingPunct="1">
              <a:buFont typeface="Wingdings" panose="05000000000000000000" pitchFamily="2" charset="2"/>
              <a:buChar char="§"/>
            </a:pPr>
            <a:r>
              <a:rPr lang="en-AU" altLang="en-US" sz="2000" dirty="0"/>
              <a:t>The first derivatives at internal points are also equal.</a:t>
            </a:r>
          </a:p>
          <a:p>
            <a:pPr eaLnBrk="1" hangingPunct="1"/>
            <a:r>
              <a:rPr lang="en-AU" altLang="en-US" sz="2000" b="1" dirty="0">
                <a:solidFill>
                  <a:srgbClr val="FF0000"/>
                </a:solidFill>
              </a:rPr>
              <a:t>(2 equations)</a:t>
            </a:r>
          </a:p>
        </p:txBody>
      </p:sp>
      <p:graphicFrame>
        <p:nvGraphicFramePr>
          <p:cNvPr id="20" name="Object 18">
            <a:extLst>
              <a:ext uri="{FF2B5EF4-FFF2-40B4-BE49-F238E27FC236}">
                <a16:creationId xmlns:a16="http://schemas.microsoft.com/office/drawing/2014/main" id="{7E182D19-921E-8BDE-B639-FC242179E2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0444"/>
              </p:ext>
            </p:extLst>
          </p:nvPr>
        </p:nvGraphicFramePr>
        <p:xfrm>
          <a:off x="2187000" y="3114000"/>
          <a:ext cx="3910016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8480" imgH="215640" progId="Equation.3">
                  <p:embed/>
                </p:oleObj>
              </mc:Choice>
              <mc:Fallback>
                <p:oleObj name="Equation" r:id="rId4" imgW="1968480" imgH="215640" progId="Equation.3">
                  <p:embed/>
                  <p:pic>
                    <p:nvPicPr>
                      <p:cNvPr id="3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000" y="3114000"/>
                        <a:ext cx="3910016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" name="Group 66">
            <a:extLst>
              <a:ext uri="{FF2B5EF4-FFF2-40B4-BE49-F238E27FC236}">
                <a16:creationId xmlns:a16="http://schemas.microsoft.com/office/drawing/2014/main" id="{35DD7140-0A95-F29C-4082-24922152BA72}"/>
              </a:ext>
            </a:extLst>
          </p:cNvPr>
          <p:cNvGrpSpPr/>
          <p:nvPr/>
        </p:nvGrpSpPr>
        <p:grpSpPr>
          <a:xfrm>
            <a:off x="6260161" y="1039098"/>
            <a:ext cx="2811839" cy="2283058"/>
            <a:chOff x="7057103" y="1039098"/>
            <a:chExt cx="1862807" cy="1490742"/>
          </a:xfrm>
        </p:grpSpPr>
        <p:pic>
          <p:nvPicPr>
            <p:cNvPr id="21" name="Picture 2" descr="Figure 18_17">
              <a:extLst>
                <a:ext uri="{FF2B5EF4-FFF2-40B4-BE49-F238E27FC236}">
                  <a16:creationId xmlns:a16="http://schemas.microsoft.com/office/drawing/2014/main" id="{98660BCA-A80C-0AB0-FB03-C531B216D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7103" y="1039098"/>
              <a:ext cx="1862807" cy="1490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FA69C90-9E9F-8CB6-F81C-E8D53DD2B0B5}"/>
                </a:ext>
              </a:extLst>
            </p:cNvPr>
            <p:cNvSpPr/>
            <p:nvPr/>
          </p:nvSpPr>
          <p:spPr>
            <a:xfrm>
              <a:off x="7809819" y="1562593"/>
              <a:ext cx="62210" cy="675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2AC0BD-53E4-F062-2A34-9C89D7C17D30}"/>
                </a:ext>
              </a:extLst>
            </p:cNvPr>
            <p:cNvSpPr/>
            <p:nvPr/>
          </p:nvSpPr>
          <p:spPr>
            <a:xfrm>
              <a:off x="8195204" y="1672154"/>
              <a:ext cx="62210" cy="675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67E9E-14DE-9298-1640-9368D13DF7D9}"/>
              </a:ext>
            </a:extLst>
          </p:cNvPr>
          <p:cNvSpPr/>
          <p:nvPr/>
        </p:nvSpPr>
        <p:spPr>
          <a:xfrm>
            <a:off x="13828" y="312894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dirty="0"/>
              <a:t>For point (</a:t>
            </a:r>
            <a:r>
              <a:rPr lang="en-AU" altLang="en-US" dirty="0">
                <a:solidFill>
                  <a:srgbClr val="FF0000"/>
                </a:solidFill>
              </a:rPr>
              <a:t>4.5</a:t>
            </a:r>
            <a:r>
              <a:rPr lang="en-AU" altLang="en-US" dirty="0"/>
              <a:t>, </a:t>
            </a:r>
            <a:r>
              <a:rPr lang="en-AU" altLang="en-US" dirty="0">
                <a:solidFill>
                  <a:srgbClr val="0000FF"/>
                </a:solidFill>
              </a:rPr>
              <a:t>1.0</a:t>
            </a:r>
            <a:r>
              <a:rPr lang="en-AU" altLang="en-US" dirty="0"/>
              <a:t>) 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5E6D4D-2AF0-5978-241D-92374D311D77}"/>
              </a:ext>
            </a:extLst>
          </p:cNvPr>
          <p:cNvSpPr/>
          <p:nvPr/>
        </p:nvSpPr>
        <p:spPr>
          <a:xfrm>
            <a:off x="13828" y="3507804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dirty="0"/>
              <a:t>For point (</a:t>
            </a:r>
            <a:r>
              <a:rPr lang="en-AU" altLang="en-US" dirty="0">
                <a:solidFill>
                  <a:srgbClr val="FF0000"/>
                </a:solidFill>
              </a:rPr>
              <a:t>7.0</a:t>
            </a:r>
            <a:r>
              <a:rPr lang="en-AU" altLang="en-US" dirty="0"/>
              <a:t>, </a:t>
            </a:r>
            <a:r>
              <a:rPr lang="en-AU" altLang="en-US" dirty="0">
                <a:solidFill>
                  <a:srgbClr val="0000FF"/>
                </a:solidFill>
              </a:rPr>
              <a:t>2.5</a:t>
            </a:r>
            <a:r>
              <a:rPr lang="en-AU" altLang="en-US" dirty="0"/>
              <a:t>) </a:t>
            </a:r>
            <a:endParaRPr lang="en-AU" dirty="0"/>
          </a:p>
        </p:txBody>
      </p:sp>
      <p:graphicFrame>
        <p:nvGraphicFramePr>
          <p:cNvPr id="39" name="Object 18">
            <a:extLst>
              <a:ext uri="{FF2B5EF4-FFF2-40B4-BE49-F238E27FC236}">
                <a16:creationId xmlns:a16="http://schemas.microsoft.com/office/drawing/2014/main" id="{0570D77B-EF83-D428-EB5D-9C600AB76E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81034"/>
              </p:ext>
            </p:extLst>
          </p:nvPr>
        </p:nvGraphicFramePr>
        <p:xfrm>
          <a:off x="2207166" y="3488949"/>
          <a:ext cx="332430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65080" imgH="228600" progId="Equation.3">
                  <p:embed/>
                </p:oleObj>
              </mc:Choice>
              <mc:Fallback>
                <p:oleObj name="Equation" r:id="rId7" imgW="1765080" imgH="228600" progId="Equation.3">
                  <p:embed/>
                  <p:pic>
                    <p:nvPicPr>
                      <p:cNvPr id="3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166" y="3488949"/>
                        <a:ext cx="3324304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">
            <a:extLst>
              <a:ext uri="{FF2B5EF4-FFF2-40B4-BE49-F238E27FC236}">
                <a16:creationId xmlns:a16="http://schemas.microsoft.com/office/drawing/2014/main" id="{B7641C5D-35E8-8926-CA98-5EE5D2C9D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015170"/>
              </p:ext>
            </p:extLst>
          </p:nvPr>
        </p:nvGraphicFramePr>
        <p:xfrm>
          <a:off x="148021" y="1358227"/>
          <a:ext cx="233061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07880" imgH="241200" progId="Equation.3">
                  <p:embed/>
                </p:oleObj>
              </mc:Choice>
              <mc:Fallback>
                <p:oleObj name="Equation" r:id="rId9" imgW="1307880" imgH="241200" progId="Equation.3">
                  <p:embed/>
                  <p:pic>
                    <p:nvPicPr>
                      <p:cNvPr id="4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21" y="1358227"/>
                        <a:ext cx="2330612" cy="432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">
            <a:extLst>
              <a:ext uri="{FF2B5EF4-FFF2-40B4-BE49-F238E27FC236}">
                <a16:creationId xmlns:a16="http://schemas.microsoft.com/office/drawing/2014/main" id="{65207F54-800E-6A76-B948-CAE0AF6FA8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867039"/>
              </p:ext>
            </p:extLst>
          </p:nvPr>
        </p:nvGraphicFramePr>
        <p:xfrm>
          <a:off x="356190" y="2113303"/>
          <a:ext cx="1914274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76240" imgH="393480" progId="Equation.3">
                  <p:embed/>
                </p:oleObj>
              </mc:Choice>
              <mc:Fallback>
                <p:oleObj name="Equation" r:id="rId11" imgW="876240" imgH="393480" progId="Equation.3">
                  <p:embed/>
                  <p:pic>
                    <p:nvPicPr>
                      <p:cNvPr id="4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190" y="2113303"/>
                        <a:ext cx="1914274" cy="864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Down Arrow 3">
            <a:extLst>
              <a:ext uri="{FF2B5EF4-FFF2-40B4-BE49-F238E27FC236}">
                <a16:creationId xmlns:a16="http://schemas.microsoft.com/office/drawing/2014/main" id="{FF362BEF-A5D2-4DAC-F7D7-BF2C9661D4F3}"/>
              </a:ext>
            </a:extLst>
          </p:cNvPr>
          <p:cNvSpPr/>
          <p:nvPr/>
        </p:nvSpPr>
        <p:spPr>
          <a:xfrm>
            <a:off x="1069881" y="1874478"/>
            <a:ext cx="378042" cy="174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sp>
        <p:nvSpPr>
          <p:cNvPr id="43" name="Down Arrow 41">
            <a:extLst>
              <a:ext uri="{FF2B5EF4-FFF2-40B4-BE49-F238E27FC236}">
                <a16:creationId xmlns:a16="http://schemas.microsoft.com/office/drawing/2014/main" id="{6ACF606D-D7EB-F6CB-E698-F1F62E7FD217}"/>
              </a:ext>
            </a:extLst>
          </p:cNvPr>
          <p:cNvSpPr/>
          <p:nvPr/>
        </p:nvSpPr>
        <p:spPr>
          <a:xfrm rot="16200000">
            <a:off x="2322964" y="2456510"/>
            <a:ext cx="378042" cy="174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graphicFrame>
        <p:nvGraphicFramePr>
          <p:cNvPr id="44" name="Object 3">
            <a:extLst>
              <a:ext uri="{FF2B5EF4-FFF2-40B4-BE49-F238E27FC236}">
                <a16:creationId xmlns:a16="http://schemas.microsoft.com/office/drawing/2014/main" id="{71B463D7-A6FE-F8E3-6666-DAA445360E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518528"/>
              </p:ext>
            </p:extLst>
          </p:nvPr>
        </p:nvGraphicFramePr>
        <p:xfrm>
          <a:off x="2782102" y="2330837"/>
          <a:ext cx="260565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84200" imgH="228600" progId="Equation.3">
                  <p:embed/>
                </p:oleObj>
              </mc:Choice>
              <mc:Fallback>
                <p:oleObj name="Equation" r:id="rId13" imgW="1384200" imgH="228600" progId="Equation.3">
                  <p:embed/>
                  <p:pic>
                    <p:nvPicPr>
                      <p:cNvPr id="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102" y="2330837"/>
                        <a:ext cx="2605653" cy="432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ADB6B81F-96ED-4299-2A26-8F6FD045063D}"/>
              </a:ext>
            </a:extLst>
          </p:cNvPr>
          <p:cNvSpPr/>
          <p:nvPr/>
        </p:nvSpPr>
        <p:spPr>
          <a:xfrm>
            <a:off x="2637000" y="1809000"/>
            <a:ext cx="24513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sz="2000" b="1" i="1" dirty="0">
                <a:solidFill>
                  <a:srgbClr val="7030A0"/>
                </a:solidFill>
              </a:rPr>
              <a:t>continuous slopes</a:t>
            </a:r>
            <a:endParaRPr lang="en-AU" sz="2000" dirty="0"/>
          </a:p>
        </p:txBody>
      </p:sp>
      <p:sp>
        <p:nvSpPr>
          <p:cNvPr id="57" name="TextBox 3">
            <a:extLst>
              <a:ext uri="{FF2B5EF4-FFF2-40B4-BE49-F238E27FC236}">
                <a16:creationId xmlns:a16="http://schemas.microsoft.com/office/drawing/2014/main" id="{8858BA77-BB64-2173-B212-2D10F1D92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69000"/>
            <a:ext cx="89199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57175" indent="-257175" eaLnBrk="1" hangingPunct="1">
              <a:buFont typeface="Wingdings" panose="05000000000000000000" pitchFamily="2" charset="2"/>
              <a:buChar char="§"/>
            </a:pPr>
            <a:r>
              <a:rPr lang="en-AU" altLang="en-US" sz="2000" dirty="0"/>
              <a:t>The first and last function must pass through the end points.</a:t>
            </a:r>
          </a:p>
          <a:p>
            <a:pPr eaLnBrk="1" hangingPunct="1"/>
            <a:r>
              <a:rPr lang="en-AU" altLang="en-US" sz="2000" b="1" dirty="0">
                <a:solidFill>
                  <a:srgbClr val="FF0000"/>
                </a:solidFill>
              </a:rPr>
              <a:t>(2 equations)</a:t>
            </a:r>
          </a:p>
        </p:txBody>
      </p:sp>
      <p:graphicFrame>
        <p:nvGraphicFramePr>
          <p:cNvPr id="58" name="Object 14">
            <a:extLst>
              <a:ext uri="{FF2B5EF4-FFF2-40B4-BE49-F238E27FC236}">
                <a16:creationId xmlns:a16="http://schemas.microsoft.com/office/drawing/2014/main" id="{74E21841-889B-21E3-0EB9-F48A45F847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442597"/>
              </p:ext>
            </p:extLst>
          </p:nvPr>
        </p:nvGraphicFramePr>
        <p:xfrm>
          <a:off x="2232000" y="5000251"/>
          <a:ext cx="248319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20480" imgH="228600" progId="Equation.3">
                  <p:embed/>
                </p:oleObj>
              </mc:Choice>
              <mc:Fallback>
                <p:oleObj name="Equation" r:id="rId15" imgW="1320480" imgH="228600" progId="Equation.3">
                  <p:embed/>
                  <p:pic>
                    <p:nvPicPr>
                      <p:cNvPr id="8" name="Object 14">
                        <a:extLst>
                          <a:ext uri="{FF2B5EF4-FFF2-40B4-BE49-F238E27FC236}">
                            <a16:creationId xmlns:a16="http://schemas.microsoft.com/office/drawing/2014/main" id="{4918FC29-5F66-4634-5377-F3EC714D87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00" y="5000251"/>
                        <a:ext cx="2483190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:a16="http://schemas.microsoft.com/office/drawing/2014/main" id="{AB4EECE8-C943-00F1-F24F-1B2CE43E40C9}"/>
              </a:ext>
            </a:extLst>
          </p:cNvPr>
          <p:cNvSpPr/>
          <p:nvPr/>
        </p:nvSpPr>
        <p:spPr>
          <a:xfrm>
            <a:off x="-18000" y="500067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dirty="0"/>
              <a:t>For point (</a:t>
            </a:r>
            <a:r>
              <a:rPr lang="en-AU" altLang="en-US" dirty="0">
                <a:solidFill>
                  <a:srgbClr val="FF0000"/>
                </a:solidFill>
              </a:rPr>
              <a:t>3.0</a:t>
            </a:r>
            <a:r>
              <a:rPr lang="en-AU" altLang="en-US" dirty="0"/>
              <a:t>, </a:t>
            </a:r>
            <a:r>
              <a:rPr lang="en-AU" altLang="en-US" dirty="0">
                <a:solidFill>
                  <a:srgbClr val="0000FF"/>
                </a:solidFill>
              </a:rPr>
              <a:t>2.5</a:t>
            </a:r>
            <a:r>
              <a:rPr lang="en-AU" altLang="en-US" dirty="0"/>
              <a:t>) </a:t>
            </a:r>
            <a:endParaRPr lang="en-AU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6CB621-68A1-89B1-1C50-9D24B9E20C15}"/>
              </a:ext>
            </a:extLst>
          </p:cNvPr>
          <p:cNvSpPr/>
          <p:nvPr/>
        </p:nvSpPr>
        <p:spPr>
          <a:xfrm>
            <a:off x="-18000" y="5439494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dirty="0"/>
              <a:t>For point (</a:t>
            </a:r>
            <a:r>
              <a:rPr lang="en-AU" altLang="en-US" dirty="0">
                <a:solidFill>
                  <a:srgbClr val="FF0000"/>
                </a:solidFill>
              </a:rPr>
              <a:t>9.0</a:t>
            </a:r>
            <a:r>
              <a:rPr lang="en-AU" altLang="en-US" dirty="0"/>
              <a:t>, </a:t>
            </a:r>
            <a:r>
              <a:rPr lang="en-AU" altLang="en-US" dirty="0">
                <a:solidFill>
                  <a:srgbClr val="0000FF"/>
                </a:solidFill>
              </a:rPr>
              <a:t>0.5</a:t>
            </a:r>
            <a:r>
              <a:rPr lang="en-AU" altLang="en-US" dirty="0"/>
              <a:t>) </a:t>
            </a:r>
            <a:endParaRPr lang="en-AU" dirty="0"/>
          </a:p>
        </p:txBody>
      </p:sp>
      <p:graphicFrame>
        <p:nvGraphicFramePr>
          <p:cNvPr id="61" name="Object 60">
            <a:extLst>
              <a:ext uri="{FF2B5EF4-FFF2-40B4-BE49-F238E27FC236}">
                <a16:creationId xmlns:a16="http://schemas.microsoft.com/office/drawing/2014/main" id="{B36E9083-9E0B-CD95-51E1-A4092F9B6B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278245"/>
              </p:ext>
            </p:extLst>
          </p:nvPr>
        </p:nvGraphicFramePr>
        <p:xfrm>
          <a:off x="2254914" y="5421826"/>
          <a:ext cx="244134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71600" imgH="241200" progId="Equation.3">
                  <p:embed/>
                </p:oleObj>
              </mc:Choice>
              <mc:Fallback>
                <p:oleObj name="Equation" r:id="rId17" imgW="1371600" imgH="24120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9635C31B-50A7-C120-9282-2FDB9C704B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914" y="5421826"/>
                        <a:ext cx="2441343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65117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8"/>
          <p:cNvSpPr txBox="1">
            <a:spLocks noChangeArrowheads="1"/>
          </p:cNvSpPr>
          <p:nvPr/>
        </p:nvSpPr>
        <p:spPr bwMode="auto">
          <a:xfrm>
            <a:off x="3608825" y="-5486"/>
            <a:ext cx="1926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Solution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34823" name="TextBox 3"/>
          <p:cNvSpPr txBox="1">
            <a:spLocks noChangeArrowheads="1"/>
          </p:cNvSpPr>
          <p:nvPr/>
        </p:nvSpPr>
        <p:spPr bwMode="auto">
          <a:xfrm>
            <a:off x="323850" y="729000"/>
            <a:ext cx="8496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(1) n = 3. The function values for interior data points (</a:t>
            </a:r>
            <a:r>
              <a:rPr lang="en-AU" altLang="en-US" sz="2200" dirty="0" err="1"/>
              <a:t>i</a:t>
            </a:r>
            <a:r>
              <a:rPr lang="en-AU" altLang="en-US" sz="2200" dirty="0"/>
              <a:t> = 1 and 2) are known (4 equations). </a:t>
            </a:r>
          </a:p>
        </p:txBody>
      </p:sp>
      <p:graphicFrame>
        <p:nvGraphicFramePr>
          <p:cNvPr id="348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538007"/>
              </p:ext>
            </p:extLst>
          </p:nvPr>
        </p:nvGraphicFramePr>
        <p:xfrm>
          <a:off x="4732338" y="2040275"/>
          <a:ext cx="2873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556" imgH="190417" progId="Equation.3">
                  <p:embed/>
                </p:oleObj>
              </mc:Choice>
              <mc:Fallback>
                <p:oleObj name="Equation" r:id="rId3" imgW="101556" imgH="19041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338" y="2040275"/>
                        <a:ext cx="2873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281290"/>
              </p:ext>
            </p:extLst>
          </p:nvPr>
        </p:nvGraphicFramePr>
        <p:xfrm>
          <a:off x="2555875" y="1808500"/>
          <a:ext cx="381635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5616" imgH="774364" progId="Equation.3">
                  <p:embed/>
                </p:oleObj>
              </mc:Choice>
              <mc:Fallback>
                <p:oleObj name="Equation" r:id="rId5" imgW="1345616" imgH="77436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08500"/>
                        <a:ext cx="381635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Box 3"/>
          <p:cNvSpPr txBox="1">
            <a:spLocks noChangeArrowheads="1"/>
          </p:cNvSpPr>
          <p:nvPr/>
        </p:nvSpPr>
        <p:spPr bwMode="auto">
          <a:xfrm>
            <a:off x="250825" y="4149000"/>
            <a:ext cx="84978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2) The first and last functions must pass through the end points (</a:t>
            </a:r>
            <a:r>
              <a:rPr lang="en-AU" altLang="en-US" sz="2200" dirty="0" err="1"/>
              <a:t>i</a:t>
            </a:r>
            <a:r>
              <a:rPr lang="en-AU" altLang="en-US" sz="2200" dirty="0"/>
              <a:t> = 0 and </a:t>
            </a:r>
            <a:r>
              <a:rPr lang="en-AU" altLang="en-US" sz="2200" dirty="0" err="1"/>
              <a:t>i</a:t>
            </a:r>
            <a:r>
              <a:rPr lang="en-AU" altLang="en-US" sz="2200" dirty="0"/>
              <a:t> = 3) (2 equations).</a:t>
            </a:r>
          </a:p>
        </p:txBody>
      </p:sp>
      <p:graphicFrame>
        <p:nvGraphicFramePr>
          <p:cNvPr id="604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3587"/>
              </p:ext>
            </p:extLst>
          </p:nvPr>
        </p:nvGraphicFramePr>
        <p:xfrm>
          <a:off x="4660900" y="5547588"/>
          <a:ext cx="2873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1556" imgH="190417" progId="Equation.3">
                  <p:embed/>
                </p:oleObj>
              </mc:Choice>
              <mc:Fallback>
                <p:oleObj name="Equation" r:id="rId7" imgW="101556" imgH="1904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5547588"/>
                        <a:ext cx="28733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014335"/>
              </p:ext>
            </p:extLst>
          </p:nvPr>
        </p:nvGraphicFramePr>
        <p:xfrm>
          <a:off x="3203575" y="5157063"/>
          <a:ext cx="30607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032" imgH="393529" progId="Equation.3">
                  <p:embed/>
                </p:oleObj>
              </mc:Choice>
              <mc:Fallback>
                <p:oleObj name="Equation" r:id="rId8" imgW="1079032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157063"/>
                        <a:ext cx="306070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F858F-B56F-EDE9-4F84-40358E0C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71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964FC-3AA9-3914-976E-1ADEAF14F204}"/>
              </a:ext>
            </a:extLst>
          </p:cNvPr>
          <p:cNvSpPr txBox="1"/>
          <p:nvPr/>
        </p:nvSpPr>
        <p:spPr>
          <a:xfrm>
            <a:off x="-18000" y="6489000"/>
            <a:ext cx="47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TextBox 3"/>
          <p:cNvSpPr txBox="1">
            <a:spLocks noChangeArrowheads="1"/>
          </p:cNvSpPr>
          <p:nvPr/>
        </p:nvSpPr>
        <p:spPr bwMode="auto">
          <a:xfrm>
            <a:off x="449850" y="241539"/>
            <a:ext cx="8496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3) The first derivative at interior data points (</a:t>
            </a:r>
            <a:r>
              <a:rPr lang="en-AU" altLang="en-US" sz="2200" dirty="0" err="1"/>
              <a:t>i</a:t>
            </a:r>
            <a:r>
              <a:rPr lang="en-AU" altLang="en-US" sz="2200" dirty="0"/>
              <a:t> = 1 and 2) must be equal (2 equations).</a:t>
            </a:r>
          </a:p>
        </p:txBody>
      </p:sp>
      <p:graphicFrame>
        <p:nvGraphicFramePr>
          <p:cNvPr id="358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487479"/>
              </p:ext>
            </p:extLst>
          </p:nvPr>
        </p:nvGraphicFramePr>
        <p:xfrm>
          <a:off x="3118253" y="978602"/>
          <a:ext cx="3015444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900" imgH="393700" progId="Equation.3">
                  <p:embed/>
                </p:oleObj>
              </mc:Choice>
              <mc:Fallback>
                <p:oleObj name="Equation" r:id="rId2" imgW="1104900" imgH="393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253" y="978602"/>
                        <a:ext cx="3015444" cy="1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Box 3"/>
          <p:cNvSpPr txBox="1">
            <a:spLocks noChangeArrowheads="1"/>
          </p:cNvSpPr>
          <p:nvPr/>
        </p:nvSpPr>
        <p:spPr bwMode="auto">
          <a:xfrm>
            <a:off x="161925" y="2094041"/>
            <a:ext cx="8820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4) Assume the second derivative is zero at the first point (1 equation).</a:t>
            </a:r>
          </a:p>
        </p:txBody>
      </p:sp>
      <p:graphicFrame>
        <p:nvGraphicFramePr>
          <p:cNvPr id="358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411498"/>
              </p:ext>
            </p:extLst>
          </p:nvPr>
        </p:nvGraphicFramePr>
        <p:xfrm>
          <a:off x="4140200" y="2484000"/>
          <a:ext cx="9715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190417" progId="Equation.3">
                  <p:embed/>
                </p:oleObj>
              </mc:Choice>
              <mc:Fallback>
                <p:oleObj name="Equation" r:id="rId4" imgW="342751" imgH="19041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484000"/>
                        <a:ext cx="9715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377355"/>
              </p:ext>
            </p:extLst>
          </p:nvPr>
        </p:nvGraphicFramePr>
        <p:xfrm>
          <a:off x="3059118" y="3024000"/>
          <a:ext cx="5374795" cy="30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68600" imgH="1562100" progId="Equation.3">
                  <p:embed/>
                </p:oleObj>
              </mc:Choice>
              <mc:Fallback>
                <p:oleObj name="Equation" r:id="rId6" imgW="2768600" imgH="1562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8" y="3024000"/>
                        <a:ext cx="5374795" cy="30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Box 3"/>
          <p:cNvSpPr txBox="1">
            <a:spLocks noChangeArrowheads="1"/>
          </p:cNvSpPr>
          <p:nvPr/>
        </p:nvSpPr>
        <p:spPr bwMode="auto">
          <a:xfrm>
            <a:off x="161925" y="4144055"/>
            <a:ext cx="26638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b="1" dirty="0">
                <a:solidFill>
                  <a:srgbClr val="FF0000"/>
                </a:solidFill>
              </a:rPr>
              <a:t>Assemble all equations: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C58859-F263-47CF-1723-CB361192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72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5F48BC-B9F2-CE1F-6C6D-CCE6E67B2573}"/>
              </a:ext>
            </a:extLst>
          </p:cNvPr>
          <p:cNvSpPr txBox="1"/>
          <p:nvPr/>
        </p:nvSpPr>
        <p:spPr>
          <a:xfrm>
            <a:off x="-18000" y="6489000"/>
            <a:ext cx="47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951489"/>
              </p:ext>
            </p:extLst>
          </p:nvPr>
        </p:nvGraphicFramePr>
        <p:xfrm>
          <a:off x="1908175" y="765175"/>
          <a:ext cx="5187950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571500" progId="Equation.3">
                  <p:embed/>
                </p:oleObj>
              </mc:Choice>
              <mc:Fallback>
                <p:oleObj name="Equation" r:id="rId2" imgW="1828800" imgH="571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765175"/>
                        <a:ext cx="5187950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Box 3"/>
          <p:cNvSpPr txBox="1">
            <a:spLocks noChangeArrowheads="1"/>
          </p:cNvSpPr>
          <p:nvPr/>
        </p:nvSpPr>
        <p:spPr bwMode="auto">
          <a:xfrm>
            <a:off x="395288" y="188913"/>
            <a:ext cx="54721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>
                <a:solidFill>
                  <a:srgbClr val="FF0000"/>
                </a:solidFill>
              </a:rPr>
              <a:t>Solving equations yields: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84213" y="3213100"/>
            <a:ext cx="863600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000"/>
          </a:p>
        </p:txBody>
      </p:sp>
      <p:graphicFrame>
        <p:nvGraphicFramePr>
          <p:cNvPr id="3686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973374"/>
              </p:ext>
            </p:extLst>
          </p:nvPr>
        </p:nvGraphicFramePr>
        <p:xfrm>
          <a:off x="1835150" y="2565400"/>
          <a:ext cx="6629400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36800" imgH="571500" progId="Equation.3">
                  <p:embed/>
                </p:oleObj>
              </mc:Choice>
              <mc:Fallback>
                <p:oleObj name="Equation" r:id="rId4" imgW="2336800" imgH="571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565400"/>
                        <a:ext cx="6629400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Box 8"/>
          <p:cNvSpPr txBox="1">
            <a:spLocks noChangeArrowheads="1"/>
          </p:cNvSpPr>
          <p:nvPr/>
        </p:nvSpPr>
        <p:spPr bwMode="auto">
          <a:xfrm>
            <a:off x="684213" y="4365625"/>
            <a:ext cx="10583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At x = 5</a:t>
            </a:r>
          </a:p>
        </p:txBody>
      </p:sp>
      <p:graphicFrame>
        <p:nvGraphicFramePr>
          <p:cNvPr id="3686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073264"/>
              </p:ext>
            </p:extLst>
          </p:nvPr>
        </p:nvGraphicFramePr>
        <p:xfrm>
          <a:off x="1619250" y="5157788"/>
          <a:ext cx="64135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60600" imgH="215900" progId="Equation.3">
                  <p:embed/>
                </p:oleObj>
              </mc:Choice>
              <mc:Fallback>
                <p:oleObj name="Equation" r:id="rId6" imgW="22606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157788"/>
                        <a:ext cx="64135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5646B-BABB-D803-4D0F-6BCE1180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73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79E0F-28B5-3C82-0707-FD6E8221A3DE}"/>
              </a:ext>
            </a:extLst>
          </p:cNvPr>
          <p:cNvSpPr txBox="1"/>
          <p:nvPr/>
        </p:nvSpPr>
        <p:spPr>
          <a:xfrm>
            <a:off x="-18000" y="6489000"/>
            <a:ext cx="490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 **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8"/>
          <p:cNvSpPr txBox="1">
            <a:spLocks noChangeArrowheads="1"/>
          </p:cNvSpPr>
          <p:nvPr/>
        </p:nvSpPr>
        <p:spPr bwMode="auto">
          <a:xfrm>
            <a:off x="900113" y="9000"/>
            <a:ext cx="7488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Cubic splines interpolation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539750" y="1104300"/>
            <a:ext cx="820896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The objective in cubic splines is to derive a third-order polynomial for each interval between data points.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The polynomial for each interval is generally represented as:</a:t>
            </a: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663444"/>
              </p:ext>
            </p:extLst>
          </p:nvPr>
        </p:nvGraphicFramePr>
        <p:xfrm>
          <a:off x="1619250" y="2709000"/>
          <a:ext cx="58086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59866" imgH="215806" progId="Equation.3">
                  <p:embed/>
                </p:oleObj>
              </mc:Choice>
              <mc:Fallback>
                <p:oleObj name="Equation" r:id="rId2" imgW="1459866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09000"/>
                        <a:ext cx="5808663" cy="863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Box 3"/>
          <p:cNvSpPr txBox="1">
            <a:spLocks noChangeArrowheads="1"/>
          </p:cNvSpPr>
          <p:nvPr/>
        </p:nvSpPr>
        <p:spPr bwMode="auto">
          <a:xfrm>
            <a:off x="395288" y="4508500"/>
            <a:ext cx="849788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For </a:t>
            </a:r>
            <a:r>
              <a:rPr lang="en-AU" altLang="en-US" sz="2200" b="1" dirty="0">
                <a:solidFill>
                  <a:srgbClr val="FF0000"/>
                </a:solidFill>
              </a:rPr>
              <a:t>n+1 data points </a:t>
            </a:r>
            <a:r>
              <a:rPr lang="en-AU" altLang="en-US" sz="2200" dirty="0"/>
              <a:t>(</a:t>
            </a:r>
            <a:r>
              <a:rPr lang="en-AU" altLang="en-US" sz="2200" dirty="0" err="1"/>
              <a:t>i</a:t>
            </a:r>
            <a:r>
              <a:rPr lang="en-AU" altLang="en-US" sz="2200" dirty="0"/>
              <a:t> = 0, 1, …, n), there are </a:t>
            </a:r>
            <a:r>
              <a:rPr lang="en-AU" altLang="en-US" sz="2200" b="1" dirty="0">
                <a:solidFill>
                  <a:srgbClr val="FF0000"/>
                </a:solidFill>
              </a:rPr>
              <a:t>n intervals</a:t>
            </a:r>
            <a:r>
              <a:rPr lang="en-AU" altLang="en-US" sz="2200" dirty="0"/>
              <a:t> and consequently, </a:t>
            </a:r>
            <a:r>
              <a:rPr lang="en-AU" altLang="en-US" sz="2200" b="1" dirty="0">
                <a:solidFill>
                  <a:srgbClr val="FF0000"/>
                </a:solidFill>
              </a:rPr>
              <a:t>4n unknown constants</a:t>
            </a:r>
            <a:r>
              <a:rPr lang="en-AU" altLang="en-US" sz="2200" dirty="0"/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b="1" dirty="0">
                <a:solidFill>
                  <a:srgbClr val="FF0000"/>
                </a:solidFill>
              </a:rPr>
              <a:t>4n equations are required </a:t>
            </a:r>
            <a:r>
              <a:rPr lang="en-AU" altLang="en-US" sz="2200" dirty="0"/>
              <a:t>to evaluate the unknown.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59457-7485-5D3A-390B-B94B3572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74</a:t>
            </a:fld>
            <a:endParaRPr lang="en-AU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8"/>
          <p:cNvSpPr txBox="1">
            <a:spLocks noChangeArrowheads="1"/>
          </p:cNvSpPr>
          <p:nvPr/>
        </p:nvSpPr>
        <p:spPr bwMode="auto">
          <a:xfrm>
            <a:off x="337656" y="9000"/>
            <a:ext cx="84686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Equations for cubic splines interpolation: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55299" name="TextBox 3"/>
          <p:cNvSpPr txBox="1">
            <a:spLocks noChangeArrowheads="1"/>
          </p:cNvSpPr>
          <p:nvPr/>
        </p:nvSpPr>
        <p:spPr bwMode="auto">
          <a:xfrm>
            <a:off x="468313" y="719912"/>
            <a:ext cx="8496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AU" altLang="en-US" sz="2200" dirty="0"/>
              <a:t>(1) The function values for interior data points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AU" altLang="en-US" sz="2200" dirty="0"/>
              <a:t>     (</a:t>
            </a:r>
            <a:r>
              <a:rPr lang="en-AU" altLang="en-US" sz="2200" dirty="0" err="1"/>
              <a:t>i</a:t>
            </a:r>
            <a:r>
              <a:rPr lang="en-AU" altLang="en-US" sz="2200" dirty="0"/>
              <a:t> = 1,2,…,n-1) are known </a:t>
            </a:r>
            <a:r>
              <a:rPr lang="en-AU" altLang="en-US" sz="2200" b="1" dirty="0">
                <a:solidFill>
                  <a:srgbClr val="FF0000"/>
                </a:solidFill>
              </a:rPr>
              <a:t>(2n-2 equations)</a:t>
            </a:r>
            <a:r>
              <a:rPr lang="en-AU" altLang="en-US" sz="2200" dirty="0"/>
              <a:t>. </a:t>
            </a:r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485700" y="4104000"/>
            <a:ext cx="8496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(4) The first and last functions must pass through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      end points (</a:t>
            </a:r>
            <a:r>
              <a:rPr lang="en-AU" altLang="en-US" sz="2200" dirty="0" err="1"/>
              <a:t>i</a:t>
            </a:r>
            <a:r>
              <a:rPr lang="en-AU" altLang="en-US" sz="2200" dirty="0"/>
              <a:t> = 0 and n) </a:t>
            </a:r>
            <a:r>
              <a:rPr lang="en-AU" altLang="en-US" sz="2200" b="1" dirty="0">
                <a:solidFill>
                  <a:srgbClr val="FF0000"/>
                </a:solidFill>
              </a:rPr>
              <a:t>(2 equations)</a:t>
            </a:r>
            <a:r>
              <a:rPr lang="en-AU" altLang="en-US" sz="2200" dirty="0"/>
              <a:t>.</a:t>
            </a:r>
          </a:p>
        </p:txBody>
      </p:sp>
      <p:sp>
        <p:nvSpPr>
          <p:cNvPr id="55301" name="TextBox 3"/>
          <p:cNvSpPr txBox="1">
            <a:spLocks noChangeArrowheads="1"/>
          </p:cNvSpPr>
          <p:nvPr/>
        </p:nvSpPr>
        <p:spPr bwMode="auto">
          <a:xfrm>
            <a:off x="468313" y="1899000"/>
            <a:ext cx="8496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(2) The first derivative for interior data points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     (</a:t>
            </a:r>
            <a:r>
              <a:rPr lang="en-AU" altLang="en-US" sz="2200" dirty="0" err="1"/>
              <a:t>i</a:t>
            </a:r>
            <a:r>
              <a:rPr lang="en-AU" altLang="en-US" sz="2200" dirty="0"/>
              <a:t> = 1,2,…,n-1) are equal </a:t>
            </a:r>
            <a:r>
              <a:rPr lang="en-AU" altLang="en-US" sz="2200" b="1" dirty="0">
                <a:solidFill>
                  <a:srgbClr val="FF0000"/>
                </a:solidFill>
              </a:rPr>
              <a:t>(n-1 equations)</a:t>
            </a:r>
            <a:r>
              <a:rPr lang="en-AU" altLang="en-US" sz="2200" dirty="0"/>
              <a:t>.</a:t>
            </a:r>
          </a:p>
        </p:txBody>
      </p:sp>
      <p:sp>
        <p:nvSpPr>
          <p:cNvPr id="55302" name="TextBox 3"/>
          <p:cNvSpPr txBox="1">
            <a:spLocks noChangeArrowheads="1"/>
          </p:cNvSpPr>
          <p:nvPr/>
        </p:nvSpPr>
        <p:spPr bwMode="auto">
          <a:xfrm>
            <a:off x="468313" y="5300663"/>
            <a:ext cx="8496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(5) ASSUME the second derivative is zero for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     end points </a:t>
            </a:r>
            <a:r>
              <a:rPr lang="en-AU" altLang="en-US" sz="2200" b="1" dirty="0">
                <a:solidFill>
                  <a:srgbClr val="FF0000"/>
                </a:solidFill>
              </a:rPr>
              <a:t>(2 equations)</a:t>
            </a:r>
            <a:r>
              <a:rPr lang="en-AU" altLang="en-US" sz="2200" dirty="0"/>
              <a:t>.</a:t>
            </a:r>
          </a:p>
        </p:txBody>
      </p:sp>
      <p:sp>
        <p:nvSpPr>
          <p:cNvPr id="55303" name="TextBox 3"/>
          <p:cNvSpPr txBox="1">
            <a:spLocks noChangeArrowheads="1"/>
          </p:cNvSpPr>
          <p:nvPr/>
        </p:nvSpPr>
        <p:spPr bwMode="auto">
          <a:xfrm>
            <a:off x="468313" y="3024000"/>
            <a:ext cx="8496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(3) The second derivative at interior data points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     (</a:t>
            </a:r>
            <a:r>
              <a:rPr lang="en-AU" altLang="en-US" sz="2200" dirty="0" err="1"/>
              <a:t>i</a:t>
            </a:r>
            <a:r>
              <a:rPr lang="en-AU" altLang="en-US" sz="2200" dirty="0"/>
              <a:t> = 1,2,…,n-1) are equal </a:t>
            </a:r>
            <a:r>
              <a:rPr lang="en-AU" altLang="en-US" sz="2200" b="1" dirty="0">
                <a:solidFill>
                  <a:srgbClr val="FF0000"/>
                </a:solidFill>
              </a:rPr>
              <a:t>(n-1 equations)</a:t>
            </a:r>
            <a:r>
              <a:rPr lang="en-AU" altLang="en-US" sz="2200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CED920-A1A4-E95A-780F-FBD92D78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75</a:t>
            </a:fld>
            <a:endParaRPr lang="en-AU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8"/>
          <p:cNvSpPr txBox="1">
            <a:spLocks noChangeArrowheads="1"/>
          </p:cNvSpPr>
          <p:nvPr/>
        </p:nvSpPr>
        <p:spPr bwMode="auto">
          <a:xfrm>
            <a:off x="396082" y="9000"/>
            <a:ext cx="835183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HOME READING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Two-dimensional bilinear interpolation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66563" name="TextBox 12"/>
          <p:cNvSpPr txBox="1">
            <a:spLocks noChangeArrowheads="1"/>
          </p:cNvSpPr>
          <p:nvPr/>
        </p:nvSpPr>
        <p:spPr bwMode="auto">
          <a:xfrm>
            <a:off x="468313" y="1383738"/>
            <a:ext cx="835183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We have values at four points f(x</a:t>
            </a:r>
            <a:r>
              <a:rPr lang="en-AU" altLang="en-US" sz="2200" baseline="-25000" dirty="0"/>
              <a:t>1</a:t>
            </a:r>
            <a:r>
              <a:rPr lang="en-AU" altLang="en-US" sz="2200" dirty="0"/>
              <a:t>, y</a:t>
            </a:r>
            <a:r>
              <a:rPr lang="en-AU" altLang="en-US" sz="2200" baseline="-25000" dirty="0"/>
              <a:t>1</a:t>
            </a:r>
            <a:r>
              <a:rPr lang="en-AU" altLang="en-US" sz="2200" dirty="0"/>
              <a:t>), f(x</a:t>
            </a:r>
            <a:r>
              <a:rPr lang="en-AU" altLang="en-US" sz="2200" baseline="-25000" dirty="0"/>
              <a:t>1</a:t>
            </a:r>
            <a:r>
              <a:rPr lang="en-AU" altLang="en-US" sz="2200" dirty="0"/>
              <a:t>, y</a:t>
            </a:r>
            <a:r>
              <a:rPr lang="en-AU" altLang="en-US" sz="2200" baseline="-25000" dirty="0"/>
              <a:t>2</a:t>
            </a:r>
            <a:r>
              <a:rPr lang="en-AU" altLang="en-US" sz="2200" dirty="0"/>
              <a:t>), f(x</a:t>
            </a:r>
            <a:r>
              <a:rPr lang="en-AU" altLang="en-US" sz="2200" baseline="-25000" dirty="0"/>
              <a:t>2</a:t>
            </a:r>
            <a:r>
              <a:rPr lang="en-AU" altLang="en-US" sz="2200" dirty="0"/>
              <a:t>, y</a:t>
            </a:r>
            <a:r>
              <a:rPr lang="en-AU" altLang="en-US" sz="2200" baseline="-25000" dirty="0"/>
              <a:t>1</a:t>
            </a:r>
            <a:r>
              <a:rPr lang="en-AU" altLang="en-US" sz="2200" dirty="0"/>
              <a:t>) and  f(x</a:t>
            </a:r>
            <a:r>
              <a:rPr lang="en-AU" altLang="en-US" sz="2200" baseline="-25000" dirty="0"/>
              <a:t>2</a:t>
            </a:r>
            <a:r>
              <a:rPr lang="en-AU" altLang="en-US" sz="2200" dirty="0"/>
              <a:t>, y</a:t>
            </a:r>
            <a:r>
              <a:rPr lang="en-AU" altLang="en-US" sz="2200" baseline="-25000" dirty="0"/>
              <a:t>2</a:t>
            </a:r>
            <a:r>
              <a:rPr lang="en-AU" altLang="en-US" sz="2200" dirty="0"/>
              <a:t>). Estimate the value at an intermediate point (f(</a:t>
            </a:r>
            <a:r>
              <a:rPr lang="en-AU" altLang="en-US" sz="2200" dirty="0" err="1"/>
              <a:t>x</a:t>
            </a:r>
            <a:r>
              <a:rPr lang="en-AU" altLang="en-US" sz="2200" baseline="-25000" dirty="0" err="1"/>
              <a:t>i</a:t>
            </a:r>
            <a:r>
              <a:rPr lang="en-AU" altLang="en-US" sz="2200" dirty="0" err="1"/>
              <a:t>,y</a:t>
            </a:r>
            <a:r>
              <a:rPr lang="en-AU" altLang="en-US" sz="2200" baseline="-25000" dirty="0" err="1"/>
              <a:t>i</a:t>
            </a:r>
            <a:r>
              <a:rPr lang="en-AU" altLang="en-US" sz="2200" dirty="0"/>
              <a:t>)).</a:t>
            </a:r>
          </a:p>
        </p:txBody>
      </p:sp>
      <p:pic>
        <p:nvPicPr>
          <p:cNvPr id="66564" name="Picture 2" descr="Figure 18_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484000"/>
            <a:ext cx="5049838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A5786C-A852-B62D-0E93-066F6A73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76</a:t>
            </a:fld>
            <a:endParaRPr lang="en-AU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88D66-2B2F-C86D-77B4-2871B765F851}"/>
              </a:ext>
            </a:extLst>
          </p:cNvPr>
          <p:cNvSpPr txBox="1"/>
          <p:nvPr/>
        </p:nvSpPr>
        <p:spPr>
          <a:xfrm>
            <a:off x="-18000" y="6524668"/>
            <a:ext cx="3923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L05E18_2DbilinearInterpolation.m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2" descr="Figure 18_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2" y="3796248"/>
            <a:ext cx="3673475" cy="258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Box 12"/>
          <p:cNvSpPr txBox="1">
            <a:spLocks noChangeArrowheads="1"/>
          </p:cNvSpPr>
          <p:nvPr/>
        </p:nvSpPr>
        <p:spPr bwMode="auto">
          <a:xfrm>
            <a:off x="323850" y="260350"/>
            <a:ext cx="835183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(1) Fix the y-value and apply 1-D linear interpolation in the x-direction. Using the Lagrange form, the result at (x</a:t>
            </a:r>
            <a:r>
              <a:rPr lang="en-AU" altLang="en-US" sz="2200" baseline="-25000" dirty="0"/>
              <a:t>i</a:t>
            </a:r>
            <a:r>
              <a:rPr lang="en-AU" altLang="en-US" sz="2200" dirty="0"/>
              <a:t>, y</a:t>
            </a:r>
            <a:r>
              <a:rPr lang="en-AU" altLang="en-US" sz="2200" baseline="-25000" dirty="0"/>
              <a:t>1</a:t>
            </a:r>
            <a:r>
              <a:rPr lang="en-AU" altLang="en-US" sz="2200" dirty="0"/>
              <a:t>) is…</a:t>
            </a:r>
          </a:p>
        </p:txBody>
      </p:sp>
      <p:graphicFrame>
        <p:nvGraphicFramePr>
          <p:cNvPr id="389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60814"/>
              </p:ext>
            </p:extLst>
          </p:nvPr>
        </p:nvGraphicFramePr>
        <p:xfrm>
          <a:off x="1708150" y="1484313"/>
          <a:ext cx="601662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62200" imgH="368300" progId="Equation.3">
                  <p:embed/>
                </p:oleObj>
              </mc:Choice>
              <mc:Fallback>
                <p:oleObj name="Equation" r:id="rId3" imgW="2362200" imgH="368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1484313"/>
                        <a:ext cx="601662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Box 14"/>
          <p:cNvSpPr txBox="1">
            <a:spLocks noChangeArrowheads="1"/>
          </p:cNvSpPr>
          <p:nvPr/>
        </p:nvSpPr>
        <p:spPr bwMode="auto">
          <a:xfrm>
            <a:off x="323850" y="2420938"/>
            <a:ext cx="83518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and at (x</a:t>
            </a:r>
            <a:r>
              <a:rPr lang="en-AU" altLang="en-US" sz="2200" baseline="-25000" dirty="0"/>
              <a:t>i</a:t>
            </a:r>
            <a:r>
              <a:rPr lang="en-AU" altLang="en-US" sz="2200" dirty="0"/>
              <a:t>, y</a:t>
            </a:r>
            <a:r>
              <a:rPr lang="en-AU" altLang="en-US" sz="2200" baseline="-25000" dirty="0"/>
              <a:t>2</a:t>
            </a:r>
            <a:r>
              <a:rPr lang="en-AU" altLang="en-US" sz="2200" dirty="0"/>
              <a:t>) the result is…</a:t>
            </a:r>
          </a:p>
        </p:txBody>
      </p:sp>
      <p:graphicFrame>
        <p:nvGraphicFramePr>
          <p:cNvPr id="389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492081"/>
              </p:ext>
            </p:extLst>
          </p:nvPr>
        </p:nvGraphicFramePr>
        <p:xfrm>
          <a:off x="1692275" y="2781300"/>
          <a:ext cx="611346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00300" imgH="368300" progId="Equation.3">
                  <p:embed/>
                </p:oleObj>
              </mc:Choice>
              <mc:Fallback>
                <p:oleObj name="Equation" r:id="rId5" imgW="2400300" imgH="368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81300"/>
                        <a:ext cx="6113463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Callout 16"/>
          <p:cNvSpPr/>
          <p:nvPr/>
        </p:nvSpPr>
        <p:spPr>
          <a:xfrm>
            <a:off x="1512000" y="2934000"/>
            <a:ext cx="1475675" cy="566438"/>
          </a:xfrm>
          <a:prstGeom prst="wedgeEllipseCallout">
            <a:avLst>
              <a:gd name="adj1" fmla="val 165888"/>
              <a:gd name="adj2" fmla="val 50203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200"/>
          </a:p>
        </p:txBody>
      </p:sp>
      <p:sp>
        <p:nvSpPr>
          <p:cNvPr id="18" name="Oval Callout 17"/>
          <p:cNvSpPr/>
          <p:nvPr/>
        </p:nvSpPr>
        <p:spPr>
          <a:xfrm>
            <a:off x="1602000" y="1629000"/>
            <a:ext cx="1466638" cy="577625"/>
          </a:xfrm>
          <a:prstGeom prst="wedgeEllipseCallout">
            <a:avLst>
              <a:gd name="adj1" fmla="val 162237"/>
              <a:gd name="adj2" fmla="val 43344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 sz="22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8F8B3-0769-4BD9-B359-7A248BBB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77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48049-37D2-770E-4BE2-82B1E90791A7}"/>
              </a:ext>
            </a:extLst>
          </p:cNvPr>
          <p:cNvSpPr txBox="1"/>
          <p:nvPr/>
        </p:nvSpPr>
        <p:spPr>
          <a:xfrm>
            <a:off x="-18000" y="6524668"/>
            <a:ext cx="3923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L05E18_2DbilinearInterpolation.m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2" descr="Figure 18_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04813"/>
            <a:ext cx="4321175" cy="304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Box 8"/>
          <p:cNvSpPr txBox="1">
            <a:spLocks noChangeArrowheads="1"/>
          </p:cNvSpPr>
          <p:nvPr/>
        </p:nvSpPr>
        <p:spPr bwMode="auto">
          <a:xfrm>
            <a:off x="611188" y="3573463"/>
            <a:ext cx="83534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dirty="0"/>
              <a:t>(2) (x</a:t>
            </a:r>
            <a:r>
              <a:rPr lang="en-AU" altLang="en-US" sz="2200" baseline="-25000" dirty="0"/>
              <a:t>i</a:t>
            </a:r>
            <a:r>
              <a:rPr lang="en-AU" altLang="en-US" sz="2200" dirty="0"/>
              <a:t>, y</a:t>
            </a:r>
            <a:r>
              <a:rPr lang="en-AU" altLang="en-US" sz="2200" baseline="-25000" dirty="0"/>
              <a:t>1</a:t>
            </a:r>
            <a:r>
              <a:rPr lang="en-AU" altLang="en-US" sz="2200" dirty="0"/>
              <a:t>) and (x</a:t>
            </a:r>
            <a:r>
              <a:rPr lang="en-AU" altLang="en-US" sz="2200" baseline="-25000" dirty="0"/>
              <a:t>i</a:t>
            </a:r>
            <a:r>
              <a:rPr lang="en-AU" altLang="en-US" sz="2200" dirty="0"/>
              <a:t>, y</a:t>
            </a:r>
            <a:r>
              <a:rPr lang="en-AU" altLang="en-US" sz="2200" baseline="-25000" dirty="0"/>
              <a:t>2</a:t>
            </a:r>
            <a:r>
              <a:rPr lang="en-AU" altLang="en-US" sz="2200" dirty="0"/>
              <a:t>) are used to linearly interpolate along the y direction. Using the Lagrange form, the result at (x</a:t>
            </a:r>
            <a:r>
              <a:rPr lang="en-AU" altLang="en-US" sz="2200" baseline="-25000" dirty="0"/>
              <a:t>i</a:t>
            </a:r>
            <a:r>
              <a:rPr lang="en-AU" altLang="en-US" sz="2200" dirty="0"/>
              <a:t>, </a:t>
            </a:r>
            <a:r>
              <a:rPr lang="en-AU" altLang="en-US" sz="2200" dirty="0" err="1"/>
              <a:t>y</a:t>
            </a:r>
            <a:r>
              <a:rPr lang="en-AU" altLang="en-US" sz="2200" baseline="-25000" dirty="0" err="1"/>
              <a:t>i</a:t>
            </a:r>
            <a:r>
              <a:rPr lang="en-AU" altLang="en-US" sz="2200" dirty="0"/>
              <a:t>) is…</a:t>
            </a:r>
          </a:p>
        </p:txBody>
      </p:sp>
      <p:graphicFrame>
        <p:nvGraphicFramePr>
          <p:cNvPr id="39938" name="Object 7"/>
          <p:cNvGraphicFramePr>
            <a:graphicFrameLocks noChangeAspect="1"/>
          </p:cNvGraphicFramePr>
          <p:nvPr/>
        </p:nvGraphicFramePr>
        <p:xfrm>
          <a:off x="1844675" y="4941888"/>
          <a:ext cx="595153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36800" imgH="368300" progId="Equation.3">
                  <p:embed/>
                </p:oleObj>
              </mc:Choice>
              <mc:Fallback>
                <p:oleObj name="Equation" r:id="rId3" imgW="23368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4941888"/>
                        <a:ext cx="5951538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Callout 10"/>
          <p:cNvSpPr/>
          <p:nvPr/>
        </p:nvSpPr>
        <p:spPr>
          <a:xfrm>
            <a:off x="1602000" y="5094000"/>
            <a:ext cx="1530000" cy="585000"/>
          </a:xfrm>
          <a:prstGeom prst="wedgeEllipseCallout">
            <a:avLst>
              <a:gd name="adj1" fmla="val 140111"/>
              <a:gd name="adj2" fmla="val -52832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F7202C-E8D3-A109-EEE7-BCAFDD2C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78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F87B1-B5BE-5291-E075-A42B30592EF1}"/>
              </a:ext>
            </a:extLst>
          </p:cNvPr>
          <p:cNvSpPr txBox="1"/>
          <p:nvPr/>
        </p:nvSpPr>
        <p:spPr>
          <a:xfrm>
            <a:off x="-18000" y="6524668"/>
            <a:ext cx="3923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L05E18_2DbilinearInterpolation.m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773238"/>
            <a:ext cx="4691063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979613" y="404813"/>
            <a:ext cx="61928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Experimental data (solid points):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(x</a:t>
            </a:r>
            <a:r>
              <a:rPr lang="en-AU" altLang="en-US" sz="2800" baseline="-25000"/>
              <a:t>1</a:t>
            </a:r>
            <a:r>
              <a:rPr lang="en-AU" altLang="en-US" sz="2800"/>
              <a:t>,y</a:t>
            </a:r>
            <a:r>
              <a:rPr lang="en-AU" altLang="en-US" sz="2800" baseline="-25000"/>
              <a:t>1</a:t>
            </a:r>
            <a:r>
              <a:rPr lang="en-AU" altLang="en-US" sz="2800"/>
              <a:t>), (x</a:t>
            </a:r>
            <a:r>
              <a:rPr lang="en-AU" altLang="en-US" sz="2800" baseline="-25000"/>
              <a:t>2</a:t>
            </a:r>
            <a:r>
              <a:rPr lang="en-AU" altLang="en-US" sz="2800"/>
              <a:t>, y</a:t>
            </a:r>
            <a:r>
              <a:rPr lang="en-AU" altLang="en-US" sz="2800" baseline="-25000"/>
              <a:t>2</a:t>
            </a:r>
            <a:r>
              <a:rPr lang="en-AU" altLang="en-US" sz="2800"/>
              <a:t>), …, (x</a:t>
            </a:r>
            <a:r>
              <a:rPr lang="en-AU" altLang="en-US" sz="2800" baseline="-25000"/>
              <a:t>i</a:t>
            </a:r>
            <a:r>
              <a:rPr lang="en-AU" altLang="en-US" sz="2800"/>
              <a:t>, y</a:t>
            </a:r>
            <a:r>
              <a:rPr lang="en-AU" altLang="en-US" sz="2800" baseline="-25000"/>
              <a:t>i</a:t>
            </a:r>
            <a:r>
              <a:rPr lang="en-AU" altLang="en-US" sz="2800"/>
              <a:t>), … (x</a:t>
            </a:r>
            <a:r>
              <a:rPr lang="en-AU" altLang="en-US" sz="2800" baseline="-25000"/>
              <a:t>n</a:t>
            </a:r>
            <a:r>
              <a:rPr lang="en-AU" altLang="en-US" sz="2800"/>
              <a:t>, y</a:t>
            </a:r>
            <a:r>
              <a:rPr lang="en-AU" altLang="en-US" sz="2800" baseline="-25000"/>
              <a:t>n</a:t>
            </a:r>
            <a:r>
              <a:rPr lang="en-AU" altLang="en-US" sz="2800"/>
              <a:t>).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284663" y="2708275"/>
            <a:ext cx="1944687" cy="6477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6169025" y="2287588"/>
          <a:ext cx="15970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224" imgH="190417" progId="Equation.3">
                  <p:embed/>
                </p:oleObj>
              </mc:Choice>
              <mc:Fallback>
                <p:oleObj name="Equation" r:id="rId3" imgW="406224" imgH="19041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25" y="2287588"/>
                        <a:ext cx="159702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45565"/>
              </p:ext>
            </p:extLst>
          </p:nvPr>
        </p:nvGraphicFramePr>
        <p:xfrm>
          <a:off x="6234936" y="3479800"/>
          <a:ext cx="209708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32937" imgH="177646" progId="Equation.3">
                  <p:embed/>
                </p:oleObj>
              </mc:Choice>
              <mc:Fallback>
                <p:oleObj name="Equation" r:id="rId5" imgW="532937" imgH="1776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936" y="3479800"/>
                        <a:ext cx="2097088" cy="69532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2156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FE8C8-80B0-BDF3-33E3-1415D446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8</a:t>
            </a:fld>
            <a:endParaRPr lang="en-AU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A96B1-00E6-FD0A-766E-1F73612C8837}"/>
              </a:ext>
            </a:extLst>
          </p:cNvPr>
          <p:cNvSpPr txBox="1"/>
          <p:nvPr/>
        </p:nvSpPr>
        <p:spPr>
          <a:xfrm>
            <a:off x="6158767" y="3059668"/>
            <a:ext cx="2310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are known then…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91" y="3676640"/>
            <a:ext cx="2952750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4" y="179377"/>
            <a:ext cx="3024187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4426099" y="260648"/>
            <a:ext cx="3714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Experimental data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1447404" y="2943741"/>
            <a:ext cx="576262" cy="17827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1032" name="TextBox 21"/>
          <p:cNvSpPr txBox="1">
            <a:spLocks noChangeArrowheads="1"/>
          </p:cNvSpPr>
          <p:nvPr/>
        </p:nvSpPr>
        <p:spPr bwMode="auto">
          <a:xfrm>
            <a:off x="2412603" y="3073389"/>
            <a:ext cx="3311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 dirty="0">
                <a:solidFill>
                  <a:srgbClr val="FF0000"/>
                </a:solidFill>
              </a:rPr>
              <a:t>Visual inspection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139952" y="3895416"/>
            <a:ext cx="38496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Linear relationship</a:t>
            </a:r>
            <a:endParaRPr lang="en-AU" altLang="en-US" b="1">
              <a:solidFill>
                <a:schemeClr val="accent2"/>
              </a:solidFill>
            </a:endParaRPr>
          </a:p>
        </p:txBody>
      </p:sp>
      <p:graphicFrame>
        <p:nvGraphicFramePr>
          <p:cNvPr id="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499968"/>
              </p:ext>
            </p:extLst>
          </p:nvPr>
        </p:nvGraphicFramePr>
        <p:xfrm>
          <a:off x="4791620" y="4418275"/>
          <a:ext cx="25463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700" imgH="190500" progId="Equation.3">
                  <p:embed/>
                </p:oleObj>
              </mc:Choice>
              <mc:Fallback>
                <p:oleObj name="Equation" r:id="rId4" imgW="647700" imgH="1905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620" y="4418275"/>
                        <a:ext cx="254635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Explosion 2 24"/>
          <p:cNvSpPr/>
          <p:nvPr/>
        </p:nvSpPr>
        <p:spPr>
          <a:xfrm>
            <a:off x="4139952" y="5445224"/>
            <a:ext cx="4752528" cy="1008211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sz="2400" dirty="0">
                <a:solidFill>
                  <a:srgbClr val="0070C0"/>
                </a:solidFill>
              </a:rPr>
              <a:t>But how do we determine a</a:t>
            </a:r>
            <a:r>
              <a:rPr lang="en-AU" sz="2400" baseline="-25000" dirty="0">
                <a:solidFill>
                  <a:srgbClr val="0070C0"/>
                </a:solidFill>
              </a:rPr>
              <a:t>0, </a:t>
            </a:r>
            <a:r>
              <a:rPr lang="en-AU" sz="2400" dirty="0">
                <a:solidFill>
                  <a:srgbClr val="0070C0"/>
                </a:solidFill>
              </a:rPr>
              <a:t>a</a:t>
            </a:r>
            <a:r>
              <a:rPr lang="en-AU" sz="2400" baseline="-25000" dirty="0">
                <a:solidFill>
                  <a:srgbClr val="0070C0"/>
                </a:solidFill>
              </a:rPr>
              <a:t>1</a:t>
            </a:r>
            <a:r>
              <a:rPr lang="en-AU" sz="2400" dirty="0">
                <a:solidFill>
                  <a:srgbClr val="0070C0"/>
                </a:solidFill>
              </a:rPr>
              <a:t>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66032A-6740-9393-AE1A-3600FCF9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9</a:t>
            </a:fld>
            <a:endParaRPr lang="en-A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9866</TotalTime>
  <Words>3494</Words>
  <Application>Microsoft Office PowerPoint</Application>
  <PresentationFormat>On-screen Show (4:3)</PresentationFormat>
  <Paragraphs>536</Paragraphs>
  <Slides>78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Arial</vt:lpstr>
      <vt:lpstr>Cambria Math</vt:lpstr>
      <vt:lpstr>Symbol</vt:lpstr>
      <vt:lpstr>Times New Roman</vt:lpstr>
      <vt:lpstr>Wingdings</vt:lpstr>
      <vt:lpstr>Default Design</vt:lpstr>
      <vt:lpstr>Equation</vt:lpstr>
      <vt:lpstr>Bitmap Image</vt:lpstr>
      <vt:lpstr>MECH201 ENGINEERING ANALYSIS  </vt:lpstr>
      <vt:lpstr>Week 2 – Roots of equations</vt:lpstr>
      <vt:lpstr>MATLAB example scripts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Wollongong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MECH421 Manufacturing Process Analysis MECH934 Advanced Manufacturing Processes</dc:title>
  <dc:creator>chenglu</dc:creator>
  <cp:lastModifiedBy>Azdiar Gazder</cp:lastModifiedBy>
  <cp:revision>651</cp:revision>
  <dcterms:created xsi:type="dcterms:W3CDTF">2010-02-27T00:55:49Z</dcterms:created>
  <dcterms:modified xsi:type="dcterms:W3CDTF">2023-08-21T00:55:47Z</dcterms:modified>
</cp:coreProperties>
</file>