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473" r:id="rId2"/>
    <p:sldId id="485" r:id="rId3"/>
    <p:sldId id="526" r:id="rId4"/>
    <p:sldId id="467" r:id="rId5"/>
    <p:sldId id="384" r:id="rId6"/>
    <p:sldId id="461" r:id="rId7"/>
    <p:sldId id="462" r:id="rId8"/>
    <p:sldId id="466" r:id="rId9"/>
    <p:sldId id="385" r:id="rId10"/>
    <p:sldId id="443" r:id="rId11"/>
    <p:sldId id="500" r:id="rId12"/>
    <p:sldId id="387" r:id="rId13"/>
    <p:sldId id="388" r:id="rId14"/>
    <p:sldId id="389" r:id="rId15"/>
    <p:sldId id="390" r:id="rId16"/>
    <p:sldId id="391" r:id="rId17"/>
    <p:sldId id="468" r:id="rId18"/>
    <p:sldId id="469" r:id="rId19"/>
    <p:sldId id="470" r:id="rId20"/>
    <p:sldId id="393" r:id="rId21"/>
    <p:sldId id="446" r:id="rId22"/>
    <p:sldId id="444" r:id="rId23"/>
    <p:sldId id="397" r:id="rId24"/>
    <p:sldId id="447" r:id="rId25"/>
    <p:sldId id="398" r:id="rId26"/>
    <p:sldId id="471" r:id="rId27"/>
    <p:sldId id="396" r:id="rId28"/>
    <p:sldId id="445" r:id="rId29"/>
    <p:sldId id="527" r:id="rId30"/>
    <p:sldId id="399" r:id="rId31"/>
    <p:sldId id="448" r:id="rId32"/>
    <p:sldId id="449" r:id="rId33"/>
    <p:sldId id="450" r:id="rId34"/>
    <p:sldId id="400" r:id="rId35"/>
    <p:sldId id="451" r:id="rId36"/>
    <p:sldId id="402" r:id="rId37"/>
    <p:sldId id="401" r:id="rId38"/>
    <p:sldId id="501" r:id="rId39"/>
    <p:sldId id="489" r:id="rId40"/>
    <p:sldId id="490" r:id="rId41"/>
    <p:sldId id="491" r:id="rId42"/>
    <p:sldId id="492" r:id="rId43"/>
    <p:sldId id="493" r:id="rId44"/>
    <p:sldId id="495" r:id="rId45"/>
    <p:sldId id="496" r:id="rId46"/>
    <p:sldId id="497" r:id="rId47"/>
    <p:sldId id="502" r:id="rId48"/>
    <p:sldId id="403" r:id="rId49"/>
    <p:sldId id="503" r:id="rId50"/>
    <p:sldId id="404" r:id="rId51"/>
    <p:sldId id="409" r:id="rId52"/>
    <p:sldId id="405" r:id="rId53"/>
    <p:sldId id="406" r:id="rId54"/>
    <p:sldId id="504" r:id="rId55"/>
    <p:sldId id="505" r:id="rId56"/>
    <p:sldId id="408" r:id="rId57"/>
    <p:sldId id="395" r:id="rId58"/>
    <p:sldId id="511" r:id="rId59"/>
    <p:sldId id="512" r:id="rId60"/>
    <p:sldId id="513" r:id="rId61"/>
    <p:sldId id="514" r:id="rId62"/>
    <p:sldId id="516" r:id="rId63"/>
    <p:sldId id="518" r:id="rId64"/>
    <p:sldId id="522" r:id="rId65"/>
    <p:sldId id="411" r:id="rId66"/>
    <p:sldId id="412" r:id="rId67"/>
    <p:sldId id="523" r:id="rId68"/>
    <p:sldId id="414" r:id="rId69"/>
    <p:sldId id="524" r:id="rId70"/>
    <p:sldId id="525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298783-015F-417B-B2C8-646BAA51F7BC}">
          <p14:sldIdLst>
            <p14:sldId id="473"/>
            <p14:sldId id="485"/>
            <p14:sldId id="526"/>
            <p14:sldId id="467"/>
            <p14:sldId id="384"/>
            <p14:sldId id="461"/>
            <p14:sldId id="462"/>
            <p14:sldId id="466"/>
            <p14:sldId id="385"/>
            <p14:sldId id="443"/>
            <p14:sldId id="500"/>
            <p14:sldId id="387"/>
            <p14:sldId id="388"/>
            <p14:sldId id="389"/>
            <p14:sldId id="390"/>
            <p14:sldId id="391"/>
            <p14:sldId id="468"/>
            <p14:sldId id="469"/>
            <p14:sldId id="470"/>
            <p14:sldId id="393"/>
            <p14:sldId id="446"/>
            <p14:sldId id="444"/>
            <p14:sldId id="397"/>
            <p14:sldId id="447"/>
            <p14:sldId id="398"/>
            <p14:sldId id="471"/>
            <p14:sldId id="396"/>
            <p14:sldId id="445"/>
            <p14:sldId id="527"/>
            <p14:sldId id="399"/>
            <p14:sldId id="448"/>
            <p14:sldId id="449"/>
            <p14:sldId id="450"/>
            <p14:sldId id="400"/>
            <p14:sldId id="451"/>
            <p14:sldId id="402"/>
            <p14:sldId id="401"/>
            <p14:sldId id="501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502"/>
            <p14:sldId id="403"/>
            <p14:sldId id="503"/>
            <p14:sldId id="404"/>
            <p14:sldId id="409"/>
            <p14:sldId id="405"/>
            <p14:sldId id="406"/>
            <p14:sldId id="504"/>
            <p14:sldId id="505"/>
            <p14:sldId id="408"/>
            <p14:sldId id="395"/>
            <p14:sldId id="511"/>
            <p14:sldId id="512"/>
            <p14:sldId id="513"/>
            <p14:sldId id="514"/>
            <p14:sldId id="516"/>
            <p14:sldId id="518"/>
            <p14:sldId id="522"/>
            <p14:sldId id="411"/>
            <p14:sldId id="412"/>
            <p14:sldId id="523"/>
            <p14:sldId id="414"/>
            <p14:sldId id="524"/>
            <p14:sldId id="525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Unused slides" id="{A4E00059-0F99-4D10-BEA5-646547BA0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00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6386" autoAdjust="0"/>
  </p:normalViewPr>
  <p:slideViewPr>
    <p:cSldViewPr>
      <p:cViewPr varScale="1">
        <p:scale>
          <a:sx n="100" d="100"/>
          <a:sy n="100" d="100"/>
        </p:scale>
        <p:origin x="58" y="76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BB2634-8C2D-4F73-A531-4B89F70F1A6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B2697-585A-4FE2-BA94-87C4A6B7E652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74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75CD-E85B-4EEB-BF57-0BF0B0DB1A96}" type="slidenum">
              <a:rPr lang="en-US"/>
              <a:pPr/>
              <a:t>58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66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438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5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0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4BF06C-F6E8-4205-AA7A-04CE724C9545}" type="slidenum">
              <a:rPr lang="en-AU" altLang="en-US" smtClean="0"/>
              <a:pPr>
                <a:spcBef>
                  <a:spcPct val="0"/>
                </a:spcBef>
              </a:pPr>
              <a:t>71</a:t>
            </a:fld>
            <a:endParaRPr lang="en-AU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del f</a:t>
            </a: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1523" indent="-2736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4651" indent="-21893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251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037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08232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4609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395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21814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8187AB-1700-4BAB-8C71-5309312AECED}" type="slidenum">
              <a:rPr lang="en-AU" altLang="en-US" smtClean="0"/>
              <a:pPr eaLnBrk="1" hangingPunct="1"/>
              <a:t>11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DEF56-873B-4DEB-8625-FD74C2819C5A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061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8CF240-001D-4FE4-8952-FB83E8C2A024}" type="slidenum">
              <a:rPr lang="en-AU" altLang="en-US" smtClean="0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404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812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45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16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8F73-4937-462E-B5FF-0621E2409A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186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6EFB-69B9-469B-9DC5-CDF3501A624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938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8EA4-0A84-4DE3-A7F5-A13C31AF85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53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9464-3999-4ECB-8476-07450CCCA72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16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25C2-5850-4F29-ADCB-C0892481412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59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A6ECE-2BBC-4CB1-BAE7-6CDA0D0488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113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E550-F2D6-4111-A67E-65C22C54B60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845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82C7-1C98-40BD-A577-94B531905AD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218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7588-204A-4F9F-8ABF-4AA36FC92D1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45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81E76-0682-4269-B519-92D9C65734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53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FF59-C5D9-4467-9A2F-1EBB938C16C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19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9C55DC-225B-4B8C-96DA-F5D76131F3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diar@uow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7.wmf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wmf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wmf"/><Relationship Id="rId7" Type="http://schemas.openxmlformats.org/officeDocument/2006/relationships/image" Target="../media/image58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8.wmf"/><Relationship Id="rId7" Type="http://schemas.openxmlformats.org/officeDocument/2006/relationships/image" Target="../media/image64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2.png"/><Relationship Id="rId4" Type="http://schemas.openxmlformats.org/officeDocument/2006/relationships/image" Target="../media/image61.wmf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diarGazder/MECH2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76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9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6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8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8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jpeg"/><Relationship Id="rId4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28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3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3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37.wmf"/><Relationship Id="rId7" Type="http://schemas.openxmlformats.org/officeDocument/2006/relationships/image" Target="../media/image13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4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jpeg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2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2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3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21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5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6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7" Type="http://schemas.openxmlformats.org/officeDocument/2006/relationships/image" Target="../media/image165.w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4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7" Type="http://schemas.openxmlformats.org/officeDocument/2006/relationships/image" Target="../media/image16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70.wmf"/><Relationship Id="rId7" Type="http://schemas.openxmlformats.org/officeDocument/2006/relationships/image" Target="../media/image172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75.jpeg"/><Relationship Id="rId5" Type="http://schemas.openxmlformats.org/officeDocument/2006/relationships/image" Target="../media/image171.wmf"/><Relationship Id="rId10" Type="http://schemas.openxmlformats.org/officeDocument/2006/relationships/image" Target="../media/image174.jpeg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73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69.jpeg"/><Relationship Id="rId7" Type="http://schemas.openxmlformats.org/officeDocument/2006/relationships/image" Target="../media/image17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7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86.wmf"/><Relationship Id="rId3" Type="http://schemas.openxmlformats.org/officeDocument/2006/relationships/image" Target="../media/image174.jpeg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59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jpeg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181.wmf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80.wmf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8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0.wmf"/><Relationship Id="rId9" Type="http://schemas.openxmlformats.org/officeDocument/2006/relationships/image" Target="../media/image18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6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16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9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54000"/>
            <a:ext cx="8207375" cy="1470025"/>
          </a:xfrm>
        </p:spPr>
        <p:txBody>
          <a:bodyPr/>
          <a:lstStyle/>
          <a:p>
            <a:pPr eaLnBrk="1" hangingPunct="1"/>
            <a:r>
              <a:rPr lang="en-AU" altLang="en-US" sz="3200" dirty="0"/>
              <a:t>MECH</a:t>
            </a:r>
            <a:r>
              <a:rPr lang="en-AU" altLang="zh-CN" sz="3200" dirty="0">
                <a:ea typeface="宋体" panose="02010600030101010101" pitchFamily="2" charset="-122"/>
              </a:rPr>
              <a:t>201 </a:t>
            </a:r>
            <a:r>
              <a:rPr lang="en-AU" altLang="en-US" sz="3200" dirty="0"/>
              <a:t>ENGINEERING ANALYSIS</a:t>
            </a:r>
            <a:r>
              <a:rPr lang="en-AU" altLang="en-US" dirty="0"/>
              <a:t> </a:t>
            </a:r>
            <a:r>
              <a:rPr lang="en-AU" altLang="zh-CN" sz="3200" dirty="0">
                <a:ea typeface="宋体" panose="02010600030101010101" pitchFamily="2" charset="-122"/>
              </a:rPr>
              <a:t> </a:t>
            </a:r>
            <a:endParaRPr lang="en-AU" altLang="en-US" sz="3200" dirty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700213"/>
            <a:ext cx="64008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Lecture Notes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(Week 5)</a:t>
            </a:r>
            <a:endParaRPr lang="en-AU" altLang="en-US" sz="4000" b="1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4952" y="3343403"/>
            <a:ext cx="7994496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en-US" sz="2800" b="1" dirty="0"/>
              <a:t>Lecturer</a:t>
            </a:r>
            <a:r>
              <a:rPr lang="en-AU" altLang="zh-CN" sz="2800" b="1" dirty="0">
                <a:ea typeface="宋体" panose="02010600030101010101" pitchFamily="2" charset="-122"/>
              </a:rPr>
              <a:t>: Azdiar Gazder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Based on slides by: Cheng Lu &amp; Hongtao Zhu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Office: 236.101A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Email: </a:t>
            </a:r>
            <a:r>
              <a:rPr lang="en-AU" altLang="zh-CN" sz="2800" b="1" dirty="0">
                <a:solidFill>
                  <a:srgbClr val="0000FF"/>
                </a:solidFill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azdiar@uow.edu.au</a:t>
            </a:r>
            <a:endParaRPr lang="en-AU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Consultation: Appointment by email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A9278-7063-BC1C-FFB4-B65EA76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B8F73-4937-462E-B5FF-0621E2409AE0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1979613" y="1889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49276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43325" y="2997200"/>
            <a:ext cx="217488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51275" y="2060575"/>
            <a:ext cx="1944688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1275" y="3068638"/>
            <a:ext cx="1944688" cy="20161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5940425" y="1700213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00213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40425" y="5157788"/>
          <a:ext cx="2895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190500" progId="Equation.3">
                  <p:embed/>
                </p:oleObj>
              </mc:Choice>
              <mc:Fallback>
                <p:oleObj name="Equation" r:id="rId5" imgW="7366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157788"/>
                        <a:ext cx="2895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3851275" y="2708275"/>
            <a:ext cx="1800225" cy="360363"/>
          </a:xfrm>
          <a:prstGeom prst="rightBrac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059" name="TextBox 18"/>
          <p:cNvSpPr txBox="1">
            <a:spLocks noChangeArrowheads="1"/>
          </p:cNvSpPr>
          <p:nvPr/>
        </p:nvSpPr>
        <p:spPr bwMode="auto">
          <a:xfrm>
            <a:off x="5867400" y="2636838"/>
            <a:ext cx="268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Error (residual):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70513" y="3068638"/>
          <a:ext cx="35941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90500" progId="Equation.3">
                  <p:embed/>
                </p:oleObj>
              </mc:Choice>
              <mc:Fallback>
                <p:oleObj name="Equation" r:id="rId7" imgW="9144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068638"/>
                        <a:ext cx="35941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Box 21"/>
          <p:cNvSpPr txBox="1">
            <a:spLocks noChangeArrowheads="1"/>
          </p:cNvSpPr>
          <p:nvPr/>
        </p:nvSpPr>
        <p:spPr bwMode="auto">
          <a:xfrm>
            <a:off x="5940425" y="4652963"/>
            <a:ext cx="2862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Point on the line:</a:t>
            </a:r>
          </a:p>
        </p:txBody>
      </p:sp>
      <p:sp>
        <p:nvSpPr>
          <p:cNvPr id="2061" name="TextBox 3"/>
          <p:cNvSpPr txBox="1">
            <a:spLocks noChangeArrowheads="1"/>
          </p:cNvSpPr>
          <p:nvPr/>
        </p:nvSpPr>
        <p:spPr bwMode="auto">
          <a:xfrm>
            <a:off x="1476375" y="6237288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n is the total number of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477F0-5314-A0FE-56B8-42B6C9D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86516" y="9000"/>
            <a:ext cx="81812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“Best fit” – </a:t>
            </a:r>
            <a:r>
              <a:rPr lang="en-AU" altLang="en-US" sz="3200" b="1" dirty="0">
                <a:solidFill>
                  <a:schemeClr val="accent2"/>
                </a:solidFill>
                <a:ea typeface="宋体" pitchFamily="2" charset="-122"/>
              </a:rPr>
              <a:t>Least-Squares Regression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ctr" eaLnBrk="1" hangingPunct="1"/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(determination of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 and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3457" y="1659436"/>
            <a:ext cx="8856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The strategy is to </a:t>
            </a:r>
            <a:r>
              <a:rPr lang="en-US" altLang="zh-CN" b="1" dirty="0" err="1">
                <a:ea typeface="宋体" pitchFamily="2" charset="-122"/>
              </a:rPr>
              <a:t>minimise</a:t>
            </a:r>
            <a:r>
              <a:rPr lang="en-US" altLang="zh-CN" b="1" dirty="0">
                <a:ea typeface="宋体" pitchFamily="2" charset="-122"/>
              </a:rPr>
              <a:t> the sum of the squares of the residual errors</a:t>
            </a:r>
            <a:r>
              <a:rPr lang="en-US" altLang="zh-CN" dirty="0">
                <a:ea typeface="宋体" pitchFamily="2" charset="-122"/>
              </a:rPr>
              <a:t> between the </a:t>
            </a:r>
            <a:r>
              <a:rPr lang="en-US" altLang="zh-CN" b="1" dirty="0">
                <a:ea typeface="宋体" pitchFamily="2" charset="-122"/>
              </a:rPr>
              <a:t>measured </a:t>
            </a:r>
            <a:r>
              <a:rPr lang="en-US" altLang="zh-CN" b="1" dirty="0" err="1">
                <a:ea typeface="宋体" pitchFamily="2" charset="-122"/>
              </a:rPr>
              <a:t>y</a:t>
            </a:r>
            <a:r>
              <a:rPr lang="en-US" altLang="zh-CN" b="1" baseline="-25000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the </a:t>
            </a:r>
            <a:r>
              <a:rPr lang="en-US" altLang="zh-CN" b="1" dirty="0">
                <a:ea typeface="宋体" pitchFamily="2" charset="-122"/>
              </a:rPr>
              <a:t>calculated y</a:t>
            </a:r>
            <a:r>
              <a:rPr lang="en-US" altLang="zh-CN" dirty="0">
                <a:ea typeface="宋体" pitchFamily="2" charset="-122"/>
              </a:rPr>
              <a:t> with the linear model (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baseline="-25000" dirty="0">
                <a:ea typeface="宋体" pitchFamily="2" charset="-122"/>
              </a:rPr>
              <a:t>0</a:t>
            </a:r>
            <a:r>
              <a:rPr lang="en-US" altLang="zh-CN" b="1" dirty="0">
                <a:ea typeface="宋体" pitchFamily="2" charset="-122"/>
              </a:rPr>
              <a:t>+a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b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).</a:t>
            </a:r>
            <a:endParaRPr lang="en-AU" altLang="en-US" i="1" dirty="0"/>
          </a:p>
        </p:txBody>
      </p:sp>
      <p:sp>
        <p:nvSpPr>
          <p:cNvPr id="8" name="Oval Callout 7"/>
          <p:cNvSpPr/>
          <p:nvPr/>
        </p:nvSpPr>
        <p:spPr>
          <a:xfrm>
            <a:off x="5650733" y="2882310"/>
            <a:ext cx="540544" cy="917972"/>
          </a:xfrm>
          <a:prstGeom prst="wedgeEllipseCallout">
            <a:avLst>
              <a:gd name="adj1" fmla="val -377840"/>
              <a:gd name="adj2" fmla="val -14601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Callout 8"/>
          <p:cNvSpPr/>
          <p:nvPr/>
        </p:nvSpPr>
        <p:spPr>
          <a:xfrm>
            <a:off x="8789193" y="2989246"/>
            <a:ext cx="305394" cy="272327"/>
          </a:xfrm>
          <a:prstGeom prst="wedgeEllipseCallout">
            <a:avLst>
              <a:gd name="adj1" fmla="val -1141418"/>
              <a:gd name="adj2" fmla="val -4111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Callout 9"/>
          <p:cNvSpPr/>
          <p:nvPr/>
        </p:nvSpPr>
        <p:spPr>
          <a:xfrm>
            <a:off x="6028774" y="3039944"/>
            <a:ext cx="2863706" cy="542356"/>
          </a:xfrm>
          <a:prstGeom prst="wedgeEllipseCallout">
            <a:avLst>
              <a:gd name="adj1" fmla="val -3939"/>
              <a:gd name="adj2" fmla="val -24818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95906" y="2818411"/>
          <a:ext cx="8498681" cy="95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480" imgH="431640" progId="Equation.3">
                  <p:embed/>
                </p:oleObj>
              </mc:Choice>
              <mc:Fallback>
                <p:oleObj name="Equation" r:id="rId3" imgW="3822480" imgH="43164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06" y="2818411"/>
                        <a:ext cx="8498681" cy="959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9502" y="2586289"/>
            <a:ext cx="13372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 err="1">
                <a:ea typeface="宋体" pitchFamily="2" charset="-122"/>
              </a:rPr>
              <a:t>Minimise</a:t>
            </a:r>
            <a:endParaRPr lang="en-AU" sz="2100" b="1" dirty="0">
              <a:ea typeface="宋体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BA7EF-6665-46CB-B7BC-D331E01723EF}"/>
              </a:ext>
            </a:extLst>
          </p:cNvPr>
          <p:cNvGrpSpPr/>
          <p:nvPr/>
        </p:nvGrpSpPr>
        <p:grpSpPr>
          <a:xfrm>
            <a:off x="2150863" y="4029018"/>
            <a:ext cx="4864896" cy="1809989"/>
            <a:chOff x="1784351" y="4030345"/>
            <a:chExt cx="6486527" cy="2413318"/>
          </a:xfrm>
        </p:grpSpPr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V="1">
              <a:off x="2405063" y="4319588"/>
              <a:ext cx="0" cy="2124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2422525" y="6427788"/>
              <a:ext cx="4867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62"/>
            <p:cNvSpPr>
              <a:spLocks noChangeArrowheads="1"/>
            </p:cNvSpPr>
            <p:nvPr/>
          </p:nvSpPr>
          <p:spPr bwMode="auto">
            <a:xfrm>
              <a:off x="2786063" y="56435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3"/>
            <p:cNvSpPr>
              <a:spLocks noChangeArrowheads="1"/>
            </p:cNvSpPr>
            <p:nvPr/>
          </p:nvSpPr>
          <p:spPr bwMode="auto">
            <a:xfrm>
              <a:off x="6321425" y="413861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4"/>
            <p:cNvSpPr>
              <a:spLocks noChangeArrowheads="1"/>
            </p:cNvSpPr>
            <p:nvPr/>
          </p:nvSpPr>
          <p:spPr bwMode="auto">
            <a:xfrm>
              <a:off x="5129530" y="548005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4376738" y="49069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6"/>
            <p:cNvSpPr>
              <a:spLocks noChangeArrowheads="1"/>
            </p:cNvSpPr>
            <p:nvPr/>
          </p:nvSpPr>
          <p:spPr bwMode="auto">
            <a:xfrm>
              <a:off x="3743008" y="594360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V="1">
              <a:off x="2413000" y="4365625"/>
              <a:ext cx="4581525" cy="18367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2862263" y="4230688"/>
              <a:ext cx="3535362" cy="1801812"/>
              <a:chOff x="1824" y="2735"/>
              <a:chExt cx="2227" cy="1135"/>
            </a:xfrm>
          </p:grpSpPr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824" y="3694"/>
                <a:ext cx="0" cy="17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>
                <a:off x="2421" y="3635"/>
                <a:ext cx="1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>
                <a:off x="2829" y="3224"/>
                <a:ext cx="0" cy="22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3300" y="3279"/>
                <a:ext cx="0" cy="3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>
                <a:off x="4051" y="2735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85"/>
            <p:cNvGrpSpPr>
              <a:grpSpLocks/>
            </p:cNvGrpSpPr>
            <p:nvPr/>
          </p:nvGrpSpPr>
          <p:grpSpPr bwMode="auto">
            <a:xfrm>
              <a:off x="1784351" y="4683127"/>
              <a:ext cx="5006975" cy="1736726"/>
              <a:chOff x="1145" y="2778"/>
              <a:chExt cx="3154" cy="1094"/>
            </a:xfrm>
          </p:grpSpPr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3941" y="2781"/>
                <a:ext cx="0" cy="20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auto">
              <a:xfrm flipH="1">
                <a:off x="3408" y="2989"/>
                <a:ext cx="533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81"/>
              <p:cNvSpPr txBox="1">
                <a:spLocks noChangeArrowheads="1"/>
              </p:cNvSpPr>
              <p:nvPr/>
            </p:nvSpPr>
            <p:spPr bwMode="auto">
              <a:xfrm>
                <a:off x="3982" y="2778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82"/>
              <p:cNvSpPr txBox="1">
                <a:spLocks noChangeArrowheads="1"/>
              </p:cNvSpPr>
              <p:nvPr/>
            </p:nvSpPr>
            <p:spPr bwMode="auto">
              <a:xfrm>
                <a:off x="1145" y="3562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4" name="Group 167"/>
            <p:cNvGrpSpPr>
              <a:grpSpLocks/>
            </p:cNvGrpSpPr>
            <p:nvPr/>
          </p:nvGrpSpPr>
          <p:grpSpPr bwMode="auto">
            <a:xfrm>
              <a:off x="5214940" y="5330825"/>
              <a:ext cx="3055938" cy="646113"/>
              <a:chOff x="3306" y="3428"/>
              <a:chExt cx="1925" cy="407"/>
            </a:xfrm>
          </p:grpSpPr>
          <p:sp>
            <p:nvSpPr>
              <p:cNvPr id="26" name="Line 111"/>
              <p:cNvSpPr>
                <a:spLocks noChangeShapeType="1"/>
              </p:cNvSpPr>
              <p:nvPr/>
            </p:nvSpPr>
            <p:spPr bwMode="auto">
              <a:xfrm flipH="1" flipV="1">
                <a:off x="3306" y="3428"/>
                <a:ext cx="543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66"/>
              <p:cNvSpPr txBox="1">
                <a:spLocks noChangeArrowheads="1"/>
              </p:cNvSpPr>
              <p:nvPr/>
            </p:nvSpPr>
            <p:spPr bwMode="auto">
              <a:xfrm>
                <a:off x="3798" y="3486"/>
                <a:ext cx="143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 err="1">
                    <a:latin typeface="Times New Roman" pitchFamily="18" charset="0"/>
                  </a:rPr>
                  <a:t>y</a:t>
                </a:r>
                <a:r>
                  <a:rPr lang="en-US" sz="2100" b="1" i="1" baseline="-25000" dirty="0" err="1">
                    <a:latin typeface="Times New Roman" pitchFamily="18" charset="0"/>
                  </a:rPr>
                  <a:t>i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0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1</a:t>
                </a:r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>
                    <a:latin typeface="Times New Roman" pitchFamily="18" charset="0"/>
                  </a:rPr>
                  <a:t>x</a:t>
                </a:r>
                <a:r>
                  <a:rPr lang="en-US" sz="2100" b="1" i="1" baseline="-25000" dirty="0">
                    <a:latin typeface="Times New Roman" pitchFamily="18" charset="0"/>
                  </a:rPr>
                  <a:t>i </a:t>
                </a:r>
                <a:endParaRPr lang="en-US" sz="2100" b="1" baseline="30000" dirty="0">
                  <a:latin typeface="Times New Roman" pitchFamily="18" charset="0"/>
                </a:endParaRPr>
              </a:p>
            </p:txBody>
          </p:sp>
        </p:grpSp>
        <p:sp>
          <p:nvSpPr>
            <p:cNvPr id="25" name="Text Box 82">
              <a:extLst>
                <a:ext uri="{FF2B5EF4-FFF2-40B4-BE49-F238E27FC236}">
                  <a16:creationId xmlns:a16="http://schemas.microsoft.com/office/drawing/2014/main" id="{776B6A89-D64B-41E9-9C45-67BBA58D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798" y="4030345"/>
              <a:ext cx="38301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Times New Roman" pitchFamily="18" charset="0"/>
                </a:rPr>
                <a:t>y</a:t>
              </a:r>
              <a:endParaRPr lang="en-US" b="1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Text Box 82">
            <a:extLst>
              <a:ext uri="{FF2B5EF4-FFF2-40B4-BE49-F238E27FC236}">
                <a16:creationId xmlns:a16="http://schemas.microsoft.com/office/drawing/2014/main" id="{EF3C00E1-D313-42C0-83DF-793D150D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1" y="549164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x</a:t>
            </a:r>
            <a:endParaRPr lang="en-US" b="1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D61E7-74BC-7DD8-A362-C072D0D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69279" y="233869"/>
            <a:ext cx="5405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 and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38554"/>
              </p:ext>
            </p:extLst>
          </p:nvPr>
        </p:nvGraphicFramePr>
        <p:xfrm>
          <a:off x="2058986" y="4194000"/>
          <a:ext cx="50260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825500" progId="Equation.3">
                  <p:embed/>
                </p:oleObj>
              </mc:Choice>
              <mc:Fallback>
                <p:oleObj name="Equation" r:id="rId3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6" y="4194000"/>
                        <a:ext cx="50260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own Arrow 17"/>
          <p:cNvSpPr/>
          <p:nvPr/>
        </p:nvSpPr>
        <p:spPr>
          <a:xfrm>
            <a:off x="4283867" y="900808"/>
            <a:ext cx="576262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9" name="Down Arrow 18"/>
          <p:cNvSpPr/>
          <p:nvPr/>
        </p:nvSpPr>
        <p:spPr>
          <a:xfrm>
            <a:off x="4283867" y="3005088"/>
            <a:ext cx="576262" cy="64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942913" y="3744000"/>
            <a:ext cx="5258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  <a:ea typeface="宋体" panose="02010600030101010101" pitchFamily="2" charset="-122"/>
              </a:rPr>
              <a:t>The first derivatives are equal to zero.</a:t>
            </a:r>
            <a:endParaRPr lang="en-AU" altLang="en-US" sz="2200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478309"/>
              </p:ext>
            </p:extLst>
          </p:nvPr>
        </p:nvGraphicFramePr>
        <p:xfrm>
          <a:off x="1158873" y="1548508"/>
          <a:ext cx="68262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3" y="1548508"/>
                        <a:ext cx="682625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9779" y="2845634"/>
            <a:ext cx="28953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where,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and 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are unknowns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6266F-6230-92C7-0C0C-EA070A4F515A}"/>
              </a:ext>
            </a:extLst>
          </p:cNvPr>
          <p:cNvSpPr txBox="1"/>
          <p:nvPr/>
        </p:nvSpPr>
        <p:spPr>
          <a:xfrm>
            <a:off x="-18000" y="6479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73AA-05A2-B86C-1813-5DC4CF2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25813"/>
              </p:ext>
            </p:extLst>
          </p:nvPr>
        </p:nvGraphicFramePr>
        <p:xfrm>
          <a:off x="2051050" y="54000"/>
          <a:ext cx="50260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825500" progId="Equation.3">
                  <p:embed/>
                </p:oleObj>
              </mc:Choice>
              <mc:Fallback>
                <p:oleObj name="Equation" r:id="rId2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000"/>
                        <a:ext cx="50260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>
            <a:off x="4067175" y="2141562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88588"/>
              </p:ext>
            </p:extLst>
          </p:nvPr>
        </p:nvGraphicFramePr>
        <p:xfrm>
          <a:off x="2268538" y="2912287"/>
          <a:ext cx="45339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825500" progId="Equation.3">
                  <p:embed/>
                </p:oleObj>
              </mc:Choice>
              <mc:Fallback>
                <p:oleObj name="Equation" r:id="rId4" imgW="16383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12287"/>
                        <a:ext cx="45339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3995738" y="5184000"/>
            <a:ext cx="792162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F1449-75F1-237A-DA91-9B85B6C791EE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266A2-FDA6-51E9-AB37-8DE54D9C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99156"/>
              </p:ext>
            </p:extLst>
          </p:nvPr>
        </p:nvGraphicFramePr>
        <p:xfrm>
          <a:off x="2124075" y="99000"/>
          <a:ext cx="47799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876300" progId="Equation.3">
                  <p:embed/>
                </p:oleObj>
              </mc:Choice>
              <mc:Fallback>
                <p:oleObj name="Equation" r:id="rId2" imgW="17272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9000"/>
                        <a:ext cx="477996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3924300" y="2537375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6150" name="TextBox 17"/>
          <p:cNvSpPr txBox="1">
            <a:spLocks noChangeArrowheads="1"/>
          </p:cNvSpPr>
          <p:nvPr/>
        </p:nvSpPr>
        <p:spPr bwMode="auto">
          <a:xfrm>
            <a:off x="395288" y="3015488"/>
            <a:ext cx="1741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Solution:</a:t>
            </a:r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67402"/>
              </p:ext>
            </p:extLst>
          </p:nvPr>
        </p:nvGraphicFramePr>
        <p:xfrm>
          <a:off x="755650" y="3520313"/>
          <a:ext cx="4217988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1028700" progId="Equation.3">
                  <p:embed/>
                </p:oleObj>
              </mc:Choice>
              <mc:Fallback>
                <p:oleObj name="Equation" r:id="rId4" imgW="1524000" imgH="1028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20313"/>
                        <a:ext cx="4217988" cy="28336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700338" y="3789000"/>
            <a:ext cx="3960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7052"/>
              </p:ext>
            </p:extLst>
          </p:nvPr>
        </p:nvGraphicFramePr>
        <p:xfrm>
          <a:off x="6776077" y="2799000"/>
          <a:ext cx="1524000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1218671" progId="Equation.3">
                  <p:embed/>
                </p:oleObj>
              </mc:Choice>
              <mc:Fallback>
                <p:oleObj name="Equation" r:id="rId6" imgW="622030" imgH="121867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077" y="2799000"/>
                        <a:ext cx="1524000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A15AB2-346E-03E8-D242-C8E54FB949A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44592-8E88-34AE-05BE-F133035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2268538" y="9000"/>
            <a:ext cx="4508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Quantification of error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175" name="TextBox 15"/>
          <p:cNvSpPr txBox="1">
            <a:spLocks noChangeArrowheads="1"/>
          </p:cNvSpPr>
          <p:nvPr/>
        </p:nvSpPr>
        <p:spPr bwMode="auto">
          <a:xfrm>
            <a:off x="539750" y="684000"/>
            <a:ext cx="4225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1) Standard error of the estimate:</a:t>
            </a:r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22096"/>
              </p:ext>
            </p:extLst>
          </p:nvPr>
        </p:nvGraphicFramePr>
        <p:xfrm>
          <a:off x="1908175" y="1188825"/>
          <a:ext cx="2236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381000" progId="Equation.3">
                  <p:embed/>
                </p:oleObj>
              </mc:Choice>
              <mc:Fallback>
                <p:oleObj name="Equation" r:id="rId3" imgW="7366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88825"/>
                        <a:ext cx="22367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46191"/>
              </p:ext>
            </p:extLst>
          </p:nvPr>
        </p:nvGraphicFramePr>
        <p:xfrm>
          <a:off x="4932363" y="1333288"/>
          <a:ext cx="2824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419100" progId="Equation.3">
                  <p:embed/>
                </p:oleObj>
              </mc:Choice>
              <mc:Fallback>
                <p:oleObj name="Equation" r:id="rId5" imgW="12573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33288"/>
                        <a:ext cx="28241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682625" y="3294000"/>
            <a:ext cx="3797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2) Correlation coefficient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(coefficient of determination):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82761"/>
              </p:ext>
            </p:extLst>
          </p:nvPr>
        </p:nvGraphicFramePr>
        <p:xfrm>
          <a:off x="2266950" y="4200463"/>
          <a:ext cx="19446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419100" progId="Equation.3">
                  <p:embed/>
                </p:oleObj>
              </mc:Choice>
              <mc:Fallback>
                <p:oleObj name="Equation" r:id="rId7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200463"/>
                        <a:ext cx="194468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99568"/>
              </p:ext>
            </p:extLst>
          </p:nvPr>
        </p:nvGraphicFramePr>
        <p:xfrm>
          <a:off x="5430838" y="43433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300" imgH="419100" progId="Equation.3">
                  <p:embed/>
                </p:oleObj>
              </mc:Choice>
              <mc:Fallback>
                <p:oleObj name="Equation" r:id="rId9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3433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23"/>
          <p:cNvSpPr txBox="1">
            <a:spLocks noChangeArrowheads="1"/>
          </p:cNvSpPr>
          <p:nvPr/>
        </p:nvSpPr>
        <p:spPr bwMode="auto">
          <a:xfrm>
            <a:off x="297000" y="5327154"/>
            <a:ext cx="855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r = 1</a:t>
            </a:r>
            <a:r>
              <a:rPr lang="en-AU" altLang="en-US" sz="2000" dirty="0"/>
              <a:t> signifies a perfect fit with the line explaining 100% of data variability.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If r = r</a:t>
            </a:r>
            <a:r>
              <a:rPr lang="en-AU" altLang="en-US" sz="2000" baseline="30000" dirty="0"/>
              <a:t>2 </a:t>
            </a:r>
            <a:r>
              <a:rPr lang="en-AU" altLang="en-US" sz="2000" dirty="0"/>
              <a:t>= 0, S</a:t>
            </a:r>
            <a:r>
              <a:rPr lang="en-AU" altLang="en-US" sz="2000" baseline="-25000" dirty="0"/>
              <a:t>r</a:t>
            </a:r>
            <a:r>
              <a:rPr lang="en-AU" altLang="en-US" sz="2000" dirty="0"/>
              <a:t> = S</a:t>
            </a:r>
            <a:r>
              <a:rPr lang="en-AU" altLang="en-US" sz="2000" baseline="-25000" dirty="0"/>
              <a:t>t</a:t>
            </a:r>
            <a:r>
              <a:rPr lang="en-AU" altLang="en-US" sz="2000" dirty="0"/>
              <a:t>, the fit represents no improvement.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899112" y="2363575"/>
            <a:ext cx="52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S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y/x</a:t>
            </a:r>
            <a:r>
              <a:rPr lang="en-AU" altLang="en-US" sz="2000" b="1" dirty="0">
                <a:solidFill>
                  <a:srgbClr val="FF0000"/>
                </a:solidFill>
              </a:rPr>
              <a:t> = 0 </a:t>
            </a:r>
            <a:r>
              <a:rPr lang="en-AU" altLang="en-US" sz="2000" dirty="0"/>
              <a:t>indicates a perfect fit.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n-2 because 2 degrees of freedom  are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9CA31-2612-84E5-B573-A5E43D021291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A46E-5B44-F61E-DFC8-4E582B87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24820" y="9000"/>
            <a:ext cx="74943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</a:t>
            </a:r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– </a:t>
            </a:r>
            <a:r>
              <a:rPr lang="en-AU" altLang="en-US" sz="3200" b="1" dirty="0">
                <a:solidFill>
                  <a:srgbClr val="FF0000"/>
                </a:solidFill>
                <a:ea typeface="宋体" pitchFamily="2" charset="-122"/>
              </a:rPr>
              <a:t>Least-Squares Regression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55386" y="1048627"/>
            <a:ext cx="7633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straight line to the x and y values given in the following table.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214563"/>
            <a:ext cx="358933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320925"/>
            <a:ext cx="29495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67F33-0B1D-F8E5-D013-6ECBFB13DB3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54E3-7920-3A58-75AA-DDC7FA7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708400" y="9000"/>
            <a:ext cx="1822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3563938" y="1125538"/>
          <a:ext cx="8429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36" imgH="152268" progId="Equation.3">
                  <p:embed/>
                </p:oleObj>
              </mc:Choice>
              <mc:Fallback>
                <p:oleObj name="Equation" r:id="rId2" imgW="304536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25538"/>
                        <a:ext cx="8429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3419475" y="1916113"/>
          <a:ext cx="4783138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825500" progId="Equation.3">
                  <p:embed/>
                </p:oleObj>
              </mc:Choice>
              <mc:Fallback>
                <p:oleObj name="Equation" r:id="rId4" imgW="17272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16113"/>
                        <a:ext cx="4783138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76425" y="4606925"/>
          <a:ext cx="5318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609600" progId="Equation.3">
                  <p:embed/>
                </p:oleObj>
              </mc:Choice>
              <mc:Fallback>
                <p:oleObj name="Equation" r:id="rId6" imgW="21717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06925"/>
                        <a:ext cx="5318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29495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AEF1A-2158-219D-33CC-3FC83E853751}"/>
              </a:ext>
            </a:extLst>
          </p:cNvPr>
          <p:cNvSpPr txBox="1"/>
          <p:nvPr/>
        </p:nvSpPr>
        <p:spPr>
          <a:xfrm>
            <a:off x="-18000" y="6524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C5F08-8D1D-1700-E830-5AF83F86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7"/>
          <p:cNvGraphicFramePr>
            <a:graphicFrameLocks noChangeAspect="1"/>
          </p:cNvGraphicFramePr>
          <p:nvPr/>
        </p:nvGraphicFramePr>
        <p:xfrm>
          <a:off x="1187450" y="404813"/>
          <a:ext cx="68976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1028700" progId="Equation.3">
                  <p:embed/>
                </p:oleObj>
              </mc:Choice>
              <mc:Fallback>
                <p:oleObj name="Equation" r:id="rId2" imgW="3022600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6897688" cy="2336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30550"/>
            <a:ext cx="32575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076825" y="4365625"/>
            <a:ext cx="1439863" cy="5762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16688" y="467042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700" imgH="190500" progId="Equation.3">
                  <p:embed/>
                </p:oleObj>
              </mc:Choice>
              <mc:Fallback>
                <p:oleObj name="Equation" r:id="rId5" imgW="6477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7042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77507C-AE38-1472-FBDA-E549CBA4B865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20983-E4F7-316F-B928-F6278FB0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13329"/>
              </p:ext>
            </p:extLst>
          </p:nvPr>
        </p:nvGraphicFramePr>
        <p:xfrm>
          <a:off x="2251074" y="4028020"/>
          <a:ext cx="4641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381000" progId="Equation.3">
                  <p:embed/>
                </p:oleObj>
              </mc:Choice>
              <mc:Fallback>
                <p:oleObj name="Equation" r:id="rId2" imgW="18034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4" y="4028020"/>
                        <a:ext cx="4641850" cy="977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55650" y="3141663"/>
          <a:ext cx="3908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3">
                  <p:embed/>
                </p:oleObj>
              </mc:Choice>
              <mc:Fallback>
                <p:oleObj name="Equation" r:id="rId4" imgW="1739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908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59338" y="3068638"/>
          <a:ext cx="3194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419100" progId="Equation.3">
                  <p:embed/>
                </p:oleObj>
              </mc:Choice>
              <mc:Fallback>
                <p:oleObj name="Equation" r:id="rId6" imgW="1422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3194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4740"/>
              </p:ext>
            </p:extLst>
          </p:nvPr>
        </p:nvGraphicFramePr>
        <p:xfrm>
          <a:off x="1906587" y="5184000"/>
          <a:ext cx="53308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800" imgH="419100" progId="Equation.3">
                  <p:embed/>
                </p:oleObj>
              </mc:Choice>
              <mc:Fallback>
                <p:oleObj name="Equation" r:id="rId8" imgW="2209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5184000"/>
                        <a:ext cx="5330825" cy="1006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2" descr="Table 17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61928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5135A-5EB3-E018-E297-EE6FC1F009F1}"/>
              </a:ext>
            </a:extLst>
          </p:cNvPr>
          <p:cNvSpPr txBox="1"/>
          <p:nvPr/>
        </p:nvSpPr>
        <p:spPr>
          <a:xfrm>
            <a:off x="-18000" y="6489000"/>
            <a:ext cx="549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 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A140-090F-F588-4D39-5770EDE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710970"/>
            <a:ext cx="8229600" cy="1143000"/>
          </a:xfrm>
        </p:spPr>
        <p:txBody>
          <a:bodyPr/>
          <a:lstStyle/>
          <a:p>
            <a:pPr algn="l"/>
            <a:r>
              <a:rPr lang="en-AU" altLang="en-US" sz="3200" b="1" dirty="0"/>
              <a:t>Week 2 – Roots of equations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11560" y="2105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3 - 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Linear Algebraic Equations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560" y="349908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4 -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 Optimization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5A379-D42D-F194-C433-8FD336C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38363" y="9000"/>
            <a:ext cx="4873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5837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76350"/>
            <a:ext cx="40862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597300"/>
            <a:ext cx="4086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356100" y="1939950"/>
            <a:ext cx="1079500" cy="50323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4" name="TextBox 18"/>
          <p:cNvSpPr txBox="1">
            <a:spLocks noChangeArrowheads="1"/>
          </p:cNvSpPr>
          <p:nvPr/>
        </p:nvSpPr>
        <p:spPr bwMode="auto">
          <a:xfrm>
            <a:off x="5651500" y="1939950"/>
            <a:ext cx="2323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Not a good fit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356100" y="4389106"/>
            <a:ext cx="1081088" cy="504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6" name="TextBox 20"/>
          <p:cNvSpPr txBox="1">
            <a:spLocks noChangeArrowheads="1"/>
          </p:cNvSpPr>
          <p:nvPr/>
        </p:nvSpPr>
        <p:spPr bwMode="auto">
          <a:xfrm>
            <a:off x="5651500" y="4364087"/>
            <a:ext cx="2042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Is a good fit</a:t>
            </a:r>
          </a:p>
        </p:txBody>
      </p:sp>
      <p:sp>
        <p:nvSpPr>
          <p:cNvPr id="9" name="Explosion 2 8"/>
          <p:cNvSpPr/>
          <p:nvPr/>
        </p:nvSpPr>
        <p:spPr>
          <a:xfrm>
            <a:off x="4662487" y="5184775"/>
            <a:ext cx="4086226" cy="1412875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of a non-linear relationship?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1C196-1B91-0A45-3272-D8DC97A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73762" y="9000"/>
            <a:ext cx="819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459" name="TextBox 18"/>
          <p:cNvSpPr txBox="1">
            <a:spLocks noChangeArrowheads="1"/>
          </p:cNvSpPr>
          <p:nvPr/>
        </p:nvSpPr>
        <p:spPr bwMode="auto">
          <a:xfrm>
            <a:off x="1016999" y="1449000"/>
            <a:ext cx="7110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1: </a:t>
            </a:r>
            <a:r>
              <a:rPr lang="en-AU" altLang="en-US" sz="2800" dirty="0"/>
              <a:t>Linearize a nonlinear relationship.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2: </a:t>
            </a:r>
            <a:r>
              <a:rPr lang="en-AU" altLang="en-US" sz="2800" dirty="0"/>
              <a:t>Determine the coefficients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the linearized relationship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Step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3: </a:t>
            </a:r>
            <a:r>
              <a:rPr lang="en-AU" altLang="en-US" sz="2800" dirty="0"/>
              <a:t>Substitute the coefficients back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into the nonlinear relationship.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723CF-4075-9D82-57D8-144A19F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6E53F29-D7E7-F02F-57AE-0DEC1C5E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212"/>
            <a:ext cx="7877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1506" name="TextBox 18"/>
          <p:cNvSpPr txBox="1">
            <a:spLocks noChangeArrowheads="1"/>
          </p:cNvSpPr>
          <p:nvPr/>
        </p:nvSpPr>
        <p:spPr bwMode="auto">
          <a:xfrm>
            <a:off x="638175" y="658112"/>
            <a:ext cx="2404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latin typeface="+mj-lt"/>
              </a:rPr>
              <a:t>(1) Power function: </a:t>
            </a:r>
          </a:p>
        </p:txBody>
      </p:sp>
      <p:graphicFrame>
        <p:nvGraphicFramePr>
          <p:cNvPr id="215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51949"/>
              </p:ext>
            </p:extLst>
          </p:nvPr>
        </p:nvGraphicFramePr>
        <p:xfrm>
          <a:off x="899592" y="988044"/>
          <a:ext cx="21256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8044"/>
                        <a:ext cx="21256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716883" y="1783112"/>
            <a:ext cx="57626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21510" name="TextBox 18"/>
          <p:cNvSpPr txBox="1">
            <a:spLocks noChangeArrowheads="1"/>
          </p:cNvSpPr>
          <p:nvPr/>
        </p:nvSpPr>
        <p:spPr bwMode="auto">
          <a:xfrm>
            <a:off x="3515098" y="3139987"/>
            <a:ext cx="2351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  <a:latin typeface="+mj-lt"/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  <a:latin typeface="+mj-lt"/>
              </a:rPr>
              <a:t>between X and Y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78" y="614362"/>
            <a:ext cx="27717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2385074" y="1828112"/>
            <a:ext cx="34811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latin typeface="+mj-lt"/>
              </a:rPr>
              <a:t>applying log10 or natural log on both sides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1652122" y="3055617"/>
            <a:ext cx="574675" cy="73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753564" y="450716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467" y="4963890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+mj-lt"/>
              </a:rPr>
              <a:t>Determine </a:t>
            </a:r>
            <a:r>
              <a:rPr lang="en-AU" sz="2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AU" sz="2000" dirty="0">
                <a:latin typeface="+mj-lt"/>
              </a:rPr>
              <a:t> and </a:t>
            </a:r>
            <a:r>
              <a:rPr lang="en-AU" sz="2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AU" sz="2000" dirty="0">
                <a:latin typeface="+mj-lt"/>
              </a:rPr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716883" y="5452164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136" y="5923113"/>
                <a:ext cx="1171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6" y="5923113"/>
                <a:ext cx="1171796" cy="307777"/>
              </a:xfrm>
              <a:prstGeom prst="rect">
                <a:avLst/>
              </a:prstGeom>
              <a:blipFill>
                <a:blip r:embed="rId5"/>
                <a:stretch>
                  <a:fillRect l="-1563" b="-2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26797" y="5923112"/>
                <a:ext cx="911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97" y="5923112"/>
                <a:ext cx="911403" cy="307777"/>
              </a:xfrm>
              <a:prstGeom prst="rect">
                <a:avLst/>
              </a:prstGeom>
              <a:blipFill>
                <a:blip r:embed="rId6"/>
                <a:stretch>
                  <a:fillRect l="-8000" r="-2000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337" y="2548112"/>
                <a:ext cx="31272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7" y="2548112"/>
                <a:ext cx="3127266" cy="307777"/>
              </a:xfrm>
              <a:prstGeom prst="rect">
                <a:avLst/>
              </a:prstGeom>
              <a:blipFill>
                <a:blip r:embed="rId7"/>
                <a:stretch>
                  <a:fillRect l="-1170" r="-2144" b="-4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1588" y="4080343"/>
                <a:ext cx="25408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000" b="0" dirty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588" y="4080343"/>
                <a:ext cx="2540824" cy="615553"/>
              </a:xfrm>
              <a:prstGeom prst="rect">
                <a:avLst/>
              </a:prstGeom>
              <a:blipFill>
                <a:blip r:embed="rId8"/>
                <a:stretch>
                  <a:fillRect l="-1683" b="-18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6706" y="3858186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6" y="3858186"/>
                <a:ext cx="1496885" cy="307777"/>
              </a:xfrm>
              <a:prstGeom prst="rect">
                <a:avLst/>
              </a:prstGeom>
              <a:blipFill>
                <a:blip r:embed="rId9"/>
                <a:stretch>
                  <a:fillRect l="-3265" r="-3265" b="-2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B8CD20-330D-F4A9-6E63-7B1A63AE508D}"/>
              </a:ext>
            </a:extLst>
          </p:cNvPr>
          <p:cNvSpPr txBox="1"/>
          <p:nvPr/>
        </p:nvSpPr>
        <p:spPr>
          <a:xfrm>
            <a:off x="-18000" y="6489000"/>
            <a:ext cx="6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856491-D82E-CA6B-DB5D-82692C3C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43560" y="30363"/>
            <a:ext cx="8691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Linearization of nonlinear relationships</a:t>
            </a:r>
            <a:endParaRPr lang="en-AU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334924" y="980475"/>
            <a:ext cx="447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power equation to the (x, y) data.</a:t>
            </a:r>
          </a:p>
        </p:txBody>
      </p:sp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13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916113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093F7-78DC-8FCB-79CE-EEE882199CC1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C42F4-6ED2-8EE2-DC73-DAD0FCCD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635375" y="9000"/>
            <a:ext cx="182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8208" y="773113"/>
            <a:ext cx="3368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Power law relationship:</a:t>
            </a:r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5905"/>
              </p:ext>
            </p:extLst>
          </p:nvPr>
        </p:nvGraphicFramePr>
        <p:xfrm>
          <a:off x="3621088" y="504000"/>
          <a:ext cx="17208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15806" progId="Equation.3">
                  <p:embed/>
                </p:oleObj>
              </mc:Choice>
              <mc:Fallback>
                <p:oleObj name="Equation" r:id="rId3" imgW="431613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04000"/>
                        <a:ext cx="17208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208" y="1349544"/>
            <a:ext cx="6264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Linearise by applying log10 to both sides:</a:t>
            </a: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72812"/>
              </p:ext>
            </p:extLst>
          </p:nvPr>
        </p:nvGraphicFramePr>
        <p:xfrm>
          <a:off x="2124075" y="1798688"/>
          <a:ext cx="45354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033" imgH="203112" progId="Equation.3">
                  <p:embed/>
                </p:oleObj>
              </mc:Choice>
              <mc:Fallback>
                <p:oleObj name="Equation" r:id="rId5" imgW="153603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98688"/>
                        <a:ext cx="45354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946525"/>
            <a:ext cx="288131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34670"/>
              </p:ext>
            </p:extLst>
          </p:nvPr>
        </p:nvGraphicFramePr>
        <p:xfrm>
          <a:off x="2201977" y="2860920"/>
          <a:ext cx="3930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800" imgH="228600" progId="Equation.3">
                  <p:embed/>
                </p:oleObj>
              </mc:Choice>
              <mc:Fallback>
                <p:oleObj name="Equation" r:id="rId8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77" y="2860920"/>
                        <a:ext cx="3930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5"/>
          <p:cNvSpPr txBox="1">
            <a:spLocks noChangeArrowheads="1"/>
          </p:cNvSpPr>
          <p:nvPr/>
        </p:nvSpPr>
        <p:spPr bwMode="auto">
          <a:xfrm>
            <a:off x="18208" y="2380952"/>
            <a:ext cx="6398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Linear relationship between log(y) and log(x):</a:t>
            </a:r>
          </a:p>
        </p:txBody>
      </p:sp>
      <p:graphicFrame>
        <p:nvGraphicFramePr>
          <p:cNvPr id="245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65250"/>
              </p:ext>
            </p:extLst>
          </p:nvPr>
        </p:nvGraphicFramePr>
        <p:xfrm>
          <a:off x="6942023" y="2529000"/>
          <a:ext cx="1839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200" imgH="457200" progId="Equation.3">
                  <p:embed/>
                </p:oleObj>
              </mc:Choice>
              <mc:Fallback>
                <p:oleObj name="Equation" r:id="rId10" imgW="711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023" y="2529000"/>
                        <a:ext cx="183991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75100"/>
            <a:ext cx="19431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35375" y="4868863"/>
            <a:ext cx="912813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182176" y="352840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5776" y="355385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1758A-5F24-5604-9741-176C2CED3FAC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F761-7119-56D0-E447-6BBBBE8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0350"/>
            <a:ext cx="28813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5995"/>
              </p:ext>
            </p:extLst>
          </p:nvPr>
        </p:nvGraphicFramePr>
        <p:xfrm>
          <a:off x="712788" y="411163"/>
          <a:ext cx="44942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11163"/>
                        <a:ext cx="44942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/>
              <a:t>Least-squares regression:</a:t>
            </a:r>
          </a:p>
        </p:txBody>
      </p:sp>
      <p:graphicFrame>
        <p:nvGraphicFramePr>
          <p:cNvPr id="256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61063"/>
              </p:ext>
            </p:extLst>
          </p:nvPr>
        </p:nvGraphicFramePr>
        <p:xfrm>
          <a:off x="755650" y="1844675"/>
          <a:ext cx="17621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474" imgH="393529" progId="Equation.3">
                  <p:embed/>
                </p:oleObj>
              </mc:Choice>
              <mc:Fallback>
                <p:oleObj name="Equation" r:id="rId5" imgW="520474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17621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346450"/>
            <a:ext cx="388778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930775" y="3933825"/>
            <a:ext cx="1441450" cy="574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39133"/>
              </p:ext>
            </p:extLst>
          </p:nvPr>
        </p:nvGraphicFramePr>
        <p:xfrm>
          <a:off x="5502275" y="4630738"/>
          <a:ext cx="35766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03200" progId="Equation.3">
                  <p:embed/>
                </p:oleObj>
              </mc:Choice>
              <mc:Fallback>
                <p:oleObj name="Equation" r:id="rId8" imgW="16002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630738"/>
                        <a:ext cx="35766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74064" y="11663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4207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560EB-D2D6-9AC7-99B9-A751240E1C5E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F08F6-D55C-062A-AB20-2996A85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75726"/>
              </p:ext>
            </p:extLst>
          </p:nvPr>
        </p:nvGraphicFramePr>
        <p:xfrm>
          <a:off x="1169048" y="99000"/>
          <a:ext cx="2517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57002" progId="Equation.3">
                  <p:embed/>
                </p:oleObj>
              </mc:Choice>
              <mc:Fallback>
                <p:oleObj name="Equation" r:id="rId2" imgW="863225" imgH="4570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48" y="99000"/>
                        <a:ext cx="2517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211637" y="192611"/>
            <a:ext cx="720725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66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57905"/>
              </p:ext>
            </p:extLst>
          </p:nvPr>
        </p:nvGraphicFramePr>
        <p:xfrm>
          <a:off x="3421063" y="1416812"/>
          <a:ext cx="23780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15806" progId="Equation.3">
                  <p:embed/>
                </p:oleObj>
              </mc:Choice>
              <mc:Fallback>
                <p:oleObj name="Equation" r:id="rId4" imgW="596641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416812"/>
                        <a:ext cx="2378075" cy="8524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45525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924300" y="2210562"/>
            <a:ext cx="879475" cy="1368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3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BD0BF7-FEE1-A3E9-5FC9-C4C6621661C9}"/>
              </a:ext>
            </a:extLst>
          </p:cNvPr>
          <p:cNvSpPr txBox="1"/>
          <p:nvPr/>
        </p:nvSpPr>
        <p:spPr>
          <a:xfrm>
            <a:off x="-18000" y="6489000"/>
            <a:ext cx="64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5ADB-7889-916C-10DB-BEB32FB7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7439" y="9000"/>
            <a:ext cx="8969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other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179512" y="774000"/>
            <a:ext cx="301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(2) Exponential function: </a:t>
            </a:r>
          </a:p>
        </p:txBody>
      </p:sp>
      <p:graphicFrame>
        <p:nvGraphicFramePr>
          <p:cNvPr id="204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08493"/>
              </p:ext>
            </p:extLst>
          </p:nvPr>
        </p:nvGraphicFramePr>
        <p:xfrm>
          <a:off x="1289160" y="1072114"/>
          <a:ext cx="2125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60" y="1072114"/>
                        <a:ext cx="21256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09" y="1420828"/>
            <a:ext cx="2206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own Arrow 18"/>
          <p:cNvSpPr/>
          <p:nvPr/>
        </p:nvSpPr>
        <p:spPr>
          <a:xfrm>
            <a:off x="1912938" y="1919046"/>
            <a:ext cx="574675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3329243" y="2619431"/>
            <a:ext cx="26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Y.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2600434" y="1882669"/>
            <a:ext cx="36997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applying natural log on both sides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936784" y="3111261"/>
            <a:ext cx="574675" cy="592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1913" y="5625033"/>
                <a:ext cx="1027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3" y="5625033"/>
                <a:ext cx="1027333" cy="307777"/>
              </a:xfrm>
              <a:prstGeom prst="rect">
                <a:avLst/>
              </a:prstGeom>
              <a:blipFill>
                <a:blip r:embed="rId5"/>
                <a:stretch>
                  <a:fillRect l="-1775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5855" y="5612351"/>
                <a:ext cx="9019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55" y="5612351"/>
                <a:ext cx="901977" cy="307777"/>
              </a:xfrm>
              <a:prstGeom prst="rect">
                <a:avLst/>
              </a:prstGeom>
              <a:blipFill>
                <a:blip r:embed="rId6"/>
                <a:stretch>
                  <a:fillRect l="-9459" r="-2027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1936785" y="42299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6" name="TextBox 5"/>
          <p:cNvSpPr txBox="1"/>
          <p:nvPr/>
        </p:nvSpPr>
        <p:spPr>
          <a:xfrm>
            <a:off x="277416" y="4635564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Determine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/>
              <a:t> and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000" dirty="0"/>
              <a:t> by linear regression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912936" y="5258868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281" y="2547366"/>
                <a:ext cx="25676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1" y="2547366"/>
                <a:ext cx="2567626" cy="307777"/>
              </a:xfrm>
              <a:prstGeom prst="rect">
                <a:avLst/>
              </a:prstGeom>
              <a:blipFill>
                <a:blip r:embed="rId7"/>
                <a:stretch>
                  <a:fillRect l="-1663" r="-713" b="-4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94835" y="3545046"/>
                <a:ext cx="23109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35" y="3545046"/>
                <a:ext cx="2310953" cy="615553"/>
              </a:xfrm>
              <a:prstGeom prst="rect">
                <a:avLst/>
              </a:prstGeom>
              <a:blipFill>
                <a:blip r:embed="rId8"/>
                <a:stretch>
                  <a:fillRect l="-789" b="-18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7528" y="3689366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8" y="3689366"/>
                <a:ext cx="1496885" cy="307777"/>
              </a:xfrm>
              <a:prstGeom prst="rect">
                <a:avLst/>
              </a:prstGeom>
              <a:blipFill>
                <a:blip r:embed="rId9"/>
                <a:stretch>
                  <a:fillRect l="-2846" r="-3659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22B3FB2-0696-3120-5F7D-9ADEDA5A49F1}"/>
              </a:ext>
            </a:extLst>
          </p:cNvPr>
          <p:cNvSpPr txBox="1"/>
          <p:nvPr/>
        </p:nvSpPr>
        <p:spPr>
          <a:xfrm>
            <a:off x="274" y="6522169"/>
            <a:ext cx="704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i="0" dirty="0">
                <a:solidFill>
                  <a:srgbClr val="FF0000"/>
                </a:solidFill>
                <a:effectLst/>
                <a:latin typeface="+mj-lt"/>
              </a:rPr>
              <a:t>L05E03_leastSquaresRegression_exponentialEquationFit.</a:t>
            </a:r>
            <a:r>
              <a:rPr lang="en-AU" b="1" dirty="0">
                <a:solidFill>
                  <a:srgbClr val="FF0000"/>
                </a:solidFill>
              </a:rPr>
              <a:t>m **</a:t>
            </a:r>
            <a:endParaRPr lang="en-AU" sz="1800" b="1" i="0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47AE-6E93-1514-6A39-6EACA35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323850" y="115888"/>
            <a:ext cx="4196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(3) Saturation growth rate function: </a:t>
            </a:r>
          </a:p>
        </p:txBody>
      </p:sp>
      <p:graphicFrame>
        <p:nvGraphicFramePr>
          <p:cNvPr id="225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0937"/>
              </p:ext>
            </p:extLst>
          </p:nvPr>
        </p:nvGraphicFramePr>
        <p:xfrm>
          <a:off x="463552" y="595645"/>
          <a:ext cx="214059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368140" progId="Equation.3">
                  <p:embed/>
                </p:oleObj>
              </mc:Choice>
              <mc:Fallback>
                <p:oleObj name="Equation" r:id="rId3" imgW="72358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2" y="595645"/>
                        <a:ext cx="2140590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269207" y="1768322"/>
            <a:ext cx="576262" cy="51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962422" y="1753938"/>
            <a:ext cx="811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invert</a:t>
            </a: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93315"/>
              </p:ext>
            </p:extLst>
          </p:nvPr>
        </p:nvGraphicFramePr>
        <p:xfrm>
          <a:off x="463550" y="2248938"/>
          <a:ext cx="230651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248938"/>
                        <a:ext cx="230651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48" y="993308"/>
            <a:ext cx="25717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1201661" y="3383999"/>
            <a:ext cx="574675" cy="509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3164527" y="1945354"/>
            <a:ext cx="22813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69207" y="44472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14" name="TextBox 13"/>
          <p:cNvSpPr txBox="1"/>
          <p:nvPr/>
        </p:nvSpPr>
        <p:spPr>
          <a:xfrm>
            <a:off x="-18000" y="4795780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Determine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/>
              <a:t> and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000" dirty="0"/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240077" y="536400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2000" y="5795801"/>
                <a:ext cx="11898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0" y="5795801"/>
                <a:ext cx="1189878" cy="307777"/>
              </a:xfrm>
              <a:prstGeom prst="rect">
                <a:avLst/>
              </a:prstGeom>
              <a:blipFill>
                <a:blip r:embed="rId8"/>
                <a:stretch>
                  <a:fillRect l="-1538" r="-2051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69661" y="5795800"/>
                <a:ext cx="1178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61" y="5795800"/>
                <a:ext cx="1178528" cy="307777"/>
              </a:xfrm>
              <a:prstGeom prst="rect">
                <a:avLst/>
              </a:prstGeom>
              <a:blipFill>
                <a:blip r:embed="rId9"/>
                <a:stretch>
                  <a:fillRect l="-6736" r="-1554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555" y="3922121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5" y="3922121"/>
                <a:ext cx="1496885" cy="307777"/>
              </a:xfrm>
              <a:prstGeom prst="rect">
                <a:avLst/>
              </a:prstGeom>
              <a:blipFill>
                <a:blip r:embed="rId10"/>
                <a:stretch>
                  <a:fillRect l="-2846" r="-3659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2098" y="2972342"/>
                <a:ext cx="152625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98" y="2972342"/>
                <a:ext cx="1526252" cy="6310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32655" y="3945160"/>
                <a:ext cx="2145138" cy="637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55" y="3945160"/>
                <a:ext cx="2145138" cy="6370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EB3DC8-05E9-044E-00E2-604B42631375}"/>
              </a:ext>
            </a:extLst>
          </p:cNvPr>
          <p:cNvSpPr txBox="1"/>
          <p:nvPr/>
        </p:nvSpPr>
        <p:spPr>
          <a:xfrm>
            <a:off x="0" y="6487810"/>
            <a:ext cx="81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L05E04_leastSquaresRegression_saturationGrowthRateEquationFit.m **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F1A9DA-9B7E-C059-D257-121667D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665394" y="2054494"/>
            <a:ext cx="58544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Curve fitting by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Polynomial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53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D1AB-BF00-F2FE-D842-EA4038A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9362"/>
          </a:xfrm>
        </p:spPr>
        <p:txBody>
          <a:bodyPr/>
          <a:lstStyle/>
          <a:p>
            <a:r>
              <a:rPr lang="en-AU" sz="3200" b="1" dirty="0"/>
              <a:t>MATLAB example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67D-03B0-3EC8-0F7E-7F0C80A6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lecture scripts uploaded weekly to: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https://github.com/AzdiarGazder/MECH201</a:t>
            </a:r>
            <a:endParaRPr lang="en-AU" dirty="0">
              <a:solidFill>
                <a:srgbClr val="0000FF"/>
              </a:solidFill>
            </a:endParaRP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Please follow the instructions posted there to download and run your local copy of the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A111-9EAA-4E63-E2A6-DD1B5A4E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480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321645" y="54000"/>
            <a:ext cx="69461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Polynomial (non-linear) 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32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288" y="1134000"/>
            <a:ext cx="806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we fit a second-order polynomial or quadratic equation: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51453"/>
              </p:ext>
            </p:extLst>
          </p:nvPr>
        </p:nvGraphicFramePr>
        <p:xfrm>
          <a:off x="1763713" y="2664000"/>
          <a:ext cx="54879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19100" progId="Equation.3">
                  <p:embed/>
                </p:oleObj>
              </mc:Choice>
              <mc:Fallback>
                <p:oleObj name="Equation" r:id="rId2" imgW="16129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64000"/>
                        <a:ext cx="54879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94069"/>
              </p:ext>
            </p:extLst>
          </p:nvPr>
        </p:nvGraphicFramePr>
        <p:xfrm>
          <a:off x="2484438" y="1524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288" y="2338625"/>
            <a:ext cx="835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Coefficients 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and a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can be determined by minimizing:</a:t>
            </a:r>
          </a:p>
        </p:txBody>
      </p:sp>
      <p:graphicFrame>
        <p:nvGraphicFramePr>
          <p:cNvPr id="1536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65504"/>
              </p:ext>
            </p:extLst>
          </p:nvPr>
        </p:nvGraphicFramePr>
        <p:xfrm>
          <a:off x="2578100" y="4019337"/>
          <a:ext cx="40608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1231900" progId="Equation.3">
                  <p:embed/>
                </p:oleObj>
              </mc:Choice>
              <mc:Fallback>
                <p:oleObj name="Equation" r:id="rId6" imgW="2108200" imgH="1231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19337"/>
                        <a:ext cx="406082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1321645" y="4968590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9758-8850-EED1-DC6A-022F69E848C3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6A85-F772-94EC-5D41-AC9AEF66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5231"/>
              </p:ext>
            </p:extLst>
          </p:nvPr>
        </p:nvGraphicFramePr>
        <p:xfrm>
          <a:off x="1340962" y="260350"/>
          <a:ext cx="4892675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1308100" progId="Equation.3">
                  <p:embed/>
                </p:oleObj>
              </mc:Choice>
              <mc:Fallback>
                <p:oleObj name="Equation" r:id="rId2" imgW="2540000" imgH="130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62" y="260350"/>
                        <a:ext cx="4892675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117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" name="Right Arrow 3"/>
          <p:cNvSpPr/>
          <p:nvPr/>
        </p:nvSpPr>
        <p:spPr>
          <a:xfrm>
            <a:off x="188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0075" y="3933825"/>
          <a:ext cx="36687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1231900" progId="Equation.3">
                  <p:embed/>
                </p:oleObj>
              </mc:Choice>
              <mc:Fallback>
                <p:oleObj name="Equation" r:id="rId4" imgW="1905000" imgH="1231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933825"/>
                        <a:ext cx="36687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572000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453188" y="3933825"/>
          <a:ext cx="17367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1231366" progId="Equation.3">
                  <p:embed/>
                </p:oleObj>
              </mc:Choice>
              <mc:Fallback>
                <p:oleObj name="Equation" r:id="rId8" imgW="901309" imgH="123136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933825"/>
                        <a:ext cx="17367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83012"/>
              </p:ext>
            </p:extLst>
          </p:nvPr>
        </p:nvGraphicFramePr>
        <p:xfrm>
          <a:off x="1691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887103-52F8-0A34-9B89-4B68D737693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AB672-F43C-2335-0683-7A4D408820DA}"/>
              </a:ext>
            </a:extLst>
          </p:cNvPr>
          <p:cNvSpPr txBox="1"/>
          <p:nvPr/>
        </p:nvSpPr>
        <p:spPr>
          <a:xfrm>
            <a:off x="6202500" y="1410923"/>
            <a:ext cx="2835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4FA-7AB7-BC49-372A-830B0D3D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144000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Solving </a:t>
            </a:r>
            <a:r>
              <a:rPr lang="en-AU" altLang="en-US" sz="2800" b="1" dirty="0"/>
              <a:t>AX </a:t>
            </a:r>
            <a:r>
              <a:rPr lang="en-AU" altLang="en-US" sz="2800" dirty="0"/>
              <a:t>= </a:t>
            </a:r>
            <a:r>
              <a:rPr lang="en-AU" altLang="en-US" sz="2800" b="1" dirty="0"/>
              <a:t>B</a:t>
            </a:r>
            <a:r>
              <a:rPr lang="en-AU" altLang="en-US" sz="2800" dirty="0"/>
              <a:t> yields the coefficients a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a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&amp; a</a:t>
            </a:r>
            <a:r>
              <a:rPr lang="en-AU" altLang="en-US" sz="2800" baseline="-25000" dirty="0"/>
              <a:t>2</a:t>
            </a:r>
            <a:endParaRPr lang="en-AU" altLang="en-US" sz="2800" dirty="0"/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349366" y="1539000"/>
            <a:ext cx="4225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1) Standard error of the estimate: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0748"/>
              </p:ext>
            </p:extLst>
          </p:nvPr>
        </p:nvGraphicFramePr>
        <p:xfrm>
          <a:off x="1293929" y="2005725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29" y="2005725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Box 19"/>
          <p:cNvSpPr txBox="1">
            <a:spLocks noChangeArrowheads="1"/>
          </p:cNvSpPr>
          <p:nvPr/>
        </p:nvSpPr>
        <p:spPr bwMode="auto">
          <a:xfrm>
            <a:off x="349366" y="3339000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m is the order of polynomial; m = 2 for a quadratic equation.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n-(m+1) because m+1 degrees of freedom lost for a0, a1 and a2…etc</a:t>
            </a:r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420804" y="4419000"/>
            <a:ext cx="33570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2) Correlation coefficient :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92270"/>
              </p:ext>
            </p:extLst>
          </p:nvPr>
        </p:nvGraphicFramePr>
        <p:xfrm>
          <a:off x="2005129" y="4995263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129" y="4995263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60236"/>
              </p:ext>
            </p:extLst>
          </p:nvPr>
        </p:nvGraphicFramePr>
        <p:xfrm>
          <a:off x="5169016" y="51381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16" y="51381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32014"/>
              </p:ext>
            </p:extLst>
          </p:nvPr>
        </p:nvGraphicFramePr>
        <p:xfrm>
          <a:off x="4453054" y="2145425"/>
          <a:ext cx="3816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900" imgH="419100" progId="Equation.3">
                  <p:embed/>
                </p:oleObj>
              </mc:Choice>
              <mc:Fallback>
                <p:oleObj name="Equation" r:id="rId8" imgW="1612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54" y="2145425"/>
                        <a:ext cx="3816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A28F8C-651D-F185-EC66-689E77B5463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2686-3E08-B6AE-917F-0A9EAC25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154931" y="9000"/>
            <a:ext cx="6856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Polynomial regression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464000" y="929507"/>
            <a:ext cx="62382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second-order polynomial to the data below.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20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pic>
        <p:nvPicPr>
          <p:cNvPr id="39940" name="Picture 2" descr="Table 17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1963"/>
            <a:ext cx="82296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92281"/>
              </p:ext>
            </p:extLst>
          </p:nvPr>
        </p:nvGraphicFramePr>
        <p:xfrm>
          <a:off x="2555875" y="5439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39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C06874-FD52-5B12-78C2-EEC88B62AF89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D1D72-4D4B-EA22-B7AB-B89D52F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0825" y="260350"/>
          <a:ext cx="5213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1231900" progId="Equation.3">
                  <p:embed/>
                </p:oleObj>
              </mc:Choice>
              <mc:Fallback>
                <p:oleObj name="Equation" r:id="rId2" imgW="2882900" imgH="123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5213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"/>
          <p:cNvGraphicFramePr>
            <a:graphicFrameLocks noChangeAspect="1"/>
          </p:cNvGraphicFramePr>
          <p:nvPr/>
        </p:nvGraphicFramePr>
        <p:xfrm>
          <a:off x="5795963" y="260350"/>
          <a:ext cx="28860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50" imgH="1231366" progId="Equation.3">
                  <p:embed/>
                </p:oleObj>
              </mc:Choice>
              <mc:Fallback>
                <p:oleObj name="Equation" r:id="rId4" imgW="1497950" imgH="123136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0350"/>
                        <a:ext cx="288607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0825" y="2467888"/>
            <a:ext cx="8066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Solving </a:t>
            </a:r>
            <a:r>
              <a:rPr lang="en-AU" altLang="en-US" sz="2800" b="1" dirty="0">
                <a:solidFill>
                  <a:srgbClr val="FF0000"/>
                </a:solidFill>
              </a:rPr>
              <a:t>AX </a:t>
            </a:r>
            <a:r>
              <a:rPr lang="en-AU" altLang="en-US" sz="2800" dirty="0">
                <a:solidFill>
                  <a:srgbClr val="FF0000"/>
                </a:solidFill>
              </a:rPr>
              <a:t>= </a:t>
            </a:r>
            <a:r>
              <a:rPr lang="en-AU" altLang="en-US" sz="2800" b="1" dirty="0">
                <a:solidFill>
                  <a:srgbClr val="FF0000"/>
                </a:solidFill>
              </a:rPr>
              <a:t>B</a:t>
            </a:r>
            <a:r>
              <a:rPr lang="en-AU" altLang="en-US" sz="2800" dirty="0">
                <a:solidFill>
                  <a:srgbClr val="FF0000"/>
                </a:solidFill>
              </a:rPr>
              <a:t> by Gauss elimination</a:t>
            </a:r>
            <a:r>
              <a:rPr lang="en-AU" altLang="en-US" sz="3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9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2838"/>
              </p:ext>
            </p:extLst>
          </p:nvPr>
        </p:nvGraphicFramePr>
        <p:xfrm>
          <a:off x="900113" y="3160500"/>
          <a:ext cx="17954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571252" progId="Equation.3">
                  <p:embed/>
                </p:oleObj>
              </mc:Choice>
              <mc:Fallback>
                <p:oleObj name="Equation" r:id="rId6" imgW="710891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60500"/>
                        <a:ext cx="17954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3132138" y="3592300"/>
            <a:ext cx="79216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9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00825"/>
              </p:ext>
            </p:extLst>
          </p:nvPr>
        </p:nvGraphicFramePr>
        <p:xfrm>
          <a:off x="4067175" y="3520863"/>
          <a:ext cx="49911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600" imgH="228600" progId="Equation.3">
                  <p:embed/>
                </p:oleObj>
              </mc:Choice>
              <mc:Fallback>
                <p:oleObj name="Equation" r:id="rId8" imgW="1879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20863"/>
                        <a:ext cx="49911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49321"/>
              </p:ext>
            </p:extLst>
          </p:nvPr>
        </p:nvGraphicFramePr>
        <p:xfrm>
          <a:off x="250825" y="4595225"/>
          <a:ext cx="5108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9000" imgH="419100" progId="Equation.3">
                  <p:embed/>
                </p:oleObj>
              </mc:Choice>
              <mc:Fallback>
                <p:oleObj name="Equation" r:id="rId10" imgW="2159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95225"/>
                        <a:ext cx="5108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9612"/>
              </p:ext>
            </p:extLst>
          </p:nvPr>
        </p:nvGraphicFramePr>
        <p:xfrm>
          <a:off x="267787" y="5508963"/>
          <a:ext cx="32242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5100" imgH="419100" progId="Equation.3">
                  <p:embed/>
                </p:oleObj>
              </mc:Choice>
              <mc:Fallback>
                <p:oleObj name="Equation" r:id="rId12" imgW="14351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87" y="5508963"/>
                        <a:ext cx="32242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5003800" y="5392525"/>
            <a:ext cx="792163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9270"/>
              </p:ext>
            </p:extLst>
          </p:nvPr>
        </p:nvGraphicFramePr>
        <p:xfrm>
          <a:off x="5867400" y="4528925"/>
          <a:ext cx="279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532" imgH="406224" progId="Equation.3">
                  <p:embed/>
                </p:oleObj>
              </mc:Choice>
              <mc:Fallback>
                <p:oleObj name="Equation" r:id="rId14" imgW="1307532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28925"/>
                        <a:ext cx="279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40938"/>
              </p:ext>
            </p:extLst>
          </p:nvPr>
        </p:nvGraphicFramePr>
        <p:xfrm>
          <a:off x="6057000" y="5463963"/>
          <a:ext cx="2682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6500" imgH="419100" progId="Equation.3">
                  <p:embed/>
                </p:oleObj>
              </mc:Choice>
              <mc:Fallback>
                <p:oleObj name="Equation" r:id="rId16" imgW="1206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00" y="5463963"/>
                        <a:ext cx="26828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3E5A36-7642-824B-C802-0A697FD073F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 **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B1A6-3E18-242C-993F-A95EFA7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124075" y="9000"/>
            <a:ext cx="51475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Multiple linear regression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1, 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,…,  first order)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288" y="1359000"/>
            <a:ext cx="8064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For example, y might be a linear function of </a:t>
            </a:r>
            <a:r>
              <a:rPr lang="en-AU" altLang="en-US" sz="2000" b="1" dirty="0">
                <a:solidFill>
                  <a:srgbClr val="FF0000"/>
                </a:solidFill>
              </a:rPr>
              <a:t>x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AU" altLang="en-US" sz="2000" dirty="0"/>
              <a:t> and </a:t>
            </a:r>
            <a:r>
              <a:rPr lang="en-AU" altLang="en-US" sz="2000" b="1" dirty="0">
                <a:solidFill>
                  <a:srgbClr val="FF0000"/>
                </a:solidFill>
              </a:rPr>
              <a:t>x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AU" altLang="en-US" sz="2000" dirty="0"/>
              <a:t>: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55763" y="2781300"/>
          <a:ext cx="57038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19100" progId="Equation.3">
                  <p:embed/>
                </p:oleObj>
              </mc:Choice>
              <mc:Fallback>
                <p:oleObj name="Equation" r:id="rId2" imgW="1676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7038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54546"/>
              </p:ext>
            </p:extLst>
          </p:nvPr>
        </p:nvGraphicFramePr>
        <p:xfrm>
          <a:off x="2398713" y="1764000"/>
          <a:ext cx="35004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190500" progId="Equation.3">
                  <p:embed/>
                </p:oleObj>
              </mc:Choice>
              <mc:Fallback>
                <p:oleObj name="Equation" r:id="rId4" imgW="10287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764000"/>
                        <a:ext cx="35004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2539543"/>
            <a:ext cx="6964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Coefficients 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and a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 can be determined by minimizing: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72739"/>
              </p:ext>
            </p:extLst>
          </p:nvPr>
        </p:nvGraphicFramePr>
        <p:xfrm>
          <a:off x="2493963" y="4149000"/>
          <a:ext cx="42322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1231900" progId="Equation.3">
                  <p:embed/>
                </p:oleObj>
              </mc:Choice>
              <mc:Fallback>
                <p:oleObj name="Equation" r:id="rId6" imgW="21971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149000"/>
                        <a:ext cx="423227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1331913" y="4941163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0007A-28F2-4809-7501-7060CF9A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E3B80-BF12-6B54-BB48-85301439C240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73321"/>
              </p:ext>
            </p:extLst>
          </p:nvPr>
        </p:nvGraphicFramePr>
        <p:xfrm>
          <a:off x="1104187" y="260350"/>
          <a:ext cx="535781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1308100" progId="Equation.3">
                  <p:embed/>
                </p:oleObj>
              </mc:Choice>
              <mc:Fallback>
                <p:oleObj name="Equation" r:id="rId2" imgW="2781300" imgH="130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87" y="260350"/>
                        <a:ext cx="535781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112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Right Arrow 12"/>
          <p:cNvSpPr/>
          <p:nvPr/>
        </p:nvSpPr>
        <p:spPr>
          <a:xfrm>
            <a:off x="183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33797" name="Object 12"/>
          <p:cNvGraphicFramePr>
            <a:graphicFrameLocks noChangeAspect="1"/>
          </p:cNvGraphicFramePr>
          <p:nvPr/>
        </p:nvGraphicFramePr>
        <p:xfrm>
          <a:off x="269875" y="3933825"/>
          <a:ext cx="43291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231900" progId="Equation.3">
                  <p:embed/>
                </p:oleObj>
              </mc:Choice>
              <mc:Fallback>
                <p:oleObj name="Equation" r:id="rId4" imgW="2247900" imgH="1231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933825"/>
                        <a:ext cx="43291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3"/>
          <p:cNvGraphicFramePr>
            <a:graphicFrameLocks noChangeAspect="1"/>
          </p:cNvGraphicFramePr>
          <p:nvPr/>
        </p:nvGraphicFramePr>
        <p:xfrm>
          <a:off x="4873625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4"/>
          <p:cNvGraphicFramePr>
            <a:graphicFrameLocks noChangeAspect="1"/>
          </p:cNvGraphicFramePr>
          <p:nvPr/>
        </p:nvGraphicFramePr>
        <p:xfrm>
          <a:off x="6429375" y="3933825"/>
          <a:ext cx="17843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1231900" progId="Equation.3">
                  <p:embed/>
                </p:oleObj>
              </mc:Choice>
              <mc:Fallback>
                <p:oleObj name="Equation" r:id="rId8" imgW="927100" imgH="1231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933825"/>
                        <a:ext cx="17843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84752"/>
              </p:ext>
            </p:extLst>
          </p:nvPr>
        </p:nvGraphicFramePr>
        <p:xfrm>
          <a:off x="1686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2C2-36B7-22E7-9977-9247A841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1E3F-9906-BE12-18B2-2C0639D21A04}"/>
              </a:ext>
            </a:extLst>
          </p:cNvPr>
          <p:cNvSpPr txBox="1"/>
          <p:nvPr/>
        </p:nvSpPr>
        <p:spPr>
          <a:xfrm>
            <a:off x="6822000" y="615851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0F3E-153E-EAFA-21DE-F5BF8B5FA9E6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39750" y="340780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Solving </a:t>
            </a:r>
            <a:r>
              <a:rPr lang="en-AU" altLang="en-US" sz="2800" b="1" dirty="0"/>
              <a:t>AX </a:t>
            </a:r>
            <a:r>
              <a:rPr lang="en-AU" altLang="en-US" sz="2800" dirty="0"/>
              <a:t>= </a:t>
            </a:r>
            <a:r>
              <a:rPr lang="en-AU" altLang="en-US" sz="2800" b="1" dirty="0"/>
              <a:t>B</a:t>
            </a:r>
            <a:r>
              <a:rPr lang="en-AU" altLang="en-US" sz="2800" dirty="0"/>
              <a:t> yields the coefficients a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a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&amp; a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.</a:t>
            </a:r>
          </a:p>
        </p:txBody>
      </p:sp>
      <p:sp>
        <p:nvSpPr>
          <p:cNvPr id="21511" name="TextBox 15"/>
          <p:cNvSpPr txBox="1">
            <a:spLocks noChangeArrowheads="1"/>
          </p:cNvSpPr>
          <p:nvPr/>
        </p:nvSpPr>
        <p:spPr bwMode="auto">
          <a:xfrm>
            <a:off x="287868" y="1478088"/>
            <a:ext cx="585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1) Standard error of the estimate: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6399"/>
              </p:ext>
            </p:extLst>
          </p:nvPr>
        </p:nvGraphicFramePr>
        <p:xfrm>
          <a:off x="1232431" y="1944813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431" y="1944813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Box 19"/>
          <p:cNvSpPr txBox="1">
            <a:spLocks noChangeArrowheads="1"/>
          </p:cNvSpPr>
          <p:nvPr/>
        </p:nvSpPr>
        <p:spPr bwMode="auto">
          <a:xfrm>
            <a:off x="287868" y="3237038"/>
            <a:ext cx="738913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m is the dimensionality, m = 2 for the above problem.</a:t>
            </a:r>
          </a:p>
        </p:txBody>
      </p:sp>
      <p:sp>
        <p:nvSpPr>
          <p:cNvPr id="21513" name="TextBox 20"/>
          <p:cNvSpPr txBox="1">
            <a:spLocks noChangeArrowheads="1"/>
          </p:cNvSpPr>
          <p:nvPr/>
        </p:nvSpPr>
        <p:spPr bwMode="auto">
          <a:xfrm>
            <a:off x="359306" y="4374000"/>
            <a:ext cx="464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2) Correlation coefficient :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3486"/>
              </p:ext>
            </p:extLst>
          </p:nvPr>
        </p:nvGraphicFramePr>
        <p:xfrm>
          <a:off x="1943631" y="4950263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31" y="4950263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54260"/>
              </p:ext>
            </p:extLst>
          </p:nvPr>
        </p:nvGraphicFramePr>
        <p:xfrm>
          <a:off x="5107518" y="50931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18" y="50931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78645"/>
              </p:ext>
            </p:extLst>
          </p:nvPr>
        </p:nvGraphicFramePr>
        <p:xfrm>
          <a:off x="4751918" y="2084513"/>
          <a:ext cx="3965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00" imgH="419100" progId="Equation.3">
                  <p:embed/>
                </p:oleObj>
              </mc:Choice>
              <mc:Fallback>
                <p:oleObj name="Equation" r:id="rId8" imgW="1676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8" y="2084513"/>
                        <a:ext cx="3965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F6E3-103B-4B65-27BD-358114F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94483-D940-ED26-B445-42E1C4C2F717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 m **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352810" y="1746717"/>
            <a:ext cx="64796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Fitting periodic functions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by 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Fourier Approximation</a:t>
            </a: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AU" altLang="en-US" sz="36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77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2693120" y="9000"/>
            <a:ext cx="3757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Periodic functions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70659" name="Picture 2" descr="Figure 19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4776788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5580063" y="1628775"/>
          <a:ext cx="25304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177723" progId="Equation.3">
                  <p:embed/>
                </p:oleObj>
              </mc:Choice>
              <mc:Fallback>
                <p:oleObj name="Equation" r:id="rId3" imgW="761669" imgH="177723" progId="Equation.3">
                  <p:embed/>
                  <p:pic>
                    <p:nvPicPr>
                      <p:cNvPr id="706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28775"/>
                        <a:ext cx="25304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Box 12"/>
          <p:cNvSpPr txBox="1">
            <a:spLocks noChangeArrowheads="1"/>
          </p:cNvSpPr>
          <p:nvPr/>
        </p:nvSpPr>
        <p:spPr bwMode="auto">
          <a:xfrm>
            <a:off x="4897205" y="2528559"/>
            <a:ext cx="40635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The periodic function repeats its values at a regular interval (T).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AU" altLang="en-US" sz="2800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 is defined as the period.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1EEF0-8903-1406-2A18-705D4104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39</a:t>
            </a:fld>
            <a:endParaRPr lang="en-AU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88FE3-D126-7580-51C9-085C775EE8AB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27525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0" y="734505"/>
            <a:ext cx="8856984" cy="3717409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two approaches: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curve fitting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interpolation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Curve fitting by least-squares regression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When the data exhibits a 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significant degree of error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then the strategy is to derive a single curve that represents the 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general trend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data.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Interpolation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when the data is known to be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precise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approach is to fit a curve or a series of curves that pass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directly through each of the points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Estimation of values between well-known discrete points is called interpolation.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714487" y="9000"/>
            <a:ext cx="6146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accent6"/>
                </a:solidFill>
                <a:latin typeface="Arial" charset="0"/>
                <a:ea typeface="宋体" pitchFamily="2" charset="-122"/>
              </a:rPr>
              <a:t>Curve Fitting and Interpolation</a:t>
            </a:r>
          </a:p>
        </p:txBody>
      </p:sp>
      <p:pic>
        <p:nvPicPr>
          <p:cNvPr id="5" name="Picture 4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4"/>
          <a:stretch/>
        </p:blipFill>
        <p:spPr>
          <a:xfrm>
            <a:off x="433097" y="4419000"/>
            <a:ext cx="3087992" cy="1766083"/>
          </a:xfrm>
          <a:prstGeom prst="rect">
            <a:avLst/>
          </a:prstGeom>
          <a:noFill/>
        </p:spPr>
      </p:pic>
      <p:pic>
        <p:nvPicPr>
          <p:cNvPr id="6" name="Picture 5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10" b="3189"/>
          <a:stretch/>
        </p:blipFill>
        <p:spPr>
          <a:xfrm>
            <a:off x="4971768" y="4419000"/>
            <a:ext cx="3282854" cy="1716140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55208" y="6267179"/>
            <a:ext cx="144376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Curve fitting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06109" y="6244187"/>
            <a:ext cx="141417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Interpolation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D784A2D-2032-BF08-1D83-CE496BE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3314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39000"/>
            <a:ext cx="45339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67" name="Object 23"/>
          <p:cNvGraphicFramePr>
            <a:graphicFrameLocks noChangeAspect="1"/>
          </p:cNvGraphicFramePr>
          <p:nvPr/>
        </p:nvGraphicFramePr>
        <p:xfrm>
          <a:off x="1908175" y="765175"/>
          <a:ext cx="53324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190500" progId="Equation.3">
                  <p:embed/>
                </p:oleObj>
              </mc:Choice>
              <mc:Fallback>
                <p:oleObj name="Equation" r:id="rId3" imgW="1384300" imgH="190500" progId="Equation.3">
                  <p:embed/>
                  <p:pic>
                    <p:nvPicPr>
                      <p:cNvPr id="624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3324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593895" y="9000"/>
            <a:ext cx="5920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1-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Sinusoid function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94422"/>
              </p:ext>
            </p:extLst>
          </p:nvPr>
        </p:nvGraphicFramePr>
        <p:xfrm>
          <a:off x="5580063" y="1610438"/>
          <a:ext cx="24431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330057" progId="Equation.3">
                  <p:embed/>
                </p:oleObj>
              </mc:Choice>
              <mc:Fallback>
                <p:oleObj name="Equation" r:id="rId5" imgW="799753" imgH="330057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10438"/>
                        <a:ext cx="24431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95479"/>
              </p:ext>
            </p:extLst>
          </p:nvPr>
        </p:nvGraphicFramePr>
        <p:xfrm>
          <a:off x="6238875" y="2547063"/>
          <a:ext cx="11239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330200" progId="Equation.3">
                  <p:embed/>
                </p:oleObj>
              </mc:Choice>
              <mc:Fallback>
                <p:oleObj name="Equation" r:id="rId7" imgW="368300" imgH="3302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547063"/>
                        <a:ext cx="11239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250825" y="4194225"/>
            <a:ext cx="87137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i="1" dirty="0"/>
              <a:t>f</a:t>
            </a:r>
            <a:r>
              <a:rPr lang="en-AU" altLang="en-US" sz="2000" dirty="0"/>
              <a:t>    =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= mean value, the average height above the t axis,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= amplitude, the height of the oscillation,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ym typeface="Symbol" panose="05050102010706020507" pitchFamily="18" charset="2"/>
              </a:rPr>
              <a:t>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= angular frequency, how often the cycles occur,</a:t>
            </a:r>
          </a:p>
          <a:p>
            <a:pPr marL="342900" indent="-342900" eaLnBrk="1" hangingPunct="1">
              <a:spcBef>
                <a:spcPct val="0"/>
              </a:spcBef>
              <a:buFont typeface="Symbol" panose="05050102010706020507" pitchFamily="18" charset="2"/>
              <a:buChar char="q"/>
            </a:pPr>
            <a:r>
              <a:rPr lang="en-AU" altLang="en-US" sz="2000" dirty="0"/>
              <a:t> = phase angle, the extent to which sinusoid is shifted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000" dirty="0"/>
              <a:t>        horizontally.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F0002-CCCB-986B-8228-037304B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7EA4F-8E17-0C5F-D116-37A0295C052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98112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3"/>
          <p:cNvGraphicFramePr>
            <a:graphicFrameLocks noChangeAspect="1"/>
          </p:cNvGraphicFramePr>
          <p:nvPr/>
        </p:nvGraphicFramePr>
        <p:xfrm>
          <a:off x="1979613" y="1196975"/>
          <a:ext cx="5332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190500" progId="Equation.3">
                  <p:embed/>
                </p:oleObj>
              </mc:Choice>
              <mc:Fallback>
                <p:oleObj name="Equation" r:id="rId2" imgW="1384300" imgH="190500" progId="Equation.3">
                  <p:embed/>
                  <p:pic>
                    <p:nvPicPr>
                      <p:cNvPr id="430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3324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>
          <a:xfrm>
            <a:off x="4067175" y="2133600"/>
            <a:ext cx="720725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43011" name="Object 24"/>
          <p:cNvGraphicFramePr>
            <a:graphicFrameLocks noChangeAspect="1"/>
          </p:cNvGraphicFramePr>
          <p:nvPr/>
        </p:nvGraphicFramePr>
        <p:xfrm>
          <a:off x="971550" y="3068638"/>
          <a:ext cx="72882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190500" progId="Equation.3">
                  <p:embed/>
                </p:oleObj>
              </mc:Choice>
              <mc:Fallback>
                <p:oleObj name="Equation" r:id="rId4" imgW="1892300" imgH="190500" progId="Equation.3">
                  <p:embed/>
                  <p:pic>
                    <p:nvPicPr>
                      <p:cNvPr id="430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72882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6"/>
          <p:cNvSpPr txBox="1">
            <a:spLocks noChangeArrowheads="1"/>
          </p:cNvSpPr>
          <p:nvPr/>
        </p:nvSpPr>
        <p:spPr bwMode="auto">
          <a:xfrm>
            <a:off x="179388" y="393382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where:</a:t>
            </a:r>
          </a:p>
        </p:txBody>
      </p:sp>
      <p:graphicFrame>
        <p:nvGraphicFramePr>
          <p:cNvPr id="43012" name="Object 25"/>
          <p:cNvGraphicFramePr>
            <a:graphicFrameLocks noChangeAspect="1"/>
          </p:cNvGraphicFramePr>
          <p:nvPr/>
        </p:nvGraphicFramePr>
        <p:xfrm>
          <a:off x="1358900" y="4581525"/>
          <a:ext cx="69453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190500" progId="Equation.3">
                  <p:embed/>
                </p:oleObj>
              </mc:Choice>
              <mc:Fallback>
                <p:oleObj name="Equation" r:id="rId6" imgW="1803400" imgH="190500" progId="Equation.3">
                  <p:embed/>
                  <p:pic>
                    <p:nvPicPr>
                      <p:cNvPr id="430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581525"/>
                        <a:ext cx="69453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30AC7-DA0A-7215-F336-C6E5D78D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41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9FD-9402-0ABE-258D-937B3704550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BE8A5AC-5E7D-A83F-5A2C-218AEC21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049" y="9000"/>
            <a:ext cx="5601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Rewriting the function as…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619250" y="9000"/>
            <a:ext cx="6100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Least-squares fit of a sinusoid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68313" y="836613"/>
            <a:ext cx="8207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the following sinusoid function to the </a:t>
            </a:r>
            <a:r>
              <a:rPr lang="en-AU" altLang="en-US" sz="2400" dirty="0">
                <a:solidFill>
                  <a:srgbClr val="FF0000"/>
                </a:solidFill>
              </a:rPr>
              <a:t>discrete</a:t>
            </a:r>
            <a:r>
              <a:rPr lang="en-AU" altLang="en-US" sz="2400" dirty="0"/>
              <a:t> data points (t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), (t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), …, (</a:t>
            </a:r>
            <a:r>
              <a:rPr lang="en-AU" altLang="en-US" sz="2400" dirty="0" err="1"/>
              <a:t>t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y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), … (</a:t>
            </a:r>
            <a:r>
              <a:rPr lang="en-AU" altLang="en-US" sz="2400" dirty="0" err="1"/>
              <a:t>t</a:t>
            </a:r>
            <a:r>
              <a:rPr lang="en-AU" altLang="en-US" sz="2400" baseline="-25000" dirty="0" err="1"/>
              <a:t>n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y</a:t>
            </a:r>
            <a:r>
              <a:rPr lang="en-AU" altLang="en-US" sz="2400" baseline="-25000" dirty="0" err="1"/>
              <a:t>n</a:t>
            </a:r>
            <a:r>
              <a:rPr lang="en-AU" altLang="en-US" sz="2400" dirty="0"/>
              <a:t>). </a:t>
            </a:r>
          </a:p>
        </p:txBody>
      </p:sp>
      <p:graphicFrame>
        <p:nvGraphicFramePr>
          <p:cNvPr id="419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88702"/>
              </p:ext>
            </p:extLst>
          </p:nvPr>
        </p:nvGraphicFramePr>
        <p:xfrm>
          <a:off x="1547813" y="2205038"/>
          <a:ext cx="58324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90500" progId="Equation.3">
                  <p:embed/>
                </p:oleObj>
              </mc:Choice>
              <mc:Fallback>
                <p:oleObj name="Equation" r:id="rId2" imgW="1892300" imgH="190500" progId="Equation.3">
                  <p:embed/>
                  <p:pic>
                    <p:nvPicPr>
                      <p:cNvPr id="419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58324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468313" y="3284538"/>
            <a:ext cx="8207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The goal is to determine coefficients values 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1 </a:t>
            </a:r>
            <a:r>
              <a:rPr lang="en-AU" altLang="en-US" sz="2400" dirty="0"/>
              <a:t>and B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that minimize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54201"/>
              </p:ext>
            </p:extLst>
          </p:nvPr>
        </p:nvGraphicFramePr>
        <p:xfrm>
          <a:off x="827088" y="4437063"/>
          <a:ext cx="74009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419100" progId="Equation.3">
                  <p:embed/>
                </p:oleObj>
              </mc:Choice>
              <mc:Fallback>
                <p:oleObj name="Equation" r:id="rId4" imgW="2489200" imgH="41910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74009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C2355-1CCB-A056-7142-674A432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2AC9-B795-306D-1351-A49ADAC11B7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177159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95288" y="260350"/>
            <a:ext cx="820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Minimization yields: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0692"/>
              </p:ext>
            </p:extLst>
          </p:nvPr>
        </p:nvGraphicFramePr>
        <p:xfrm>
          <a:off x="809938" y="784389"/>
          <a:ext cx="7488123" cy="184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700" imgH="1244600" progId="Equation.3">
                  <p:embed/>
                </p:oleObj>
              </mc:Choice>
              <mc:Fallback>
                <p:oleObj name="Equation" r:id="rId2" imgW="5092700" imgH="124460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38" y="784389"/>
                        <a:ext cx="7488123" cy="184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4FBFB-46B1-BB78-09B3-0780EE6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43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59807-27F9-EC16-646E-9A785C300FA2}"/>
              </a:ext>
            </a:extLst>
          </p:cNvPr>
          <p:cNvSpPr txBox="1"/>
          <p:nvPr/>
        </p:nvSpPr>
        <p:spPr>
          <a:xfrm>
            <a:off x="-18000" y="6479668"/>
            <a:ext cx="48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 **</a:t>
            </a:r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77CED9C0-2658-2645-E857-68E9B18A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90321"/>
              </p:ext>
            </p:extLst>
          </p:nvPr>
        </p:nvGraphicFramePr>
        <p:xfrm>
          <a:off x="811814" y="2664000"/>
          <a:ext cx="3298150" cy="165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1244600" progId="Equation.3">
                  <p:embed/>
                </p:oleObj>
              </mc:Choice>
              <mc:Fallback>
                <p:oleObj name="Equation" r:id="rId4" imgW="2501900" imgH="1244600" progId="Equation.3">
                  <p:embed/>
                  <p:pic>
                    <p:nvPicPr>
                      <p:cNvPr id="44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14" y="2664000"/>
                        <a:ext cx="3298150" cy="1656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21">
            <a:extLst>
              <a:ext uri="{FF2B5EF4-FFF2-40B4-BE49-F238E27FC236}">
                <a16:creationId xmlns:a16="http://schemas.microsoft.com/office/drawing/2014/main" id="{08415DEC-5C3F-EA97-2921-70E7ED5A3107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3" name="Object 22">
            <a:extLst>
              <a:ext uri="{FF2B5EF4-FFF2-40B4-BE49-F238E27FC236}">
                <a16:creationId xmlns:a16="http://schemas.microsoft.com/office/drawing/2014/main" id="{BE2A9032-8C4C-1362-9F05-7A875441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38698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440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82A0FF-0F05-5FA9-B1BE-A84D0F076C87}"/>
              </a:ext>
            </a:extLst>
          </p:cNvPr>
          <p:cNvSpPr txBox="1"/>
          <p:nvPr/>
        </p:nvSpPr>
        <p:spPr>
          <a:xfrm>
            <a:off x="5832000" y="3429000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15" name="Right Arrow 21">
            <a:extLst>
              <a:ext uri="{FF2B5EF4-FFF2-40B4-BE49-F238E27FC236}">
                <a16:creationId xmlns:a16="http://schemas.microsoft.com/office/drawing/2014/main" id="{D1A7570A-D5B0-1A4E-43A7-74CADF606405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3B9DA4DD-AD48-886D-2DE1-5E09ACD7F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94617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13" name="Object 22">
                        <a:extLst>
                          <a:ext uri="{FF2B5EF4-FFF2-40B4-BE49-F238E27FC236}">
                            <a16:creationId xmlns:a16="http://schemas.microsoft.com/office/drawing/2014/main" id="{BE2A9032-8C4C-1362-9F05-7A8754414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73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95288" y="684000"/>
            <a:ext cx="8208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the sinusoid function is as follows:</a:t>
            </a:r>
          </a:p>
        </p:txBody>
      </p:sp>
      <p:graphicFrame>
        <p:nvGraphicFramePr>
          <p:cNvPr id="4506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61216"/>
              </p:ext>
            </p:extLst>
          </p:nvPr>
        </p:nvGraphicFramePr>
        <p:xfrm>
          <a:off x="215900" y="1268413"/>
          <a:ext cx="8748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393700" progId="Equation.3">
                  <p:embed/>
                </p:oleObj>
              </mc:Choice>
              <mc:Fallback>
                <p:oleObj name="Equation" r:id="rId2" imgW="3403600" imgH="393700" progId="Equation.3">
                  <p:embed/>
                  <p:pic>
                    <p:nvPicPr>
                      <p:cNvPr id="4506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268413"/>
                        <a:ext cx="874871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2401888"/>
            <a:ext cx="8208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…the coefficients can be determined by: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387475" y="2933700"/>
          <a:ext cx="564673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1473200" progId="Equation.3">
                  <p:embed/>
                </p:oleObj>
              </mc:Choice>
              <mc:Fallback>
                <p:oleObj name="Equation" r:id="rId4" imgW="2400300" imgH="14732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933700"/>
                        <a:ext cx="564673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B9BC0-37FD-65D3-639D-F62DF068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44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95FF4-FFE8-31EC-8A93-612DDB2E6368}"/>
              </a:ext>
            </a:extLst>
          </p:cNvPr>
          <p:cNvSpPr txBox="1"/>
          <p:nvPr/>
        </p:nvSpPr>
        <p:spPr>
          <a:xfrm>
            <a:off x="-18000" y="6479668"/>
            <a:ext cx="48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L05E07_sinusoidFunction_example2.m **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6FA941-16C7-DF9D-9228-67115AB6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95" y="135600"/>
            <a:ext cx="6034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2 -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Sinusoid function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40A2F-9E3A-40FD-FF90-2DEF13F60971}"/>
              </a:ext>
            </a:extLst>
          </p:cNvPr>
          <p:cNvSpPr/>
          <p:nvPr/>
        </p:nvSpPr>
        <p:spPr>
          <a:xfrm>
            <a:off x="3762000" y="4683125"/>
            <a:ext cx="315000" cy="58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0240D4-6907-9CEC-6814-6AD21478A61B}"/>
              </a:ext>
            </a:extLst>
          </p:cNvPr>
          <p:cNvSpPr/>
          <p:nvPr/>
        </p:nvSpPr>
        <p:spPr>
          <a:xfrm>
            <a:off x="3717000" y="5612790"/>
            <a:ext cx="315000" cy="58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63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695772" y="0"/>
            <a:ext cx="7425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–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Continuous Fourier series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729000"/>
            <a:ext cx="8208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For a </a:t>
            </a:r>
            <a:r>
              <a:rPr lang="en-AU" altLang="en-US" sz="2200" b="1" dirty="0">
                <a:solidFill>
                  <a:srgbClr val="FF0000"/>
                </a:solidFill>
              </a:rPr>
              <a:t>continuous</a:t>
            </a:r>
            <a:r>
              <a:rPr lang="en-AU" altLang="en-US" sz="2200" dirty="0"/>
              <a:t> curve function (F(t)) with period T, the continuous Fourier series (with infinite terms) can be written: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89414"/>
              </p:ext>
            </p:extLst>
          </p:nvPr>
        </p:nvGraphicFramePr>
        <p:xfrm>
          <a:off x="1289050" y="1537813"/>
          <a:ext cx="65659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19100" progId="Equation.3">
                  <p:embed/>
                </p:oleObj>
              </mc:Choice>
              <mc:Fallback>
                <p:oleObj name="Equation" r:id="rId2" imgW="2209800" imgH="41910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537813"/>
                        <a:ext cx="65659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750" y="3177371"/>
            <a:ext cx="48427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coefficients can be computed via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31314"/>
              </p:ext>
            </p:extLst>
          </p:nvPr>
        </p:nvGraphicFramePr>
        <p:xfrm>
          <a:off x="2589213" y="3546833"/>
          <a:ext cx="36385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1206500" progId="Equation.3">
                  <p:embed/>
                </p:oleObj>
              </mc:Choice>
              <mc:Fallback>
                <p:oleObj name="Equation" r:id="rId4" imgW="1511300" imgH="120650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46833"/>
                        <a:ext cx="363855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9DA1D-7D5E-0E13-69C3-4FBE687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45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FEEE-5046-F7FC-3B46-29977955A0E6}"/>
              </a:ext>
            </a:extLst>
          </p:cNvPr>
          <p:cNvSpPr txBox="1"/>
          <p:nvPr/>
        </p:nvSpPr>
        <p:spPr>
          <a:xfrm>
            <a:off x="-18000" y="6524668"/>
            <a:ext cx="58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L05E09_continuousFourierSeries_example1.m **</a:t>
            </a:r>
          </a:p>
        </p:txBody>
      </p:sp>
    </p:spTree>
    <p:extLst>
      <p:ext uri="{BB962C8B-B14F-4D97-AF65-F5344CB8AC3E}">
        <p14:creationId xmlns:p14="http://schemas.microsoft.com/office/powerpoint/2010/main" val="2751232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12"/>
          <p:cNvSpPr txBox="1">
            <a:spLocks noChangeArrowheads="1"/>
          </p:cNvSpPr>
          <p:nvPr/>
        </p:nvSpPr>
        <p:spPr bwMode="auto">
          <a:xfrm>
            <a:off x="395288" y="769559"/>
            <a:ext cx="8208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Use the continuous Fourier series to approximate the square of rectangular wave function.</a:t>
            </a:r>
          </a:p>
        </p:txBody>
      </p:sp>
      <p:graphicFrame>
        <p:nvGraphicFramePr>
          <p:cNvPr id="788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40055"/>
              </p:ext>
            </p:extLst>
          </p:nvPr>
        </p:nvGraphicFramePr>
        <p:xfrm>
          <a:off x="2372519" y="1572582"/>
          <a:ext cx="4398962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788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9" y="1572582"/>
                        <a:ext cx="4398962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3" name="Picture 2" descr="Figure 19_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00650"/>
            <a:ext cx="403225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55DF5-C037-D7B8-598C-A2D4BF5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46</a:t>
            </a:fld>
            <a:endParaRPr lang="en-AU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A2791A0-BD0C-E64F-07C2-8BD00EFC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" y="94872"/>
            <a:ext cx="7766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series – Example 2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F3E6A-5264-6454-0C57-0C00EE1A51AC}"/>
              </a:ext>
            </a:extLst>
          </p:cNvPr>
          <p:cNvSpPr txBox="1"/>
          <p:nvPr/>
        </p:nvSpPr>
        <p:spPr>
          <a:xfrm>
            <a:off x="-18000" y="6479668"/>
            <a:ext cx="56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L05E10_continuousFourierSeries_example2.m **</a:t>
            </a:r>
          </a:p>
        </p:txBody>
      </p:sp>
    </p:spTree>
    <p:extLst>
      <p:ext uri="{BB962C8B-B14F-4D97-AF65-F5344CB8AC3E}">
        <p14:creationId xmlns:p14="http://schemas.microsoft.com/office/powerpoint/2010/main" val="1887672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5"/>
          <p:cNvSpPr txBox="1">
            <a:spLocks noChangeArrowheads="1"/>
          </p:cNvSpPr>
          <p:nvPr/>
        </p:nvSpPr>
        <p:spPr bwMode="auto">
          <a:xfrm>
            <a:off x="1304235" y="105538"/>
            <a:ext cx="65847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(infinite) series</a:t>
            </a:r>
            <a:endParaRPr lang="en-AU" altLang="en-US" sz="3000" b="1" dirty="0">
              <a:solidFill>
                <a:schemeClr val="accent2"/>
              </a:solidFill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0808"/>
              </p:ext>
            </p:extLst>
          </p:nvPr>
        </p:nvGraphicFramePr>
        <p:xfrm>
          <a:off x="206373" y="2306389"/>
          <a:ext cx="878046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812800" progId="Equation.3">
                  <p:embed/>
                </p:oleObj>
              </mc:Choice>
              <mc:Fallback>
                <p:oleObj name="Equation" r:id="rId2" imgW="3810000" imgH="812800" progId="Equation.3">
                  <p:embed/>
                  <p:pic>
                    <p:nvPicPr>
                      <p:cNvPr id="461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3" y="2306389"/>
                        <a:ext cx="878046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5226"/>
              </p:ext>
            </p:extLst>
          </p:nvPr>
        </p:nvGraphicFramePr>
        <p:xfrm>
          <a:off x="2980943" y="4203524"/>
          <a:ext cx="3182110" cy="105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596900" progId="Equation.3">
                  <p:embed/>
                </p:oleObj>
              </mc:Choice>
              <mc:Fallback>
                <p:oleObj name="Equation" r:id="rId4" imgW="1828800" imgH="596900" progId="Equation.3">
                  <p:embed/>
                  <p:pic>
                    <p:nvPicPr>
                      <p:cNvPr id="461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43" y="4203524"/>
                        <a:ext cx="3182110" cy="105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43122"/>
              </p:ext>
            </p:extLst>
          </p:nvPr>
        </p:nvGraphicFramePr>
        <p:xfrm>
          <a:off x="2292347" y="5374514"/>
          <a:ext cx="46085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090" imgH="393529" progId="Equation.3">
                  <p:embed/>
                </p:oleObj>
              </mc:Choice>
              <mc:Fallback>
                <p:oleObj name="Equation" r:id="rId6" imgW="1866090" imgH="393529" progId="Equation.3">
                  <p:embed/>
                  <p:pic>
                    <p:nvPicPr>
                      <p:cNvPr id="46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47" y="5374514"/>
                        <a:ext cx="46085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86132"/>
              </p:ext>
            </p:extLst>
          </p:nvPr>
        </p:nvGraphicFramePr>
        <p:xfrm>
          <a:off x="2951161" y="1478463"/>
          <a:ext cx="32416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532" imgH="393529" progId="Equation.3">
                  <p:embed/>
                </p:oleObj>
              </mc:Choice>
              <mc:Fallback>
                <p:oleObj name="Equation" r:id="rId8" imgW="1307532" imgH="393529" progId="Equation.3">
                  <p:embed/>
                  <p:pic>
                    <p:nvPicPr>
                      <p:cNvPr id="461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1" y="1478463"/>
                        <a:ext cx="32416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21858"/>
              </p:ext>
            </p:extLst>
          </p:nvPr>
        </p:nvGraphicFramePr>
        <p:xfrm>
          <a:off x="370681" y="706125"/>
          <a:ext cx="8402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54400" imgH="330200" progId="Equation.3">
                  <p:embed/>
                </p:oleObj>
              </mc:Choice>
              <mc:Fallback>
                <p:oleObj name="Equation" r:id="rId10" imgW="3454400" imgH="330200" progId="Equation.3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" y="706125"/>
                        <a:ext cx="8402637" cy="811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C4EF2-40C2-2363-C483-B5F115A8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47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FA0ED-BF0D-652F-AF6E-8213EE6361C0}"/>
              </a:ext>
            </a:extLst>
          </p:cNvPr>
          <p:cNvSpPr txBox="1"/>
          <p:nvPr/>
        </p:nvSpPr>
        <p:spPr>
          <a:xfrm>
            <a:off x="-18000" y="6479668"/>
            <a:ext cx="31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L05E11_infiniteSeries. m **</a:t>
            </a:r>
          </a:p>
        </p:txBody>
      </p:sp>
    </p:spTree>
    <p:extLst>
      <p:ext uri="{BB962C8B-B14F-4D97-AF65-F5344CB8AC3E}">
        <p14:creationId xmlns:p14="http://schemas.microsoft.com/office/powerpoint/2010/main" val="3999959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613025" y="2799000"/>
            <a:ext cx="391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800" b="1" dirty="0">
                <a:solidFill>
                  <a:schemeClr val="accent2"/>
                </a:solidFill>
                <a:ea typeface="宋体" panose="02010600030101010101" pitchFamily="2" charset="-122"/>
              </a:rPr>
              <a:t>Interpolation</a:t>
            </a:r>
            <a:endParaRPr lang="en-AU" alt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2D30E-E143-56AA-14F3-8C70F6DE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48</a:t>
            </a:fld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3239744" y="9000"/>
            <a:ext cx="2664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200" b="1" dirty="0">
                <a:solidFill>
                  <a:schemeClr val="accent2"/>
                </a:solidFill>
                <a:ea typeface="宋体" pitchFamily="2" charset="-122"/>
              </a:rPr>
              <a:t>Interpolation</a:t>
            </a:r>
            <a:endParaRPr lang="en-AU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43508" y="774000"/>
            <a:ext cx="8748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Estimation of intermediate values between precise data points</a:t>
            </a:r>
            <a:r>
              <a:rPr lang="en-US" altLang="en-US" sz="2000" dirty="0">
                <a:latin typeface="+mn-lt"/>
              </a:rPr>
              <a:t>. The most common method is: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77089"/>
              </p:ext>
            </p:extLst>
          </p:nvPr>
        </p:nvGraphicFramePr>
        <p:xfrm>
          <a:off x="1641216" y="1629000"/>
          <a:ext cx="5292588" cy="62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241300" progId="Equation.3">
                  <p:embed/>
                </p:oleObj>
              </mc:Choice>
              <mc:Fallback>
                <p:oleObj name="Equation" r:id="rId3" imgW="2032000" imgH="24130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16" y="1629000"/>
                        <a:ext cx="5292588" cy="62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349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Although there is </a:t>
            </a:r>
            <a:r>
              <a:rPr lang="en-US" altLang="en-US" sz="2000" u="sng" dirty="0">
                <a:latin typeface="+mn-lt"/>
              </a:rPr>
              <a:t>one and only one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th-order polynomial </a:t>
            </a:r>
            <a:r>
              <a:rPr lang="en-US" altLang="en-US" sz="2000" dirty="0">
                <a:latin typeface="+mn-lt"/>
              </a:rPr>
              <a:t>that fits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n+1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 points</a:t>
            </a:r>
            <a:r>
              <a:rPr lang="en-US" altLang="en-US" sz="2000" dirty="0">
                <a:latin typeface="+mn-lt"/>
              </a:rPr>
              <a:t>, there are 2 common mathematical formats the polynomial can be expressed: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latin typeface="+mn-lt"/>
            </a:endParaRPr>
          </a:p>
          <a:p>
            <a:pPr lvl="1" algn="ctr" eaLnBrk="1" hangingPunct="1">
              <a:lnSpc>
                <a:spcPct val="90000"/>
              </a:lnSpc>
            </a:pPr>
            <a:r>
              <a:rPr lang="en-US" altLang="en-US" sz="2000" b="1" dirty="0">
                <a:latin typeface="+mn-lt"/>
              </a:rPr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Newton</a:t>
            </a:r>
            <a:r>
              <a:rPr lang="en-US" altLang="en-US" sz="2000" b="1" dirty="0">
                <a:latin typeface="+mn-lt"/>
              </a:rPr>
              <a:t> or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Lagrange</a:t>
            </a:r>
            <a:r>
              <a:rPr lang="en-US" altLang="en-US" sz="2000" b="1" dirty="0">
                <a:latin typeface="+mn-lt"/>
              </a:rPr>
              <a:t> polynomials</a:t>
            </a:r>
          </a:p>
        </p:txBody>
      </p:sp>
      <p:pic>
        <p:nvPicPr>
          <p:cNvPr id="8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6"/>
          <a:stretch/>
        </p:blipFill>
        <p:spPr>
          <a:xfrm>
            <a:off x="1984369" y="4149000"/>
            <a:ext cx="5119314" cy="16217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4F6D75B-0507-4C57-AA09-4C4EB7B9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679" y="5816449"/>
            <a:ext cx="3582693" cy="96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(b) 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nd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(quadratic / parabolic)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3 points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57F424-1251-4970-8F94-44906806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0" y="4365581"/>
            <a:ext cx="1890000" cy="131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(a) 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1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st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(linear)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2 points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504CAE-4912-739E-BA8D-DD32AE95BBA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49</a:t>
            </a:fld>
            <a:endParaRPr lang="en-AU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26FA94-9F28-925D-AE5A-C167F0A0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52" y="4377080"/>
            <a:ext cx="1935000" cy="116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(c)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3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rd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(cubic)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4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265445" y="2054493"/>
            <a:ext cx="66543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Curve fitting by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Least-Squares Regression</a:t>
            </a:r>
            <a:endParaRPr lang="en-AU" alt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</a:t>
            </a:fld>
            <a:endParaRPr lang="en-AU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  <p:sp>
        <p:nvSpPr>
          <p:cNvPr id="46083" name="TextBox 18"/>
          <p:cNvSpPr txBox="1">
            <a:spLocks noChangeArrowheads="1"/>
          </p:cNvSpPr>
          <p:nvPr/>
        </p:nvSpPr>
        <p:spPr bwMode="auto">
          <a:xfrm>
            <a:off x="539750" y="684000"/>
            <a:ext cx="82089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If </a:t>
            </a:r>
            <a:r>
              <a:rPr lang="en-AU" altLang="en-US" sz="2200" b="1" dirty="0">
                <a:solidFill>
                  <a:srgbClr val="FF0000"/>
                </a:solidFill>
              </a:rPr>
              <a:t>two</a:t>
            </a:r>
            <a:r>
              <a:rPr lang="en-AU" altLang="en-US" sz="2200" dirty="0"/>
              <a:t> points </a:t>
            </a:r>
            <a:r>
              <a:rPr lang="en-AU" altLang="en-US" sz="2200" dirty="0">
                <a:solidFill>
                  <a:srgbClr val="FF0000"/>
                </a:solidFill>
              </a:rPr>
              <a:t>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0</a:t>
            </a:r>
            <a:r>
              <a:rPr lang="en-AU" altLang="en-US" sz="2200" dirty="0">
                <a:solidFill>
                  <a:srgbClr val="FF0000"/>
                </a:solidFill>
              </a:rPr>
              <a:t>, f(x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0</a:t>
            </a:r>
            <a:r>
              <a:rPr lang="en-AU" altLang="en-US" sz="2200" dirty="0">
                <a:solidFill>
                  <a:srgbClr val="FF0000"/>
                </a:solidFill>
              </a:rPr>
              <a:t>)) </a:t>
            </a:r>
            <a:r>
              <a:rPr lang="en-AU" altLang="en-US" sz="2200" dirty="0"/>
              <a:t>and </a:t>
            </a:r>
            <a:r>
              <a:rPr lang="en-AU" altLang="en-US" sz="2200" dirty="0">
                <a:solidFill>
                  <a:srgbClr val="FF0000"/>
                </a:solidFill>
              </a:rPr>
              <a:t>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1</a:t>
            </a:r>
            <a:r>
              <a:rPr lang="en-AU" altLang="en-US" sz="2200" dirty="0">
                <a:solidFill>
                  <a:srgbClr val="FF0000"/>
                </a:solidFill>
              </a:rPr>
              <a:t>, f(x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1</a:t>
            </a:r>
            <a:r>
              <a:rPr lang="en-AU" altLang="en-US" sz="2200" dirty="0">
                <a:solidFill>
                  <a:srgbClr val="FF0000"/>
                </a:solidFill>
              </a:rPr>
              <a:t>))</a:t>
            </a:r>
            <a:r>
              <a:rPr lang="en-AU" altLang="en-US" sz="2200" dirty="0"/>
              <a:t> are known, f(x) at x between 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 and 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 can be estimated by linear interpolation using </a:t>
            </a:r>
            <a:r>
              <a:rPr lang="en-AU" altLang="en-US" sz="2200" b="1" dirty="0">
                <a:solidFill>
                  <a:srgbClr val="FF0000"/>
                </a:solidFill>
              </a:rPr>
              <a:t>similar triangles</a:t>
            </a:r>
            <a:r>
              <a:rPr lang="en-AU" altLang="en-US" sz="2200" dirty="0"/>
              <a:t>.</a:t>
            </a:r>
          </a:p>
        </p:txBody>
      </p:sp>
      <p:pic>
        <p:nvPicPr>
          <p:cNvPr id="46084" name="Picture 2" descr="Figure 18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" y="2259000"/>
            <a:ext cx="36004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33268"/>
              </p:ext>
            </p:extLst>
          </p:nvPr>
        </p:nvGraphicFramePr>
        <p:xfrm>
          <a:off x="4764088" y="2977902"/>
          <a:ext cx="3751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900" imgH="368300" progId="Equation.3">
                  <p:embed/>
                </p:oleObj>
              </mc:Choice>
              <mc:Fallback>
                <p:oleObj name="Equation" r:id="rId3" imgW="14859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977902"/>
                        <a:ext cx="37512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own Arrow 22"/>
          <p:cNvSpPr/>
          <p:nvPr/>
        </p:nvSpPr>
        <p:spPr>
          <a:xfrm>
            <a:off x="6290738" y="3652902"/>
            <a:ext cx="576262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9ED2-DA6F-FAA4-DE43-2913894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50</a:t>
            </a:fld>
            <a:endParaRPr lang="en-AU" altLang="en-US"/>
          </a:p>
        </p:txBody>
      </p: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C9E8EE5B-C5D9-006E-22EB-DD333CC40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63186"/>
              </p:ext>
            </p:extLst>
          </p:nvPr>
        </p:nvGraphicFramePr>
        <p:xfrm>
          <a:off x="4526927" y="4353984"/>
          <a:ext cx="3888526" cy="73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431640" progId="Equation.3">
                  <p:embed/>
                </p:oleObj>
              </mc:Choice>
              <mc:Fallback>
                <p:oleObj name="Equation" r:id="rId5" imgW="2298600" imgH="431640" progId="Equation.3">
                  <p:embed/>
                  <p:pic>
                    <p:nvPicPr>
                      <p:cNvPr id="23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927" y="4353984"/>
                        <a:ext cx="3888526" cy="73302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Callout 24">
            <a:extLst>
              <a:ext uri="{FF2B5EF4-FFF2-40B4-BE49-F238E27FC236}">
                <a16:creationId xmlns:a16="http://schemas.microsoft.com/office/drawing/2014/main" id="{7DBD3CE5-39C7-37C4-9B1C-8E721D51D9A6}"/>
              </a:ext>
            </a:extLst>
          </p:cNvPr>
          <p:cNvSpPr/>
          <p:nvPr/>
        </p:nvSpPr>
        <p:spPr>
          <a:xfrm>
            <a:off x="6084183" y="4183126"/>
            <a:ext cx="1565634" cy="984547"/>
          </a:xfrm>
          <a:prstGeom prst="wedgeEllipseCallout">
            <a:avLst>
              <a:gd name="adj1" fmla="val 57042"/>
              <a:gd name="adj2" fmla="val 742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9121B85-CC47-C718-0FD7-59A18F0D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860" y="5358780"/>
            <a:ext cx="28801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Finite-divided difference approximation for the </a:t>
            </a:r>
            <a:r>
              <a:rPr lang="en-AU" altLang="en-US" b="1" dirty="0"/>
              <a:t>first derivative</a:t>
            </a:r>
          </a:p>
        </p:txBody>
      </p:sp>
      <p:sp>
        <p:nvSpPr>
          <p:cNvPr id="7" name="Oval Callout 13">
            <a:extLst>
              <a:ext uri="{FF2B5EF4-FFF2-40B4-BE49-F238E27FC236}">
                <a16:creationId xmlns:a16="http://schemas.microsoft.com/office/drawing/2014/main" id="{FB7F99F5-278E-83E1-161D-CA94F28C9E34}"/>
              </a:ext>
            </a:extLst>
          </p:cNvPr>
          <p:cNvSpPr/>
          <p:nvPr/>
        </p:nvSpPr>
        <p:spPr>
          <a:xfrm>
            <a:off x="5292000" y="4480853"/>
            <a:ext cx="702078" cy="432049"/>
          </a:xfrm>
          <a:prstGeom prst="wedgeEllipseCallout">
            <a:avLst>
              <a:gd name="adj1" fmla="val -82439"/>
              <a:gd name="adj2" fmla="val 14588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7E00200A-689F-2A18-2202-BF7C3C35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5338979"/>
            <a:ext cx="20070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Function value </a:t>
            </a:r>
            <a:r>
              <a:rPr lang="en-AU" altLang="en-US" dirty="0"/>
              <a:t>at the starting data point</a:t>
            </a:r>
            <a:endParaRPr lang="en-AU" altLang="en-US" b="1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FCB9303-6605-1645-9F52-0579F77A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349000"/>
            <a:ext cx="46624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500" dirty="0">
                <a:latin typeface="+mn-lt"/>
              </a:rPr>
              <a:t>The simplest form of interpolation, connects two data points with a straight line</a:t>
            </a:r>
            <a:endParaRPr lang="en-AU" altLang="en-US" sz="15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6BFF8-C8A6-0E54-B2F8-1F89B90AFCC4}"/>
              </a:ext>
            </a:extLst>
          </p:cNvPr>
          <p:cNvSpPr txBox="1"/>
          <p:nvPr/>
        </p:nvSpPr>
        <p:spPr>
          <a:xfrm>
            <a:off x="-18000" y="6457102"/>
            <a:ext cx="3591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44500" y="908050"/>
            <a:ext cx="820896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Estimate the natural log of 2 by linear interpolation.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1. Interpolate between ln(1) = 0 &amp; ln(6) = 1.7918.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2. Repeat using a smaller interval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ln(1) = 0 &amp; ln(4) = 1.3863.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32781" y="3160494"/>
            <a:ext cx="1410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2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200" dirty="0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684213" y="3654000"/>
            <a:ext cx="739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x</a:t>
            </a:r>
            <a:r>
              <a:rPr lang="en-AU" altLang="en-US" sz="2200" baseline="-25000" dirty="0"/>
              <a:t>0 </a:t>
            </a:r>
            <a:r>
              <a:rPr lang="en-AU" altLang="en-US" sz="2200" dirty="0"/>
              <a:t>= 1; f(x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) = 0; x</a:t>
            </a:r>
            <a:r>
              <a:rPr lang="en-AU" altLang="en-US" sz="2200" baseline="-25000" dirty="0"/>
              <a:t>1 </a:t>
            </a:r>
            <a:r>
              <a:rPr lang="en-AU" altLang="en-US" sz="2200" dirty="0"/>
              <a:t>= 6;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= 1.791759.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79844"/>
              </p:ext>
            </p:extLst>
          </p:nvPr>
        </p:nvGraphicFramePr>
        <p:xfrm>
          <a:off x="2051050" y="4266525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876300" progId="Equation.3">
                  <p:embed/>
                </p:oleObj>
              </mc:Choice>
              <mc:Fallback>
                <p:oleObj name="Equation" r:id="rId3" imgW="1879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66525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05866-D81A-1FDA-D1B0-7CBC18E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51</a:t>
            </a:fld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2EA9-6DCF-0944-CFBC-E2F8121B2A7E}"/>
              </a:ext>
            </a:extLst>
          </p:cNvPr>
          <p:cNvSpPr txBox="1"/>
          <p:nvPr/>
        </p:nvSpPr>
        <p:spPr>
          <a:xfrm>
            <a:off x="-63000" y="6488668"/>
            <a:ext cx="35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D0C2C-4389-BCF1-074C-AB75E432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4"/>
          <p:cNvSpPr txBox="1">
            <a:spLocks noChangeArrowheads="1"/>
          </p:cNvSpPr>
          <p:nvPr/>
        </p:nvSpPr>
        <p:spPr bwMode="auto">
          <a:xfrm>
            <a:off x="468313" y="260350"/>
            <a:ext cx="8207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x</a:t>
            </a:r>
            <a:r>
              <a:rPr lang="en-AU" altLang="en-US" sz="2200" baseline="-25000" dirty="0"/>
              <a:t>0 </a:t>
            </a:r>
            <a:r>
              <a:rPr lang="en-AU" altLang="en-US" sz="2200" dirty="0"/>
              <a:t>= 1; f(x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) = 0; x</a:t>
            </a:r>
            <a:r>
              <a:rPr lang="en-AU" altLang="en-US" sz="2200" baseline="-25000" dirty="0"/>
              <a:t>1 </a:t>
            </a:r>
            <a:r>
              <a:rPr lang="en-AU" altLang="en-US" sz="2200" dirty="0"/>
              <a:t>= 4;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= 1.386294.</a:t>
            </a:r>
          </a:p>
        </p:txBody>
      </p:sp>
      <p:graphicFrame>
        <p:nvGraphicFramePr>
          <p:cNvPr id="389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21561"/>
              </p:ext>
            </p:extLst>
          </p:nvPr>
        </p:nvGraphicFramePr>
        <p:xfrm>
          <a:off x="1835150" y="908050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876300" progId="Equation.3">
                  <p:embed/>
                </p:oleObj>
              </mc:Choice>
              <mc:Fallback>
                <p:oleObj name="Equation" r:id="rId2" imgW="1879600" imgH="876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08050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2" descr="Figure 18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24175"/>
            <a:ext cx="43243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539750" y="4149725"/>
            <a:ext cx="3455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Smaller intervals improve accuracy!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8E673-46FA-8B21-2215-0FE6DB03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F8826-4BE0-3732-330F-4AA7E618CF7B}"/>
              </a:ext>
            </a:extLst>
          </p:cNvPr>
          <p:cNvSpPr txBox="1"/>
          <p:nvPr/>
        </p:nvSpPr>
        <p:spPr>
          <a:xfrm>
            <a:off x="-18000" y="6488668"/>
            <a:ext cx="38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 **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719263" y="9000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9155" name="TextBox 13"/>
          <p:cNvSpPr txBox="1">
            <a:spLocks noChangeArrowheads="1"/>
          </p:cNvSpPr>
          <p:nvPr/>
        </p:nvSpPr>
        <p:spPr bwMode="auto">
          <a:xfrm>
            <a:off x="467518" y="1179514"/>
            <a:ext cx="8208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</a:t>
            </a:r>
            <a:r>
              <a:rPr lang="en-AU" altLang="en-US" sz="2400" b="1" dirty="0">
                <a:solidFill>
                  <a:srgbClr val="FF0000"/>
                </a:solidFill>
              </a:rPr>
              <a:t>three</a:t>
            </a:r>
            <a:r>
              <a:rPr lang="en-AU" altLang="en-US" sz="2400" dirty="0"/>
              <a:t> points (x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)), 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)) and 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)) are known, f(x) at x between 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 and 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can be estimated by quadratic interpolation.</a:t>
            </a:r>
          </a:p>
        </p:txBody>
      </p:sp>
      <p:sp>
        <p:nvSpPr>
          <p:cNvPr id="26629" name="TextBox 15"/>
          <p:cNvSpPr txBox="1">
            <a:spLocks noChangeArrowheads="1"/>
          </p:cNvSpPr>
          <p:nvPr/>
        </p:nvSpPr>
        <p:spPr bwMode="auto">
          <a:xfrm>
            <a:off x="612775" y="2799000"/>
            <a:ext cx="7918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The quadratic formula (Newton equation) can be expressed by:</a:t>
            </a:r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35488"/>
              </p:ext>
            </p:extLst>
          </p:nvPr>
        </p:nvGraphicFramePr>
        <p:xfrm>
          <a:off x="1300161" y="3734036"/>
          <a:ext cx="6543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90500" progId="Equation.3">
                  <p:embed/>
                </p:oleObj>
              </mc:Choice>
              <mc:Fallback>
                <p:oleObj name="Equation" r:id="rId2" imgW="21717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1" y="3734036"/>
                        <a:ext cx="6543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Explosion 2 23"/>
          <p:cNvSpPr/>
          <p:nvPr/>
        </p:nvSpPr>
        <p:spPr>
          <a:xfrm>
            <a:off x="1396204" y="4247194"/>
            <a:ext cx="6351587" cy="210820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b</a:t>
            </a:r>
            <a:r>
              <a:rPr lang="en-AU" sz="2000" baseline="-25000" dirty="0">
                <a:solidFill>
                  <a:srgbClr val="0070C0"/>
                </a:solidFill>
              </a:rPr>
              <a:t>0</a:t>
            </a:r>
            <a:r>
              <a:rPr lang="en-AU" sz="2000" dirty="0">
                <a:solidFill>
                  <a:srgbClr val="0070C0"/>
                </a:solidFill>
              </a:rPr>
              <a:t>, b</a:t>
            </a:r>
            <a:r>
              <a:rPr lang="en-AU" sz="2000" baseline="-25000" dirty="0">
                <a:solidFill>
                  <a:srgbClr val="0070C0"/>
                </a:solidFill>
              </a:rPr>
              <a:t>1</a:t>
            </a:r>
            <a:r>
              <a:rPr lang="en-AU" sz="2000" dirty="0">
                <a:solidFill>
                  <a:srgbClr val="0070C0"/>
                </a:solidFill>
              </a:rPr>
              <a:t> and b</a:t>
            </a:r>
            <a:r>
              <a:rPr lang="en-AU" sz="2000" baseline="-25000" dirty="0">
                <a:solidFill>
                  <a:srgbClr val="0070C0"/>
                </a:solidFill>
              </a:rPr>
              <a:t>2</a:t>
            </a:r>
            <a:r>
              <a:rPr lang="en-AU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A264D-AB67-600F-EB5F-FD5D5D80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53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6F76E-FC0C-D343-6F0B-E043B2EF8154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1260900"/>
            <a:ext cx="178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1) At x = x</a:t>
            </a:r>
            <a:r>
              <a:rPr lang="en-AU" altLang="en-US" sz="2100" baseline="-25000" dirty="0"/>
              <a:t>0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88859"/>
              </p:ext>
            </p:extLst>
          </p:nvPr>
        </p:nvGraphicFramePr>
        <p:xfrm>
          <a:off x="1720478" y="1260900"/>
          <a:ext cx="1262063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190440" progId="Equation.3">
                  <p:embed/>
                </p:oleObj>
              </mc:Choice>
              <mc:Fallback>
                <p:oleObj name="Equation" r:id="rId3" imgW="558720" imgH="190440" progId="Equation.3">
                  <p:embed/>
                  <p:pic>
                    <p:nvPicPr>
                      <p:cNvPr id="276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1260900"/>
                        <a:ext cx="1262063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85049"/>
              </p:ext>
            </p:extLst>
          </p:nvPr>
        </p:nvGraphicFramePr>
        <p:xfrm>
          <a:off x="2118122" y="639465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1520" imgH="190440" progId="Equation.3">
                  <p:embed/>
                </p:oleObj>
              </mc:Choice>
              <mc:Fallback>
                <p:oleObj name="Equation" r:id="rId5" imgW="2171520" imgH="190440" progId="Equation.3">
                  <p:embed/>
                  <p:pic>
                    <p:nvPicPr>
                      <p:cNvPr id="276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22" y="639465"/>
                        <a:ext cx="4907756" cy="43219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5013359" y="1342382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03167"/>
              </p:ext>
            </p:extLst>
          </p:nvPr>
        </p:nvGraphicFramePr>
        <p:xfrm>
          <a:off x="5695775" y="1249991"/>
          <a:ext cx="1241822" cy="4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276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775" y="1249991"/>
                        <a:ext cx="1241822" cy="423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Box 18"/>
          <p:cNvSpPr txBox="1">
            <a:spLocks noChangeArrowheads="1"/>
          </p:cNvSpPr>
          <p:nvPr/>
        </p:nvSpPr>
        <p:spPr bwMode="auto">
          <a:xfrm>
            <a:off x="18429" y="277040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2) At x = x</a:t>
            </a:r>
            <a:r>
              <a:rPr lang="en-AU" altLang="en-US" sz="2100" baseline="-25000" dirty="0"/>
              <a:t>1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30294"/>
              </p:ext>
            </p:extLst>
          </p:nvPr>
        </p:nvGraphicFramePr>
        <p:xfrm>
          <a:off x="1720478" y="2716777"/>
          <a:ext cx="2812256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520" imgH="215640" progId="Equation.3">
                  <p:embed/>
                </p:oleObj>
              </mc:Choice>
              <mc:Fallback>
                <p:oleObj name="Equation" r:id="rId9" imgW="1244520" imgH="215640" progId="Equation.3">
                  <p:embed/>
                  <p:pic>
                    <p:nvPicPr>
                      <p:cNvPr id="276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2716777"/>
                        <a:ext cx="2812256" cy="48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5000550" y="2827788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2648"/>
              </p:ext>
            </p:extLst>
          </p:nvPr>
        </p:nvGraphicFramePr>
        <p:xfrm>
          <a:off x="5676632" y="2602788"/>
          <a:ext cx="1822902" cy="68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431640" progId="Equation.3">
                  <p:embed/>
                </p:oleObj>
              </mc:Choice>
              <mc:Fallback>
                <p:oleObj name="Equation" r:id="rId11" imgW="1155600" imgH="431640" progId="Equation.3">
                  <p:embed/>
                  <p:pic>
                    <p:nvPicPr>
                      <p:cNvPr id="276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632" y="2602788"/>
                        <a:ext cx="1822902" cy="68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Box 22"/>
          <p:cNvSpPr txBox="1">
            <a:spLocks noChangeArrowheads="1"/>
          </p:cNvSpPr>
          <p:nvPr/>
        </p:nvSpPr>
        <p:spPr bwMode="auto">
          <a:xfrm>
            <a:off x="5596892" y="3356033"/>
            <a:ext cx="3190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>
                <a:solidFill>
                  <a:srgbClr val="FF0000"/>
                </a:solidFill>
              </a:rPr>
              <a:t>Finite-divided difference approximation for </a:t>
            </a:r>
            <a:r>
              <a:rPr lang="en-AU" altLang="en-US" sz="2000" b="1" dirty="0">
                <a:solidFill>
                  <a:srgbClr val="FF0000"/>
                </a:solidFill>
              </a:rPr>
              <a:t>the first derivative</a:t>
            </a:r>
          </a:p>
        </p:txBody>
      </p:sp>
      <p:sp>
        <p:nvSpPr>
          <p:cNvPr id="27662" name="TextBox 23"/>
          <p:cNvSpPr txBox="1">
            <a:spLocks noChangeArrowheads="1"/>
          </p:cNvSpPr>
          <p:nvPr/>
        </p:nvSpPr>
        <p:spPr bwMode="auto">
          <a:xfrm>
            <a:off x="0" y="420838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3) At x = x</a:t>
            </a:r>
            <a:r>
              <a:rPr lang="en-AU" altLang="en-US" sz="2100" baseline="-25000" dirty="0"/>
              <a:t>2</a:t>
            </a:r>
            <a:r>
              <a:rPr lang="en-AU" altLang="en-US" sz="21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97607" y="5061425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21019"/>
              </p:ext>
            </p:extLst>
          </p:nvPr>
        </p:nvGraphicFramePr>
        <p:xfrm>
          <a:off x="5535112" y="4674453"/>
          <a:ext cx="3097001" cy="92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71520" imgH="647640" progId="Equation.3">
                  <p:embed/>
                </p:oleObj>
              </mc:Choice>
              <mc:Fallback>
                <p:oleObj name="Equation" r:id="rId13" imgW="2171520" imgH="647640" progId="Equation.3">
                  <p:embed/>
                  <p:pic>
                    <p:nvPicPr>
                      <p:cNvPr id="2765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12" y="4674453"/>
                        <a:ext cx="3097001" cy="92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Box 27"/>
          <p:cNvSpPr txBox="1">
            <a:spLocks noChangeArrowheads="1"/>
          </p:cNvSpPr>
          <p:nvPr/>
        </p:nvSpPr>
        <p:spPr bwMode="auto">
          <a:xfrm>
            <a:off x="5600229" y="5653337"/>
            <a:ext cx="32943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>
                <a:solidFill>
                  <a:srgbClr val="FF0000"/>
                </a:solidFill>
              </a:rPr>
              <a:t>Finite-divided difference approximation for </a:t>
            </a:r>
            <a:r>
              <a:rPr lang="en-AU" altLang="en-US" sz="2000" b="1" dirty="0">
                <a:solidFill>
                  <a:srgbClr val="FF0000"/>
                </a:solidFill>
              </a:rPr>
              <a:t>the second derivative</a:t>
            </a:r>
          </a:p>
        </p:txBody>
      </p:sp>
      <p:graphicFrame>
        <p:nvGraphicFramePr>
          <p:cNvPr id="2765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01081"/>
              </p:ext>
            </p:extLst>
          </p:nvPr>
        </p:nvGraphicFramePr>
        <p:xfrm>
          <a:off x="-18000" y="4944778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71520" imgH="190440" progId="Equation.3">
                  <p:embed/>
                </p:oleObj>
              </mc:Choice>
              <mc:Fallback>
                <p:oleObj name="Equation" r:id="rId15" imgW="2171520" imgH="190440" progId="Equation.3">
                  <p:embed/>
                  <p:pic>
                    <p:nvPicPr>
                      <p:cNvPr id="2765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00" y="4944778"/>
                        <a:ext cx="4907756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592543" y="1623782"/>
            <a:ext cx="32809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b="1" dirty="0"/>
              <a:t>Function value </a:t>
            </a:r>
            <a:r>
              <a:rPr lang="en-AU" altLang="en-US" sz="2000" dirty="0"/>
              <a:t>at starting data point</a:t>
            </a:r>
            <a:endParaRPr lang="en-AU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2F4CB-ECE9-6877-08BD-98D82C7F1786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54</a:t>
            </a:fld>
            <a:endParaRPr lang="en-AU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534B8E-D7B1-5D9B-130E-11654230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78" y="-66086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FDF9-B4A8-4976-45A9-1155950BD046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E9502-4574-C4A8-C563-1FE07C8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55</a:t>
            </a:fld>
            <a:endParaRPr lang="en-AU" alt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E4B46E4-C251-C8DC-64BC-F547AB52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9" y="2609109"/>
            <a:ext cx="6155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The coefficients b</a:t>
            </a:r>
            <a:r>
              <a:rPr lang="en-AU" altLang="en-US" baseline="-25000" dirty="0"/>
              <a:t>0</a:t>
            </a:r>
            <a:r>
              <a:rPr lang="en-AU" altLang="en-US" dirty="0"/>
              <a:t>, b</a:t>
            </a:r>
            <a:r>
              <a:rPr lang="en-AU" altLang="en-US" baseline="-25000" dirty="0"/>
              <a:t>1</a:t>
            </a:r>
            <a:r>
              <a:rPr lang="en-AU" altLang="en-US" dirty="0"/>
              <a:t>, …, b</a:t>
            </a:r>
            <a:r>
              <a:rPr lang="en-AU" altLang="en-US" baseline="-25000" dirty="0"/>
              <a:t>n</a:t>
            </a:r>
            <a:r>
              <a:rPr lang="en-AU" altLang="en-US" dirty="0"/>
              <a:t> can be determined by: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3BBC9-7D69-1EE2-2BFE-4B8F59788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066364"/>
              </p:ext>
            </p:extLst>
          </p:nvPr>
        </p:nvGraphicFramePr>
        <p:xfrm>
          <a:off x="358605" y="3025855"/>
          <a:ext cx="995442" cy="33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28600" progId="Equation.3">
                  <p:embed/>
                </p:oleObj>
              </mc:Choice>
              <mc:Fallback>
                <p:oleObj name="Equation" r:id="rId2" imgW="672840" imgH="228600" progId="Equation.3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3025855"/>
                        <a:ext cx="995442" cy="33998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D386F4-FF4E-3028-DEF3-59BA698B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31812"/>
              </p:ext>
            </p:extLst>
          </p:nvPr>
        </p:nvGraphicFramePr>
        <p:xfrm>
          <a:off x="347999" y="3465206"/>
          <a:ext cx="2734130" cy="65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31640" progId="Equation.3">
                  <p:embed/>
                </p:oleObj>
              </mc:Choice>
              <mc:Fallback>
                <p:oleObj name="Equation" r:id="rId4" imgW="1803240" imgH="431640" progId="Equation.3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99" y="3465206"/>
                        <a:ext cx="2734130" cy="6583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81DCEE-7949-9711-2436-4B2578E43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758"/>
              </p:ext>
            </p:extLst>
          </p:nvPr>
        </p:nvGraphicFramePr>
        <p:xfrm>
          <a:off x="356601" y="4220957"/>
          <a:ext cx="3534817" cy="65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431640" progId="Equation.3">
                  <p:embed/>
                </p:oleObj>
              </mc:Choice>
              <mc:Fallback>
                <p:oleObj name="Equation" r:id="rId6" imgW="2349360" imgH="431640" progId="Equation.3">
                  <p:embed/>
                  <p:pic>
                    <p:nvPicPr>
                      <p:cNvPr id="307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1" y="4220957"/>
                        <a:ext cx="3534817" cy="6530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86A1A8-4430-02D4-972D-9FE25435B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8161"/>
              </p:ext>
            </p:extLst>
          </p:nvPr>
        </p:nvGraphicFramePr>
        <p:xfrm>
          <a:off x="358605" y="5478812"/>
          <a:ext cx="6052291" cy="6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320" imgH="431640" progId="Equation.3">
                  <p:embed/>
                </p:oleObj>
              </mc:Choice>
              <mc:Fallback>
                <p:oleObj name="Equation" r:id="rId8" imgW="3784320" imgH="431640" progId="Equation.3">
                  <p:embed/>
                  <p:pic>
                    <p:nvPicPr>
                      <p:cNvPr id="307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5478812"/>
                        <a:ext cx="6052291" cy="69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D7F740C-0CC3-CA33-23B1-04BD7081D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85868"/>
              </p:ext>
            </p:extLst>
          </p:nvPr>
        </p:nvGraphicFramePr>
        <p:xfrm>
          <a:off x="1570998" y="4839512"/>
          <a:ext cx="144066" cy="6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960" imgH="190440" progId="Equation.3">
                  <p:embed/>
                </p:oleObj>
              </mc:Choice>
              <mc:Fallback>
                <p:oleObj name="Equation" r:id="rId10" imgW="75960" imgH="19044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998" y="4839512"/>
                        <a:ext cx="144066" cy="6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20A0CEC-9075-E90F-2FD4-8258FC405D78}"/>
              </a:ext>
            </a:extLst>
          </p:cNvPr>
          <p:cNvSpPr/>
          <p:nvPr/>
        </p:nvSpPr>
        <p:spPr>
          <a:xfrm>
            <a:off x="4367379" y="3521751"/>
            <a:ext cx="479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1</a:t>
            </a:r>
            <a:r>
              <a:rPr lang="en-AU" altLang="en-US" b="1" baseline="30000" dirty="0"/>
              <a:t>st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E69D8-ABC6-C2AA-B673-AE89F2990CF0}"/>
              </a:ext>
            </a:extLst>
          </p:cNvPr>
          <p:cNvSpPr/>
          <p:nvPr/>
        </p:nvSpPr>
        <p:spPr>
          <a:xfrm>
            <a:off x="4274007" y="4301415"/>
            <a:ext cx="48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2</a:t>
            </a:r>
            <a:r>
              <a:rPr lang="en-AU" altLang="en-US" b="1" baseline="30000" dirty="0"/>
              <a:t>nd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4558E-1746-E248-ECB7-75574D83326A}"/>
              </a:ext>
            </a:extLst>
          </p:cNvPr>
          <p:cNvSpPr/>
          <p:nvPr/>
        </p:nvSpPr>
        <p:spPr>
          <a:xfrm>
            <a:off x="6553201" y="5477676"/>
            <a:ext cx="2608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n</a:t>
            </a:r>
            <a:r>
              <a:rPr lang="en-AU" altLang="en-US" b="1" baseline="30000" dirty="0"/>
              <a:t>th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17DC-63B9-AD1C-EF36-81D298B57380}"/>
              </a:ext>
            </a:extLst>
          </p:cNvPr>
          <p:cNvSpPr/>
          <p:nvPr/>
        </p:nvSpPr>
        <p:spPr>
          <a:xfrm>
            <a:off x="5112000" y="2952012"/>
            <a:ext cx="395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/>
              <a:t>Function value </a:t>
            </a:r>
            <a:r>
              <a:rPr lang="en-AU" altLang="en-US" dirty="0"/>
              <a:t>at starting data point</a:t>
            </a:r>
            <a:endParaRPr lang="en-AU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692F36-BD06-3E43-2CDB-15909EE7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00"/>
            <a:ext cx="80184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General form of Newton’s (quadratic) interpolating polynomials</a:t>
            </a:r>
            <a:endParaRPr lang="en-AU" altLang="en-US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10207FF-30FD-D964-3879-CE320FC8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75" y="1177479"/>
            <a:ext cx="880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If n+1 points are available, f(x) can be estimated by polynomial interpolation.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2DBDEE70-5897-54B0-E51F-9250441B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06227"/>
              </p:ext>
            </p:extLst>
          </p:nvPr>
        </p:nvGraphicFramePr>
        <p:xfrm>
          <a:off x="426244" y="1899000"/>
          <a:ext cx="853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09900" imgH="190500" progId="Equation.3">
                  <p:embed/>
                </p:oleObj>
              </mc:Choice>
              <mc:Fallback>
                <p:oleObj name="Equation" r:id="rId12" imgW="3009900" imgH="190500" progId="Equation.3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" y="1899000"/>
                        <a:ext cx="853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F2B411-A299-D876-094D-01AFB7EEBC99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2244334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166600" y="9000"/>
            <a:ext cx="6740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AU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AU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dirty="0">
              <a:solidFill>
                <a:srgbClr val="FF0000"/>
              </a:solidFill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44500" y="639000"/>
            <a:ext cx="8208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a second-order polynomial to the three points: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79471" y="3721691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400" dirty="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18726"/>
              </p:ext>
            </p:extLst>
          </p:nvPr>
        </p:nvGraphicFramePr>
        <p:xfrm>
          <a:off x="2322513" y="1134000"/>
          <a:ext cx="41036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685800" progId="Equation.3">
                  <p:embed/>
                </p:oleObj>
              </mc:Choice>
              <mc:Fallback>
                <p:oleObj name="Equation" r:id="rId2" imgW="1625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134000"/>
                        <a:ext cx="41036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468313" y="2844000"/>
            <a:ext cx="608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Use the polynomial to evaluate ln(2).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45196"/>
              </p:ext>
            </p:extLst>
          </p:nvPr>
        </p:nvGraphicFramePr>
        <p:xfrm>
          <a:off x="258833" y="4356161"/>
          <a:ext cx="1845514" cy="46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190417" progId="Equation.3">
                  <p:embed/>
                </p:oleObj>
              </mc:Choice>
              <mc:Fallback>
                <p:oleObj name="Equation" r:id="rId4" imgW="761669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33" y="4356161"/>
                        <a:ext cx="1845514" cy="46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8648"/>
              </p:ext>
            </p:extLst>
          </p:nvPr>
        </p:nvGraphicFramePr>
        <p:xfrm>
          <a:off x="3941486" y="4154581"/>
          <a:ext cx="520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500" imgH="368300" progId="Equation.3">
                  <p:embed/>
                </p:oleObj>
              </mc:Choice>
              <mc:Fallback>
                <p:oleObj name="Equation" r:id="rId6" imgW="2222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486" y="4154581"/>
                        <a:ext cx="520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69290"/>
              </p:ext>
            </p:extLst>
          </p:nvPr>
        </p:nvGraphicFramePr>
        <p:xfrm>
          <a:off x="1417637" y="5021356"/>
          <a:ext cx="62626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546100" progId="Equation.3">
                  <p:embed/>
                </p:oleObj>
              </mc:Choice>
              <mc:Fallback>
                <p:oleObj name="Equation" r:id="rId8" imgW="24130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7" y="5021356"/>
                        <a:ext cx="6262687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D01BF-392D-F1B5-FAF8-511F265D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DF24-BD59-48F1-D800-ED0CC741BE76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987425" y="495300"/>
          <a:ext cx="723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177800" progId="Equation.3">
                  <p:embed/>
                </p:oleObj>
              </mc:Choice>
              <mc:Fallback>
                <p:oleObj name="Equation" r:id="rId2" imgW="24003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95300"/>
                        <a:ext cx="7232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At x = 2 </a:t>
            </a:r>
          </a:p>
        </p:txBody>
      </p:sp>
      <p:graphicFrame>
        <p:nvGraphicFramePr>
          <p:cNvPr id="296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3003"/>
              </p:ext>
            </p:extLst>
          </p:nvPr>
        </p:nvGraphicFramePr>
        <p:xfrm>
          <a:off x="260350" y="1595438"/>
          <a:ext cx="79597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342900" progId="Equation.3">
                  <p:embed/>
                </p:oleObj>
              </mc:Choice>
              <mc:Fallback>
                <p:oleObj name="Equation" r:id="rId4" imgW="26416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595438"/>
                        <a:ext cx="79597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2" descr="Figure 18_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0" y="2273552"/>
            <a:ext cx="4814500" cy="40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83351-9774-8D51-F3FC-02CE3CAD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6E01-E321-DEFC-07BD-EBF656D325BF}"/>
              </a:ext>
            </a:extLst>
          </p:cNvPr>
          <p:cNvSpPr txBox="1"/>
          <p:nvPr/>
        </p:nvSpPr>
        <p:spPr>
          <a:xfrm>
            <a:off x="-18000" y="6489000"/>
            <a:ext cx="40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 **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236805" y="1076371"/>
            <a:ext cx="8748972" cy="857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buFontTx/>
              <a:buNone/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sz="2700" b="1" dirty="0">
                <a:solidFill>
                  <a:srgbClr val="FF0000"/>
                </a:solidFill>
                <a:latin typeface="+mn-lt"/>
              </a:rPr>
              <a:t>Recursive Nature of Finite Divided Differences</a:t>
            </a:r>
          </a:p>
          <a:p>
            <a:r>
              <a:rPr lang="en-US" sz="2400" dirty="0">
                <a:solidFill>
                  <a:srgbClr val="7030A0"/>
                </a:solidFill>
                <a:latin typeface="+mn-lt"/>
              </a:rPr>
              <a:t>for example, 4 data points, 3 order polynomial (3 derivatives) </a:t>
            </a:r>
          </a:p>
        </p:txBody>
      </p:sp>
      <p:sp>
        <p:nvSpPr>
          <p:cNvPr id="437403" name="Text Box 155"/>
          <p:cNvSpPr txBox="1">
            <a:spLocks noChangeArrowheads="1"/>
          </p:cNvSpPr>
          <p:nvPr/>
        </p:nvSpPr>
        <p:spPr bwMode="auto">
          <a:xfrm>
            <a:off x="1040767" y="2101987"/>
            <a:ext cx="149752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 i="1" dirty="0" err="1">
                <a:solidFill>
                  <a:srgbClr val="008000"/>
                </a:solidFill>
              </a:rPr>
              <a:t>i</a:t>
            </a:r>
            <a:r>
              <a:rPr lang="en-US" sz="1500" b="1" dirty="0">
                <a:solidFill>
                  <a:srgbClr val="008000"/>
                </a:solidFill>
              </a:rPr>
              <a:t>   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0   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1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06" name="Text Box 158"/>
          <p:cNvSpPr txBox="1">
            <a:spLocks noChangeArrowheads="1"/>
          </p:cNvSpPr>
          <p:nvPr/>
        </p:nvSpPr>
        <p:spPr bwMode="auto">
          <a:xfrm>
            <a:off x="3544492" y="2230041"/>
            <a:ext cx="60144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First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07" name="Text Box 159"/>
          <p:cNvSpPr txBox="1">
            <a:spLocks noChangeArrowheads="1"/>
          </p:cNvSpPr>
          <p:nvPr/>
        </p:nvSpPr>
        <p:spPr bwMode="auto">
          <a:xfrm>
            <a:off x="3377464" y="2512219"/>
            <a:ext cx="857928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08" name="Line 160"/>
          <p:cNvSpPr>
            <a:spLocks noChangeShapeType="1"/>
          </p:cNvSpPr>
          <p:nvPr/>
        </p:nvSpPr>
        <p:spPr bwMode="auto">
          <a:xfrm>
            <a:off x="2533650" y="2819400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9" name="Line 161"/>
          <p:cNvSpPr>
            <a:spLocks noChangeShapeType="1"/>
          </p:cNvSpPr>
          <p:nvPr/>
        </p:nvSpPr>
        <p:spPr bwMode="auto">
          <a:xfrm flipV="1">
            <a:off x="2533650" y="2837260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1" name="Text Box 163"/>
          <p:cNvSpPr txBox="1">
            <a:spLocks noChangeArrowheads="1"/>
          </p:cNvSpPr>
          <p:nvPr/>
        </p:nvSpPr>
        <p:spPr bwMode="auto">
          <a:xfrm>
            <a:off x="1051018" y="3261395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2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13" name="Text Box 165"/>
          <p:cNvSpPr txBox="1">
            <a:spLocks noChangeArrowheads="1"/>
          </p:cNvSpPr>
          <p:nvPr/>
        </p:nvSpPr>
        <p:spPr bwMode="auto">
          <a:xfrm>
            <a:off x="3464720" y="2851548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14" name="Line 166"/>
          <p:cNvSpPr>
            <a:spLocks noChangeShapeType="1"/>
          </p:cNvSpPr>
          <p:nvPr/>
        </p:nvSpPr>
        <p:spPr bwMode="auto">
          <a:xfrm>
            <a:off x="2531269" y="315872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5" name="Line 167"/>
          <p:cNvSpPr>
            <a:spLocks noChangeShapeType="1"/>
          </p:cNvSpPr>
          <p:nvPr/>
        </p:nvSpPr>
        <p:spPr bwMode="auto">
          <a:xfrm flipV="1">
            <a:off x="2531269" y="317658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7" name="Text Box 169"/>
          <p:cNvSpPr txBox="1">
            <a:spLocks noChangeArrowheads="1"/>
          </p:cNvSpPr>
          <p:nvPr/>
        </p:nvSpPr>
        <p:spPr bwMode="auto">
          <a:xfrm>
            <a:off x="5016937" y="2522935"/>
            <a:ext cx="1107996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18" name="Line 170"/>
          <p:cNvSpPr>
            <a:spLocks noChangeShapeType="1"/>
          </p:cNvSpPr>
          <p:nvPr/>
        </p:nvSpPr>
        <p:spPr bwMode="auto">
          <a:xfrm>
            <a:off x="4191000" y="2830116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9" name="Line 171"/>
          <p:cNvSpPr>
            <a:spLocks noChangeShapeType="1"/>
          </p:cNvSpPr>
          <p:nvPr/>
        </p:nvSpPr>
        <p:spPr bwMode="auto">
          <a:xfrm flipV="1">
            <a:off x="4191000" y="2847976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0" name="Text Box 172"/>
          <p:cNvSpPr txBox="1">
            <a:spLocks noChangeArrowheads="1"/>
          </p:cNvSpPr>
          <p:nvPr/>
        </p:nvSpPr>
        <p:spPr bwMode="auto">
          <a:xfrm>
            <a:off x="5101190" y="2227660"/>
            <a:ext cx="87876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Second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22" name="Text Box 174"/>
          <p:cNvSpPr txBox="1">
            <a:spLocks noChangeArrowheads="1"/>
          </p:cNvSpPr>
          <p:nvPr/>
        </p:nvSpPr>
        <p:spPr bwMode="auto">
          <a:xfrm>
            <a:off x="1040767" y="3609572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3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24" name="Text Box 176"/>
          <p:cNvSpPr txBox="1">
            <a:spLocks noChangeArrowheads="1"/>
          </p:cNvSpPr>
          <p:nvPr/>
        </p:nvSpPr>
        <p:spPr bwMode="auto">
          <a:xfrm>
            <a:off x="3462339" y="3199210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5" name="Line 177"/>
          <p:cNvSpPr>
            <a:spLocks noChangeShapeType="1"/>
          </p:cNvSpPr>
          <p:nvPr/>
        </p:nvSpPr>
        <p:spPr bwMode="auto">
          <a:xfrm>
            <a:off x="2528888" y="3506391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6" name="Line 178"/>
          <p:cNvSpPr>
            <a:spLocks noChangeShapeType="1"/>
          </p:cNvSpPr>
          <p:nvPr/>
        </p:nvSpPr>
        <p:spPr bwMode="auto">
          <a:xfrm flipV="1">
            <a:off x="2528888" y="3524251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8" name="Text Box 180"/>
          <p:cNvSpPr txBox="1">
            <a:spLocks noChangeArrowheads="1"/>
          </p:cNvSpPr>
          <p:nvPr/>
        </p:nvSpPr>
        <p:spPr bwMode="auto">
          <a:xfrm>
            <a:off x="5130404" y="2870598"/>
            <a:ext cx="1056700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9" name="Line 181"/>
          <p:cNvSpPr>
            <a:spLocks noChangeShapeType="1"/>
          </p:cNvSpPr>
          <p:nvPr/>
        </p:nvSpPr>
        <p:spPr bwMode="auto">
          <a:xfrm>
            <a:off x="4196954" y="317777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0" name="Line 182"/>
          <p:cNvSpPr>
            <a:spLocks noChangeShapeType="1"/>
          </p:cNvSpPr>
          <p:nvPr/>
        </p:nvSpPr>
        <p:spPr bwMode="auto">
          <a:xfrm flipV="1">
            <a:off x="4196954" y="319563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4" name="Text Box 156"/>
          <p:cNvSpPr txBox="1">
            <a:spLocks noChangeArrowheads="1"/>
          </p:cNvSpPr>
          <p:nvPr/>
        </p:nvSpPr>
        <p:spPr bwMode="auto">
          <a:xfrm>
            <a:off x="6721893" y="2643188"/>
            <a:ext cx="1358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31" name="Text Box 183"/>
          <p:cNvSpPr txBox="1">
            <a:spLocks noChangeArrowheads="1"/>
          </p:cNvSpPr>
          <p:nvPr/>
        </p:nvSpPr>
        <p:spPr bwMode="auto">
          <a:xfrm>
            <a:off x="7030250" y="2228850"/>
            <a:ext cx="663964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 dirty="0">
                <a:solidFill>
                  <a:srgbClr val="008000"/>
                </a:solidFill>
              </a:rPr>
              <a:t>Third</a:t>
            </a:r>
            <a:endParaRPr lang="en-US" sz="1500" b="1" baseline="-25000" dirty="0">
              <a:solidFill>
                <a:srgbClr val="008000"/>
              </a:solidFill>
            </a:endParaRPr>
          </a:p>
        </p:txBody>
      </p:sp>
      <p:sp>
        <p:nvSpPr>
          <p:cNvPr id="437434" name="Line 186"/>
          <p:cNvSpPr>
            <a:spLocks noChangeShapeType="1"/>
          </p:cNvSpPr>
          <p:nvPr/>
        </p:nvSpPr>
        <p:spPr bwMode="auto">
          <a:xfrm>
            <a:off x="6112669" y="2832497"/>
            <a:ext cx="6107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5" name="Line 187"/>
          <p:cNvSpPr>
            <a:spLocks noChangeShapeType="1"/>
          </p:cNvSpPr>
          <p:nvPr/>
        </p:nvSpPr>
        <p:spPr bwMode="auto">
          <a:xfrm flipV="1">
            <a:off x="6112669" y="2858692"/>
            <a:ext cx="619125" cy="3119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7" name="Line 189"/>
          <p:cNvSpPr>
            <a:spLocks noChangeShapeType="1"/>
          </p:cNvSpPr>
          <p:nvPr/>
        </p:nvSpPr>
        <p:spPr bwMode="auto">
          <a:xfrm>
            <a:off x="1143000" y="2621756"/>
            <a:ext cx="6858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437441" name="Text Box 193"/>
          <p:cNvSpPr txBox="1">
            <a:spLocks noChangeArrowheads="1"/>
          </p:cNvSpPr>
          <p:nvPr/>
        </p:nvSpPr>
        <p:spPr bwMode="auto">
          <a:xfrm>
            <a:off x="1203724" y="4209574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) = 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2" name="Text Box 194"/>
          <p:cNvSpPr txBox="1">
            <a:spLocks noChangeArrowheads="1"/>
          </p:cNvSpPr>
          <p:nvPr/>
        </p:nvSpPr>
        <p:spPr bwMode="auto">
          <a:xfrm>
            <a:off x="3156348" y="4678442"/>
            <a:ext cx="291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3" name="Text Box 195"/>
          <p:cNvSpPr txBox="1">
            <a:spLocks noChangeArrowheads="1"/>
          </p:cNvSpPr>
          <p:nvPr/>
        </p:nvSpPr>
        <p:spPr bwMode="auto">
          <a:xfrm>
            <a:off x="4227911" y="5153264"/>
            <a:ext cx="3855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77324-5854-8E3F-373F-BC1F99C5B36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58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5534-8A43-7BC9-DA9C-7C2227156D77}"/>
              </a:ext>
            </a:extLst>
          </p:cNvPr>
          <p:cNvSpPr txBox="1"/>
          <p:nvPr/>
        </p:nvSpPr>
        <p:spPr>
          <a:xfrm>
            <a:off x="-18000" y="6479668"/>
            <a:ext cx="369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3060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3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3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403" grpId="0"/>
      <p:bldP spid="437407" grpId="0"/>
      <p:bldP spid="437408" grpId="0" animBg="1"/>
      <p:bldP spid="437409" grpId="0" animBg="1"/>
      <p:bldP spid="437411" grpId="0"/>
      <p:bldP spid="437413" grpId="0"/>
      <p:bldP spid="437414" grpId="0" animBg="1"/>
      <p:bldP spid="437415" grpId="0" animBg="1"/>
      <p:bldP spid="437417" grpId="0"/>
      <p:bldP spid="437418" grpId="0" animBg="1"/>
      <p:bldP spid="437419" grpId="0" animBg="1"/>
      <p:bldP spid="437422" grpId="0"/>
      <p:bldP spid="437424" grpId="0"/>
      <p:bldP spid="437425" grpId="0" animBg="1"/>
      <p:bldP spid="437426" grpId="0" animBg="1"/>
      <p:bldP spid="437428" grpId="0"/>
      <p:bldP spid="437429" grpId="0" animBg="1"/>
      <p:bldP spid="437430" grpId="0" animBg="1"/>
      <p:bldP spid="437404" grpId="0"/>
      <p:bldP spid="437434" grpId="0" animBg="1"/>
      <p:bldP spid="437435" grpId="0" animBg="1"/>
      <p:bldP spid="437441" grpId="0"/>
      <p:bldP spid="437442" grpId="0"/>
      <p:bldP spid="4374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01" y="-36000"/>
            <a:ext cx="6447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Find the solution using a matrix/table as a guide:</a:t>
            </a:r>
            <a:endParaRPr lang="en-AU" alt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036416" y="503402"/>
            <a:ext cx="719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Data points (x, f(x)):   (1, 0),      (4, 1.386294)     and    (6, 1.791759)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895471" y="15762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1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878736" y="21275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4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862000" y="27215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73513" y="1468244"/>
            <a:ext cx="0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57357" y="15748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557357" y="211987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1.386294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534426" y="27167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1.791759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740705" y="18524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0.4621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765880" y="245021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0.2027</a:t>
            </a:r>
            <a:endParaRPr lang="en-AU" dirty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73806"/>
              </p:ext>
            </p:extLst>
          </p:nvPr>
        </p:nvGraphicFramePr>
        <p:xfrm>
          <a:off x="3298182" y="4387027"/>
          <a:ext cx="1606349" cy="45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93480" progId="Equation.3">
                  <p:embed/>
                </p:oleObj>
              </mc:Choice>
              <mc:Fallback>
                <p:oleObj name="Equation" r:id="rId2" imgW="1396800" imgH="39348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82" y="4387027"/>
                        <a:ext cx="1606349" cy="455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10970"/>
              </p:ext>
            </p:extLst>
          </p:nvPr>
        </p:nvGraphicFramePr>
        <p:xfrm>
          <a:off x="4771335" y="4944412"/>
          <a:ext cx="2276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393480" progId="Equation.3">
                  <p:embed/>
                </p:oleObj>
              </mc:Choice>
              <mc:Fallback>
                <p:oleObj name="Equation" r:id="rId4" imgW="1765080" imgH="39348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335" y="4944412"/>
                        <a:ext cx="22764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20358" y="3294000"/>
            <a:ext cx="842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This matrix/table is computed as follows: </a:t>
            </a:r>
          </a:p>
          <a:p>
            <a:r>
              <a:rPr lang="en-AU" altLang="en-US" b="1" dirty="0">
                <a:ea typeface="宋体" pitchFamily="2" charset="-122"/>
              </a:rPr>
              <a:t>after writing down the x and f(x) values in separate columns, move from left to right while calculating the next column,.  </a:t>
            </a:r>
            <a:endParaRPr lang="en-AU" dirty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48898"/>
              </p:ext>
            </p:extLst>
          </p:nvPr>
        </p:nvGraphicFramePr>
        <p:xfrm>
          <a:off x="2862000" y="5540400"/>
          <a:ext cx="21824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393480" progId="Equation.3">
                  <p:embed/>
                </p:oleObj>
              </mc:Choice>
              <mc:Fallback>
                <p:oleObj name="Equation" r:id="rId6" imgW="1892160" imgH="393480" progId="Equation.3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000" y="5540400"/>
                        <a:ext cx="2182416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909573" y="219662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-0.05187</a:t>
            </a:r>
            <a:endParaRPr lang="en-AU" dirty="0"/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35216"/>
              </p:ext>
            </p:extLst>
          </p:nvPr>
        </p:nvGraphicFramePr>
        <p:xfrm>
          <a:off x="2003674" y="6121465"/>
          <a:ext cx="4520489" cy="32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320" imgH="203040" progId="Equation.3">
                  <p:embed/>
                </p:oleObj>
              </mc:Choice>
              <mc:Fallback>
                <p:oleObj name="Equation" r:id="rId8" imgW="2857320" imgH="203040" progId="Equation.3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74" y="6121465"/>
                        <a:ext cx="4520489" cy="3225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87355"/>
              </p:ext>
            </p:extLst>
          </p:nvPr>
        </p:nvGraphicFramePr>
        <p:xfrm>
          <a:off x="3908310" y="1284269"/>
          <a:ext cx="220266" cy="3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310" y="1284269"/>
                        <a:ext cx="220266" cy="30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908311" y="1536480"/>
            <a:ext cx="2699275" cy="61041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79109"/>
              </p:ext>
            </p:extLst>
          </p:nvPr>
        </p:nvGraphicFramePr>
        <p:xfrm>
          <a:off x="5089474" y="1498481"/>
          <a:ext cx="185738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15640" progId="Equation.3">
                  <p:embed/>
                </p:oleObj>
              </mc:Choice>
              <mc:Fallback>
                <p:oleObj name="Equation" r:id="rId12" imgW="139680" imgH="2156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474" y="1498481"/>
                        <a:ext cx="185738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33690"/>
              </p:ext>
            </p:extLst>
          </p:nvPr>
        </p:nvGraphicFramePr>
        <p:xfrm>
          <a:off x="6478521" y="1854961"/>
          <a:ext cx="219075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15640" progId="Equation.3">
                  <p:embed/>
                </p:oleObj>
              </mc:Choice>
              <mc:Fallback>
                <p:oleObj name="Equation" r:id="rId14" imgW="164880" imgH="215640" progId="Equation.3">
                  <p:embed/>
                  <p:pic>
                    <p:nvPicPr>
                      <p:cNvPr id="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21" y="1854961"/>
                        <a:ext cx="219075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895471" y="108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x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8155" y="109942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f(x)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7F515AA-D3A5-B619-A568-8BF28A1BD01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59</a:t>
            </a:fld>
            <a:endParaRPr lang="en-AU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65204-522E-6180-9C8A-6E68883556DA}"/>
              </a:ext>
            </a:extLst>
          </p:cNvPr>
          <p:cNvSpPr txBox="1"/>
          <p:nvPr/>
        </p:nvSpPr>
        <p:spPr>
          <a:xfrm>
            <a:off x="-18000" y="6489000"/>
            <a:ext cx="392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 **</a:t>
            </a:r>
          </a:p>
        </p:txBody>
      </p:sp>
    </p:spTree>
    <p:extLst>
      <p:ext uri="{BB962C8B-B14F-4D97-AF65-F5344CB8AC3E}">
        <p14:creationId xmlns:p14="http://schemas.microsoft.com/office/powerpoint/2010/main" val="8363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16063" y="196850"/>
            <a:ext cx="6408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Example – Young’s modulus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5325" y="1450976"/>
            <a:ext cx="2673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b="1" dirty="0"/>
              <a:t>Hooke’s law:</a:t>
            </a:r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40553"/>
              </p:ext>
            </p:extLst>
          </p:nvPr>
        </p:nvGraphicFramePr>
        <p:xfrm>
          <a:off x="3325019" y="2165351"/>
          <a:ext cx="2493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152334" progId="Equation.3">
                  <p:embed/>
                </p:oleObj>
              </mc:Choice>
              <mc:Fallback>
                <p:oleObj name="Equation" r:id="rId2" imgW="393529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19" y="2165351"/>
                        <a:ext cx="24939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xplosion 2 11"/>
          <p:cNvSpPr/>
          <p:nvPr/>
        </p:nvSpPr>
        <p:spPr>
          <a:xfrm>
            <a:off x="1282699" y="3501008"/>
            <a:ext cx="6875463" cy="2925762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800" dirty="0">
                <a:solidFill>
                  <a:srgbClr val="0070C0"/>
                </a:solidFill>
              </a:rPr>
              <a:t>How do we determine the Young’s modulus (E)?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C93EA-9ACC-B554-CC23-452E11A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8CC0A230-F34D-F9E0-F68F-D03C9E375278}"/>
              </a:ext>
            </a:extLst>
          </p:cNvPr>
          <p:cNvSpPr/>
          <p:nvPr/>
        </p:nvSpPr>
        <p:spPr>
          <a:xfrm>
            <a:off x="3266652" y="4203064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95A3B-CA07-6AFE-BEFF-C50140C29E82}"/>
              </a:ext>
            </a:extLst>
          </p:cNvPr>
          <p:cNvSpPr/>
          <p:nvPr/>
        </p:nvSpPr>
        <p:spPr>
          <a:xfrm>
            <a:off x="4838058" y="4214088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84672"/>
              </p:ext>
            </p:extLst>
          </p:nvPr>
        </p:nvGraphicFramePr>
        <p:xfrm>
          <a:off x="1710404" y="4106294"/>
          <a:ext cx="3834426" cy="76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431640" progId="Equation.3">
                  <p:embed/>
                </p:oleObj>
              </mc:Choice>
              <mc:Fallback>
                <p:oleObj name="Equation" r:id="rId2" imgW="2184120" imgH="431640" progId="Equation.3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04" y="4106294"/>
                        <a:ext cx="3834426" cy="76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7746635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180835" y="3734668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linear</a:t>
            </a:r>
            <a:r>
              <a:rPr lang="en-AU" altLang="en-US" dirty="0"/>
              <a:t> version: </a:t>
            </a:r>
          </a:p>
        </p:txBody>
      </p:sp>
      <p:sp>
        <p:nvSpPr>
          <p:cNvPr id="34821" name="TextBox 3"/>
          <p:cNvSpPr txBox="1">
            <a:spLocks noChangeArrowheads="1"/>
          </p:cNvSpPr>
          <p:nvPr/>
        </p:nvSpPr>
        <p:spPr bwMode="auto">
          <a:xfrm>
            <a:off x="181981" y="4886955"/>
            <a:ext cx="3390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second-order</a:t>
            </a:r>
            <a:r>
              <a:rPr lang="en-AU" altLang="en-US" dirty="0"/>
              <a:t> version: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9" y="-18996"/>
            <a:ext cx="87514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000" b="1" dirty="0">
                <a:solidFill>
                  <a:srgbClr val="333399"/>
                </a:solidFill>
                <a:ea typeface="宋体" pitchFamily="2" charset="-122"/>
              </a:rPr>
              <a:t>Lagrange’s interpolating </a:t>
            </a:r>
            <a:r>
              <a:rPr lang="en-AU" altLang="zh-CN" sz="3000" b="1" dirty="0">
                <a:solidFill>
                  <a:schemeClr val="accent2"/>
                </a:solidFill>
                <a:ea typeface="宋体" pitchFamily="2" charset="-122"/>
              </a:rPr>
              <a:t>polynomials</a:t>
            </a:r>
          </a:p>
          <a:p>
            <a:pPr algn="ctr" eaLnBrk="1" hangingPunct="1"/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(a reformulation of Newton’s polynomials to </a:t>
            </a:r>
            <a:r>
              <a:rPr lang="en-US" altLang="en-US" b="1" i="1" dirty="0">
                <a:solidFill>
                  <a:srgbClr val="FF0000"/>
                </a:solidFill>
              </a:rPr>
              <a:t>avoid computing divided differences</a:t>
            </a:r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D3CE44-696A-2A30-A77A-89737BD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214" y="3175066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b="1" dirty="0">
                <a:solidFill>
                  <a:srgbClr val="FF0000"/>
                </a:solidFill>
              </a:rPr>
              <a:t>Π</a:t>
            </a:r>
            <a:r>
              <a:rPr lang="en-AU" altLang="en-US" b="1" dirty="0">
                <a:solidFill>
                  <a:srgbClr val="FF0000"/>
                </a:solidFill>
              </a:rPr>
              <a:t> denotes “the product of”.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8611863-35F3-57B3-BB17-09AF2E108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45233"/>
              </p:ext>
            </p:extLst>
          </p:nvPr>
        </p:nvGraphicFramePr>
        <p:xfrm>
          <a:off x="3274218" y="1179000"/>
          <a:ext cx="2595563" cy="189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990360" progId="Equation.3">
                  <p:embed/>
                </p:oleObj>
              </mc:Choice>
              <mc:Fallback>
                <p:oleObj name="Equation" r:id="rId4" imgW="1358640" imgH="9903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218" y="1179000"/>
                        <a:ext cx="2595563" cy="18919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92B5365-5265-CC30-496E-F850DB5E453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60</a:t>
            </a:fld>
            <a:endParaRPr lang="en-AU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2863-D331-3F2A-5419-E566272B19AD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8BA30F-0DE1-D9C6-3A56-6F1723A5A3CE}"/>
              </a:ext>
            </a:extLst>
          </p:cNvPr>
          <p:cNvSpPr/>
          <p:nvPr/>
        </p:nvSpPr>
        <p:spPr>
          <a:xfrm>
            <a:off x="5112000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602793-8824-1524-02E6-C900C684D5B6}"/>
              </a:ext>
            </a:extLst>
          </p:cNvPr>
          <p:cNvSpPr/>
          <p:nvPr/>
        </p:nvSpPr>
        <p:spPr>
          <a:xfrm>
            <a:off x="2620864" y="553989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79821"/>
              </p:ext>
            </p:extLst>
          </p:nvPr>
        </p:nvGraphicFramePr>
        <p:xfrm>
          <a:off x="164233" y="5479622"/>
          <a:ext cx="8273654" cy="73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431640" progId="Equation.3">
                  <p:embed/>
                </p:oleObj>
              </mc:Choice>
              <mc:Fallback>
                <p:oleObj name="Equation" r:id="rId6" imgW="4851360" imgH="4316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33" y="5479622"/>
                        <a:ext cx="8273654" cy="739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25758"/>
              </p:ext>
            </p:extLst>
          </p:nvPr>
        </p:nvGraphicFramePr>
        <p:xfrm>
          <a:off x="149633" y="2524529"/>
          <a:ext cx="3041539" cy="57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431640" progId="Equation.3">
                  <p:embed/>
                </p:oleObj>
              </mc:Choice>
              <mc:Fallback>
                <p:oleObj name="Equation" r:id="rId2" imgW="2298600" imgH="431640" progId="Equation.3">
                  <p:embed/>
                  <p:pic>
                    <p:nvPicPr>
                      <p:cNvPr id="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2524529"/>
                        <a:ext cx="3041539" cy="573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30655"/>
              </p:ext>
            </p:extLst>
          </p:nvPr>
        </p:nvGraphicFramePr>
        <p:xfrm>
          <a:off x="149633" y="3780110"/>
          <a:ext cx="3303121" cy="123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1091880" progId="Equation.3">
                  <p:embed/>
                </p:oleObj>
              </mc:Choice>
              <mc:Fallback>
                <p:oleObj name="Equation" r:id="rId4" imgW="2920680" imgH="1091880" progId="Equation.3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3780110"/>
                        <a:ext cx="3303121" cy="123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18865"/>
              </p:ext>
            </p:extLst>
          </p:nvPr>
        </p:nvGraphicFramePr>
        <p:xfrm>
          <a:off x="4271964" y="2524529"/>
          <a:ext cx="3526451" cy="70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4" y="2524529"/>
                        <a:ext cx="3526451" cy="701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5285"/>
              </p:ext>
            </p:extLst>
          </p:nvPr>
        </p:nvGraphicFramePr>
        <p:xfrm>
          <a:off x="4285018" y="3782863"/>
          <a:ext cx="4737344" cy="126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888840" progId="Equation.3">
                  <p:embed/>
                </p:oleObj>
              </mc:Choice>
              <mc:Fallback>
                <p:oleObj name="Equation" r:id="rId8" imgW="3340080" imgH="88884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018" y="3782863"/>
                        <a:ext cx="4737344" cy="126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734018" y="1856961"/>
            <a:ext cx="31097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rgbClr val="FF0000"/>
                </a:solidFill>
                <a:ea typeface="宋体" pitchFamily="2" charset="-122"/>
              </a:rPr>
              <a:t>Lagrange’s polynomial</a:t>
            </a:r>
            <a:endParaRPr lang="en-AU" sz="2100" dirty="0"/>
          </a:p>
        </p:txBody>
      </p:sp>
      <p:sp>
        <p:nvSpPr>
          <p:cNvPr id="3" name="Rectangle 2"/>
          <p:cNvSpPr/>
          <p:nvPr/>
        </p:nvSpPr>
        <p:spPr>
          <a:xfrm>
            <a:off x="422198" y="1810795"/>
            <a:ext cx="29462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chemeClr val="accent2"/>
                </a:solidFill>
                <a:ea typeface="宋体" pitchFamily="2" charset="-122"/>
              </a:rPr>
              <a:t>Newton’s polynomial </a:t>
            </a:r>
            <a:endParaRPr lang="en-AU" sz="2100" dirty="0"/>
          </a:p>
        </p:txBody>
      </p:sp>
      <p:sp>
        <p:nvSpPr>
          <p:cNvPr id="9" name="Oval 8"/>
          <p:cNvSpPr/>
          <p:nvPr/>
        </p:nvSpPr>
        <p:spPr>
          <a:xfrm>
            <a:off x="5665062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07000" y="4104000"/>
            <a:ext cx="2340000" cy="9704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341903" y="2377627"/>
            <a:ext cx="1266069" cy="765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51BA-5D8C-6685-FD3D-8F09D877DFB4}"/>
              </a:ext>
            </a:extLst>
          </p:cNvPr>
          <p:cNvSpPr txBox="1"/>
          <p:nvPr/>
        </p:nvSpPr>
        <p:spPr>
          <a:xfrm>
            <a:off x="75143" y="311632"/>
            <a:ext cx="90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>
                <a:latin typeface="+mn-lt"/>
              </a:rPr>
              <a:t>While the Lagrange interpolating polynomial is a simple reformulation of the Newton’s polynomial, it is computationally EFFICIENT by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avoiding the calculation of divided differences entirely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endParaRPr lang="en-US" alt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40ED07-8085-6BBC-6246-5778D2D5797A}"/>
              </a:ext>
            </a:extLst>
          </p:cNvPr>
          <p:cNvSpPr/>
          <p:nvPr/>
        </p:nvSpPr>
        <p:spPr>
          <a:xfrm>
            <a:off x="1107000" y="3698999"/>
            <a:ext cx="1196436" cy="5733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CF2482-7BF5-15B5-AF12-66982E759DEE}"/>
              </a:ext>
            </a:extLst>
          </p:cNvPr>
          <p:cNvSpPr/>
          <p:nvPr/>
        </p:nvSpPr>
        <p:spPr>
          <a:xfrm>
            <a:off x="7126301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C0E07F-995F-209A-4D84-B47B2477E13C}"/>
              </a:ext>
            </a:extLst>
          </p:cNvPr>
          <p:cNvSpPr/>
          <p:nvPr/>
        </p:nvSpPr>
        <p:spPr>
          <a:xfrm>
            <a:off x="6305715" y="3829851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8F5B4-3FE7-C164-E610-7856483128BF}"/>
              </a:ext>
            </a:extLst>
          </p:cNvPr>
          <p:cNvSpPr/>
          <p:nvPr/>
        </p:nvSpPr>
        <p:spPr>
          <a:xfrm>
            <a:off x="6369718" y="4479519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0B2B30-7FB7-8EAC-9031-3A31E6AAE4AE}"/>
              </a:ext>
            </a:extLst>
          </p:cNvPr>
          <p:cNvSpPr/>
          <p:nvPr/>
        </p:nvSpPr>
        <p:spPr>
          <a:xfrm>
            <a:off x="8413928" y="3829850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5B0E73F4-F6F4-FE95-3930-E92F7FC7F0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61</a:t>
            </a:fld>
            <a:endParaRPr lang="en-AU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BB5DB-D881-C356-DACC-CB1932F3191F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72350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32964"/>
              </p:ext>
            </p:extLst>
          </p:nvPr>
        </p:nvGraphicFramePr>
        <p:xfrm>
          <a:off x="102888" y="1769222"/>
          <a:ext cx="8823028" cy="231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1269720" progId="Equation.3">
                  <p:embed/>
                </p:oleObj>
              </mc:Choice>
              <mc:Fallback>
                <p:oleObj name="Equation" r:id="rId2" imgW="4851360" imgH="1269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8" y="1769222"/>
                        <a:ext cx="8823028" cy="231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three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(0,1), (2,2), and (3,4)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62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Example 1 – </a:t>
            </a:r>
            <a:r>
              <a:rPr lang="en-AU" altLang="zh-CN" sz="2800" b="1" dirty="0">
                <a:solidFill>
                  <a:srgbClr val="FF0000"/>
                </a:solidFill>
                <a:ea typeface="宋体" pitchFamily="2" charset="-122"/>
              </a:rPr>
              <a:t>Lagrange’s interpolating polynomials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79499" y="4057108"/>
            <a:ext cx="778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Re-checking the </a:t>
            </a:r>
            <a:r>
              <a:rPr lang="en-AU" altLang="en-US" dirty="0" err="1"/>
              <a:t>Lagrangian</a:t>
            </a:r>
            <a:r>
              <a:rPr lang="en-AU" altLang="en-US" dirty="0"/>
              <a:t> equation of best-fit with the known data points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87079"/>
              </p:ext>
            </p:extLst>
          </p:nvPr>
        </p:nvGraphicFramePr>
        <p:xfrm>
          <a:off x="3160991" y="4442696"/>
          <a:ext cx="2822016" cy="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991" y="4442696"/>
                        <a:ext cx="2822016" cy="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70344"/>
              </p:ext>
            </p:extLst>
          </p:nvPr>
        </p:nvGraphicFramePr>
        <p:xfrm>
          <a:off x="3162477" y="5139000"/>
          <a:ext cx="2883313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93480" progId="Equation.3">
                  <p:embed/>
                </p:oleObj>
              </mc:Choice>
              <mc:Fallback>
                <p:oleObj name="Equation" r:id="rId6" imgW="1676160" imgH="393480" progId="Equation.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477" y="5139000"/>
                        <a:ext cx="2883313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2878"/>
              </p:ext>
            </p:extLst>
          </p:nvPr>
        </p:nvGraphicFramePr>
        <p:xfrm>
          <a:off x="3165351" y="5859000"/>
          <a:ext cx="2817656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393480" progId="Equation.3">
                  <p:embed/>
                </p:oleObj>
              </mc:Choice>
              <mc:Fallback>
                <p:oleObj name="Equation" r:id="rId8" imgW="1638000" imgH="393480" progId="Equation.3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51" y="5859000"/>
                        <a:ext cx="2817656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79668"/>
            <a:ext cx="53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 **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7936D7-E332-C13F-BD99-EA3E4C1AC493}"/>
              </a:ext>
            </a:extLst>
          </p:cNvPr>
          <p:cNvSpPr/>
          <p:nvPr/>
        </p:nvSpPr>
        <p:spPr>
          <a:xfrm>
            <a:off x="1096114" y="1780108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4C18B1-71E1-E8C3-290C-32F522E9B1BD}"/>
              </a:ext>
            </a:extLst>
          </p:cNvPr>
          <p:cNvSpPr/>
          <p:nvPr/>
        </p:nvSpPr>
        <p:spPr>
          <a:xfrm>
            <a:off x="1872000" y="1780108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9E1C56-C2C6-E736-8211-27FF32AE1CE4}"/>
              </a:ext>
            </a:extLst>
          </p:cNvPr>
          <p:cNvSpPr/>
          <p:nvPr/>
        </p:nvSpPr>
        <p:spPr>
          <a:xfrm>
            <a:off x="1030835" y="2197116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351DD8-12BC-B027-4187-5378C245FD22}"/>
              </a:ext>
            </a:extLst>
          </p:cNvPr>
          <p:cNvSpPr/>
          <p:nvPr/>
        </p:nvSpPr>
        <p:spPr>
          <a:xfrm>
            <a:off x="1899215" y="2192851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9C024-A487-F0F2-A495-11B168A4829D}"/>
              </a:ext>
            </a:extLst>
          </p:cNvPr>
          <p:cNvSpPr/>
          <p:nvPr/>
        </p:nvSpPr>
        <p:spPr>
          <a:xfrm>
            <a:off x="3764949" y="2192894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F7BF-C892-54A8-B33C-B7CAFD05431A}"/>
              </a:ext>
            </a:extLst>
          </p:cNvPr>
          <p:cNvSpPr/>
          <p:nvPr/>
        </p:nvSpPr>
        <p:spPr>
          <a:xfrm>
            <a:off x="4633329" y="2188629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54412-E511-8D6D-FF7A-B79413FD2B35}"/>
              </a:ext>
            </a:extLst>
          </p:cNvPr>
          <p:cNvSpPr/>
          <p:nvPr/>
        </p:nvSpPr>
        <p:spPr>
          <a:xfrm>
            <a:off x="6462000" y="2214000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2C811-B038-BEC1-302C-E858D132FFB3}"/>
              </a:ext>
            </a:extLst>
          </p:cNvPr>
          <p:cNvSpPr/>
          <p:nvPr/>
        </p:nvSpPr>
        <p:spPr>
          <a:xfrm>
            <a:off x="7362000" y="2214000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D7173E-44F5-C068-5C9C-39EDF4E70982}"/>
              </a:ext>
            </a:extLst>
          </p:cNvPr>
          <p:cNvSpPr/>
          <p:nvPr/>
        </p:nvSpPr>
        <p:spPr>
          <a:xfrm>
            <a:off x="3841114" y="1809000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6828D4-7207-46BA-C422-AFC3594E73C2}"/>
              </a:ext>
            </a:extLst>
          </p:cNvPr>
          <p:cNvSpPr/>
          <p:nvPr/>
        </p:nvSpPr>
        <p:spPr>
          <a:xfrm>
            <a:off x="4617000" y="1809000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C7A343-08D5-CE46-78D7-A1F56E7F8973}"/>
              </a:ext>
            </a:extLst>
          </p:cNvPr>
          <p:cNvSpPr/>
          <p:nvPr/>
        </p:nvSpPr>
        <p:spPr>
          <a:xfrm>
            <a:off x="6552000" y="1799815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895D4C-71B1-2DAC-9281-03265D66406A}"/>
              </a:ext>
            </a:extLst>
          </p:cNvPr>
          <p:cNvSpPr/>
          <p:nvPr/>
        </p:nvSpPr>
        <p:spPr>
          <a:xfrm>
            <a:off x="7327886" y="1799815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B0A43-C135-B8C1-AA1D-565CC0456A27}"/>
              </a:ext>
            </a:extLst>
          </p:cNvPr>
          <p:cNvSpPr/>
          <p:nvPr/>
        </p:nvSpPr>
        <p:spPr>
          <a:xfrm>
            <a:off x="2761254" y="1856793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5EBBBE-F529-E92B-FE9A-E7E221B7F49E}"/>
              </a:ext>
            </a:extLst>
          </p:cNvPr>
          <p:cNvSpPr/>
          <p:nvPr/>
        </p:nvSpPr>
        <p:spPr>
          <a:xfrm>
            <a:off x="5447977" y="1857272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358B59-2673-340E-E4CB-BCE776D0363C}"/>
              </a:ext>
            </a:extLst>
          </p:cNvPr>
          <p:cNvSpPr/>
          <p:nvPr/>
        </p:nvSpPr>
        <p:spPr>
          <a:xfrm>
            <a:off x="8182091" y="1840454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475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four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((0,2), (1,1), (2,0) and (3,-1)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63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Example 2 – </a:t>
            </a:r>
            <a:r>
              <a:rPr lang="en-AU" altLang="zh-CN" sz="2800" b="1" dirty="0">
                <a:solidFill>
                  <a:srgbClr val="FF0000"/>
                </a:solidFill>
                <a:ea typeface="宋体" pitchFamily="2" charset="-122"/>
              </a:rPr>
              <a:t>Lagrange’s interpolating polynomials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L05E16_lagrangeInterpolation_example2.m **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C57A27-3D98-EFCA-0311-B80F1E502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93185"/>
              </p:ext>
            </p:extLst>
          </p:nvPr>
        </p:nvGraphicFramePr>
        <p:xfrm>
          <a:off x="36894" y="1809000"/>
          <a:ext cx="9080106" cy="15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1028520" progId="Equation.3">
                  <p:embed/>
                </p:oleObj>
              </mc:Choice>
              <mc:Fallback>
                <p:oleObj name="Equation" r:id="rId2" imgW="6057720" imgH="10285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4" y="1809000"/>
                        <a:ext cx="9080106" cy="1547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ADC08A0A-605D-6E06-A5CE-17AF0B0B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00" y="3698074"/>
            <a:ext cx="4815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The interpolating polynomials </a:t>
            </a:r>
            <a:r>
              <a:rPr lang="en-AU" altLang="en-US" sz="2400" b="1" dirty="0">
                <a:solidFill>
                  <a:srgbClr val="FF0000"/>
                </a:solidFill>
              </a:rPr>
              <a:t>may be 3 or less</a:t>
            </a:r>
            <a:r>
              <a:rPr lang="en-AU" altLang="en-US" sz="2400" dirty="0">
                <a:solidFill>
                  <a:srgbClr val="000000"/>
                </a:solidFill>
              </a:rPr>
              <a:t>. </a:t>
            </a:r>
          </a:p>
          <a:p>
            <a:pPr lvl="0" eaLnBrk="1" hangingPunct="1"/>
            <a:endParaRPr lang="en-AU" altLang="en-US" sz="24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In this example, the data point are co-linear, so the interpolating polynomial degree is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D15E7-C10D-CE8D-DB68-AA4AEC4B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06" y="3180275"/>
            <a:ext cx="4086600" cy="30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0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11" y="504674"/>
            <a:ext cx="8802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Newton / Lagrange interpolations comprise </a:t>
            </a:r>
            <a:r>
              <a:rPr lang="en-US" altLang="en-US" sz="2400" b="1" dirty="0">
                <a:solidFill>
                  <a:srgbClr val="FF0000"/>
                </a:solidFill>
              </a:rPr>
              <a:t>one function </a:t>
            </a:r>
            <a:r>
              <a:rPr lang="en-US" altLang="en-US" sz="2400" b="1" dirty="0"/>
              <a:t>to describe the full range (domain) of data.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If the data domain (range) shows sub-features, is there a better way to interpolate?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61" y="2612759"/>
            <a:ext cx="2583745" cy="1937809"/>
          </a:xfrm>
          <a:prstGeom prst="rect">
            <a:avLst/>
          </a:prstGeom>
        </p:spPr>
      </p:pic>
      <p:pic>
        <p:nvPicPr>
          <p:cNvPr id="5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1" b="17586"/>
          <a:stretch/>
        </p:blipFill>
        <p:spPr>
          <a:xfrm>
            <a:off x="1417804" y="2754000"/>
            <a:ext cx="1854088" cy="186889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6"/>
          <p:cNvSpPr/>
          <p:nvPr/>
        </p:nvSpPr>
        <p:spPr>
          <a:xfrm>
            <a:off x="944464" y="462289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One polynomial equation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274079" y="4588420"/>
            <a:ext cx="3527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Data divided into 3 sub-domains.</a:t>
            </a:r>
          </a:p>
          <a:p>
            <a:pPr algn="ctr"/>
            <a:r>
              <a:rPr lang="en-US" altLang="en-US" dirty="0"/>
              <a:t>1 equation describes each subdomain. </a:t>
            </a:r>
            <a:endParaRPr lang="en-AU" dirty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71679"/>
              </p:ext>
            </p:extLst>
          </p:nvPr>
        </p:nvGraphicFramePr>
        <p:xfrm>
          <a:off x="178143" y="5008766"/>
          <a:ext cx="4333410" cy="24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228600" progId="Equation.3">
                  <p:embed/>
                </p:oleObj>
              </mc:Choice>
              <mc:Fallback>
                <p:oleObj name="Equation" r:id="rId4" imgW="4076640" imgH="2286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43" y="5008766"/>
                        <a:ext cx="4333410" cy="2447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172901"/>
              </p:ext>
            </p:extLst>
          </p:nvPr>
        </p:nvGraphicFramePr>
        <p:xfrm>
          <a:off x="6119704" y="5587454"/>
          <a:ext cx="1836669" cy="34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704" y="5587454"/>
                        <a:ext cx="1836669" cy="3410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D1C55D1-B235-B5BE-29D5-1770A8BD5FD2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8811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/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splines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77838" y="677450"/>
            <a:ext cx="82089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objective in quadratic splines is to derive a second-order polynomial for each interval between data points.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polynomial for each interval is generally represented as: </a:t>
            </a:r>
          </a:p>
        </p:txBody>
      </p:sp>
      <p:pic>
        <p:nvPicPr>
          <p:cNvPr id="47108" name="Picture 2" descr="Figure 18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650"/>
            <a:ext cx="4768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72210"/>
              </p:ext>
            </p:extLst>
          </p:nvPr>
        </p:nvGraphicFramePr>
        <p:xfrm>
          <a:off x="5508625" y="357373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73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6F6C5-29EB-4BDB-D5D7-6D43935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65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D3F04-6D2E-C4B2-12D6-960ED2DF7E90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90245"/>
              </p:ext>
            </p:extLst>
          </p:nvPr>
        </p:nvGraphicFramePr>
        <p:xfrm>
          <a:off x="395288" y="15725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725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3"/>
          <p:cNvSpPr txBox="1">
            <a:spLocks noChangeArrowheads="1"/>
          </p:cNvSpPr>
          <p:nvPr/>
        </p:nvSpPr>
        <p:spPr bwMode="auto">
          <a:xfrm>
            <a:off x="250825" y="1085008"/>
            <a:ext cx="8497888" cy="163121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For </a:t>
            </a:r>
            <a:r>
              <a:rPr lang="en-AU" altLang="en-US" sz="2000" b="1" dirty="0">
                <a:solidFill>
                  <a:srgbClr val="FF0000"/>
                </a:solidFill>
              </a:rPr>
              <a:t>n+1 data points</a:t>
            </a:r>
            <a:r>
              <a:rPr lang="en-AU" altLang="en-US" sz="2000" dirty="0"/>
              <a:t> (</a:t>
            </a:r>
            <a:r>
              <a:rPr lang="en-AU" altLang="en-US" sz="2000" dirty="0" err="1"/>
              <a:t>i</a:t>
            </a:r>
            <a:r>
              <a:rPr lang="en-AU" altLang="en-US" sz="2000" dirty="0"/>
              <a:t> = 0, 1, …, n), there are </a:t>
            </a:r>
            <a:r>
              <a:rPr lang="en-AU" altLang="en-US" sz="2000" b="1" dirty="0">
                <a:solidFill>
                  <a:srgbClr val="FF0000"/>
                </a:solidFill>
              </a:rPr>
              <a:t>n intervals</a:t>
            </a:r>
            <a:r>
              <a:rPr lang="en-AU" altLang="en-US" sz="2000" dirty="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Consequently </a:t>
            </a:r>
            <a:r>
              <a:rPr lang="en-AU" altLang="en-US" sz="2000" b="1" dirty="0">
                <a:solidFill>
                  <a:srgbClr val="FF0000"/>
                </a:solidFill>
              </a:rPr>
              <a:t>3n unknown coefficients</a:t>
            </a:r>
            <a:r>
              <a:rPr lang="en-AU" altLang="en-US" sz="2000" dirty="0"/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So </a:t>
            </a:r>
            <a:r>
              <a:rPr lang="en-AU" altLang="en-US" sz="2000" b="1" dirty="0">
                <a:solidFill>
                  <a:srgbClr val="FF0000"/>
                </a:solidFill>
              </a:rPr>
              <a:t>3n equations</a:t>
            </a:r>
            <a:r>
              <a:rPr lang="en-AU" altLang="en-US" sz="2000" dirty="0"/>
              <a:t> are required to evaluate the unknowns.</a:t>
            </a:r>
          </a:p>
        </p:txBody>
      </p:sp>
      <p:sp>
        <p:nvSpPr>
          <p:cNvPr id="32774" name="TextBox 14"/>
          <p:cNvSpPr txBox="1">
            <a:spLocks noChangeArrowheads="1"/>
          </p:cNvSpPr>
          <p:nvPr/>
        </p:nvSpPr>
        <p:spPr bwMode="auto">
          <a:xfrm>
            <a:off x="4500563" y="157258"/>
            <a:ext cx="4643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Three unknown coefficients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(a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 and c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) for each interval.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79838" y="373158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C4743-92D4-CE49-8585-131D1B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66</a:t>
            </a:fld>
            <a:endParaRPr lang="en-AU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9ECAAC2-9837-1ABB-087C-1F1DB8AD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58" y="3249000"/>
            <a:ext cx="9161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000" dirty="0"/>
              <a:t>(1) The function values for</a:t>
            </a:r>
            <a:r>
              <a:rPr lang="en-AU" altLang="en-US" sz="2000" dirty="0">
                <a:solidFill>
                  <a:schemeClr val="accent2"/>
                </a:solidFill>
              </a:rPr>
              <a:t> </a:t>
            </a:r>
            <a:r>
              <a:rPr lang="en-AU" altLang="en-US" sz="2000" b="1" dirty="0">
                <a:solidFill>
                  <a:schemeClr val="accent2"/>
                </a:solidFill>
              </a:rPr>
              <a:t>internal data points (</a:t>
            </a:r>
            <a:r>
              <a:rPr lang="en-AU" altLang="en-US" sz="2000" b="1" dirty="0" err="1">
                <a:solidFill>
                  <a:schemeClr val="accent2"/>
                </a:solidFill>
              </a:rPr>
              <a:t>i</a:t>
            </a:r>
            <a:r>
              <a:rPr lang="en-AU" altLang="en-US" sz="2000" b="1" dirty="0">
                <a:solidFill>
                  <a:schemeClr val="accent2"/>
                </a:solidFill>
              </a:rPr>
              <a:t> = 1, 2, …, n-1)  </a:t>
            </a:r>
            <a:r>
              <a:rPr lang="en-AU" altLang="en-US" sz="2000" dirty="0"/>
              <a:t>are known. </a:t>
            </a:r>
          </a:p>
          <a:p>
            <a:pPr eaLnBrk="1" hangingPunct="1"/>
            <a:r>
              <a:rPr lang="en-AU" altLang="en-US" sz="2000" b="1" dirty="0"/>
              <a:t>So (2n-2) equations are now known</a:t>
            </a:r>
            <a:r>
              <a:rPr lang="en-AU" altLang="en-US" sz="2000" dirty="0"/>
              <a:t>. 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C565B4DD-3DAF-7554-C19C-5636B5FCB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64091"/>
              </p:ext>
            </p:extLst>
          </p:nvPr>
        </p:nvGraphicFramePr>
        <p:xfrm>
          <a:off x="150607" y="4695118"/>
          <a:ext cx="4186238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480" imgH="482400" progId="Equation.3">
                  <p:embed/>
                </p:oleObj>
              </mc:Choice>
              <mc:Fallback>
                <p:oleObj name="Equation" r:id="rId5" imgW="1968480" imgH="482400" progId="Equation.3">
                  <p:embed/>
                  <p:pic>
                    <p:nvPicPr>
                      <p:cNvPr id="327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7" y="4695118"/>
                        <a:ext cx="4186238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C6E36025-CD76-171D-A1DA-8A65D3ECBB19}"/>
              </a:ext>
            </a:extLst>
          </p:cNvPr>
          <p:cNvGrpSpPr/>
          <p:nvPr/>
        </p:nvGrpSpPr>
        <p:grpSpPr>
          <a:xfrm>
            <a:off x="4607257" y="3672209"/>
            <a:ext cx="3744743" cy="2996791"/>
            <a:chOff x="4607257" y="3672209"/>
            <a:chExt cx="3744743" cy="2996791"/>
          </a:xfrm>
        </p:grpSpPr>
        <p:pic>
          <p:nvPicPr>
            <p:cNvPr id="9" name="Picture 2" descr="Figure 18_17">
              <a:extLst>
                <a:ext uri="{FF2B5EF4-FFF2-40B4-BE49-F238E27FC236}">
                  <a16:creationId xmlns:a16="http://schemas.microsoft.com/office/drawing/2014/main" id="{DBA3B046-FE2E-2550-A223-1999D3FBD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253CC6-4243-09AB-1D76-06D1C6B8AE3F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65F49B-EB4E-6E3C-57FF-A32FB153CD28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C7B0B4D-F413-24EA-8526-59CAF5BC0578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B8D933-B246-E776-2532-34FC4CA1AC31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7E566B-BD41-0DA5-459D-5EB77EE30478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C22F3B-1539-033F-724E-EC37D9CAEC92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3A065-5C07-7483-ABA2-F095D602D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F4F3894-2491-D9CE-7BF6-F18FC4E03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77C777-A8E1-E2CA-B9F8-CF81E1083A6A}"/>
              </a:ext>
            </a:extLst>
          </p:cNvPr>
          <p:cNvSpPr txBox="1"/>
          <p:nvPr/>
        </p:nvSpPr>
        <p:spPr>
          <a:xfrm>
            <a:off x="102913" y="4284000"/>
            <a:ext cx="1904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en-US" sz="2000" dirty="0"/>
              <a:t>For point (i-1): </a:t>
            </a:r>
            <a:endParaRPr lang="en-A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914E-83AA-D6FB-1F42-C2502D697E6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98509" y="1899000"/>
            <a:ext cx="6003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(3) The </a:t>
            </a:r>
            <a:r>
              <a:rPr lang="en-AU" altLang="en-US" b="1" dirty="0">
                <a:solidFill>
                  <a:schemeClr val="accent2"/>
                </a:solidFill>
              </a:rPr>
              <a:t>first</a:t>
            </a:r>
            <a:r>
              <a:rPr lang="en-AU" altLang="en-US" dirty="0"/>
              <a:t> and </a:t>
            </a:r>
            <a:r>
              <a:rPr lang="en-AU" altLang="en-US" b="1" dirty="0">
                <a:solidFill>
                  <a:schemeClr val="accent2"/>
                </a:solidFill>
              </a:rPr>
              <a:t>last</a:t>
            </a:r>
            <a:r>
              <a:rPr lang="en-AU" altLang="en-US" dirty="0"/>
              <a:t> functions must pass through the end points.</a:t>
            </a:r>
          </a:p>
          <a:p>
            <a:pPr eaLnBrk="1" hangingPunct="1"/>
            <a:r>
              <a:rPr lang="en-AU" altLang="en-US" b="1" dirty="0"/>
              <a:t>So 2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56270"/>
              </p:ext>
            </p:extLst>
          </p:nvPr>
        </p:nvGraphicFramePr>
        <p:xfrm>
          <a:off x="4800676" y="3037255"/>
          <a:ext cx="21550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90440" progId="Equation.3">
                  <p:embed/>
                </p:oleObj>
              </mc:Choice>
              <mc:Fallback>
                <p:oleObj name="Equation" r:id="rId2" imgW="101520" imgH="19044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76" y="3037255"/>
                        <a:ext cx="215504" cy="40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1740"/>
              </p:ext>
            </p:extLst>
          </p:nvPr>
        </p:nvGraphicFramePr>
        <p:xfrm>
          <a:off x="206855" y="2884573"/>
          <a:ext cx="3240881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482400" progId="Equation.3">
                  <p:embed/>
                </p:oleObj>
              </mc:Choice>
              <mc:Fallback>
                <p:oleObj name="Equation" r:id="rId4" imgW="1523880" imgH="482400" progId="Equation.3">
                  <p:embed/>
                  <p:pic>
                    <p:nvPicPr>
                      <p:cNvPr id="337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2884573"/>
                        <a:ext cx="3240881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Box 3"/>
          <p:cNvSpPr txBox="1">
            <a:spLocks noChangeArrowheads="1"/>
          </p:cNvSpPr>
          <p:nvPr/>
        </p:nvSpPr>
        <p:spPr bwMode="auto">
          <a:xfrm>
            <a:off x="98509" y="81586"/>
            <a:ext cx="59398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(2) The first derivative for both equations of </a:t>
            </a:r>
            <a:r>
              <a:rPr lang="en-AU" altLang="en-US" b="1" dirty="0">
                <a:solidFill>
                  <a:schemeClr val="accent2"/>
                </a:solidFill>
              </a:rPr>
              <a:t>internal data points</a:t>
            </a:r>
            <a:r>
              <a:rPr lang="en-AU" altLang="en-US" dirty="0"/>
              <a:t> are equal.</a:t>
            </a:r>
          </a:p>
          <a:p>
            <a:pPr eaLnBrk="1" hangingPunct="1"/>
            <a:r>
              <a:rPr lang="en-AU" altLang="en-US" b="1" dirty="0"/>
              <a:t>So (n-1)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1155"/>
              </p:ext>
            </p:extLst>
          </p:nvPr>
        </p:nvGraphicFramePr>
        <p:xfrm>
          <a:off x="206855" y="1106761"/>
          <a:ext cx="3457575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337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1106761"/>
                        <a:ext cx="3457575" cy="5167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3"/>
          <p:cNvSpPr txBox="1">
            <a:spLocks noChangeArrowheads="1"/>
          </p:cNvSpPr>
          <p:nvPr/>
        </p:nvSpPr>
        <p:spPr bwMode="auto">
          <a:xfrm>
            <a:off x="72000" y="4063025"/>
            <a:ext cx="6030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4) </a:t>
            </a:r>
            <a:r>
              <a:rPr lang="en-AU" altLang="en-US" b="1" dirty="0">
                <a:solidFill>
                  <a:srgbClr val="FF0000"/>
                </a:solidFill>
              </a:rPr>
              <a:t>ASSUME</a:t>
            </a:r>
            <a:r>
              <a:rPr lang="en-AU" altLang="en-US" dirty="0"/>
              <a:t> the first point extends to the origin. In this case, the second derivative is zero for the </a:t>
            </a:r>
            <a:r>
              <a:rPr lang="en-AU" altLang="en-US" b="1" dirty="0">
                <a:solidFill>
                  <a:schemeClr val="accent2"/>
                </a:solidFill>
              </a:rPr>
              <a:t>first point</a:t>
            </a:r>
            <a:r>
              <a:rPr lang="en-AU" altLang="en-US" dirty="0"/>
              <a:t>.</a:t>
            </a:r>
          </a:p>
          <a:p>
            <a:pPr eaLnBrk="1" hangingPunct="1"/>
            <a:r>
              <a:rPr lang="en-AU" altLang="en-US" b="1" dirty="0"/>
              <a:t>So 1 equation is now known and solved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35473"/>
              </p:ext>
            </p:extLst>
          </p:nvPr>
        </p:nvGraphicFramePr>
        <p:xfrm>
          <a:off x="206855" y="4985074"/>
          <a:ext cx="835819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15640" progId="Equation.3">
                  <p:embed/>
                </p:oleObj>
              </mc:Choice>
              <mc:Fallback>
                <p:oleObj name="Equation" r:id="rId8" imgW="393480" imgH="215640" progId="Equation.3">
                  <p:embed/>
                  <p:pic>
                    <p:nvPicPr>
                      <p:cNvPr id="337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4985074"/>
                        <a:ext cx="835819" cy="461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3"/>
          <p:cNvSpPr txBox="1">
            <a:spLocks noChangeArrowheads="1"/>
          </p:cNvSpPr>
          <p:nvPr/>
        </p:nvSpPr>
        <p:spPr bwMode="auto">
          <a:xfrm>
            <a:off x="134959" y="5499000"/>
            <a:ext cx="8910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The total number of equations = </a:t>
            </a:r>
            <a:r>
              <a:rPr lang="en-AU" altLang="en-US" b="1" dirty="0">
                <a:solidFill>
                  <a:srgbClr val="FF0000"/>
                </a:solidFill>
              </a:rPr>
              <a:t>(2n - 2) + (n-1) + 2 + 1 = 3n</a:t>
            </a:r>
            <a:r>
              <a:rPr lang="en-AU" altLang="en-US" b="1" dirty="0"/>
              <a:t>.</a:t>
            </a:r>
          </a:p>
          <a:p>
            <a:pPr eaLnBrk="1" hangingPunct="1"/>
            <a:r>
              <a:rPr lang="en-AU" altLang="en-US" b="1" dirty="0"/>
              <a:t>(3n – 1) unknowns with (3n – 1) equations can be solved by spline interpolation!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701758-9C34-3B8E-F059-6C2D056331F0}"/>
              </a:ext>
            </a:extLst>
          </p:cNvPr>
          <p:cNvGrpSpPr/>
          <p:nvPr/>
        </p:nvGrpSpPr>
        <p:grpSpPr>
          <a:xfrm>
            <a:off x="6192000" y="2327991"/>
            <a:ext cx="2853491" cy="2283554"/>
            <a:chOff x="6192000" y="2327991"/>
            <a:chExt cx="2853491" cy="2283554"/>
          </a:xfrm>
        </p:grpSpPr>
        <p:pic>
          <p:nvPicPr>
            <p:cNvPr id="11" name="Picture 2" descr="Figure 18_1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EE27C3-9DCA-E449-A9CA-18A510F9C7A7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51E4D-3DCF-3C41-71CB-8FAC0282902F}"/>
              </a:ext>
            </a:extLst>
          </p:cNvPr>
          <p:cNvGrpSpPr/>
          <p:nvPr/>
        </p:nvGrpSpPr>
        <p:grpSpPr>
          <a:xfrm>
            <a:off x="6102000" y="73971"/>
            <a:ext cx="2943491" cy="2026650"/>
            <a:chOff x="5517985" y="301347"/>
            <a:chExt cx="1862807" cy="1490742"/>
          </a:xfrm>
        </p:grpSpPr>
        <p:pic>
          <p:nvPicPr>
            <p:cNvPr id="14" name="Picture 2" descr="Figure 18_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985" y="301347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649844" y="915569"/>
              <a:ext cx="68348" cy="79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49EA6-E943-7014-D050-2D451D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67</a:t>
            </a:fld>
            <a:endParaRPr lang="en-AU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56AD54-76A2-24EA-5F0D-011348B0C813}"/>
              </a:ext>
            </a:extLst>
          </p:cNvPr>
          <p:cNvSpPr/>
          <p:nvPr/>
        </p:nvSpPr>
        <p:spPr>
          <a:xfrm>
            <a:off x="7288326" y="782163"/>
            <a:ext cx="107999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9679E-E125-A188-6F1F-919DF5EA02FA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8"/>
          <p:cNvSpPr txBox="1">
            <a:spLocks noChangeArrowheads="1"/>
          </p:cNvSpPr>
          <p:nvPr/>
        </p:nvSpPr>
        <p:spPr bwMode="auto">
          <a:xfrm>
            <a:off x="389731" y="0"/>
            <a:ext cx="8388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Quadratic splines interpolation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468313" y="899912"/>
            <a:ext cx="8208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quadratic splines to the following data. Use the results to estimate the value at x = 5.</a:t>
            </a:r>
          </a:p>
        </p:txBody>
      </p:sp>
      <p:pic>
        <p:nvPicPr>
          <p:cNvPr id="59396" name="Picture 2" descr="Table 18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85637"/>
            <a:ext cx="376713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1FC-C353-E5F4-2603-400FC9A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68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DAE81-E419-08C4-89B6-9E479DECA2BC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A86395-4A0E-4129-2CBD-9FEC62BA66C9}"/>
              </a:ext>
            </a:extLst>
          </p:cNvPr>
          <p:cNvGrpSpPr/>
          <p:nvPr/>
        </p:nvGrpSpPr>
        <p:grpSpPr>
          <a:xfrm>
            <a:off x="5515875" y="3564001"/>
            <a:ext cx="3448593" cy="2925000"/>
            <a:chOff x="4607257" y="3672209"/>
            <a:chExt cx="3744743" cy="2996791"/>
          </a:xfrm>
        </p:grpSpPr>
        <p:pic>
          <p:nvPicPr>
            <p:cNvPr id="18" name="Picture 2" descr="Figure 18_17">
              <a:extLst>
                <a:ext uri="{FF2B5EF4-FFF2-40B4-BE49-F238E27FC236}">
                  <a16:creationId xmlns:a16="http://schemas.microsoft.com/office/drawing/2014/main" id="{26BCEE1F-EF63-15C5-695B-A0853E94E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14D566-5B7D-34E4-E31B-7E2C855B3E19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719A92-E230-12C6-35A8-46DA6B097285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098ACF3-9D92-E95D-6555-8FBB889D5E23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6072FCD-A04D-D41A-69E9-8ABFFCA49D29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DE1307-C955-D5E6-BDB8-C58A77ED5D00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DD943C6-2EDA-5B95-CA2A-5111B9E39A65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C45C361-EBBD-D58C-34A4-1F472B486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9F37D0-EF42-6AAB-0868-39134768DC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1081" y="600601"/>
            <a:ext cx="832020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4 data points; intervals n = 3.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 </a:t>
            </a:r>
          </a:p>
          <a:p>
            <a:pPr eaLnBrk="1" hangingPunct="1"/>
            <a:r>
              <a:rPr lang="en-AU" altLang="en-US" sz="2000" dirty="0"/>
              <a:t>      </a:t>
            </a:r>
          </a:p>
          <a:p>
            <a:pPr marL="266700" indent="-266700" eaLnBrk="1" hangingPunct="1"/>
            <a:r>
              <a:rPr lang="en-AU" altLang="en-US" sz="2000" dirty="0"/>
              <a:t>Hence, there are 3 equations and 9 unknown coefficients</a:t>
            </a:r>
          </a:p>
          <a:p>
            <a:pPr marL="266700" indent="-266700" eaLnBrk="1" hangingPunct="1"/>
            <a:r>
              <a:rPr lang="en-AU" altLang="en-US" sz="2000" dirty="0"/>
              <a:t>(a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).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equations for the 2 internal points.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(4 equations</a:t>
            </a:r>
            <a:r>
              <a:rPr lang="en-AU" altLang="en-US" sz="2000" dirty="0"/>
              <a:t>)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83142"/>
              </p:ext>
            </p:extLst>
          </p:nvPr>
        </p:nvGraphicFramePr>
        <p:xfrm>
          <a:off x="2412143" y="3969000"/>
          <a:ext cx="2916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43" y="3969000"/>
                        <a:ext cx="2916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18001" y="4173395"/>
            <a:ext cx="227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For point (4.5, 1.0) 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-18000" y="543434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(7.0, 2.5) </a:t>
            </a:r>
            <a:endParaRPr lang="en-AU" dirty="0"/>
          </a:p>
        </p:txBody>
      </p:sp>
      <p:sp>
        <p:nvSpPr>
          <p:cNvPr id="3" name="Left Brace 2"/>
          <p:cNvSpPr/>
          <p:nvPr/>
        </p:nvSpPr>
        <p:spPr>
          <a:xfrm>
            <a:off x="2187000" y="4155182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6" name="Left Brace 25"/>
          <p:cNvSpPr/>
          <p:nvPr/>
        </p:nvSpPr>
        <p:spPr>
          <a:xfrm>
            <a:off x="2132005" y="5409118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69087"/>
              </p:ext>
            </p:extLst>
          </p:nvPr>
        </p:nvGraphicFramePr>
        <p:xfrm>
          <a:off x="2416636" y="5198087"/>
          <a:ext cx="2658094" cy="85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82400" progId="Equation.3">
                  <p:embed/>
                </p:oleObj>
              </mc:Choice>
              <mc:Fallback>
                <p:oleObj name="Equation" r:id="rId6" imgW="1511280" imgH="482400" progId="Equation.3">
                  <p:embed/>
                  <p:pic>
                    <p:nvPicPr>
                      <p:cNvPr id="2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636" y="5198087"/>
                        <a:ext cx="2658094" cy="85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33129"/>
              </p:ext>
            </p:extLst>
          </p:nvPr>
        </p:nvGraphicFramePr>
        <p:xfrm>
          <a:off x="2348640" y="4400700"/>
          <a:ext cx="301387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28600" progId="Equation.3">
                  <p:embed/>
                </p:oleObj>
              </mc:Choice>
              <mc:Fallback>
                <p:oleObj name="Equation" r:id="rId8" imgW="1600200" imgH="228600" progId="Equation.3">
                  <p:embed/>
                  <p:pic>
                    <p:nvPicPr>
                      <p:cNvPr id="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640" y="4400700"/>
                        <a:ext cx="301387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65183"/>
              </p:ext>
            </p:extLst>
          </p:nvPr>
        </p:nvGraphicFramePr>
        <p:xfrm>
          <a:off x="612000" y="1063805"/>
          <a:ext cx="3259177" cy="60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241200" progId="Equation.3">
                  <p:embed/>
                </p:oleObj>
              </mc:Choice>
              <mc:Fallback>
                <p:oleObj name="Equation" r:id="rId10" imgW="1307880" imgH="241200" progId="Equation.3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" y="1063805"/>
                        <a:ext cx="3259177" cy="60411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69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760663"/>
            <a:ext cx="54197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" y="692150"/>
          <a:ext cx="3455988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44483" imgH="5609524" progId="Paint.Picture">
                  <p:embed/>
                </p:oleObj>
              </mc:Choice>
              <mc:Fallback>
                <p:oleObj name="Bitmap Image" r:id="rId3" imgW="6144483" imgH="560952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3455988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79388" y="4005263"/>
            <a:ext cx="22828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ea typeface="宋体" panose="02010600030101010101" pitchFamily="2" charset="-122"/>
              </a:rPr>
              <a:t>In the elastic region, E is determined by 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regression</a:t>
            </a:r>
            <a:r>
              <a:rPr lang="en-US" altLang="en-US" sz="2000" dirty="0">
                <a:ea typeface="宋体" panose="02010600030101010101" pitchFamily="2" charset="-122"/>
              </a:rPr>
              <a:t>.</a:t>
            </a:r>
            <a:endParaRPr lang="en-AU" alt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75025" y="196850"/>
            <a:ext cx="2690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Tensile test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565780" y="4959829"/>
            <a:ext cx="936625" cy="792088"/>
          </a:xfrm>
          <a:prstGeom prst="wedgeEllipseCallout">
            <a:avLst>
              <a:gd name="adj1" fmla="val -312205"/>
              <a:gd name="adj2" fmla="val -1136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06736-CEE8-6489-0BDB-FB3E8DE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</a:t>
            </a:fld>
            <a:endParaRPr lang="en-AU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EACE569-A1F4-A775-AFF5-2348CDEB4A6F}"/>
              </a:ext>
            </a:extLst>
          </p:cNvPr>
          <p:cNvGrpSpPr/>
          <p:nvPr/>
        </p:nvGrpSpPr>
        <p:grpSpPr>
          <a:xfrm>
            <a:off x="6237000" y="4402290"/>
            <a:ext cx="2853491" cy="2283554"/>
            <a:chOff x="6192000" y="2327991"/>
            <a:chExt cx="2853491" cy="2283554"/>
          </a:xfrm>
        </p:grpSpPr>
        <p:pic>
          <p:nvPicPr>
            <p:cNvPr id="63" name="Picture 2" descr="Figure 18_17">
              <a:extLst>
                <a:ext uri="{FF2B5EF4-FFF2-40B4-BE49-F238E27FC236}">
                  <a16:creationId xmlns:a16="http://schemas.microsoft.com/office/drawing/2014/main" id="{ED4A83DD-0371-A225-44B5-B8B3433CE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5F3E1-DF07-E0B3-AEA3-3A2609AD2309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572D1CA-1DBF-7A7D-D08F-03759745F5D9}"/>
                  </a:ext>
                </a:extLst>
              </p:cNvPr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8C3775-343E-D02B-1FC1-59A7380BDFDF}"/>
                  </a:ext>
                </a:extLst>
              </p:cNvPr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70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F70B5509-D99B-7928-31A8-B6947E08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00" y="504000"/>
            <a:ext cx="780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first derivatives at internal points are also equal.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7E182D19-921E-8BDE-B639-FC242179E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444"/>
              </p:ext>
            </p:extLst>
          </p:nvPr>
        </p:nvGraphicFramePr>
        <p:xfrm>
          <a:off x="2187000" y="3114000"/>
          <a:ext cx="391001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15640" progId="Equation.3">
                  <p:embed/>
                </p:oleObj>
              </mc:Choice>
              <mc:Fallback>
                <p:oleObj name="Equation" r:id="rId4" imgW="1968480" imgH="215640" progId="Equation.3">
                  <p:embed/>
                  <p:pic>
                    <p:nvPicPr>
                      <p:cNvPr id="3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00" y="3114000"/>
                        <a:ext cx="391001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35DD7140-0A95-F29C-4082-24922152BA72}"/>
              </a:ext>
            </a:extLst>
          </p:cNvPr>
          <p:cNvGrpSpPr/>
          <p:nvPr/>
        </p:nvGrpSpPr>
        <p:grpSpPr>
          <a:xfrm>
            <a:off x="6260161" y="1039098"/>
            <a:ext cx="2811839" cy="2283058"/>
            <a:chOff x="7057103" y="1039098"/>
            <a:chExt cx="1862807" cy="1490742"/>
          </a:xfrm>
        </p:grpSpPr>
        <p:pic>
          <p:nvPicPr>
            <p:cNvPr id="21" name="Picture 2" descr="Figure 18_17">
              <a:extLst>
                <a:ext uri="{FF2B5EF4-FFF2-40B4-BE49-F238E27FC236}">
                  <a16:creationId xmlns:a16="http://schemas.microsoft.com/office/drawing/2014/main" id="{98660BCA-A80C-0AB0-FB03-C531B216D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103" y="1039098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69C90-9E9F-8CB6-F81C-E8D53DD2B0B5}"/>
                </a:ext>
              </a:extLst>
            </p:cNvPr>
            <p:cNvSpPr/>
            <p:nvPr/>
          </p:nvSpPr>
          <p:spPr>
            <a:xfrm>
              <a:off x="7809819" y="1562593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2AC0BD-53E4-F062-2A34-9C89D7C17D30}"/>
                </a:ext>
              </a:extLst>
            </p:cNvPr>
            <p:cNvSpPr/>
            <p:nvPr/>
          </p:nvSpPr>
          <p:spPr>
            <a:xfrm>
              <a:off x="8195204" y="1672154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67E9E-14DE-9298-1640-9368D13DF7D9}"/>
              </a:ext>
            </a:extLst>
          </p:cNvPr>
          <p:cNvSpPr/>
          <p:nvPr/>
        </p:nvSpPr>
        <p:spPr>
          <a:xfrm>
            <a:off x="13828" y="312894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(4.5, 1.0) 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5E6D4D-2AF0-5978-241D-92374D311D77}"/>
              </a:ext>
            </a:extLst>
          </p:cNvPr>
          <p:cNvSpPr/>
          <p:nvPr/>
        </p:nvSpPr>
        <p:spPr>
          <a:xfrm>
            <a:off x="13828" y="350780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(7.0, 2.5) </a:t>
            </a:r>
            <a:endParaRPr lang="en-AU" dirty="0"/>
          </a:p>
        </p:txBody>
      </p:sp>
      <p:graphicFrame>
        <p:nvGraphicFramePr>
          <p:cNvPr id="39" name="Object 18">
            <a:extLst>
              <a:ext uri="{FF2B5EF4-FFF2-40B4-BE49-F238E27FC236}">
                <a16:creationId xmlns:a16="http://schemas.microsoft.com/office/drawing/2014/main" id="{0570D77B-EF83-D428-EB5D-9C600AB76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1034"/>
              </p:ext>
            </p:extLst>
          </p:nvPr>
        </p:nvGraphicFramePr>
        <p:xfrm>
          <a:off x="2207166" y="3488949"/>
          <a:ext cx="332430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228600" progId="Equation.3">
                  <p:embed/>
                </p:oleObj>
              </mc:Choice>
              <mc:Fallback>
                <p:oleObj name="Equation" r:id="rId7" imgW="1765080" imgH="228600" progId="Equation.3">
                  <p:embed/>
                  <p:pic>
                    <p:nvPicPr>
                      <p:cNvPr id="3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66" y="3488949"/>
                        <a:ext cx="3324304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B7641C5D-35E8-8926-CA98-5EE5D2C9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15170"/>
              </p:ext>
            </p:extLst>
          </p:nvPr>
        </p:nvGraphicFramePr>
        <p:xfrm>
          <a:off x="148021" y="1358227"/>
          <a:ext cx="233061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241200" progId="Equation.3">
                  <p:embed/>
                </p:oleObj>
              </mc:Choice>
              <mc:Fallback>
                <p:oleObj name="Equation" r:id="rId9" imgW="1307880" imgH="241200" progId="Equation.3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1" y="1358227"/>
                        <a:ext cx="2330612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65207F54-800E-6A76-B948-CAE0AF6FA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67039"/>
              </p:ext>
            </p:extLst>
          </p:nvPr>
        </p:nvGraphicFramePr>
        <p:xfrm>
          <a:off x="356190" y="2113303"/>
          <a:ext cx="19142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240" imgH="393480" progId="Equation.3">
                  <p:embed/>
                </p:oleObj>
              </mc:Choice>
              <mc:Fallback>
                <p:oleObj name="Equation" r:id="rId11" imgW="876240" imgH="393480" progId="Equation.3">
                  <p:embed/>
                  <p:pic>
                    <p:nvPicPr>
                      <p:cNvPr id="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0" y="2113303"/>
                        <a:ext cx="1914274" cy="864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3">
            <a:extLst>
              <a:ext uri="{FF2B5EF4-FFF2-40B4-BE49-F238E27FC236}">
                <a16:creationId xmlns:a16="http://schemas.microsoft.com/office/drawing/2014/main" id="{FF362BEF-A5D2-4DAC-F7D7-BF2C9661D4F3}"/>
              </a:ext>
            </a:extLst>
          </p:cNvPr>
          <p:cNvSpPr/>
          <p:nvPr/>
        </p:nvSpPr>
        <p:spPr>
          <a:xfrm>
            <a:off x="1069881" y="1874478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43" name="Down Arrow 41">
            <a:extLst>
              <a:ext uri="{FF2B5EF4-FFF2-40B4-BE49-F238E27FC236}">
                <a16:creationId xmlns:a16="http://schemas.microsoft.com/office/drawing/2014/main" id="{6ACF606D-D7EB-F6CB-E698-F1F62E7FD217}"/>
              </a:ext>
            </a:extLst>
          </p:cNvPr>
          <p:cNvSpPr/>
          <p:nvPr/>
        </p:nvSpPr>
        <p:spPr>
          <a:xfrm rot="16200000">
            <a:off x="2322964" y="2456510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id="{71B463D7-A6FE-F8E3-6666-DAA445360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18528"/>
              </p:ext>
            </p:extLst>
          </p:nvPr>
        </p:nvGraphicFramePr>
        <p:xfrm>
          <a:off x="2782102" y="2330837"/>
          <a:ext cx="26056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200" imgH="228600" progId="Equation.3">
                  <p:embed/>
                </p:oleObj>
              </mc:Choice>
              <mc:Fallback>
                <p:oleObj name="Equation" r:id="rId13" imgW="1384200" imgH="228600" progId="Equation.3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02" y="2330837"/>
                        <a:ext cx="2605653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DB6B81F-96ED-4299-2A26-8F6FD045063D}"/>
              </a:ext>
            </a:extLst>
          </p:cNvPr>
          <p:cNvSpPr/>
          <p:nvPr/>
        </p:nvSpPr>
        <p:spPr>
          <a:xfrm>
            <a:off x="2637000" y="1809000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000" b="1" i="1" dirty="0">
                <a:solidFill>
                  <a:srgbClr val="7030A0"/>
                </a:solidFill>
              </a:rPr>
              <a:t>continuous slopes</a:t>
            </a:r>
            <a:endParaRPr lang="en-AU" sz="2000" dirty="0"/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8858BA77-BB64-2173-B212-2D10F1D9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9000"/>
            <a:ext cx="8919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first and last function must pass through the end points.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74E21841-889B-21E3-0EB9-F48A45F84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42597"/>
              </p:ext>
            </p:extLst>
          </p:nvPr>
        </p:nvGraphicFramePr>
        <p:xfrm>
          <a:off x="2232000" y="5000251"/>
          <a:ext cx="24831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480" imgH="228600" progId="Equation.3">
                  <p:embed/>
                </p:oleObj>
              </mc:Choice>
              <mc:Fallback>
                <p:oleObj name="Equation" r:id="rId15" imgW="1320480" imgH="228600" progId="Equation.3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4918FC29-5F66-4634-5377-F3EC714D8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5000251"/>
                        <a:ext cx="248319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B4EECE8-C943-00F1-F24F-1B2CE43E40C9}"/>
              </a:ext>
            </a:extLst>
          </p:cNvPr>
          <p:cNvSpPr/>
          <p:nvPr/>
        </p:nvSpPr>
        <p:spPr>
          <a:xfrm>
            <a:off x="-18000" y="500067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(3.0, 2.5) </a:t>
            </a:r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6CB621-68A1-89B1-1C50-9D24B9E20C15}"/>
              </a:ext>
            </a:extLst>
          </p:cNvPr>
          <p:cNvSpPr/>
          <p:nvPr/>
        </p:nvSpPr>
        <p:spPr>
          <a:xfrm>
            <a:off x="-18000" y="543949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(9.0, 0.5) </a:t>
            </a:r>
            <a:endParaRPr lang="en-AU" dirty="0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B36E9083-9E0B-CD95-51E1-A4092F9B6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78245"/>
              </p:ext>
            </p:extLst>
          </p:nvPr>
        </p:nvGraphicFramePr>
        <p:xfrm>
          <a:off x="2254914" y="5421826"/>
          <a:ext cx="244134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71600" imgH="241200" progId="Equation.3">
                  <p:embed/>
                </p:oleObj>
              </mc:Choice>
              <mc:Fallback>
                <p:oleObj name="Equation" r:id="rId17" imgW="1371600" imgH="2412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35C31B-50A7-C120-9282-2FDB9C704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914" y="5421826"/>
                        <a:ext cx="2441343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5117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8"/>
          <p:cNvSpPr txBox="1">
            <a:spLocks noChangeArrowheads="1"/>
          </p:cNvSpPr>
          <p:nvPr/>
        </p:nvSpPr>
        <p:spPr bwMode="auto">
          <a:xfrm>
            <a:off x="3608825" y="-5486"/>
            <a:ext cx="192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4823" name="TextBox 3"/>
          <p:cNvSpPr txBox="1">
            <a:spLocks noChangeArrowheads="1"/>
          </p:cNvSpPr>
          <p:nvPr/>
        </p:nvSpPr>
        <p:spPr bwMode="auto">
          <a:xfrm>
            <a:off x="323850" y="729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n = 3. The function values for interior data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 and 2) are known (4 equations). </a:t>
            </a:r>
          </a:p>
        </p:txBody>
      </p:sp>
      <p:graphicFrame>
        <p:nvGraphicFramePr>
          <p:cNvPr id="34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38007"/>
              </p:ext>
            </p:extLst>
          </p:nvPr>
        </p:nvGraphicFramePr>
        <p:xfrm>
          <a:off x="4732338" y="2040275"/>
          <a:ext cx="287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040275"/>
                        <a:ext cx="2873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81290"/>
              </p:ext>
            </p:extLst>
          </p:nvPr>
        </p:nvGraphicFramePr>
        <p:xfrm>
          <a:off x="2555875" y="1808500"/>
          <a:ext cx="38163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5616" imgH="774364" progId="Equation.3">
                  <p:embed/>
                </p:oleObj>
              </mc:Choice>
              <mc:Fallback>
                <p:oleObj name="Equation" r:id="rId5" imgW="1345616" imgH="7743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08500"/>
                        <a:ext cx="38163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250825" y="4149000"/>
            <a:ext cx="84978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2) The first and last functions must pass through the end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 and 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3) (2 equations).</a:t>
            </a:r>
          </a:p>
        </p:txBody>
      </p:sp>
      <p:graphicFrame>
        <p:nvGraphicFramePr>
          <p:cNvPr id="604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3587"/>
              </p:ext>
            </p:extLst>
          </p:nvPr>
        </p:nvGraphicFramePr>
        <p:xfrm>
          <a:off x="4660900" y="5547588"/>
          <a:ext cx="287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56" imgH="190417" progId="Equation.3">
                  <p:embed/>
                </p:oleObj>
              </mc:Choice>
              <mc:Fallback>
                <p:oleObj name="Equation" r:id="rId7" imgW="101556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547588"/>
                        <a:ext cx="287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14335"/>
              </p:ext>
            </p:extLst>
          </p:nvPr>
        </p:nvGraphicFramePr>
        <p:xfrm>
          <a:off x="3203575" y="5157063"/>
          <a:ext cx="30607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93529" progId="Equation.3">
                  <p:embed/>
                </p:oleObj>
              </mc:Choice>
              <mc:Fallback>
                <p:oleObj name="Equation" r:id="rId8" imgW="107903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063"/>
                        <a:ext cx="30607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F858F-B56F-EDE9-4F84-40358E0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71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64FC-3AA9-3914-976E-1ADEAF14F204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449850" y="241539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3) The first derivative at interior data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 and 2) must be equal (2 equations).</a:t>
            </a:r>
          </a:p>
        </p:txBody>
      </p:sp>
      <p:graphicFrame>
        <p:nvGraphicFramePr>
          <p:cNvPr id="35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87479"/>
              </p:ext>
            </p:extLst>
          </p:nvPr>
        </p:nvGraphicFramePr>
        <p:xfrm>
          <a:off x="3118253" y="978602"/>
          <a:ext cx="301544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393700" progId="Equation.3">
                  <p:embed/>
                </p:oleObj>
              </mc:Choice>
              <mc:Fallback>
                <p:oleObj name="Equation" r:id="rId2" imgW="11049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253" y="978602"/>
                        <a:ext cx="3015444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Box 3"/>
          <p:cNvSpPr txBox="1">
            <a:spLocks noChangeArrowheads="1"/>
          </p:cNvSpPr>
          <p:nvPr/>
        </p:nvSpPr>
        <p:spPr bwMode="auto">
          <a:xfrm>
            <a:off x="161925" y="2094041"/>
            <a:ext cx="8820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4) Assume the second derivative is zero at the first point (1 equation).</a:t>
            </a:r>
          </a:p>
        </p:txBody>
      </p:sp>
      <p:graphicFrame>
        <p:nvGraphicFramePr>
          <p:cNvPr id="35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11498"/>
              </p:ext>
            </p:extLst>
          </p:nvPr>
        </p:nvGraphicFramePr>
        <p:xfrm>
          <a:off x="4140200" y="2484000"/>
          <a:ext cx="97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190417" progId="Equation.3">
                  <p:embed/>
                </p:oleObj>
              </mc:Choice>
              <mc:Fallback>
                <p:oleObj name="Equation" r:id="rId4" imgW="342751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84000"/>
                        <a:ext cx="97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77355"/>
              </p:ext>
            </p:extLst>
          </p:nvPr>
        </p:nvGraphicFramePr>
        <p:xfrm>
          <a:off x="3059118" y="3024000"/>
          <a:ext cx="5374795" cy="30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1562100" progId="Equation.3">
                  <p:embed/>
                </p:oleObj>
              </mc:Choice>
              <mc:Fallback>
                <p:oleObj name="Equation" r:id="rId6" imgW="2768600" imgH="156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8" y="3024000"/>
                        <a:ext cx="5374795" cy="30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Box 3"/>
          <p:cNvSpPr txBox="1">
            <a:spLocks noChangeArrowheads="1"/>
          </p:cNvSpPr>
          <p:nvPr/>
        </p:nvSpPr>
        <p:spPr bwMode="auto">
          <a:xfrm>
            <a:off x="161925" y="4144055"/>
            <a:ext cx="2663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rgbClr val="FF0000"/>
                </a:solidFill>
              </a:rPr>
              <a:t>Assemble all equations: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58859-F263-47CF-1723-CB36119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F48BC-B9F2-CE1F-6C6D-CCE6E67B2573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51489"/>
              </p:ext>
            </p:extLst>
          </p:nvPr>
        </p:nvGraphicFramePr>
        <p:xfrm>
          <a:off x="1908175" y="765175"/>
          <a:ext cx="51879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571500" progId="Equation.3">
                  <p:embed/>
                </p:oleObj>
              </mc:Choice>
              <mc:Fallback>
                <p:oleObj name="Equation" r:id="rId2" imgW="18288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1879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395288" y="188913"/>
            <a:ext cx="5472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FF0000"/>
                </a:solidFill>
              </a:rPr>
              <a:t>Solving equations yields: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4213" y="3213100"/>
            <a:ext cx="863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73374"/>
              </p:ext>
            </p:extLst>
          </p:nvPr>
        </p:nvGraphicFramePr>
        <p:xfrm>
          <a:off x="1835150" y="2565400"/>
          <a:ext cx="6629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571500" progId="Equation.3">
                  <p:embed/>
                </p:oleObj>
              </mc:Choice>
              <mc:Fallback>
                <p:oleObj name="Equation" r:id="rId4" imgW="23368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66294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684213" y="4365625"/>
            <a:ext cx="1058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At x = 5</a:t>
            </a:r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73264"/>
              </p:ext>
            </p:extLst>
          </p:nvPr>
        </p:nvGraphicFramePr>
        <p:xfrm>
          <a:off x="1619250" y="5157788"/>
          <a:ext cx="6413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215900" progId="Equation.3">
                  <p:embed/>
                </p:oleObj>
              </mc:Choice>
              <mc:Fallback>
                <p:oleObj name="Equation" r:id="rId6" imgW="2260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6413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5646B-BABB-D803-4D0F-6BCE1180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73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9E0F-28B5-3C82-0707-FD6E8221A3DE}"/>
              </a:ext>
            </a:extLst>
          </p:cNvPr>
          <p:cNvSpPr txBox="1"/>
          <p:nvPr/>
        </p:nvSpPr>
        <p:spPr>
          <a:xfrm>
            <a:off x="-18000" y="6489000"/>
            <a:ext cx="4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 **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8"/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Cubic splines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9750" y="1104300"/>
            <a:ext cx="82089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objective in cubic splines is to derive a third-order polynomial for each interval between data points.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polynomial for each interval is generally represented as: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63444"/>
              </p:ext>
            </p:extLst>
          </p:nvPr>
        </p:nvGraphicFramePr>
        <p:xfrm>
          <a:off x="1619250" y="2709000"/>
          <a:ext cx="580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215806" progId="Equation.3">
                  <p:embed/>
                </p:oleObj>
              </mc:Choice>
              <mc:Fallback>
                <p:oleObj name="Equation" r:id="rId2" imgW="14598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9000"/>
                        <a:ext cx="5808663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395288" y="4508500"/>
            <a:ext cx="849788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For </a:t>
            </a:r>
            <a:r>
              <a:rPr lang="en-AU" altLang="en-US" sz="2200" b="1" dirty="0">
                <a:solidFill>
                  <a:srgbClr val="FF0000"/>
                </a:solidFill>
              </a:rPr>
              <a:t>n+1 data points </a:t>
            </a:r>
            <a:r>
              <a:rPr lang="en-AU" altLang="en-US" sz="2200" dirty="0"/>
              <a:t>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0, 1, …, n), there are </a:t>
            </a:r>
            <a:r>
              <a:rPr lang="en-AU" altLang="en-US" sz="2200" b="1" dirty="0">
                <a:solidFill>
                  <a:srgbClr val="FF0000"/>
                </a:solidFill>
              </a:rPr>
              <a:t>n intervals</a:t>
            </a:r>
            <a:r>
              <a:rPr lang="en-AU" altLang="en-US" sz="2200" dirty="0"/>
              <a:t> and consequently, </a:t>
            </a:r>
            <a:r>
              <a:rPr lang="en-AU" altLang="en-US" sz="2200" b="1" dirty="0">
                <a:solidFill>
                  <a:srgbClr val="FF0000"/>
                </a:solidFill>
              </a:rPr>
              <a:t>4n unknown constants</a:t>
            </a:r>
            <a:r>
              <a:rPr lang="en-AU" altLang="en-US" sz="22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b="1" dirty="0">
                <a:solidFill>
                  <a:srgbClr val="FF0000"/>
                </a:solidFill>
              </a:rPr>
              <a:t>4n equations are required </a:t>
            </a:r>
            <a:r>
              <a:rPr lang="en-AU" altLang="en-US" sz="2200" dirty="0"/>
              <a:t>to evaluate the unknown.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9457-7485-5D3A-390B-B94B357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74</a:t>
            </a:fld>
            <a:endParaRPr lang="en-AU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/>
          <p:cNvSpPr txBox="1">
            <a:spLocks noChangeArrowheads="1"/>
          </p:cNvSpPr>
          <p:nvPr/>
        </p:nvSpPr>
        <p:spPr bwMode="auto">
          <a:xfrm>
            <a:off x="337656" y="9000"/>
            <a:ext cx="8468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Equations for cubic splines interpolation: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468313" y="719912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AU" altLang="en-US" sz="2200" dirty="0"/>
              <a:t>(1) The function values for interior data points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known </a:t>
            </a:r>
            <a:r>
              <a:rPr lang="en-AU" altLang="en-US" sz="2200" b="1" dirty="0">
                <a:solidFill>
                  <a:srgbClr val="FF0000"/>
                </a:solidFill>
              </a:rPr>
              <a:t>(2n-2 equations)</a:t>
            </a:r>
            <a:r>
              <a:rPr lang="en-AU" altLang="en-US" sz="2200" dirty="0"/>
              <a:t>. 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485700" y="4104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(4) The first and last functions must pass through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 end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 and n) </a:t>
            </a:r>
            <a:r>
              <a:rPr lang="en-AU" altLang="en-US" sz="22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1" name="TextBox 3"/>
          <p:cNvSpPr txBox="1">
            <a:spLocks noChangeArrowheads="1"/>
          </p:cNvSpPr>
          <p:nvPr/>
        </p:nvSpPr>
        <p:spPr bwMode="auto">
          <a:xfrm>
            <a:off x="468313" y="1899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The first derivative for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equal </a:t>
            </a:r>
            <a:r>
              <a:rPr lang="en-AU" altLang="en-US" sz="22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2" name="TextBox 3"/>
          <p:cNvSpPr txBox="1">
            <a:spLocks noChangeArrowheads="1"/>
          </p:cNvSpPr>
          <p:nvPr/>
        </p:nvSpPr>
        <p:spPr bwMode="auto">
          <a:xfrm>
            <a:off x="468313" y="5300663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(5) ASSUME the second derivative is zero for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end points </a:t>
            </a:r>
            <a:r>
              <a:rPr lang="en-AU" altLang="en-US" sz="22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3" name="TextBox 3"/>
          <p:cNvSpPr txBox="1">
            <a:spLocks noChangeArrowheads="1"/>
          </p:cNvSpPr>
          <p:nvPr/>
        </p:nvSpPr>
        <p:spPr bwMode="auto">
          <a:xfrm>
            <a:off x="468313" y="3024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(3) The second derivative at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equal </a:t>
            </a:r>
            <a:r>
              <a:rPr lang="en-AU" altLang="en-US" sz="22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2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ED920-A1A4-E95A-780F-FBD92D78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75</a:t>
            </a:fld>
            <a:endParaRPr lang="en-AU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8"/>
          <p:cNvSpPr txBox="1">
            <a:spLocks noChangeArrowheads="1"/>
          </p:cNvSpPr>
          <p:nvPr/>
        </p:nvSpPr>
        <p:spPr bwMode="auto">
          <a:xfrm>
            <a:off x="396082" y="9000"/>
            <a:ext cx="83518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HOME READING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Two-dimensional bilinear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66563" name="TextBox 12"/>
          <p:cNvSpPr txBox="1">
            <a:spLocks noChangeArrowheads="1"/>
          </p:cNvSpPr>
          <p:nvPr/>
        </p:nvSpPr>
        <p:spPr bwMode="auto">
          <a:xfrm>
            <a:off x="468313" y="1383738"/>
            <a:ext cx="83518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We have values at four points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),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), f(x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and  f(x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). Estimate the value at an intermediate point (f(</a:t>
            </a:r>
            <a:r>
              <a:rPr lang="en-AU" altLang="en-US" sz="2200" dirty="0" err="1"/>
              <a:t>x</a:t>
            </a:r>
            <a:r>
              <a:rPr lang="en-AU" altLang="en-US" sz="2200" baseline="-25000" dirty="0" err="1"/>
              <a:t>i</a:t>
            </a:r>
            <a:r>
              <a:rPr lang="en-AU" altLang="en-US" sz="2200" dirty="0" err="1"/>
              <a:t>,y</a:t>
            </a:r>
            <a:r>
              <a:rPr lang="en-AU" altLang="en-US" sz="2200" baseline="-25000" dirty="0" err="1"/>
              <a:t>i</a:t>
            </a:r>
            <a:r>
              <a:rPr lang="en-AU" altLang="en-US" sz="2200" dirty="0"/>
              <a:t>)).</a:t>
            </a:r>
          </a:p>
        </p:txBody>
      </p:sp>
      <p:pic>
        <p:nvPicPr>
          <p:cNvPr id="66564" name="Picture 2" descr="Figure 18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84000"/>
            <a:ext cx="5049838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5786C-A852-B62D-0E93-066F6A7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76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88D66-2B2F-C86D-77B4-2871B765F85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2" y="3796248"/>
            <a:ext cx="3673475" cy="25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2"/>
          <p:cNvSpPr txBox="1">
            <a:spLocks noChangeArrowheads="1"/>
          </p:cNvSpPr>
          <p:nvPr/>
        </p:nvSpPr>
        <p:spPr bwMode="auto">
          <a:xfrm>
            <a:off x="323850" y="260350"/>
            <a:ext cx="8351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Fix the y-value and apply 1-D linear interpolation in the x-direction. Using the Lagrange form, the result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is…</a:t>
            </a:r>
          </a:p>
        </p:txBody>
      </p:sp>
      <p:graphicFrame>
        <p:nvGraphicFramePr>
          <p:cNvPr id="389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0814"/>
              </p:ext>
            </p:extLst>
          </p:nvPr>
        </p:nvGraphicFramePr>
        <p:xfrm>
          <a:off x="1708150" y="1484313"/>
          <a:ext cx="60166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2200" imgH="368300" progId="Equation.3">
                  <p:embed/>
                </p:oleObj>
              </mc:Choice>
              <mc:Fallback>
                <p:oleObj name="Equation" r:id="rId3" imgW="2362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484313"/>
                        <a:ext cx="60166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14"/>
          <p:cNvSpPr txBox="1">
            <a:spLocks noChangeArrowheads="1"/>
          </p:cNvSpPr>
          <p:nvPr/>
        </p:nvSpPr>
        <p:spPr bwMode="auto">
          <a:xfrm>
            <a:off x="323850" y="2420938"/>
            <a:ext cx="8351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and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 the result is…</a:t>
            </a: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92081"/>
              </p:ext>
            </p:extLst>
          </p:nvPr>
        </p:nvGraphicFramePr>
        <p:xfrm>
          <a:off x="1692275" y="2781300"/>
          <a:ext cx="61134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368300" progId="Equation.3">
                  <p:embed/>
                </p:oleObj>
              </mc:Choice>
              <mc:Fallback>
                <p:oleObj name="Equation" r:id="rId5" imgW="24003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611346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Callout 16"/>
          <p:cNvSpPr/>
          <p:nvPr/>
        </p:nvSpPr>
        <p:spPr>
          <a:xfrm>
            <a:off x="1512000" y="2934000"/>
            <a:ext cx="1475675" cy="566438"/>
          </a:xfrm>
          <a:prstGeom prst="wedgeEllipseCallout">
            <a:avLst>
              <a:gd name="adj1" fmla="val 165888"/>
              <a:gd name="adj2" fmla="val 50203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200"/>
          </a:p>
        </p:txBody>
      </p:sp>
      <p:sp>
        <p:nvSpPr>
          <p:cNvPr id="18" name="Oval Callout 17"/>
          <p:cNvSpPr/>
          <p:nvPr/>
        </p:nvSpPr>
        <p:spPr>
          <a:xfrm>
            <a:off x="1602000" y="1629000"/>
            <a:ext cx="1466638" cy="577625"/>
          </a:xfrm>
          <a:prstGeom prst="wedgeEllipseCallout">
            <a:avLst>
              <a:gd name="adj1" fmla="val 162237"/>
              <a:gd name="adj2" fmla="val 4334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8F8B3-0769-4BD9-B359-7A248BBB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48049-37D2-770E-4BE2-82B1E90791A7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432117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11188" y="3573463"/>
            <a:ext cx="83534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and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 are used to linearly interpolate along the y direction. Using the Lagrange form, the result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</a:t>
            </a:r>
            <a:r>
              <a:rPr lang="en-AU" altLang="en-US" sz="2200" dirty="0" err="1"/>
              <a:t>y</a:t>
            </a:r>
            <a:r>
              <a:rPr lang="en-AU" altLang="en-US" sz="2200" baseline="-25000" dirty="0" err="1"/>
              <a:t>i</a:t>
            </a:r>
            <a:r>
              <a:rPr lang="en-AU" altLang="en-US" sz="2200" dirty="0"/>
              <a:t>) is…</a:t>
            </a:r>
          </a:p>
        </p:txBody>
      </p:sp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844675" y="4941888"/>
          <a:ext cx="59515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68300" progId="Equation.3">
                  <p:embed/>
                </p:oleObj>
              </mc:Choice>
              <mc:Fallback>
                <p:oleObj name="Equation" r:id="rId3" imgW="23368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941888"/>
                        <a:ext cx="59515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Callout 10"/>
          <p:cNvSpPr/>
          <p:nvPr/>
        </p:nvSpPr>
        <p:spPr>
          <a:xfrm>
            <a:off x="1602000" y="5094000"/>
            <a:ext cx="1530000" cy="585000"/>
          </a:xfrm>
          <a:prstGeom prst="wedgeEllipseCallout">
            <a:avLst>
              <a:gd name="adj1" fmla="val 140111"/>
              <a:gd name="adj2" fmla="val -5283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7202C-E8D3-A109-EEE7-BCAFDD2C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78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F87B1-B5BE-5291-E075-A42B30592EF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773238"/>
            <a:ext cx="46910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979613" y="4048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84663" y="2708275"/>
            <a:ext cx="1944687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169025" y="2287588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287588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5565"/>
              </p:ext>
            </p:extLst>
          </p:nvPr>
        </p:nvGraphicFramePr>
        <p:xfrm>
          <a:off x="6234936" y="3479800"/>
          <a:ext cx="20970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2937" imgH="177646" progId="Equation.3">
                  <p:embed/>
                </p:oleObj>
              </mc:Choice>
              <mc:Fallback>
                <p:oleObj name="Equation" r:id="rId5" imgW="532937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936" y="3479800"/>
                        <a:ext cx="2097088" cy="6953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FE8C8-80B0-BDF3-33E3-1415D44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96B1-00E6-FD0A-766E-1F73612C8837}"/>
              </a:ext>
            </a:extLst>
          </p:cNvPr>
          <p:cNvSpPr txBox="1"/>
          <p:nvPr/>
        </p:nvSpPr>
        <p:spPr>
          <a:xfrm>
            <a:off x="6158767" y="3059668"/>
            <a:ext cx="231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are known then…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3676640"/>
            <a:ext cx="295275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" y="179377"/>
            <a:ext cx="3024187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426099" y="260648"/>
            <a:ext cx="3714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Experimental data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447404" y="2943741"/>
            <a:ext cx="576262" cy="1782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032" name="TextBox 21"/>
          <p:cNvSpPr txBox="1">
            <a:spLocks noChangeArrowheads="1"/>
          </p:cNvSpPr>
          <p:nvPr/>
        </p:nvSpPr>
        <p:spPr bwMode="auto">
          <a:xfrm>
            <a:off x="2412603" y="3073389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rgbClr val="FF0000"/>
                </a:solidFill>
              </a:rPr>
              <a:t>Visual inspection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139952" y="3895416"/>
            <a:ext cx="38496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Linear relationship</a:t>
            </a:r>
            <a:endParaRPr lang="en-AU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99968"/>
              </p:ext>
            </p:extLst>
          </p:nvPr>
        </p:nvGraphicFramePr>
        <p:xfrm>
          <a:off x="4791620" y="441827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190500" progId="Equation.3">
                  <p:embed/>
                </p:oleObj>
              </mc:Choice>
              <mc:Fallback>
                <p:oleObj name="Equation" r:id="rId4" imgW="647700" imgH="19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20" y="441827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Explosion 2 24"/>
          <p:cNvSpPr/>
          <p:nvPr/>
        </p:nvSpPr>
        <p:spPr>
          <a:xfrm>
            <a:off x="4139952" y="5445224"/>
            <a:ext cx="4752528" cy="1008211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400" dirty="0">
                <a:solidFill>
                  <a:srgbClr val="0070C0"/>
                </a:solidFill>
              </a:rPr>
              <a:t>But how do we determine a</a:t>
            </a:r>
            <a:r>
              <a:rPr lang="en-AU" sz="2400" baseline="-25000" dirty="0">
                <a:solidFill>
                  <a:srgbClr val="0070C0"/>
                </a:solidFill>
              </a:rPr>
              <a:t>0, </a:t>
            </a:r>
            <a:r>
              <a:rPr lang="en-AU" sz="2400" dirty="0">
                <a:solidFill>
                  <a:srgbClr val="0070C0"/>
                </a:solidFill>
              </a:rPr>
              <a:t>a</a:t>
            </a:r>
            <a:r>
              <a:rPr lang="en-AU" sz="2400" baseline="-25000" dirty="0">
                <a:solidFill>
                  <a:srgbClr val="0070C0"/>
                </a:solidFill>
              </a:rPr>
              <a:t>1</a:t>
            </a:r>
            <a:r>
              <a:rPr lang="en-AU" sz="2400" dirty="0">
                <a:solidFill>
                  <a:srgbClr val="0070C0"/>
                </a:solidFill>
              </a:rPr>
              <a:t>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6032A-6740-9393-AE1A-3600FCF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3493</Words>
  <Application>Microsoft Office PowerPoint</Application>
  <PresentationFormat>On-screen Show (4:3)</PresentationFormat>
  <Paragraphs>535</Paragraphs>
  <Slides>78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Bitmap Image</vt:lpstr>
      <vt:lpstr>MECH201 ENGINEERING ANALYSIS  </vt:lpstr>
      <vt:lpstr>Week 2 – Roots of equations</vt:lpstr>
      <vt:lpstr>MATLAB example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MECH421 Manufacturing Process Analysis MECH934 Advanced Manufacturing Processes</dc:title>
  <dc:creator>chenglu</dc:creator>
  <cp:lastModifiedBy>Azdiar Gazder</cp:lastModifiedBy>
  <cp:revision>649</cp:revision>
  <dcterms:created xsi:type="dcterms:W3CDTF">2010-02-27T00:55:49Z</dcterms:created>
  <dcterms:modified xsi:type="dcterms:W3CDTF">2023-08-21T00:48:51Z</dcterms:modified>
</cp:coreProperties>
</file>