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6"/>
  </p:notesMasterIdLst>
  <p:sldIdLst>
    <p:sldId id="256" r:id="rId2"/>
    <p:sldId id="286" r:id="rId3"/>
    <p:sldId id="287" r:id="rId4"/>
    <p:sldId id="288" r:id="rId5"/>
    <p:sldId id="290" r:id="rId6"/>
    <p:sldId id="289" r:id="rId7"/>
    <p:sldId id="292" r:id="rId8"/>
    <p:sldId id="293" r:id="rId9"/>
    <p:sldId id="294" r:id="rId10"/>
    <p:sldId id="295" r:id="rId11"/>
    <p:sldId id="297" r:id="rId12"/>
    <p:sldId id="298" r:id="rId13"/>
    <p:sldId id="296" r:id="rId14"/>
    <p:sldId id="299" r:id="rId15"/>
    <p:sldId id="300" r:id="rId16"/>
    <p:sldId id="302" r:id="rId17"/>
    <p:sldId id="311" r:id="rId18"/>
    <p:sldId id="304" r:id="rId19"/>
    <p:sldId id="305" r:id="rId20"/>
    <p:sldId id="307" r:id="rId21"/>
    <p:sldId id="308" r:id="rId22"/>
    <p:sldId id="310" r:id="rId23"/>
    <p:sldId id="309" r:id="rId24"/>
    <p:sldId id="280" r:id="rId25"/>
  </p:sldIdLst>
  <p:sldSz cx="9144000" cy="5143500" type="screen16x9"/>
  <p:notesSz cx="6858000" cy="9144000"/>
  <p:embeddedFontLst>
    <p:embeddedFont>
      <p:font typeface="Source Sans Pro"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Oswald" panose="00000500000000000000" pitchFamily="2" charset="0"/>
      <p:regular r:id="rId35"/>
      <p:bold r:id="rId36"/>
      <p:italic r:id="rId37"/>
      <p:boldItalic r:id="rId38"/>
    </p:embeddedFont>
    <p:embeddedFont>
      <p:font typeface="Tahoma" panose="020B0604030504040204" pitchFamily="3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24A"/>
    <a:srgbClr val="BDF32E"/>
    <a:srgbClr val="3C78D8"/>
    <a:srgbClr val="32D8C0"/>
    <a:srgbClr val="44DBF8"/>
    <a:srgbClr val="00CEF6"/>
    <a:srgbClr val="173C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090498-8D1A-428B-A966-1CFFFA75EF62}">
  <a:tblStyle styleId="{A7090498-8D1A-428B-A966-1CFFFA75EF6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88745" autoAdjust="0"/>
  </p:normalViewPr>
  <p:slideViewPr>
    <p:cSldViewPr snapToGrid="0">
      <p:cViewPr varScale="1">
        <p:scale>
          <a:sx n="80" d="100"/>
          <a:sy n="80" d="100"/>
        </p:scale>
        <p:origin x="108"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Shape 1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8" name="Shape 1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Cette figure représente le diagramme de classes participantes. Où l’utilisateur communique avec les 2 interfaces, qui peuvent éventuellement communiquer entre elles, elles communiquent avec les contrôles qui leur correspondent tandis que ces derniers communiquent avec les entités.</a:t>
            </a:r>
            <a:endParaRPr dirty="0"/>
          </a:p>
        </p:txBody>
      </p:sp>
    </p:spTree>
    <p:extLst>
      <p:ext uri="{BB962C8B-B14F-4D97-AF65-F5344CB8AC3E}">
        <p14:creationId xmlns:p14="http://schemas.microsoft.com/office/powerpoint/2010/main" val="1490696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Les diagrammes d’interaction permettent de modéliser comment les objets communiquent entre eux. Par soucis </a:t>
            </a:r>
            <a:r>
              <a:rPr lang="fr-FR"/>
              <a:t>de brièveté, </a:t>
            </a:r>
            <a:r>
              <a:rPr lang="fr-FR" dirty="0"/>
              <a:t>nous avons sélectionné 2 diagrammes seulement</a:t>
            </a:r>
            <a:endParaRPr dirty="0"/>
          </a:p>
        </p:txBody>
      </p:sp>
    </p:spTree>
    <p:extLst>
      <p:ext uri="{BB962C8B-B14F-4D97-AF65-F5344CB8AC3E}">
        <p14:creationId xmlns:p14="http://schemas.microsoft.com/office/powerpoint/2010/main" val="4291354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Shape 1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8" name="Shape 1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Le premier représente l’ajout d’un événement. Si l’utilisateur décide d’ajouter un événement, une interface dédiée lui est présentée dans la </a:t>
            </a:r>
            <a:r>
              <a:rPr lang="fr-FR" dirty="0" err="1"/>
              <a:t>quellle</a:t>
            </a:r>
            <a:r>
              <a:rPr lang="fr-FR" dirty="0"/>
              <a:t> il saisit les informations puis valide son ajout.</a:t>
            </a:r>
            <a:endParaRPr dirty="0"/>
          </a:p>
        </p:txBody>
      </p:sp>
    </p:spTree>
    <p:extLst>
      <p:ext uri="{BB962C8B-B14F-4D97-AF65-F5344CB8AC3E}">
        <p14:creationId xmlns:p14="http://schemas.microsoft.com/office/powerpoint/2010/main" val="3560522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Shape 1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8" name="Shape 1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Le deuxième représente le cas de suppression d’un calendrier. Lorsque l’utilisateur décide de supprimer un calendrier, une boite de dialogue apparait pour confirmer la suppression en lui proposant la </a:t>
            </a:r>
            <a:r>
              <a:rPr lang="fr-FR" dirty="0" err="1"/>
              <a:t>possiblité</a:t>
            </a:r>
            <a:r>
              <a:rPr lang="fr-FR" dirty="0"/>
              <a:t> les événements avant de supprimer celui-ci.</a:t>
            </a:r>
            <a:endParaRPr dirty="0"/>
          </a:p>
        </p:txBody>
      </p:sp>
    </p:spTree>
    <p:extLst>
      <p:ext uri="{BB962C8B-B14F-4D97-AF65-F5344CB8AC3E}">
        <p14:creationId xmlns:p14="http://schemas.microsoft.com/office/powerpoint/2010/main" val="1150409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Nous avons 3 tables (citez les champs), nous avons </a:t>
            </a:r>
            <a:r>
              <a:rPr lang="fr-FR" dirty="0" err="1"/>
              <a:t>id_calendrier</a:t>
            </a:r>
            <a:r>
              <a:rPr lang="fr-FR" dirty="0"/>
              <a:t> en tant que clé étrangère suite à la règle de composition. Nous avons aussi </a:t>
            </a:r>
            <a:r>
              <a:rPr lang="fr-FR" dirty="0" err="1"/>
              <a:t>id_evenement</a:t>
            </a:r>
            <a:r>
              <a:rPr lang="fr-FR" dirty="0"/>
              <a:t> en tant que clé </a:t>
            </a:r>
            <a:r>
              <a:rPr lang="fr-FR" dirty="0" err="1"/>
              <a:t>étrang-re</a:t>
            </a:r>
            <a:r>
              <a:rPr lang="fr-FR" dirty="0"/>
              <a:t> dans la table alerte suite à la règle de un-à-un. Elle </a:t>
            </a:r>
            <a:r>
              <a:rPr lang="fr-FR" dirty="0" err="1"/>
              <a:t>consisite</a:t>
            </a:r>
            <a:r>
              <a:rPr lang="fr-FR" dirty="0"/>
              <a:t> à ajouter un attribut clé étrangère dans la relation dérivée de l’entité ayant la cardinalité minimale à 0. Evénement </a:t>
            </a:r>
            <a:endParaRPr dirty="0"/>
          </a:p>
        </p:txBody>
      </p:sp>
    </p:spTree>
    <p:extLst>
      <p:ext uri="{BB962C8B-B14F-4D97-AF65-F5344CB8AC3E}">
        <p14:creationId xmlns:p14="http://schemas.microsoft.com/office/powerpoint/2010/main" val="929617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-Dans cette partie, nous allons voir l’environnement ainsi que les différents outils de développement, nous allons voir également quelques interfaces qui composent notre application.</a:t>
            </a:r>
          </a:p>
          <a:p>
            <a:pPr marL="0" lvl="0" indent="0">
              <a:spcBef>
                <a:spcPts val="0"/>
              </a:spcBef>
              <a:spcAft>
                <a:spcPts val="0"/>
              </a:spcAft>
              <a:buNone/>
            </a:pPr>
            <a:endParaRPr dirty="0"/>
          </a:p>
        </p:txBody>
      </p:sp>
    </p:spTree>
    <p:extLst>
      <p:ext uri="{BB962C8B-B14F-4D97-AF65-F5344CB8AC3E}">
        <p14:creationId xmlns:p14="http://schemas.microsoft.com/office/powerpoint/2010/main" val="1804155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4" name="Shape 5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-Android EDI qui permet de créer des applications Android natives. Java langage orienté objet, puissant et portable. XML langage de balisage de description d’interface et de fichiers de configuration. SQLite SGBD local, Room librairie de base de données, couche d’abstraction à SQLite. Git GitHub</a:t>
            </a:r>
          </a:p>
          <a:p>
            <a:pPr marL="0" lvl="0" indent="0" rtl="0">
              <a:spcBef>
                <a:spcPts val="0"/>
              </a:spcBef>
              <a:spcAft>
                <a:spcPts val="0"/>
              </a:spcAft>
              <a:buNone/>
            </a:pPr>
            <a:endParaRPr lang="fr-FR" dirty="0"/>
          </a:p>
          <a:p>
            <a:pPr marL="0" lvl="0" indent="0" rtl="0">
              <a:spcBef>
                <a:spcPts val="0"/>
              </a:spcBef>
              <a:spcAft>
                <a:spcPts val="0"/>
              </a:spcAft>
              <a:buNone/>
            </a:pPr>
            <a:endParaRPr dirty="0"/>
          </a:p>
        </p:txBody>
      </p:sp>
    </p:spTree>
    <p:extLst>
      <p:ext uri="{BB962C8B-B14F-4D97-AF65-F5344CB8AC3E}">
        <p14:creationId xmlns:p14="http://schemas.microsoft.com/office/powerpoint/2010/main" val="2712333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-Passons mtn aux interfaces, dab accueil, ensuite calendrier et enfin ajout événement</a:t>
            </a:r>
          </a:p>
          <a:p>
            <a:pPr marL="0" lvl="0" indent="0">
              <a:spcBef>
                <a:spcPts val="0"/>
              </a:spcBef>
              <a:spcAft>
                <a:spcPts val="0"/>
              </a:spcAft>
              <a:buNone/>
            </a:pPr>
            <a:endParaRPr lang="fr-FR" dirty="0"/>
          </a:p>
          <a:p>
            <a:pPr marL="0" lvl="0" indent="0">
              <a:spcBef>
                <a:spcPts val="0"/>
              </a:spcBef>
              <a:spcAft>
                <a:spcPts val="0"/>
              </a:spcAft>
              <a:buNone/>
            </a:pPr>
            <a:endParaRPr lang="fr-FR" dirty="0"/>
          </a:p>
        </p:txBody>
      </p:sp>
    </p:spTree>
    <p:extLst>
      <p:ext uri="{BB962C8B-B14F-4D97-AF65-F5344CB8AC3E}">
        <p14:creationId xmlns:p14="http://schemas.microsoft.com/office/powerpoint/2010/main" val="405637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2" name="Shape 7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285576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2" name="Shape 7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9437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smtClean="0"/>
              <a:t>Le plant de la </a:t>
            </a:r>
            <a:r>
              <a:rPr lang="fr-FR" dirty="0" err="1" smtClean="0"/>
              <a:t>presentatation</a:t>
            </a:r>
            <a:r>
              <a:rPr lang="fr-FR" baseline="0" dirty="0" smtClean="0"/>
              <a:t> et le suivant </a:t>
            </a:r>
          </a:p>
          <a:p>
            <a:pPr marL="0" lvl="0" indent="0">
              <a:spcBef>
                <a:spcPts val="0"/>
              </a:spcBef>
              <a:spcAft>
                <a:spcPts val="0"/>
              </a:spcAft>
              <a:buNone/>
            </a:pPr>
            <a:r>
              <a:rPr lang="fr-FR" baseline="0" dirty="0" smtClean="0"/>
              <a:t>Une introduction pour </a:t>
            </a:r>
            <a:r>
              <a:rPr lang="fr-FR" baseline="0" dirty="0" err="1" smtClean="0"/>
              <a:t>decrire</a:t>
            </a:r>
            <a:r>
              <a:rPr lang="fr-FR" baseline="0" dirty="0" smtClean="0"/>
              <a:t> le contexte et la </a:t>
            </a:r>
            <a:r>
              <a:rPr lang="fr-FR" baseline="0" dirty="0" err="1" smtClean="0"/>
              <a:t>problematique</a:t>
            </a:r>
            <a:r>
              <a:rPr lang="fr-FR" baseline="0" dirty="0" smtClean="0"/>
              <a:t> du projet </a:t>
            </a:r>
          </a:p>
          <a:p>
            <a:pPr marL="0" lvl="0" indent="0">
              <a:spcBef>
                <a:spcPts val="0"/>
              </a:spcBef>
              <a:spcAft>
                <a:spcPts val="0"/>
              </a:spcAft>
              <a:buNone/>
            </a:pPr>
            <a:r>
              <a:rPr lang="fr-FR" baseline="0" dirty="0" smtClean="0"/>
              <a:t>Une partie </a:t>
            </a:r>
            <a:r>
              <a:rPr lang="fr-FR" baseline="0" dirty="0" err="1" smtClean="0"/>
              <a:t>dedier</a:t>
            </a:r>
            <a:r>
              <a:rPr lang="fr-FR" baseline="0" dirty="0" smtClean="0"/>
              <a:t> a la </a:t>
            </a:r>
            <a:r>
              <a:rPr lang="fr-FR" baseline="0" dirty="0" err="1" smtClean="0"/>
              <a:t>specification</a:t>
            </a:r>
            <a:r>
              <a:rPr lang="fr-FR" baseline="0" dirty="0" smtClean="0"/>
              <a:t> des besoins et a la conception</a:t>
            </a:r>
          </a:p>
          <a:p>
            <a:pPr marL="0" lvl="0" indent="0">
              <a:spcBef>
                <a:spcPts val="0"/>
              </a:spcBef>
              <a:spcAft>
                <a:spcPts val="0"/>
              </a:spcAft>
              <a:buNone/>
            </a:pPr>
            <a:r>
              <a:rPr lang="fr-FR" baseline="0" dirty="0" smtClean="0"/>
              <a:t>Une 3eme partie pour </a:t>
            </a:r>
            <a:r>
              <a:rPr lang="fr-FR" baseline="0" dirty="0" err="1" smtClean="0"/>
              <a:t>limplementation</a:t>
            </a:r>
            <a:endParaRPr lang="fr-FR" baseline="0" dirty="0" smtClean="0"/>
          </a:p>
          <a:p>
            <a:pPr marL="0" lvl="0" indent="0">
              <a:spcBef>
                <a:spcPts val="0"/>
              </a:spcBef>
              <a:spcAft>
                <a:spcPts val="0"/>
              </a:spcAft>
              <a:buNone/>
            </a:pPr>
            <a:r>
              <a:rPr lang="fr-FR" baseline="0" dirty="0" smtClean="0"/>
              <a:t>Et enfin une conclusion pour </a:t>
            </a:r>
            <a:r>
              <a:rPr lang="fr-FR" baseline="0" dirty="0" err="1" smtClean="0"/>
              <a:t>resumé</a:t>
            </a:r>
            <a:r>
              <a:rPr lang="fr-FR" baseline="0" dirty="0" smtClean="0"/>
              <a:t> tous le travaille </a:t>
            </a:r>
            <a:endParaRPr dirty="0"/>
          </a:p>
        </p:txBody>
      </p:sp>
    </p:spTree>
    <p:extLst>
      <p:ext uri="{BB962C8B-B14F-4D97-AF65-F5344CB8AC3E}">
        <p14:creationId xmlns:p14="http://schemas.microsoft.com/office/powerpoint/2010/main" val="625892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2" name="Shape 7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91522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016166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4" name="Shape 6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Aau</a:t>
            </a:r>
            <a:r>
              <a:rPr lang="fr-FR" baseline="0" dirty="0"/>
              <a:t> coure de ce projet nous </a:t>
            </a:r>
            <a:r>
              <a:rPr lang="fr-FR" baseline="0" dirty="0" err="1"/>
              <a:t>avon</a:t>
            </a:r>
            <a:r>
              <a:rPr lang="fr-FR" baseline="0" dirty="0"/>
              <a:t> </a:t>
            </a:r>
            <a:r>
              <a:rPr lang="fr-FR" baseline="0" dirty="0" err="1"/>
              <a:t>definit</a:t>
            </a:r>
            <a:r>
              <a:rPr lang="fr-FR" baseline="0" dirty="0"/>
              <a:t> une </a:t>
            </a:r>
            <a:r>
              <a:rPr lang="fr-FR" baseline="0" dirty="0" err="1"/>
              <a:t>problematique</a:t>
            </a:r>
            <a:r>
              <a:rPr lang="fr-FR" baseline="0" dirty="0"/>
              <a:t> qui la </a:t>
            </a:r>
            <a:r>
              <a:rPr lang="fr-FR" baseline="0" dirty="0" err="1"/>
              <a:t>necessité</a:t>
            </a:r>
            <a:r>
              <a:rPr lang="fr-FR" baseline="0" dirty="0"/>
              <a:t> de la gestion du temps chez l’</a:t>
            </a:r>
            <a:r>
              <a:rPr lang="fr-FR" baseline="0" dirty="0" err="1"/>
              <a:t>etudiant</a:t>
            </a:r>
            <a:r>
              <a:rPr lang="fr-FR" baseline="0" dirty="0"/>
              <a:t>  vue l’</a:t>
            </a:r>
            <a:r>
              <a:rPr lang="fr-FR" baseline="0" dirty="0" err="1"/>
              <a:t>importence</a:t>
            </a:r>
            <a:r>
              <a:rPr lang="fr-FR" baseline="0" dirty="0"/>
              <a:t> de cette </a:t>
            </a:r>
            <a:r>
              <a:rPr lang="fr-FR" baseline="0" dirty="0" err="1"/>
              <a:t>resource</a:t>
            </a:r>
            <a:r>
              <a:rPr lang="fr-FR" baseline="0" dirty="0"/>
              <a:t> </a:t>
            </a:r>
          </a:p>
          <a:p>
            <a:pPr marL="0" lvl="0" indent="0">
              <a:spcBef>
                <a:spcPts val="0"/>
              </a:spcBef>
              <a:spcAft>
                <a:spcPts val="0"/>
              </a:spcAft>
              <a:buNone/>
            </a:pPr>
            <a:r>
              <a:rPr lang="fr-FR" baseline="0" dirty="0"/>
              <a:t>Ensuit nous avons </a:t>
            </a:r>
            <a:r>
              <a:rPr lang="fr-FR" baseline="0" dirty="0" err="1"/>
              <a:t>definie</a:t>
            </a:r>
            <a:r>
              <a:rPr lang="fr-FR" baseline="0" dirty="0"/>
              <a:t> un objectif qui est de </a:t>
            </a:r>
            <a:r>
              <a:rPr lang="fr-FR" baseline="0" dirty="0" err="1"/>
              <a:t>concevoire</a:t>
            </a:r>
            <a:r>
              <a:rPr lang="fr-FR" baseline="0" dirty="0"/>
              <a:t> une solution mobile </a:t>
            </a:r>
            <a:r>
              <a:rPr lang="fr-FR" baseline="0" dirty="0" err="1"/>
              <a:t>perrmetant</a:t>
            </a:r>
            <a:r>
              <a:rPr lang="fr-FR" baseline="0" dirty="0"/>
              <a:t> une gestion et une </a:t>
            </a:r>
            <a:r>
              <a:rPr lang="fr-FR" baseline="0" dirty="0" err="1"/>
              <a:t>representation</a:t>
            </a:r>
            <a:r>
              <a:rPr lang="fr-FR" baseline="0" dirty="0"/>
              <a:t> optimale du  temps de l’</a:t>
            </a:r>
            <a:r>
              <a:rPr lang="fr-FR" baseline="0" dirty="0" err="1"/>
              <a:t>etudant</a:t>
            </a:r>
            <a:endParaRPr lang="fr-FR" baseline="0" dirty="0"/>
          </a:p>
          <a:p>
            <a:pPr marL="0" lvl="0" indent="0">
              <a:spcBef>
                <a:spcPts val="0"/>
              </a:spcBef>
              <a:spcAft>
                <a:spcPts val="0"/>
              </a:spcAft>
              <a:buNone/>
            </a:pPr>
            <a:r>
              <a:rPr lang="fr-FR" baseline="0" dirty="0"/>
              <a:t>Grace a </a:t>
            </a:r>
            <a:r>
              <a:rPr lang="fr-FR" baseline="0" dirty="0" err="1"/>
              <a:t>uml</a:t>
            </a:r>
            <a:r>
              <a:rPr lang="fr-FR" baseline="0" dirty="0"/>
              <a:t> nous avons modéliser </a:t>
            </a:r>
            <a:r>
              <a:rPr lang="fr-FR" baseline="0" dirty="0" err="1"/>
              <a:t>lcette</a:t>
            </a:r>
            <a:r>
              <a:rPr lang="fr-FR" baseline="0" dirty="0"/>
              <a:t> solution</a:t>
            </a:r>
          </a:p>
          <a:p>
            <a:pPr marL="0" lvl="0" indent="0">
              <a:spcBef>
                <a:spcPts val="0"/>
              </a:spcBef>
              <a:spcAft>
                <a:spcPts val="0"/>
              </a:spcAft>
              <a:buNone/>
            </a:pPr>
            <a:endParaRPr dirty="0"/>
          </a:p>
        </p:txBody>
      </p:sp>
    </p:spTree>
    <p:extLst>
      <p:ext uri="{BB962C8B-B14F-4D97-AF65-F5344CB8AC3E}">
        <p14:creationId xmlns:p14="http://schemas.microsoft.com/office/powerpoint/2010/main" val="3379740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4" name="Shape 6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Que nous avons</a:t>
            </a:r>
            <a:r>
              <a:rPr lang="fr-FR" baseline="0" dirty="0"/>
              <a:t> pu </a:t>
            </a:r>
            <a:r>
              <a:rPr lang="fr-FR" baseline="0" dirty="0" err="1"/>
              <a:t>implementer</a:t>
            </a:r>
            <a:r>
              <a:rPr lang="fr-FR" baseline="0" dirty="0"/>
              <a:t> en utilisant les </a:t>
            </a:r>
            <a:r>
              <a:rPr lang="fr-FR" baseline="0" dirty="0" err="1"/>
              <a:t>differtns</a:t>
            </a:r>
            <a:r>
              <a:rPr lang="fr-FR" baseline="0" dirty="0"/>
              <a:t> outils </a:t>
            </a:r>
            <a:r>
              <a:rPr lang="fr-FR" baseline="0" dirty="0" err="1"/>
              <a:t>prealablement</a:t>
            </a:r>
            <a:r>
              <a:rPr lang="fr-FR" baseline="0" dirty="0"/>
              <a:t> cité </a:t>
            </a:r>
          </a:p>
          <a:p>
            <a:pPr marL="0" lvl="0" indent="0">
              <a:spcBef>
                <a:spcPts val="0"/>
              </a:spcBef>
              <a:spcAft>
                <a:spcPts val="0"/>
              </a:spcAft>
              <a:buNone/>
            </a:pPr>
            <a:r>
              <a:rPr lang="fr-FR" baseline="0" dirty="0" err="1"/>
              <a:t>Neaomoins</a:t>
            </a:r>
            <a:r>
              <a:rPr lang="fr-FR" baseline="0" dirty="0"/>
              <a:t> la solution actuel </a:t>
            </a:r>
            <a:r>
              <a:rPr lang="fr-FR" baseline="0" dirty="0" err="1" smtClean="0"/>
              <a:t>presente</a:t>
            </a:r>
            <a:r>
              <a:rPr lang="fr-FR" baseline="0" dirty="0" smtClean="0"/>
              <a:t>  </a:t>
            </a:r>
            <a:r>
              <a:rPr lang="fr-FR" baseline="0" dirty="0"/>
              <a:t>des limes comme  l’incapacité de </a:t>
            </a:r>
            <a:r>
              <a:rPr lang="fr-FR" baseline="0" dirty="0" err="1"/>
              <a:t>gerer</a:t>
            </a:r>
            <a:r>
              <a:rPr lang="fr-FR" baseline="0" dirty="0"/>
              <a:t> des </a:t>
            </a:r>
            <a:r>
              <a:rPr lang="fr-FR" baseline="0" dirty="0" err="1"/>
              <a:t>evenments</a:t>
            </a:r>
            <a:r>
              <a:rPr lang="fr-FR" baseline="0" dirty="0"/>
              <a:t> qui s’</a:t>
            </a:r>
            <a:r>
              <a:rPr lang="fr-FR" baseline="0" dirty="0" err="1"/>
              <a:t>etendent</a:t>
            </a:r>
            <a:r>
              <a:rPr lang="fr-FR" baseline="0" dirty="0"/>
              <a:t> sur plus d’une </a:t>
            </a:r>
            <a:r>
              <a:rPr lang="fr-FR" baseline="0" dirty="0" err="1"/>
              <a:t>journé</a:t>
            </a:r>
            <a:r>
              <a:rPr lang="fr-FR" baseline="0" dirty="0"/>
              <a:t> </a:t>
            </a:r>
          </a:p>
          <a:p>
            <a:pPr marL="0" lvl="0" indent="0">
              <a:spcBef>
                <a:spcPts val="0"/>
              </a:spcBef>
              <a:spcAft>
                <a:spcPts val="0"/>
              </a:spcAft>
              <a:buNone/>
            </a:pPr>
            <a:r>
              <a:rPr lang="fr-FR" baseline="0" dirty="0"/>
              <a:t>En </a:t>
            </a:r>
            <a:r>
              <a:rPr lang="fr-FR" baseline="0" dirty="0" err="1"/>
              <a:t>gise</a:t>
            </a:r>
            <a:r>
              <a:rPr lang="fr-FR" baseline="0" dirty="0"/>
              <a:t> de </a:t>
            </a:r>
            <a:r>
              <a:rPr lang="fr-FR" baseline="0" dirty="0" err="1"/>
              <a:t>percpectives</a:t>
            </a:r>
            <a:r>
              <a:rPr lang="fr-FR" baseline="0" dirty="0"/>
              <a:t> nous </a:t>
            </a:r>
            <a:r>
              <a:rPr lang="fr-FR" baseline="0" dirty="0" err="1"/>
              <a:t>esperons</a:t>
            </a:r>
            <a:r>
              <a:rPr lang="fr-FR" baseline="0" dirty="0"/>
              <a:t> pouvoir inclure une note vocale a l’</a:t>
            </a:r>
            <a:r>
              <a:rPr lang="fr-FR" baseline="0" dirty="0" err="1"/>
              <a:t>evenmen</a:t>
            </a:r>
            <a:r>
              <a:rPr lang="fr-FR" baseline="0" dirty="0"/>
              <a:t> et </a:t>
            </a:r>
            <a:r>
              <a:rPr lang="fr-FR" baseline="0" dirty="0" smtClean="0"/>
              <a:t>arriver a  </a:t>
            </a:r>
            <a:r>
              <a:rPr lang="fr-FR" baseline="0" dirty="0" err="1"/>
              <a:t>sychroniser</a:t>
            </a:r>
            <a:r>
              <a:rPr lang="fr-FR" baseline="0" dirty="0"/>
              <a:t> les calendrier de </a:t>
            </a:r>
            <a:r>
              <a:rPr lang="fr-FR" baseline="0" dirty="0" err="1"/>
              <a:t>lutilisateure</a:t>
            </a:r>
            <a:r>
              <a:rPr lang="fr-FR" baseline="0" dirty="0"/>
              <a:t> </a:t>
            </a:r>
            <a:r>
              <a:rPr lang="fr-FR" baseline="0" dirty="0" smtClean="0"/>
              <a:t> pour que ils soit </a:t>
            </a:r>
            <a:r>
              <a:rPr lang="fr-FR" baseline="0" dirty="0" err="1" smtClean="0"/>
              <a:t>accecible</a:t>
            </a:r>
            <a:r>
              <a:rPr lang="fr-FR" baseline="0" dirty="0" smtClean="0"/>
              <a:t> a touts moment sur tous ses  </a:t>
            </a:r>
            <a:r>
              <a:rPr lang="fr-FR" baseline="0" dirty="0" err="1" smtClean="0"/>
              <a:t>appreils</a:t>
            </a:r>
            <a:r>
              <a:rPr lang="fr-FR" baseline="0" dirty="0" smtClean="0"/>
              <a:t> </a:t>
            </a:r>
            <a:r>
              <a:rPr lang="fr-FR" baseline="0" dirty="0" err="1" smtClean="0"/>
              <a:t>utilisan</a:t>
            </a:r>
            <a:r>
              <a:rPr lang="fr-FR" baseline="0" dirty="0" smtClean="0"/>
              <a:t> le </a:t>
            </a:r>
            <a:r>
              <a:rPr lang="fr-FR" baseline="0" dirty="0" err="1" smtClean="0"/>
              <a:t>mem</a:t>
            </a:r>
            <a:r>
              <a:rPr lang="fr-FR" baseline="0" dirty="0" smtClean="0"/>
              <a:t> </a:t>
            </a:r>
            <a:r>
              <a:rPr lang="fr-FR" baseline="0" dirty="0" err="1" smtClean="0"/>
              <a:t>compt</a:t>
            </a:r>
            <a:r>
              <a:rPr lang="fr-FR" baseline="0" dirty="0" smtClean="0"/>
              <a:t> </a:t>
            </a:r>
            <a:endParaRPr lang="fr-FR" baseline="0" dirty="0"/>
          </a:p>
          <a:p>
            <a:pPr marL="0" lvl="0" indent="0">
              <a:spcBef>
                <a:spcPts val="0"/>
              </a:spcBef>
              <a:spcAft>
                <a:spcPts val="0"/>
              </a:spcAft>
              <a:buNone/>
            </a:pPr>
            <a:endParaRPr dirty="0"/>
          </a:p>
        </p:txBody>
      </p:sp>
    </p:spTree>
    <p:extLst>
      <p:ext uri="{BB962C8B-B14F-4D97-AF65-F5344CB8AC3E}">
        <p14:creationId xmlns:p14="http://schemas.microsoft.com/office/powerpoint/2010/main" val="3072534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Shape 7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0" name="Shape 7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979969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Aujourdhui</a:t>
            </a:r>
            <a:r>
              <a:rPr lang="fr-FR" dirty="0"/>
              <a:t> un manque de temps ce</a:t>
            </a:r>
            <a:r>
              <a:rPr lang="fr-FR" baseline="0" dirty="0"/>
              <a:t> fait </a:t>
            </a:r>
            <a:r>
              <a:rPr lang="fr-FR" baseline="0" dirty="0" err="1"/>
              <a:t>resentire</a:t>
            </a:r>
            <a:r>
              <a:rPr lang="fr-FR" baseline="0" dirty="0"/>
              <a:t> chez la plus part des gents ,comme si les journées devenais de plus en plus </a:t>
            </a:r>
            <a:r>
              <a:rPr lang="fr-FR" baseline="0" dirty="0" err="1"/>
              <a:t>cpourte</a:t>
            </a:r>
            <a:r>
              <a:rPr lang="fr-FR" baseline="0" dirty="0"/>
              <a:t> ,ce </a:t>
            </a:r>
            <a:r>
              <a:rPr lang="fr-FR" baseline="0" dirty="0" err="1"/>
              <a:t>sentilment</a:t>
            </a:r>
            <a:r>
              <a:rPr lang="fr-FR" baseline="0" dirty="0"/>
              <a:t> et du au rythme de vie actuel </a:t>
            </a:r>
          </a:p>
          <a:p>
            <a:pPr marL="0" lvl="0" indent="0">
              <a:spcBef>
                <a:spcPts val="0"/>
              </a:spcBef>
              <a:spcAft>
                <a:spcPts val="0"/>
              </a:spcAft>
              <a:buNone/>
            </a:pPr>
            <a:r>
              <a:rPr lang="fr-FR" baseline="0" dirty="0"/>
              <a:t>Les </a:t>
            </a:r>
            <a:r>
              <a:rPr lang="fr-FR" baseline="0" dirty="0" err="1"/>
              <a:t>etudiants</a:t>
            </a:r>
            <a:r>
              <a:rPr lang="fr-FR" baseline="0" dirty="0"/>
              <a:t> </a:t>
            </a:r>
            <a:r>
              <a:rPr lang="fr-FR" baseline="0" dirty="0" err="1"/>
              <a:t>son,t</a:t>
            </a:r>
            <a:r>
              <a:rPr lang="fr-FR" baseline="0" dirty="0"/>
              <a:t> les plus toucher par ce </a:t>
            </a:r>
            <a:r>
              <a:rPr lang="fr-FR" baseline="0" dirty="0" err="1"/>
              <a:t>problem</a:t>
            </a:r>
            <a:r>
              <a:rPr lang="fr-FR" baseline="0" dirty="0"/>
              <a:t>  en </a:t>
            </a:r>
            <a:r>
              <a:rPr lang="fr-FR" baseline="0" dirty="0" err="1"/>
              <a:t>raisone</a:t>
            </a:r>
            <a:r>
              <a:rPr lang="fr-FR" baseline="0" dirty="0"/>
              <a:t> de diversité de </a:t>
            </a:r>
            <a:r>
              <a:rPr lang="fr-FR" baseline="0" dirty="0" err="1"/>
              <a:t>leures</a:t>
            </a:r>
            <a:r>
              <a:rPr lang="fr-FR" baseline="0" dirty="0"/>
              <a:t> activité ,</a:t>
            </a:r>
          </a:p>
          <a:p>
            <a:pPr marL="0" lvl="0" indent="0">
              <a:spcBef>
                <a:spcPts val="0"/>
              </a:spcBef>
              <a:spcAft>
                <a:spcPts val="0"/>
              </a:spcAft>
              <a:buNone/>
            </a:pPr>
            <a:r>
              <a:rPr lang="fr-FR" baseline="0" dirty="0"/>
              <a:t>Dun autre coté  nos </a:t>
            </a:r>
            <a:r>
              <a:rPr lang="fr-FR" baseline="0" dirty="0" err="1"/>
              <a:t>habutudes</a:t>
            </a:r>
            <a:r>
              <a:rPr lang="fr-FR" baseline="0" dirty="0"/>
              <a:t> </a:t>
            </a:r>
            <a:r>
              <a:rPr lang="fr-FR" baseline="0" dirty="0" err="1"/>
              <a:t>quotideinnes</a:t>
            </a:r>
            <a:r>
              <a:rPr lang="fr-FR" baseline="0" dirty="0"/>
              <a:t> ont </a:t>
            </a:r>
            <a:r>
              <a:rPr lang="fr-FR" baseline="0" dirty="0" err="1"/>
              <a:t>beaucoupe</a:t>
            </a:r>
            <a:r>
              <a:rPr lang="fr-FR" baseline="0" dirty="0"/>
              <a:t> changer </a:t>
            </a:r>
            <a:r>
              <a:rPr lang="fr-FR" baseline="0" dirty="0" err="1"/>
              <a:t>acause</a:t>
            </a:r>
            <a:r>
              <a:rPr lang="fr-FR" baseline="0" dirty="0"/>
              <a:t> des nouvelles technologie tel que les smartphones </a:t>
            </a:r>
          </a:p>
          <a:p>
            <a:pPr marL="0" lvl="0" indent="0">
              <a:spcBef>
                <a:spcPts val="0"/>
              </a:spcBef>
              <a:spcAft>
                <a:spcPts val="0"/>
              </a:spcAft>
              <a:buNone/>
            </a:pPr>
            <a:r>
              <a:rPr lang="fr-FR" baseline="0" dirty="0"/>
              <a:t>Ces dernier sont utiliser par 56% de la population mondial et  les </a:t>
            </a:r>
            <a:r>
              <a:rPr lang="fr-FR" baseline="0" dirty="0" err="1"/>
              <a:t>etudiant</a:t>
            </a:r>
            <a:r>
              <a:rPr lang="fr-FR" baseline="0" dirty="0"/>
              <a:t> </a:t>
            </a:r>
            <a:r>
              <a:rPr lang="fr-FR" baseline="0" dirty="0" err="1"/>
              <a:t>represente</a:t>
            </a:r>
            <a:r>
              <a:rPr lang="fr-FR" baseline="0" dirty="0"/>
              <a:t> une partie </a:t>
            </a:r>
            <a:r>
              <a:rPr lang="fr-FR" baseline="0" dirty="0" err="1"/>
              <a:t>consderable</a:t>
            </a:r>
            <a:r>
              <a:rPr lang="fr-FR" baseline="0" dirty="0"/>
              <a:t> de ce chiffre  </a:t>
            </a:r>
          </a:p>
          <a:p>
            <a:pPr marL="0" lvl="0" indent="0">
              <a:spcBef>
                <a:spcPts val="0"/>
              </a:spcBef>
              <a:spcAft>
                <a:spcPts val="0"/>
              </a:spcAft>
              <a:buNone/>
            </a:pPr>
            <a:endParaRPr dirty="0"/>
          </a:p>
        </p:txBody>
      </p:sp>
    </p:spTree>
    <p:extLst>
      <p:ext uri="{BB962C8B-B14F-4D97-AF65-F5344CB8AC3E}">
        <p14:creationId xmlns:p14="http://schemas.microsoft.com/office/powerpoint/2010/main" val="202110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261947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smtClean="0"/>
              <a:t>Au</a:t>
            </a:r>
            <a:r>
              <a:rPr lang="fr-FR" baseline="0" dirty="0" smtClean="0"/>
              <a:t> vue des </a:t>
            </a:r>
            <a:r>
              <a:rPr lang="fr-FR" baseline="0" dirty="0" err="1" smtClean="0"/>
              <a:t>element</a:t>
            </a:r>
            <a:r>
              <a:rPr lang="fr-FR" baseline="0" dirty="0" smtClean="0"/>
              <a:t> constater nous avons </a:t>
            </a:r>
            <a:r>
              <a:rPr lang="fr-FR" baseline="0" dirty="0" err="1" smtClean="0"/>
              <a:t>decider</a:t>
            </a:r>
            <a:r>
              <a:rPr lang="fr-FR" baseline="0" dirty="0" smtClean="0"/>
              <a:t> de </a:t>
            </a:r>
            <a:r>
              <a:rPr lang="fr-FR" baseline="0" dirty="0" err="1" smtClean="0"/>
              <a:t>realiser</a:t>
            </a:r>
            <a:r>
              <a:rPr lang="fr-FR" baseline="0" dirty="0" smtClean="0"/>
              <a:t> une application mobile </a:t>
            </a:r>
            <a:r>
              <a:rPr lang="fr-FR" baseline="0" dirty="0" err="1" smtClean="0"/>
              <a:t>perrmetons</a:t>
            </a:r>
            <a:r>
              <a:rPr lang="fr-FR" baseline="0" dirty="0" smtClean="0"/>
              <a:t> au </a:t>
            </a:r>
            <a:r>
              <a:rPr lang="fr-FR" baseline="0" dirty="0" err="1" smtClean="0"/>
              <a:t>etudiants</a:t>
            </a:r>
            <a:r>
              <a:rPr lang="fr-FR" baseline="0" dirty="0" smtClean="0"/>
              <a:t> </a:t>
            </a:r>
            <a:r>
              <a:rPr lang="fr-FR" baseline="0" dirty="0" err="1" smtClean="0"/>
              <a:t>davoir</a:t>
            </a:r>
            <a:r>
              <a:rPr lang="fr-FR" baseline="0" dirty="0" smtClean="0"/>
              <a:t> une représentation simple et compréhensible de </a:t>
            </a:r>
            <a:r>
              <a:rPr lang="fr-FR" baseline="0" dirty="0" err="1" smtClean="0"/>
              <a:t>leures</a:t>
            </a:r>
            <a:r>
              <a:rPr lang="fr-FR" baseline="0" dirty="0" smtClean="0"/>
              <a:t> emplois du </a:t>
            </a:r>
            <a:r>
              <a:rPr lang="fr-FR" baseline="0" dirty="0" err="1" smtClean="0"/>
              <a:t>temp</a:t>
            </a:r>
            <a:r>
              <a:rPr lang="fr-FR" baseline="0" dirty="0" smtClean="0"/>
              <a:t> et les assister  au </a:t>
            </a:r>
            <a:r>
              <a:rPr lang="fr-FR" baseline="0" dirty="0" err="1" smtClean="0"/>
              <a:t>quotideins</a:t>
            </a:r>
            <a:r>
              <a:rPr lang="fr-FR" baseline="0" dirty="0" smtClean="0"/>
              <a:t>  en leurs rappelant toutes les  taches </a:t>
            </a:r>
            <a:r>
              <a:rPr lang="fr-FR" baseline="0" dirty="0" err="1" smtClean="0"/>
              <a:t>qu</a:t>
            </a:r>
            <a:r>
              <a:rPr lang="fr-FR" baseline="0" dirty="0" smtClean="0"/>
              <a:t> ils ont  </a:t>
            </a:r>
            <a:r>
              <a:rPr lang="fr-FR" baseline="0" dirty="0" err="1" smtClean="0"/>
              <a:t>prevue</a:t>
            </a:r>
            <a:r>
              <a:rPr lang="fr-FR" baseline="0" dirty="0" smtClean="0"/>
              <a:t> </a:t>
            </a:r>
          </a:p>
          <a:p>
            <a:pPr marL="0" lvl="0" indent="0">
              <a:spcBef>
                <a:spcPts val="0"/>
              </a:spcBef>
              <a:spcAft>
                <a:spcPts val="0"/>
              </a:spcAft>
              <a:buNone/>
            </a:pPr>
            <a:endParaRPr lang="fr-FR" baseline="0" dirty="0" smtClean="0"/>
          </a:p>
          <a:p>
            <a:pPr marL="0" lvl="0" indent="0">
              <a:spcBef>
                <a:spcPts val="0"/>
              </a:spcBef>
              <a:spcAft>
                <a:spcPts val="0"/>
              </a:spcAft>
              <a:buNone/>
            </a:pPr>
            <a:r>
              <a:rPr lang="fr-FR" baseline="0" dirty="0" smtClean="0"/>
              <a:t>Pour </a:t>
            </a:r>
            <a:r>
              <a:rPr lang="fr-FR" baseline="0" dirty="0" err="1" smtClean="0"/>
              <a:t>decrire</a:t>
            </a:r>
            <a:r>
              <a:rPr lang="fr-FR" baseline="0" dirty="0" smtClean="0"/>
              <a:t>  les besoins et </a:t>
            </a:r>
            <a:r>
              <a:rPr lang="fr-FR" baseline="0" dirty="0" err="1" smtClean="0"/>
              <a:t>concevoire</a:t>
            </a:r>
            <a:r>
              <a:rPr lang="fr-FR" baseline="0" dirty="0" smtClean="0"/>
              <a:t> la </a:t>
            </a:r>
            <a:r>
              <a:rPr lang="fr-FR" baseline="0" dirty="0" err="1" smtClean="0"/>
              <a:t>slution</a:t>
            </a:r>
            <a:r>
              <a:rPr lang="fr-FR" baseline="0" dirty="0" smtClean="0"/>
              <a:t> nous avons utiliser </a:t>
            </a:r>
            <a:r>
              <a:rPr lang="fr-FR" baseline="0" dirty="0" err="1" smtClean="0"/>
              <a:t>Uml</a:t>
            </a:r>
            <a:r>
              <a:rPr lang="fr-FR" baseline="0" dirty="0" smtClean="0"/>
              <a:t>  </a:t>
            </a:r>
            <a:r>
              <a:rPr lang="fr-FR" baseline="0" dirty="0" err="1" smtClean="0"/>
              <a:t>commme</a:t>
            </a:r>
            <a:r>
              <a:rPr lang="fr-FR" baseline="0" dirty="0" smtClean="0"/>
              <a:t> </a:t>
            </a:r>
            <a:r>
              <a:rPr lang="fr-FR" baseline="0" dirty="0" err="1" smtClean="0"/>
              <a:t>language</a:t>
            </a:r>
            <a:r>
              <a:rPr lang="fr-FR" baseline="0" dirty="0" smtClean="0"/>
              <a:t> de modélisation </a:t>
            </a:r>
            <a:endParaRPr dirty="0"/>
          </a:p>
        </p:txBody>
      </p:sp>
    </p:spTree>
    <p:extLst>
      <p:ext uri="{BB962C8B-B14F-4D97-AF65-F5344CB8AC3E}">
        <p14:creationId xmlns:p14="http://schemas.microsoft.com/office/powerpoint/2010/main" val="3124505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Shape 1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8" name="Shape 1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smtClean="0"/>
              <a:t>Cette</a:t>
            </a:r>
            <a:r>
              <a:rPr lang="fr-FR" baseline="0" dirty="0" smtClean="0"/>
              <a:t> figure </a:t>
            </a:r>
            <a:r>
              <a:rPr lang="fr-FR" baseline="0" dirty="0" err="1" smtClean="0"/>
              <a:t>repersente</a:t>
            </a:r>
            <a:r>
              <a:rPr lang="fr-FR" baseline="0" dirty="0" smtClean="0"/>
              <a:t> le diagramme des cas </a:t>
            </a:r>
            <a:r>
              <a:rPr lang="fr-FR" baseline="0" dirty="0" err="1" smtClean="0"/>
              <a:t>dutilisatin</a:t>
            </a:r>
            <a:r>
              <a:rPr lang="fr-FR" baseline="0" dirty="0" smtClean="0"/>
              <a:t> </a:t>
            </a:r>
            <a:r>
              <a:rPr lang="fr-FR" baseline="0" dirty="0" err="1" smtClean="0"/>
              <a:t>general</a:t>
            </a:r>
            <a:endParaRPr lang="fr-FR" baseline="0" dirty="0" smtClean="0"/>
          </a:p>
          <a:p>
            <a:pPr marL="0" lvl="0" indent="0" rtl="0">
              <a:spcBef>
                <a:spcPts val="0"/>
              </a:spcBef>
              <a:spcAft>
                <a:spcPts val="0"/>
              </a:spcAft>
              <a:buNone/>
            </a:pPr>
            <a:r>
              <a:rPr lang="fr-FR" baseline="0" dirty="0" smtClean="0"/>
              <a:t>On distingue de cas </a:t>
            </a:r>
            <a:r>
              <a:rPr lang="fr-FR" baseline="0" dirty="0" err="1" smtClean="0"/>
              <a:t>dutilisation</a:t>
            </a:r>
            <a:r>
              <a:rPr lang="fr-FR" baseline="0" dirty="0" smtClean="0"/>
              <a:t> </a:t>
            </a:r>
          </a:p>
          <a:p>
            <a:pPr marL="0" lvl="0" indent="0" rtl="0">
              <a:spcBef>
                <a:spcPts val="0"/>
              </a:spcBef>
              <a:spcAft>
                <a:spcPts val="0"/>
              </a:spcAft>
              <a:buNone/>
            </a:pPr>
            <a:r>
              <a:rPr lang="fr-FR" dirty="0" smtClean="0"/>
              <a:t> </a:t>
            </a:r>
            <a:r>
              <a:rPr lang="fr-FR" dirty="0"/>
              <a:t>L’utilisateur a la </a:t>
            </a:r>
            <a:r>
              <a:rPr lang="fr-FR" dirty="0" err="1"/>
              <a:t>possiblité</a:t>
            </a:r>
            <a:r>
              <a:rPr lang="fr-FR" dirty="0"/>
              <a:t> de gérer un calendrier (</a:t>
            </a:r>
            <a:r>
              <a:rPr lang="fr-FR" dirty="0" err="1"/>
              <a:t>ajout,modification,suppression</a:t>
            </a:r>
            <a:r>
              <a:rPr lang="fr-FR" dirty="0"/>
              <a:t>) dans le cas de la suppression, l’utilisateur peut transférer les événements à un autre calendrier. 2eme cas d’utilisation concerne la gestion de l’événement, ce dernier inclut la gestion alerte.</a:t>
            </a:r>
            <a:endParaRPr dirty="0"/>
          </a:p>
        </p:txBody>
      </p:sp>
    </p:spTree>
    <p:extLst>
      <p:ext uri="{BB962C8B-B14F-4D97-AF65-F5344CB8AC3E}">
        <p14:creationId xmlns:p14="http://schemas.microsoft.com/office/powerpoint/2010/main" val="975686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Shape 1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8" name="Shape 1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Dans ce cette figure vous </a:t>
            </a:r>
            <a:r>
              <a:rPr lang="fr-FR" dirty="0" err="1"/>
              <a:t>pourez</a:t>
            </a:r>
            <a:r>
              <a:rPr lang="fr-FR" dirty="0"/>
              <a:t> voir les </a:t>
            </a:r>
            <a:r>
              <a:rPr lang="fr-FR" dirty="0" err="1"/>
              <a:t>differtnes</a:t>
            </a:r>
            <a:r>
              <a:rPr lang="fr-FR" dirty="0"/>
              <a:t> interface </a:t>
            </a:r>
            <a:r>
              <a:rPr lang="fr-FR" dirty="0" err="1"/>
              <a:t>prposer</a:t>
            </a:r>
            <a:r>
              <a:rPr lang="fr-FR" dirty="0"/>
              <a:t> et leurs liens</a:t>
            </a:r>
            <a:r>
              <a:rPr lang="fr-FR" baseline="0" dirty="0"/>
              <a:t> de navigation </a:t>
            </a:r>
            <a:r>
              <a:rPr lang="fr-FR" dirty="0"/>
              <a:t>, la Vue </a:t>
            </a:r>
            <a:r>
              <a:rPr lang="fr-FR" dirty="0" smtClean="0"/>
              <a:t>Globale sera </a:t>
            </a:r>
            <a:r>
              <a:rPr lang="fr-FR" dirty="0"/>
              <a:t>la première a </a:t>
            </a:r>
            <a:r>
              <a:rPr lang="fr-FR" dirty="0" err="1"/>
              <a:t>etre</a:t>
            </a:r>
            <a:r>
              <a:rPr lang="fr-FR" dirty="0"/>
              <a:t>  affichée à l’utilisateur. À partir de celle-ci, il peut ajouter un événement ou bien utiliser le menu </a:t>
            </a:r>
            <a:r>
              <a:rPr lang="fr-FR" dirty="0" err="1"/>
              <a:t>lateral</a:t>
            </a:r>
            <a:r>
              <a:rPr lang="fr-FR" baseline="0" dirty="0"/>
              <a:t> pour passer a la liste des calendrier </a:t>
            </a:r>
            <a:r>
              <a:rPr lang="fr-FR" dirty="0"/>
              <a:t>, dans la vue liste des calendriers l’utilisateur peut ajouter ou modifier un calendrier.</a:t>
            </a:r>
            <a:endParaRPr dirty="0"/>
          </a:p>
        </p:txBody>
      </p:sp>
    </p:spTree>
    <p:extLst>
      <p:ext uri="{BB962C8B-B14F-4D97-AF65-F5344CB8AC3E}">
        <p14:creationId xmlns:p14="http://schemas.microsoft.com/office/powerpoint/2010/main" val="1914323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Shape 1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8" name="Shape 1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Cette figure représente le modèle du domaine qui définit les informations, il représente les objets du monde réel. </a:t>
            </a:r>
            <a:r>
              <a:rPr lang="fr-FR" i="0" u="none" dirty="0"/>
              <a:t>Un événement peut générer une ou pas d’alerte.</a:t>
            </a:r>
            <a:endParaRPr dirty="0"/>
          </a:p>
        </p:txBody>
      </p:sp>
    </p:spTree>
    <p:extLst>
      <p:ext uri="{BB962C8B-B14F-4D97-AF65-F5344CB8AC3E}">
        <p14:creationId xmlns:p14="http://schemas.microsoft.com/office/powerpoint/2010/main" val="95835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2"/>
        <p:cNvGrpSpPr/>
        <p:nvPr/>
      </p:nvGrpSpPr>
      <p:grpSpPr>
        <a:xfrm>
          <a:off x="0" y="0"/>
          <a:ext cx="0" cy="0"/>
          <a:chOff x="0" y="0"/>
          <a:chExt cx="0" cy="0"/>
        </a:xfrm>
      </p:grpSpPr>
      <p:sp>
        <p:nvSpPr>
          <p:cNvPr id="33" name="Shape 33"/>
          <p:cNvSpPr/>
          <p:nvPr/>
        </p:nvSpPr>
        <p:spPr>
          <a:xfrm>
            <a:off x="-26776" y="2008379"/>
            <a:ext cx="9210651"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Shape 34"/>
          <p:cNvSpPr/>
          <p:nvPr/>
        </p:nvSpPr>
        <p:spPr>
          <a:xfrm>
            <a:off x="-26776" y="2139700"/>
            <a:ext cx="9210651"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Shape 35"/>
          <p:cNvSpPr/>
          <p:nvPr/>
        </p:nvSpPr>
        <p:spPr>
          <a:xfrm rot="8100000">
            <a:off x="1847983"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6" name="Shape 36"/>
          <p:cNvSpPr/>
          <p:nvPr/>
        </p:nvSpPr>
        <p:spPr>
          <a:xfrm rot="8100000">
            <a:off x="6038983"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7" name="Shape 37"/>
          <p:cNvSpPr/>
          <p:nvPr/>
        </p:nvSpPr>
        <p:spPr>
          <a:xfrm rot="8100000">
            <a:off x="7181983"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38" name="Shape 38"/>
          <p:cNvGrpSpPr/>
          <p:nvPr/>
        </p:nvGrpSpPr>
        <p:grpSpPr>
          <a:xfrm>
            <a:off x="-9525" y="2024075"/>
            <a:ext cx="9167825" cy="595300"/>
            <a:chOff x="-9525" y="4462475"/>
            <a:chExt cx="9167825" cy="595300"/>
          </a:xfrm>
        </p:grpSpPr>
        <p:sp>
          <p:nvSpPr>
            <p:cNvPr id="39" name="Shape 3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0" name="Shape 4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1" name="Shape 4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 name="Shape 42"/>
          <p:cNvGrpSpPr/>
          <p:nvPr/>
        </p:nvGrpSpPr>
        <p:grpSpPr>
          <a:xfrm>
            <a:off x="-42836" y="2005092"/>
            <a:ext cx="9229575" cy="642787"/>
            <a:chOff x="-42837" y="4443488"/>
            <a:chExt cx="9229575" cy="642787"/>
          </a:xfrm>
        </p:grpSpPr>
        <p:sp>
          <p:nvSpPr>
            <p:cNvPr id="43" name="Shape 4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 name="Shape 4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5" name="Shape 4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6" name="Shape 4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7" name="Shape 4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8" name="Shape 4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9" name="Shape 49"/>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0" name="Shape 5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1" name="Shape 5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2" name="Shape 5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3" name="Shape 5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4" name="Shape 5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5" name="Shape 5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6" name="Shape 5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7" name="Shape 5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8" name="Shape 5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59" name="Shape 59"/>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0" name="Shape 6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1" name="Shape 6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2" name="Shape 6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3" name="Shape 6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4" name="Shape 6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5" name="Shape 6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6" name="Shape 6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7" name="Shape 6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68" name="Shape 68"/>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69" name="Shape 69"/>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70" name="Shape 70"/>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71" name="Shape 71"/>
          <p:cNvSpPr/>
          <p:nvPr/>
        </p:nvSpPr>
        <p:spPr>
          <a:xfrm rot="8100000">
            <a:off x="8699951"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72" name="Shape 7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3"/>
        <p:cNvGrpSpPr/>
        <p:nvPr/>
      </p:nvGrpSpPr>
      <p:grpSpPr>
        <a:xfrm>
          <a:off x="0" y="0"/>
          <a:ext cx="0" cy="0"/>
          <a:chOff x="0" y="0"/>
          <a:chExt cx="0" cy="0"/>
        </a:xfrm>
      </p:grpSpPr>
      <p:sp>
        <p:nvSpPr>
          <p:cNvPr id="74" name="Shape 74"/>
          <p:cNvSpPr/>
          <p:nvPr/>
        </p:nvSpPr>
        <p:spPr>
          <a:xfrm>
            <a:off x="-26776" y="2008379"/>
            <a:ext cx="9210651"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5" name="Shape 75"/>
          <p:cNvSpPr/>
          <p:nvPr/>
        </p:nvSpPr>
        <p:spPr>
          <a:xfrm>
            <a:off x="-26776" y="2139700"/>
            <a:ext cx="9210651"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6" name="Shape 76"/>
          <p:cNvSpPr/>
          <p:nvPr/>
        </p:nvSpPr>
        <p:spPr>
          <a:xfrm rot="8100000">
            <a:off x="1847983"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77" name="Shape 77"/>
          <p:cNvSpPr/>
          <p:nvPr/>
        </p:nvSpPr>
        <p:spPr>
          <a:xfrm rot="8100000">
            <a:off x="6038983"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78" name="Shape 78"/>
          <p:cNvSpPr/>
          <p:nvPr/>
        </p:nvSpPr>
        <p:spPr>
          <a:xfrm rot="8100000">
            <a:off x="7181983"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79" name="Shape 79"/>
          <p:cNvGrpSpPr/>
          <p:nvPr/>
        </p:nvGrpSpPr>
        <p:grpSpPr>
          <a:xfrm>
            <a:off x="-9525" y="2024075"/>
            <a:ext cx="9167825" cy="595300"/>
            <a:chOff x="-9525" y="4462475"/>
            <a:chExt cx="9167825" cy="595300"/>
          </a:xfrm>
        </p:grpSpPr>
        <p:sp>
          <p:nvSpPr>
            <p:cNvPr id="80" name="Shape 80"/>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1" name="Shape 81"/>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2" name="Shape 82"/>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3" name="Shape 83"/>
          <p:cNvGrpSpPr/>
          <p:nvPr/>
        </p:nvGrpSpPr>
        <p:grpSpPr>
          <a:xfrm>
            <a:off x="-42836" y="2005092"/>
            <a:ext cx="9229575" cy="642787"/>
            <a:chOff x="-42837" y="4443488"/>
            <a:chExt cx="9229575" cy="642787"/>
          </a:xfrm>
        </p:grpSpPr>
        <p:sp>
          <p:nvSpPr>
            <p:cNvPr id="84" name="Shape 84"/>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85" name="Shape 8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86" name="Shape 8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87" name="Shape 8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88" name="Shape 8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89" name="Shape 89"/>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0" name="Shape 9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1" name="Shape 9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2" name="Shape 9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3" name="Shape 9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4" name="Shape 94"/>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5" name="Shape 9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6" name="Shape 9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7" name="Shape 9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8" name="Shape 9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99" name="Shape 99"/>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0" name="Shape 10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1" name="Shape 10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2" name="Shape 10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3" name="Shape 10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4" name="Shape 104"/>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5" name="Shape 10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6" name="Shape 10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7" name="Shape 10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08" name="Shape 10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109" name="Shape 109"/>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10" name="Shape 110"/>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11" name="Shape 111"/>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12" name="Shape 112"/>
          <p:cNvSpPr/>
          <p:nvPr/>
        </p:nvSpPr>
        <p:spPr>
          <a:xfrm rot="8100000">
            <a:off x="8699951"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13" name="Shape 113"/>
          <p:cNvSpPr txBox="1">
            <a:spLocks noGrp="1"/>
          </p:cNvSpPr>
          <p:nvPr>
            <p:ph type="ctrTitle"/>
          </p:nvPr>
        </p:nvSpPr>
        <p:spPr>
          <a:xfrm>
            <a:off x="2309351" y="3031150"/>
            <a:ext cx="5214600" cy="1159800"/>
          </a:xfrm>
          <a:prstGeom prst="rect">
            <a:avLst/>
          </a:prstGeom>
        </p:spPr>
        <p:txBody>
          <a:bodyPr spcFirstLastPara="1" wrap="square" lIns="91425" tIns="91425" rIns="91425" bIns="91425" anchor="b" anchorCtr="0"/>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4" name="Shape 114"/>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047751"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9" name="Shape 159"/>
          <p:cNvSpPr txBox="1">
            <a:spLocks noGrp="1"/>
          </p:cNvSpPr>
          <p:nvPr>
            <p:ph type="body" idx="1"/>
          </p:nvPr>
        </p:nvSpPr>
        <p:spPr>
          <a:xfrm>
            <a:off x="1075851" y="1540175"/>
            <a:ext cx="6996600" cy="1922100"/>
          </a:xfrm>
          <a:prstGeom prst="rect">
            <a:avLst/>
          </a:prstGeom>
        </p:spPr>
        <p:txBody>
          <a:bodyPr spcFirstLastPara="1" wrap="square" lIns="91425" tIns="91425" rIns="91425" bIns="91425" anchor="t" anchorCtr="0"/>
          <a:lstStyle>
            <a:lvl1pPr marL="457189" lvl="0" indent="-355591">
              <a:spcBef>
                <a:spcPts val="600"/>
              </a:spcBef>
              <a:spcAft>
                <a:spcPts val="0"/>
              </a:spcAft>
              <a:buSzPts val="2000"/>
              <a:buChar char="◉"/>
              <a:defRPr/>
            </a:lvl1pPr>
            <a:lvl2pPr marL="914377" lvl="1" indent="-342891">
              <a:spcBef>
                <a:spcPts val="0"/>
              </a:spcBef>
              <a:spcAft>
                <a:spcPts val="0"/>
              </a:spcAft>
              <a:buSzPts val="1800"/>
              <a:buChar char="◉"/>
              <a:defRPr/>
            </a:lvl2pPr>
            <a:lvl3pPr marL="1371566" lvl="2" indent="-342891">
              <a:spcBef>
                <a:spcPts val="0"/>
              </a:spcBef>
              <a:spcAft>
                <a:spcPts val="0"/>
              </a:spcAft>
              <a:buSzPts val="1800"/>
              <a:buChar char="■"/>
              <a:defRPr/>
            </a:lvl3pPr>
            <a:lvl4pPr marL="1828754" lvl="3" indent="-342891">
              <a:spcBef>
                <a:spcPts val="0"/>
              </a:spcBef>
              <a:spcAft>
                <a:spcPts val="0"/>
              </a:spcAft>
              <a:buSzPts val="1800"/>
              <a:buChar char="●"/>
              <a:defRPr/>
            </a:lvl4pPr>
            <a:lvl5pPr marL="2285943" lvl="4" indent="-342891">
              <a:spcBef>
                <a:spcPts val="0"/>
              </a:spcBef>
              <a:spcAft>
                <a:spcPts val="0"/>
              </a:spcAft>
              <a:buSzPts val="1800"/>
              <a:buChar char="○"/>
              <a:defRPr/>
            </a:lvl5pPr>
            <a:lvl6pPr marL="2743131" lvl="5" indent="-342891">
              <a:spcBef>
                <a:spcPts val="0"/>
              </a:spcBef>
              <a:spcAft>
                <a:spcPts val="0"/>
              </a:spcAft>
              <a:buSzPts val="1800"/>
              <a:buChar char="■"/>
              <a:defRPr/>
            </a:lvl6pPr>
            <a:lvl7pPr marL="3200320" lvl="6" indent="-342891">
              <a:spcBef>
                <a:spcPts val="0"/>
              </a:spcBef>
              <a:spcAft>
                <a:spcPts val="0"/>
              </a:spcAft>
              <a:buSzPts val="1800"/>
              <a:buChar char="●"/>
              <a:defRPr/>
            </a:lvl7pPr>
            <a:lvl8pPr marL="3657509" lvl="7" indent="-342891">
              <a:spcBef>
                <a:spcPts val="0"/>
              </a:spcBef>
              <a:spcAft>
                <a:spcPts val="0"/>
              </a:spcAft>
              <a:buSzPts val="1800"/>
              <a:buChar char="○"/>
              <a:defRPr/>
            </a:lvl8pPr>
            <a:lvl9pPr marL="4114697" lvl="8" indent="-342891">
              <a:spcBef>
                <a:spcPts val="0"/>
              </a:spcBef>
              <a:spcAft>
                <a:spcPts val="0"/>
              </a:spcAft>
              <a:buSzPts val="1800"/>
              <a:buChar char="■"/>
              <a:defRPr/>
            </a:lvl9pPr>
          </a:lstStyle>
          <a:p>
            <a:endParaRPr/>
          </a:p>
        </p:txBody>
      </p:sp>
      <p:sp>
        <p:nvSpPr>
          <p:cNvPr id="160" name="Shape 160"/>
          <p:cNvSpPr/>
          <p:nvPr/>
        </p:nvSpPr>
        <p:spPr>
          <a:xfrm>
            <a:off x="-28573"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1" name="Shape 161"/>
          <p:cNvSpPr/>
          <p:nvPr/>
        </p:nvSpPr>
        <p:spPr>
          <a:xfrm>
            <a:off x="-28573" y="4578115"/>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2" name="Shape 162"/>
          <p:cNvSpPr/>
          <p:nvPr/>
        </p:nvSpPr>
        <p:spPr>
          <a:xfrm rot="8100000">
            <a:off x="1847983"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63" name="Shape 163"/>
          <p:cNvSpPr/>
          <p:nvPr/>
        </p:nvSpPr>
        <p:spPr>
          <a:xfrm rot="8100000">
            <a:off x="6038983"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64" name="Shape 164"/>
          <p:cNvSpPr/>
          <p:nvPr/>
        </p:nvSpPr>
        <p:spPr>
          <a:xfrm rot="8100000">
            <a:off x="7181983"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165" name="Shape 165"/>
          <p:cNvGrpSpPr/>
          <p:nvPr/>
        </p:nvGrpSpPr>
        <p:grpSpPr>
          <a:xfrm>
            <a:off x="-9525" y="4462475"/>
            <a:ext cx="9167825" cy="595300"/>
            <a:chOff x="-9525" y="4462475"/>
            <a:chExt cx="9167825" cy="595300"/>
          </a:xfrm>
        </p:grpSpPr>
        <p:sp>
          <p:nvSpPr>
            <p:cNvPr id="166" name="Shape 166"/>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67" name="Shape 167"/>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68" name="Shape 168"/>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69" name="Shape 169"/>
          <p:cNvGrpSpPr/>
          <p:nvPr/>
        </p:nvGrpSpPr>
        <p:grpSpPr>
          <a:xfrm>
            <a:off x="-42836" y="4443492"/>
            <a:ext cx="9229575" cy="642787"/>
            <a:chOff x="-42837" y="4443488"/>
            <a:chExt cx="9229575" cy="642787"/>
          </a:xfrm>
        </p:grpSpPr>
        <p:sp>
          <p:nvSpPr>
            <p:cNvPr id="170" name="Shape 17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1" name="Shape 17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2" name="Shape 17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3" name="Shape 17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4" name="Shape 174"/>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5" name="Shape 17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6" name="Shape 17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7" name="Shape 17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8" name="Shape 17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79" name="Shape 179"/>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0" name="Shape 18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1" name="Shape 18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2" name="Shape 18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3" name="Shape 18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4" name="Shape 184"/>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5" name="Shape 18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6" name="Shape 18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7" name="Shape 18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8" name="Shape 18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89" name="Shape 189"/>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0" name="Shape 19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1" name="Shape 19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2" name="Shape 19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3" name="Shape 19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4" name="Shape 194"/>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195" name="Shape 19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6" name="Shape 19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7" name="Shape 19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198" name="Shape 198"/>
          <p:cNvSpPr/>
          <p:nvPr/>
        </p:nvSpPr>
        <p:spPr>
          <a:xfrm rot="8100000">
            <a:off x="8699951"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1047751" y="634125"/>
            <a:ext cx="6996600" cy="715800"/>
          </a:xfrm>
          <a:prstGeom prst="rect">
            <a:avLst/>
          </a:prstGeom>
        </p:spPr>
        <p:txBody>
          <a:bodyPr spcFirstLastPara="1" wrap="square" lIns="91425" tIns="91425" rIns="91425" bIns="91425" anchor="b"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4" name="Shape 244"/>
          <p:cNvSpPr txBox="1">
            <a:spLocks noGrp="1"/>
          </p:cNvSpPr>
          <p:nvPr>
            <p:ph type="body" idx="1"/>
          </p:nvPr>
        </p:nvSpPr>
        <p:spPr>
          <a:xfrm>
            <a:off x="705902" y="1626600"/>
            <a:ext cx="2471700" cy="3299400"/>
          </a:xfrm>
          <a:prstGeom prst="rect">
            <a:avLst/>
          </a:prstGeom>
        </p:spPr>
        <p:txBody>
          <a:bodyPr spcFirstLastPara="1" wrap="square" lIns="91425" tIns="91425" rIns="91425" bIns="91425" anchor="t" anchorCtr="0"/>
          <a:lstStyle>
            <a:lvl1pPr marL="457189" lvl="0" indent="-330192" rtl="0">
              <a:spcBef>
                <a:spcPts val="600"/>
              </a:spcBef>
              <a:spcAft>
                <a:spcPts val="0"/>
              </a:spcAft>
              <a:buSzPts val="1600"/>
              <a:buChar char="◉"/>
              <a:defRPr sz="1600"/>
            </a:lvl1pPr>
            <a:lvl2pPr marL="914377" lvl="1" indent="-330192" rtl="0">
              <a:spcBef>
                <a:spcPts val="0"/>
              </a:spcBef>
              <a:spcAft>
                <a:spcPts val="0"/>
              </a:spcAft>
              <a:buSzPts val="1600"/>
              <a:buChar char="◉"/>
              <a:defRPr sz="1600"/>
            </a:lvl2pPr>
            <a:lvl3pPr marL="1371566" lvl="2" indent="-330192" rtl="0">
              <a:spcBef>
                <a:spcPts val="0"/>
              </a:spcBef>
              <a:spcAft>
                <a:spcPts val="0"/>
              </a:spcAft>
              <a:buSzPts val="1600"/>
              <a:buChar char="■"/>
              <a:defRPr sz="1600"/>
            </a:lvl3pPr>
            <a:lvl4pPr marL="1828754" lvl="3" indent="-330192" rtl="0">
              <a:spcBef>
                <a:spcPts val="0"/>
              </a:spcBef>
              <a:spcAft>
                <a:spcPts val="0"/>
              </a:spcAft>
              <a:buSzPts val="1600"/>
              <a:buChar char="●"/>
              <a:defRPr sz="1600"/>
            </a:lvl4pPr>
            <a:lvl5pPr marL="2285943" lvl="4" indent="-330192" rtl="0">
              <a:spcBef>
                <a:spcPts val="0"/>
              </a:spcBef>
              <a:spcAft>
                <a:spcPts val="0"/>
              </a:spcAft>
              <a:buSzPts val="1600"/>
              <a:buChar char="○"/>
              <a:defRPr sz="1600"/>
            </a:lvl5pPr>
            <a:lvl6pPr marL="2743131" lvl="5" indent="-330192" rtl="0">
              <a:spcBef>
                <a:spcPts val="0"/>
              </a:spcBef>
              <a:spcAft>
                <a:spcPts val="0"/>
              </a:spcAft>
              <a:buSzPts val="1600"/>
              <a:buChar char="■"/>
              <a:defRPr sz="1600"/>
            </a:lvl6pPr>
            <a:lvl7pPr marL="3200320" lvl="6" indent="-330192" rtl="0">
              <a:spcBef>
                <a:spcPts val="0"/>
              </a:spcBef>
              <a:spcAft>
                <a:spcPts val="0"/>
              </a:spcAft>
              <a:buSzPts val="1600"/>
              <a:buChar char="●"/>
              <a:defRPr sz="1600"/>
            </a:lvl7pPr>
            <a:lvl8pPr marL="3657509" lvl="7" indent="-330192" rtl="0">
              <a:spcBef>
                <a:spcPts val="0"/>
              </a:spcBef>
              <a:spcAft>
                <a:spcPts val="0"/>
              </a:spcAft>
              <a:buSzPts val="1600"/>
              <a:buChar char="○"/>
              <a:defRPr sz="1600"/>
            </a:lvl8pPr>
            <a:lvl9pPr marL="4114697" lvl="8" indent="-330192" rtl="0">
              <a:spcBef>
                <a:spcPts val="0"/>
              </a:spcBef>
              <a:spcAft>
                <a:spcPts val="0"/>
              </a:spcAft>
              <a:buSzPts val="1600"/>
              <a:buChar char="■"/>
              <a:defRPr sz="1600"/>
            </a:lvl9pPr>
          </a:lstStyle>
          <a:p>
            <a:endParaRPr/>
          </a:p>
        </p:txBody>
      </p:sp>
      <p:sp>
        <p:nvSpPr>
          <p:cNvPr id="245" name="Shape 245"/>
          <p:cNvSpPr txBox="1">
            <a:spLocks noGrp="1"/>
          </p:cNvSpPr>
          <p:nvPr>
            <p:ph type="body" idx="2"/>
          </p:nvPr>
        </p:nvSpPr>
        <p:spPr>
          <a:xfrm>
            <a:off x="3304127" y="1626600"/>
            <a:ext cx="2471700" cy="3299400"/>
          </a:xfrm>
          <a:prstGeom prst="rect">
            <a:avLst/>
          </a:prstGeom>
        </p:spPr>
        <p:txBody>
          <a:bodyPr spcFirstLastPara="1" wrap="square" lIns="91425" tIns="91425" rIns="91425" bIns="91425" anchor="t" anchorCtr="0"/>
          <a:lstStyle>
            <a:lvl1pPr marL="457189" lvl="0" indent="-330192" rtl="0">
              <a:spcBef>
                <a:spcPts val="600"/>
              </a:spcBef>
              <a:spcAft>
                <a:spcPts val="0"/>
              </a:spcAft>
              <a:buSzPts val="1600"/>
              <a:buChar char="◉"/>
              <a:defRPr sz="1600"/>
            </a:lvl1pPr>
            <a:lvl2pPr marL="914377" lvl="1" indent="-330192" rtl="0">
              <a:spcBef>
                <a:spcPts val="0"/>
              </a:spcBef>
              <a:spcAft>
                <a:spcPts val="0"/>
              </a:spcAft>
              <a:buSzPts val="1600"/>
              <a:buChar char="◉"/>
              <a:defRPr sz="1600"/>
            </a:lvl2pPr>
            <a:lvl3pPr marL="1371566" lvl="2" indent="-330192" rtl="0">
              <a:spcBef>
                <a:spcPts val="0"/>
              </a:spcBef>
              <a:spcAft>
                <a:spcPts val="0"/>
              </a:spcAft>
              <a:buSzPts val="1600"/>
              <a:buChar char="■"/>
              <a:defRPr sz="1600"/>
            </a:lvl3pPr>
            <a:lvl4pPr marL="1828754" lvl="3" indent="-330192" rtl="0">
              <a:spcBef>
                <a:spcPts val="0"/>
              </a:spcBef>
              <a:spcAft>
                <a:spcPts val="0"/>
              </a:spcAft>
              <a:buSzPts val="1600"/>
              <a:buChar char="●"/>
              <a:defRPr sz="1600"/>
            </a:lvl4pPr>
            <a:lvl5pPr marL="2285943" lvl="4" indent="-330192" rtl="0">
              <a:spcBef>
                <a:spcPts val="0"/>
              </a:spcBef>
              <a:spcAft>
                <a:spcPts val="0"/>
              </a:spcAft>
              <a:buSzPts val="1600"/>
              <a:buChar char="○"/>
              <a:defRPr sz="1600"/>
            </a:lvl5pPr>
            <a:lvl6pPr marL="2743131" lvl="5" indent="-330192" rtl="0">
              <a:spcBef>
                <a:spcPts val="0"/>
              </a:spcBef>
              <a:spcAft>
                <a:spcPts val="0"/>
              </a:spcAft>
              <a:buSzPts val="1600"/>
              <a:buChar char="■"/>
              <a:defRPr sz="1600"/>
            </a:lvl6pPr>
            <a:lvl7pPr marL="3200320" lvl="6" indent="-330192" rtl="0">
              <a:spcBef>
                <a:spcPts val="0"/>
              </a:spcBef>
              <a:spcAft>
                <a:spcPts val="0"/>
              </a:spcAft>
              <a:buSzPts val="1600"/>
              <a:buChar char="●"/>
              <a:defRPr sz="1600"/>
            </a:lvl7pPr>
            <a:lvl8pPr marL="3657509" lvl="7" indent="-330192" rtl="0">
              <a:spcBef>
                <a:spcPts val="0"/>
              </a:spcBef>
              <a:spcAft>
                <a:spcPts val="0"/>
              </a:spcAft>
              <a:buSzPts val="1600"/>
              <a:buChar char="○"/>
              <a:defRPr sz="1600"/>
            </a:lvl8pPr>
            <a:lvl9pPr marL="4114697" lvl="8" indent="-330192" rtl="0">
              <a:spcBef>
                <a:spcPts val="0"/>
              </a:spcBef>
              <a:spcAft>
                <a:spcPts val="0"/>
              </a:spcAft>
              <a:buSzPts val="1600"/>
              <a:buChar char="■"/>
              <a:defRPr sz="1600"/>
            </a:lvl9pPr>
          </a:lstStyle>
          <a:p>
            <a:endParaRPr/>
          </a:p>
        </p:txBody>
      </p:sp>
      <p:sp>
        <p:nvSpPr>
          <p:cNvPr id="246" name="Shape 246"/>
          <p:cNvSpPr txBox="1">
            <a:spLocks noGrp="1"/>
          </p:cNvSpPr>
          <p:nvPr>
            <p:ph type="body" idx="3"/>
          </p:nvPr>
        </p:nvSpPr>
        <p:spPr>
          <a:xfrm>
            <a:off x="5902351" y="1626600"/>
            <a:ext cx="2471700" cy="3299400"/>
          </a:xfrm>
          <a:prstGeom prst="rect">
            <a:avLst/>
          </a:prstGeom>
        </p:spPr>
        <p:txBody>
          <a:bodyPr spcFirstLastPara="1" wrap="square" lIns="91425" tIns="91425" rIns="91425" bIns="91425" anchor="t" anchorCtr="0"/>
          <a:lstStyle>
            <a:lvl1pPr marL="457189" lvl="0" indent="-330192" rtl="0">
              <a:spcBef>
                <a:spcPts val="600"/>
              </a:spcBef>
              <a:spcAft>
                <a:spcPts val="0"/>
              </a:spcAft>
              <a:buSzPts val="1600"/>
              <a:buChar char="◉"/>
              <a:defRPr sz="1600"/>
            </a:lvl1pPr>
            <a:lvl2pPr marL="914377" lvl="1" indent="-330192" rtl="0">
              <a:spcBef>
                <a:spcPts val="0"/>
              </a:spcBef>
              <a:spcAft>
                <a:spcPts val="0"/>
              </a:spcAft>
              <a:buSzPts val="1600"/>
              <a:buChar char="◉"/>
              <a:defRPr sz="1600"/>
            </a:lvl2pPr>
            <a:lvl3pPr marL="1371566" lvl="2" indent="-330192" rtl="0">
              <a:spcBef>
                <a:spcPts val="0"/>
              </a:spcBef>
              <a:spcAft>
                <a:spcPts val="0"/>
              </a:spcAft>
              <a:buSzPts val="1600"/>
              <a:buChar char="■"/>
              <a:defRPr sz="1600"/>
            </a:lvl3pPr>
            <a:lvl4pPr marL="1828754" lvl="3" indent="-330192" rtl="0">
              <a:spcBef>
                <a:spcPts val="0"/>
              </a:spcBef>
              <a:spcAft>
                <a:spcPts val="0"/>
              </a:spcAft>
              <a:buSzPts val="1600"/>
              <a:buChar char="●"/>
              <a:defRPr sz="1600"/>
            </a:lvl4pPr>
            <a:lvl5pPr marL="2285943" lvl="4" indent="-330192" rtl="0">
              <a:spcBef>
                <a:spcPts val="0"/>
              </a:spcBef>
              <a:spcAft>
                <a:spcPts val="0"/>
              </a:spcAft>
              <a:buSzPts val="1600"/>
              <a:buChar char="○"/>
              <a:defRPr sz="1600"/>
            </a:lvl5pPr>
            <a:lvl6pPr marL="2743131" lvl="5" indent="-330192" rtl="0">
              <a:spcBef>
                <a:spcPts val="0"/>
              </a:spcBef>
              <a:spcAft>
                <a:spcPts val="0"/>
              </a:spcAft>
              <a:buSzPts val="1600"/>
              <a:buChar char="■"/>
              <a:defRPr sz="1600"/>
            </a:lvl6pPr>
            <a:lvl7pPr marL="3200320" lvl="6" indent="-330192" rtl="0">
              <a:spcBef>
                <a:spcPts val="0"/>
              </a:spcBef>
              <a:spcAft>
                <a:spcPts val="0"/>
              </a:spcAft>
              <a:buSzPts val="1600"/>
              <a:buChar char="●"/>
              <a:defRPr sz="1600"/>
            </a:lvl7pPr>
            <a:lvl8pPr marL="3657509" lvl="7" indent="-330192" rtl="0">
              <a:spcBef>
                <a:spcPts val="0"/>
              </a:spcBef>
              <a:spcAft>
                <a:spcPts val="0"/>
              </a:spcAft>
              <a:buSzPts val="1600"/>
              <a:buChar char="○"/>
              <a:defRPr sz="1600"/>
            </a:lvl8pPr>
            <a:lvl9pPr marL="4114697" lvl="8" indent="-330192" rtl="0">
              <a:spcBef>
                <a:spcPts val="0"/>
              </a:spcBef>
              <a:spcAft>
                <a:spcPts val="0"/>
              </a:spcAft>
              <a:buSzPts val="1600"/>
              <a:buChar char="■"/>
              <a:defRPr sz="1600"/>
            </a:lvl9pPr>
          </a:lstStyle>
          <a:p>
            <a:endParaRPr/>
          </a:p>
        </p:txBody>
      </p:sp>
      <p:sp>
        <p:nvSpPr>
          <p:cNvPr id="247" name="Shape 247"/>
          <p:cNvSpPr/>
          <p:nvPr/>
        </p:nvSpPr>
        <p:spPr>
          <a:xfrm>
            <a:off x="-28573"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48" name="Shape 248"/>
          <p:cNvSpPr/>
          <p:nvPr/>
        </p:nvSpPr>
        <p:spPr>
          <a:xfrm>
            <a:off x="-28573" y="4578115"/>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49" name="Shape 249"/>
          <p:cNvSpPr/>
          <p:nvPr/>
        </p:nvSpPr>
        <p:spPr>
          <a:xfrm rot="8100000">
            <a:off x="1847983"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50" name="Shape 250"/>
          <p:cNvSpPr/>
          <p:nvPr/>
        </p:nvSpPr>
        <p:spPr>
          <a:xfrm rot="8100000">
            <a:off x="6038983"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51" name="Shape 251"/>
          <p:cNvSpPr/>
          <p:nvPr/>
        </p:nvSpPr>
        <p:spPr>
          <a:xfrm rot="8100000">
            <a:off x="7181983"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252" name="Shape 252"/>
          <p:cNvGrpSpPr/>
          <p:nvPr/>
        </p:nvGrpSpPr>
        <p:grpSpPr>
          <a:xfrm>
            <a:off x="-9525" y="4462475"/>
            <a:ext cx="9167825" cy="595300"/>
            <a:chOff x="-9525" y="4462475"/>
            <a:chExt cx="9167825" cy="595300"/>
          </a:xfrm>
        </p:grpSpPr>
        <p:sp>
          <p:nvSpPr>
            <p:cNvPr id="253" name="Shape 253"/>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4" name="Shape 254"/>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55" name="Shape 255"/>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56" name="Shape 256"/>
          <p:cNvGrpSpPr/>
          <p:nvPr/>
        </p:nvGrpSpPr>
        <p:grpSpPr>
          <a:xfrm>
            <a:off x="-42836" y="4443492"/>
            <a:ext cx="9229575" cy="642787"/>
            <a:chOff x="-42837" y="4443488"/>
            <a:chExt cx="9229575" cy="642787"/>
          </a:xfrm>
        </p:grpSpPr>
        <p:sp>
          <p:nvSpPr>
            <p:cNvPr id="257" name="Shape 25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58" name="Shape 25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59" name="Shape 259"/>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0" name="Shape 26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1" name="Shape 26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2" name="Shape 26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3" name="Shape 26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4" name="Shape 264"/>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5" name="Shape 26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6" name="Shape 26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7" name="Shape 26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8" name="Shape 26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69" name="Shape 269"/>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0" name="Shape 27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1" name="Shape 27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2" name="Shape 27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3" name="Shape 27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4" name="Shape 274"/>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5" name="Shape 27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6" name="Shape 27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7" name="Shape 27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8" name="Shape 27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79" name="Shape 279"/>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80" name="Shape 28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81" name="Shape 28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282" name="Shape 282"/>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83" name="Shape 283"/>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84" name="Shape 284"/>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85" name="Shape 285"/>
          <p:cNvSpPr/>
          <p:nvPr/>
        </p:nvSpPr>
        <p:spPr>
          <a:xfrm rot="8100000">
            <a:off x="8699951"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047751"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8" name="Shape 288"/>
          <p:cNvSpPr/>
          <p:nvPr/>
        </p:nvSpPr>
        <p:spPr>
          <a:xfrm>
            <a:off x="-28573"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89" name="Shape 289"/>
          <p:cNvSpPr/>
          <p:nvPr/>
        </p:nvSpPr>
        <p:spPr>
          <a:xfrm>
            <a:off x="-28573" y="4578115"/>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0" name="Shape 290"/>
          <p:cNvSpPr/>
          <p:nvPr/>
        </p:nvSpPr>
        <p:spPr>
          <a:xfrm rot="8100000">
            <a:off x="1847983"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91" name="Shape 291"/>
          <p:cNvSpPr/>
          <p:nvPr/>
        </p:nvSpPr>
        <p:spPr>
          <a:xfrm rot="8100000">
            <a:off x="6038983"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92" name="Shape 292"/>
          <p:cNvSpPr/>
          <p:nvPr/>
        </p:nvSpPr>
        <p:spPr>
          <a:xfrm rot="8100000">
            <a:off x="7181983"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293" name="Shape 293"/>
          <p:cNvGrpSpPr/>
          <p:nvPr/>
        </p:nvGrpSpPr>
        <p:grpSpPr>
          <a:xfrm>
            <a:off x="-9525" y="4462475"/>
            <a:ext cx="9167825" cy="595300"/>
            <a:chOff x="-9525" y="4462475"/>
            <a:chExt cx="9167825" cy="595300"/>
          </a:xfrm>
        </p:grpSpPr>
        <p:sp>
          <p:nvSpPr>
            <p:cNvPr id="294" name="Shape 29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95" name="Shape 29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96" name="Shape 29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97" name="Shape 297"/>
          <p:cNvGrpSpPr/>
          <p:nvPr/>
        </p:nvGrpSpPr>
        <p:grpSpPr>
          <a:xfrm>
            <a:off x="-42836" y="4443492"/>
            <a:ext cx="9229575" cy="642787"/>
            <a:chOff x="-42837" y="4443488"/>
            <a:chExt cx="9229575" cy="642787"/>
          </a:xfrm>
        </p:grpSpPr>
        <p:sp>
          <p:nvSpPr>
            <p:cNvPr id="298" name="Shape 29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299" name="Shape 299"/>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0" name="Shape 30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1" name="Shape 30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2" name="Shape 30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3" name="Shape 30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4" name="Shape 304"/>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5" name="Shape 30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6" name="Shape 30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7" name="Shape 30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8" name="Shape 30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09" name="Shape 309"/>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0" name="Shape 3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1" name="Shape 3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2" name="Shape 31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3" name="Shape 31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4" name="Shape 314"/>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5" name="Shape 31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6" name="Shape 31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7" name="Shape 31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8" name="Shape 31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19" name="Shape 319"/>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20" name="Shape 32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21" name="Shape 32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22" name="Shape 32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323" name="Shape 323"/>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24" name="Shape 324"/>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25" name="Shape 32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26" name="Shape 326"/>
          <p:cNvSpPr/>
          <p:nvPr/>
        </p:nvSpPr>
        <p:spPr>
          <a:xfrm rot="8100000">
            <a:off x="8699951"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8"/>
        <p:cNvGrpSpPr/>
        <p:nvPr/>
      </p:nvGrpSpPr>
      <p:grpSpPr>
        <a:xfrm>
          <a:off x="0" y="0"/>
          <a:ext cx="0" cy="0"/>
          <a:chOff x="0" y="0"/>
          <a:chExt cx="0" cy="0"/>
        </a:xfrm>
      </p:grpSpPr>
      <p:sp>
        <p:nvSpPr>
          <p:cNvPr id="369" name="Shape 369"/>
          <p:cNvSpPr/>
          <p:nvPr/>
        </p:nvSpPr>
        <p:spPr>
          <a:xfrm>
            <a:off x="-28573"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28573" y="4578115"/>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1847983"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72" name="Shape 372"/>
          <p:cNvSpPr/>
          <p:nvPr/>
        </p:nvSpPr>
        <p:spPr>
          <a:xfrm rot="8100000">
            <a:off x="6038983"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73" name="Shape 373"/>
          <p:cNvSpPr/>
          <p:nvPr/>
        </p:nvSpPr>
        <p:spPr>
          <a:xfrm rot="8100000">
            <a:off x="7181983"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374" name="Shape 374"/>
          <p:cNvGrpSpPr/>
          <p:nvPr/>
        </p:nvGrpSpPr>
        <p:grpSpPr>
          <a:xfrm>
            <a:off x="-9525" y="4462475"/>
            <a:ext cx="9167825" cy="595300"/>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78" name="Shape 378"/>
          <p:cNvGrpSpPr/>
          <p:nvPr/>
        </p:nvGrpSpPr>
        <p:grpSpPr>
          <a:xfrm>
            <a:off x="-42836" y="4443492"/>
            <a:ext cx="9229575" cy="642787"/>
            <a:chOff x="-42837" y="4443488"/>
            <a:chExt cx="9229575" cy="642787"/>
          </a:xfrm>
        </p:grpSpPr>
        <p:sp>
          <p:nvSpPr>
            <p:cNvPr id="379" name="Shape 379"/>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0" name="Shape 38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1" name="Shape 38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2" name="Shape 38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3" name="Shape 38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4" name="Shape 38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5" name="Shape 38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6" name="Shape 38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7" name="Shape 38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8" name="Shape 38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89" name="Shape 389"/>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0" name="Shape 39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1" name="Shape 39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2" name="Shape 39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3" name="Shape 39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4" name="Shape 39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5" name="Shape 39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6" name="Shape 39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7" name="Shape 39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8" name="Shape 39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399" name="Shape 399"/>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0" name="Shape 40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1" name="Shape 40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2" name="Shape 40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3" name="Shape 40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404" name="Shape 404"/>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5" name="Shape 40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6" name="Shape 40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07" name="Shape 407"/>
          <p:cNvSpPr/>
          <p:nvPr/>
        </p:nvSpPr>
        <p:spPr>
          <a:xfrm rot="8100000">
            <a:off x="8699951"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08"/>
        <p:cNvGrpSpPr/>
        <p:nvPr/>
      </p:nvGrpSpPr>
      <p:grpSpPr>
        <a:xfrm>
          <a:off x="0" y="0"/>
          <a:ext cx="0" cy="0"/>
          <a:chOff x="0" y="0"/>
          <a:chExt cx="0" cy="0"/>
        </a:xfrm>
      </p:grpSpPr>
      <p:sp>
        <p:nvSpPr>
          <p:cNvPr id="409" name="Shape 409"/>
          <p:cNvSpPr/>
          <p:nvPr/>
        </p:nvSpPr>
        <p:spPr>
          <a:xfrm>
            <a:off x="-20073" y="636775"/>
            <a:ext cx="9203951" cy="4550900"/>
          </a:xfrm>
          <a:custGeom>
            <a:avLst/>
            <a:gdLst/>
            <a:ahLst/>
            <a:cxnLst/>
            <a:rect l="0" t="0" r="0" b="0"/>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0" name="Shape 410"/>
          <p:cNvSpPr/>
          <p:nvPr/>
        </p:nvSpPr>
        <p:spPr>
          <a:xfrm>
            <a:off x="-33476" y="768100"/>
            <a:ext cx="9210651" cy="4406200"/>
          </a:xfrm>
          <a:custGeom>
            <a:avLst/>
            <a:gdLst/>
            <a:ahLst/>
            <a:cxnLst/>
            <a:rect l="0" t="0" r="0" b="0"/>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11" name="Shape 411"/>
          <p:cNvSpPr/>
          <p:nvPr/>
        </p:nvSpPr>
        <p:spPr>
          <a:xfrm rot="8100000">
            <a:off x="1847983"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12" name="Shape 412"/>
          <p:cNvSpPr/>
          <p:nvPr/>
        </p:nvSpPr>
        <p:spPr>
          <a:xfrm rot="8100000">
            <a:off x="6038983"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13" name="Shape 413"/>
          <p:cNvSpPr/>
          <p:nvPr/>
        </p:nvSpPr>
        <p:spPr>
          <a:xfrm rot="8100000">
            <a:off x="7181983"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nvGrpSpPr>
          <p:cNvPr id="414" name="Shape 414"/>
          <p:cNvGrpSpPr/>
          <p:nvPr/>
        </p:nvGrpSpPr>
        <p:grpSpPr>
          <a:xfrm>
            <a:off x="-9525" y="652475"/>
            <a:ext cx="9167825" cy="595300"/>
            <a:chOff x="-9525" y="4462475"/>
            <a:chExt cx="9167825" cy="595300"/>
          </a:xfrm>
        </p:grpSpPr>
        <p:sp>
          <p:nvSpPr>
            <p:cNvPr id="415" name="Shape 41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16" name="Shape 41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17" name="Shape 41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18" name="Shape 418"/>
          <p:cNvGrpSpPr/>
          <p:nvPr/>
        </p:nvGrpSpPr>
        <p:grpSpPr>
          <a:xfrm>
            <a:off x="-42836" y="633492"/>
            <a:ext cx="9229575" cy="642787"/>
            <a:chOff x="-42837" y="4443488"/>
            <a:chExt cx="9229575" cy="642787"/>
          </a:xfrm>
        </p:grpSpPr>
        <p:sp>
          <p:nvSpPr>
            <p:cNvPr id="419" name="Shape 419"/>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0" name="Shape 42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1" name="Shape 42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2" name="Shape 42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3" name="Shape 42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4" name="Shape 42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5" name="Shape 42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6" name="Shape 42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7" name="Shape 42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8" name="Shape 42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29" name="Shape 429"/>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0" name="Shape 43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1" name="Shape 43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2" name="Shape 43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3" name="Shape 43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4" name="Shape 43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5" name="Shape 43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6" name="Shape 43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7" name="Shape 43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8" name="Shape 43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39" name="Shape 439"/>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0" name="Shape 44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1" name="Shape 44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2" name="Shape 44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3" name="Shape 44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grpSp>
      <p:sp>
        <p:nvSpPr>
          <p:cNvPr id="444" name="Shape 444"/>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5" name="Shape 445"/>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6" name="Shape 446"/>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
        <p:nvSpPr>
          <p:cNvPr id="447" name="Shape 447"/>
          <p:cNvSpPr/>
          <p:nvPr/>
        </p:nvSpPr>
        <p:spPr>
          <a:xfrm rot="8100000">
            <a:off x="8699951"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4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4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1000"/>
          </a:xfrm>
        </p:grpSpPr>
        <p:cxnSp>
          <p:nvCxnSpPr>
            <p:cNvPr id="7" name="Shape 7"/>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Shape 8"/>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Shape 9"/>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Shape 10"/>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Shape 1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Shape 12"/>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Shape 13"/>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Shape 14"/>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Shape 15"/>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Shape 16"/>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Shape 17"/>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Shape 18"/>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Shape 19"/>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Shape 20"/>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Shape 2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Shape 22"/>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Shape 23"/>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Shape 24"/>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Shape 25"/>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Shape 26"/>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Shape 27"/>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Shape 28"/>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Shape 29"/>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Shape 30"/>
          <p:cNvSpPr txBox="1">
            <a:spLocks noGrp="1"/>
          </p:cNvSpPr>
          <p:nvPr>
            <p:ph type="title"/>
          </p:nvPr>
        </p:nvSpPr>
        <p:spPr>
          <a:xfrm>
            <a:off x="1047751" y="634125"/>
            <a:ext cx="6996600" cy="7158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1075851" y="1540175"/>
            <a:ext cx="6996600" cy="19221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6" r:id="rId6"/>
    <p:sldLayoutId id="2147483657" r:id="rId7"/>
    <p:sldLayoutId id="2147483658" r:id="rId8"/>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8" name="ZoneTexte 7"/>
          <p:cNvSpPr txBox="1"/>
          <p:nvPr/>
        </p:nvSpPr>
        <p:spPr>
          <a:xfrm>
            <a:off x="121307" y="2981826"/>
            <a:ext cx="4235824" cy="1631216"/>
          </a:xfrm>
          <a:prstGeom prst="rect">
            <a:avLst/>
          </a:prstGeom>
          <a:noFill/>
        </p:spPr>
        <p:txBody>
          <a:bodyPr wrap="square" rtlCol="0">
            <a:spAutoFit/>
          </a:bodyPr>
          <a:lstStyle/>
          <a:p>
            <a:r>
              <a:rPr lang="fr-FR" sz="2000" dirty="0">
                <a:solidFill>
                  <a:schemeClr val="bg1"/>
                </a:solidFill>
                <a:latin typeface="Oswald"/>
              </a:rPr>
              <a:t>Réalisé par: </a:t>
            </a:r>
          </a:p>
          <a:p>
            <a:pPr marL="342891" indent="-342891">
              <a:buClr>
                <a:schemeClr val="bg1"/>
              </a:buClr>
              <a:buFont typeface="Arial" panose="020B0604020202020204" pitchFamily="34" charset="0"/>
              <a:buChar char="•"/>
            </a:pPr>
            <a:r>
              <a:rPr lang="fr-FR" sz="2000" dirty="0">
                <a:solidFill>
                  <a:schemeClr val="bg1"/>
                </a:solidFill>
                <a:latin typeface="Oswald"/>
              </a:rPr>
              <a:t>M. TAYEB CHRIF Mohand Said</a:t>
            </a:r>
          </a:p>
          <a:p>
            <a:pPr marL="342891" indent="-342891">
              <a:buClr>
                <a:schemeClr val="bg1"/>
              </a:buClr>
              <a:buFont typeface="Arial" panose="020B0604020202020204" pitchFamily="34" charset="0"/>
              <a:buChar char="•"/>
            </a:pPr>
            <a:r>
              <a:rPr lang="fr-FR" sz="2000" dirty="0">
                <a:solidFill>
                  <a:schemeClr val="bg1"/>
                </a:solidFill>
                <a:latin typeface="Oswald"/>
              </a:rPr>
              <a:t>M. SALIMI Salim</a:t>
            </a:r>
          </a:p>
          <a:p>
            <a:pPr marL="342891" indent="-342891">
              <a:buClr>
                <a:schemeClr val="bg1"/>
              </a:buClr>
              <a:buFont typeface="Arial" panose="020B0604020202020204" pitchFamily="34" charset="0"/>
              <a:buChar char="•"/>
            </a:pPr>
            <a:r>
              <a:rPr lang="fr-FR" sz="2000" dirty="0">
                <a:solidFill>
                  <a:schemeClr val="bg1"/>
                </a:solidFill>
                <a:latin typeface="Oswald"/>
              </a:rPr>
              <a:t>M. YAYADENE Abderzak</a:t>
            </a:r>
          </a:p>
          <a:p>
            <a:pPr marL="342891" indent="-342891">
              <a:buClr>
                <a:schemeClr val="bg1"/>
              </a:buClr>
              <a:buFont typeface="Arial" panose="020B0604020202020204" pitchFamily="34" charset="0"/>
              <a:buChar char="•"/>
            </a:pPr>
            <a:r>
              <a:rPr lang="fr-FR" sz="2000" dirty="0">
                <a:solidFill>
                  <a:schemeClr val="bg1"/>
                </a:solidFill>
                <a:latin typeface="Oswald"/>
              </a:rPr>
              <a:t>M. ZADIR Azeddine</a:t>
            </a:r>
          </a:p>
        </p:txBody>
      </p:sp>
      <p:sp>
        <p:nvSpPr>
          <p:cNvPr id="9" name="ZoneTexte 8"/>
          <p:cNvSpPr txBox="1"/>
          <p:nvPr/>
        </p:nvSpPr>
        <p:spPr>
          <a:xfrm>
            <a:off x="5081596" y="4613042"/>
            <a:ext cx="3899648" cy="400110"/>
          </a:xfrm>
          <a:prstGeom prst="rect">
            <a:avLst/>
          </a:prstGeom>
          <a:noFill/>
        </p:spPr>
        <p:txBody>
          <a:bodyPr wrap="square" rtlCol="0">
            <a:spAutoFit/>
          </a:bodyPr>
          <a:lstStyle/>
          <a:p>
            <a:r>
              <a:rPr lang="fr-FR" sz="2000" dirty="0">
                <a:solidFill>
                  <a:schemeClr val="bg1"/>
                </a:solidFill>
                <a:latin typeface="Oswald"/>
              </a:rPr>
              <a:t>Encadrés par : M. AKILAL Karim</a:t>
            </a:r>
          </a:p>
        </p:txBody>
      </p:sp>
      <p:pic>
        <p:nvPicPr>
          <p:cNvPr id="12" name="Image 11" descr="Log_Univ_Bejaia.png"/>
          <p:cNvPicPr>
            <a:picLocks noChangeAspect="1"/>
          </p:cNvPicPr>
          <p:nvPr/>
        </p:nvPicPr>
        <p:blipFill>
          <a:blip r:embed="rId3"/>
          <a:stretch>
            <a:fillRect/>
          </a:stretch>
        </p:blipFill>
        <p:spPr>
          <a:xfrm>
            <a:off x="7378703" y="1"/>
            <a:ext cx="1765299" cy="686392"/>
          </a:xfrm>
          <a:prstGeom prst="rect">
            <a:avLst/>
          </a:prstGeom>
        </p:spPr>
      </p:pic>
      <p:sp>
        <p:nvSpPr>
          <p:cNvPr id="11" name="Rectangle 10"/>
          <p:cNvSpPr/>
          <p:nvPr/>
        </p:nvSpPr>
        <p:spPr>
          <a:xfrm>
            <a:off x="0" y="109779"/>
            <a:ext cx="2768600" cy="553998"/>
          </a:xfrm>
          <a:prstGeom prst="rect">
            <a:avLst/>
          </a:prstGeom>
        </p:spPr>
        <p:txBody>
          <a:bodyPr wrap="square">
            <a:spAutoFit/>
          </a:bodyPr>
          <a:lstStyle/>
          <a:p>
            <a:pPr lvl="0" algn="ctr">
              <a:spcBef>
                <a:spcPct val="0"/>
              </a:spcBef>
              <a:defRPr/>
            </a:pPr>
            <a:r>
              <a:rPr lang="fr-FR" sz="1000" b="1" dirty="0">
                <a:solidFill>
                  <a:srgbClr val="173C6E"/>
                </a:solidFill>
                <a:ea typeface="Tahoma" pitchFamily="34" charset="0"/>
                <a:cs typeface="Tahoma" pitchFamily="34" charset="0"/>
              </a:rPr>
              <a:t>Université  Abderrahmane Mira Bejaia </a:t>
            </a:r>
            <a:br>
              <a:rPr lang="fr-FR" sz="1000" b="1" dirty="0">
                <a:solidFill>
                  <a:srgbClr val="173C6E"/>
                </a:solidFill>
                <a:ea typeface="Tahoma" pitchFamily="34" charset="0"/>
                <a:cs typeface="Tahoma" pitchFamily="34" charset="0"/>
              </a:rPr>
            </a:br>
            <a:r>
              <a:rPr lang="fr-FR" sz="1000" b="1" dirty="0">
                <a:solidFill>
                  <a:srgbClr val="173C6E"/>
                </a:solidFill>
                <a:ea typeface="Tahoma" pitchFamily="34" charset="0"/>
                <a:cs typeface="Tahoma" pitchFamily="34" charset="0"/>
              </a:rPr>
              <a:t>Faculté des Sciences Exactes </a:t>
            </a:r>
            <a:br>
              <a:rPr lang="fr-FR" sz="1000" b="1" dirty="0">
                <a:solidFill>
                  <a:srgbClr val="173C6E"/>
                </a:solidFill>
                <a:ea typeface="Tahoma" pitchFamily="34" charset="0"/>
                <a:cs typeface="Tahoma" pitchFamily="34" charset="0"/>
              </a:rPr>
            </a:br>
            <a:r>
              <a:rPr lang="fr-FR" sz="1000" b="1" dirty="0">
                <a:solidFill>
                  <a:srgbClr val="173C6E"/>
                </a:solidFill>
                <a:ea typeface="Tahoma" pitchFamily="34" charset="0"/>
                <a:cs typeface="Tahoma" pitchFamily="34" charset="0"/>
              </a:rPr>
              <a:t> Département  Informatique</a:t>
            </a:r>
          </a:p>
        </p:txBody>
      </p:sp>
      <p:sp>
        <p:nvSpPr>
          <p:cNvPr id="14" name="ZoneTexte 13"/>
          <p:cNvSpPr txBox="1"/>
          <p:nvPr/>
        </p:nvSpPr>
        <p:spPr>
          <a:xfrm>
            <a:off x="2" y="638970"/>
            <a:ext cx="9143999" cy="1569660"/>
          </a:xfrm>
          <a:prstGeom prst="rect">
            <a:avLst/>
          </a:prstGeom>
          <a:noFill/>
        </p:spPr>
        <p:txBody>
          <a:bodyPr wrap="square" rtlCol="0">
            <a:spAutoFit/>
          </a:bodyPr>
          <a:lstStyle/>
          <a:p>
            <a:pPr algn="ctr"/>
            <a:r>
              <a:rPr lang="fr-FR" sz="3200" b="1" dirty="0">
                <a:solidFill>
                  <a:srgbClr val="00CEF6"/>
                </a:solidFill>
                <a:latin typeface="Oswald"/>
              </a:rPr>
              <a:t>Conception et réalisation d’une application Android pour la gestion du temps de l’étudiant </a:t>
            </a: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9"/>
        <p:cNvGrpSpPr/>
        <p:nvPr/>
      </p:nvGrpSpPr>
      <p:grpSpPr>
        <a:xfrm>
          <a:off x="0" y="0"/>
          <a:ext cx="0" cy="0"/>
          <a:chOff x="0" y="0"/>
          <a:chExt cx="0" cy="0"/>
        </a:xfrm>
      </p:grpSpPr>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665"/>
            <a:ext cx="8791461" cy="4572000"/>
          </a:xfrm>
          <a:prstGeom prst="rect">
            <a:avLst/>
          </a:prstGeom>
        </p:spPr>
      </p:pic>
      <p:sp>
        <p:nvSpPr>
          <p:cNvPr id="4" name="Rectangle 3"/>
          <p:cNvSpPr/>
          <p:nvPr/>
        </p:nvSpPr>
        <p:spPr>
          <a:xfrm>
            <a:off x="252334" y="0"/>
            <a:ext cx="8891666" cy="461665"/>
          </a:xfrm>
          <a:prstGeom prst="rect">
            <a:avLst/>
          </a:prstGeom>
        </p:spPr>
        <p:txBody>
          <a:bodyPr wrap="square">
            <a:spAutoFit/>
          </a:bodyPr>
          <a:lstStyle/>
          <a:p>
            <a:pPr algn="ctr"/>
            <a:r>
              <a:rPr lang="fr-FR" sz="2400" b="1" dirty="0">
                <a:solidFill>
                  <a:srgbClr val="00CEF6"/>
                </a:solidFill>
              </a:rPr>
              <a:t>4. Diagramme de classes participantes &lt; Ajout événement &gt;</a:t>
            </a:r>
            <a:endParaRPr lang="fr-FR" sz="2400" b="1" dirty="0">
              <a:solidFill>
                <a:srgbClr val="00CEF6"/>
              </a:solidFill>
              <a:latin typeface="Oswald"/>
            </a:endParaRPr>
          </a:p>
        </p:txBody>
      </p:sp>
      <p:sp>
        <p:nvSpPr>
          <p:cNvPr id="11" name="ZoneTexte 10"/>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7</a:t>
            </a:r>
          </a:p>
        </p:txBody>
      </p:sp>
    </p:spTree>
    <p:extLst>
      <p:ext uri="{BB962C8B-B14F-4D97-AF65-F5344CB8AC3E}">
        <p14:creationId xmlns:p14="http://schemas.microsoft.com/office/powerpoint/2010/main" val="1303377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75851" y="402898"/>
            <a:ext cx="6996600" cy="715800"/>
          </a:xfrm>
          <a:prstGeom prst="rect">
            <a:avLst/>
          </a:prstGeom>
        </p:spPr>
        <p:txBody>
          <a:bodyPr spcFirstLastPara="1" wrap="square" lIns="91425" tIns="91425" rIns="91425" bIns="91425" anchor="b" anchorCtr="0">
            <a:noAutofit/>
          </a:bodyPr>
          <a:lstStyle/>
          <a:p>
            <a:pPr lvl="0"/>
            <a:r>
              <a:rPr lang="fr-FR" sz="4000" dirty="0"/>
              <a:t>5. Diagramme d’interaction</a:t>
            </a:r>
            <a:endParaRPr sz="4000" dirty="0">
              <a:solidFill>
                <a:srgbClr val="3C78D8"/>
              </a:solidFill>
            </a:endParaRPr>
          </a:p>
        </p:txBody>
      </p:sp>
      <p:sp>
        <p:nvSpPr>
          <p:cNvPr id="485" name="Shape 485"/>
          <p:cNvSpPr txBox="1">
            <a:spLocks noGrp="1"/>
          </p:cNvSpPr>
          <p:nvPr>
            <p:ph type="body" idx="1"/>
          </p:nvPr>
        </p:nvSpPr>
        <p:spPr>
          <a:xfrm>
            <a:off x="1075851" y="1319459"/>
            <a:ext cx="6996600" cy="2401204"/>
          </a:xfrm>
          <a:prstGeom prst="rect">
            <a:avLst/>
          </a:prstGeom>
        </p:spPr>
        <p:txBody>
          <a:bodyPr spcFirstLastPara="1" wrap="square" lIns="91425" tIns="91425" rIns="91425" bIns="91425" anchor="t" anchorCtr="0">
            <a:noAutofit/>
          </a:bodyPr>
          <a:lstStyle/>
          <a:p>
            <a:pPr>
              <a:spcBef>
                <a:spcPts val="0"/>
              </a:spcBef>
            </a:pPr>
            <a:r>
              <a:rPr lang="fr-FR" sz="2800" dirty="0"/>
              <a:t>Ajout d’un événement.</a:t>
            </a:r>
          </a:p>
          <a:p>
            <a:pPr>
              <a:spcBef>
                <a:spcPts val="0"/>
              </a:spcBef>
            </a:pPr>
            <a:endParaRPr lang="fr-FR" sz="2800" dirty="0"/>
          </a:p>
          <a:p>
            <a:pPr>
              <a:spcBef>
                <a:spcPts val="0"/>
              </a:spcBef>
            </a:pPr>
            <a:r>
              <a:rPr lang="fr-FR" sz="2800" dirty="0"/>
              <a:t> Suppression d’un calendrier. </a:t>
            </a:r>
            <a:endParaRPr sz="2800" dirty="0"/>
          </a:p>
          <a:p>
            <a:pPr marL="0" indent="0">
              <a:buNone/>
            </a:pPr>
            <a:endParaRPr dirty="0"/>
          </a:p>
        </p:txBody>
      </p:sp>
      <p:sp>
        <p:nvSpPr>
          <p:cNvPr id="7" name="ZoneTexte 6"/>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8</a:t>
            </a:r>
          </a:p>
        </p:txBody>
      </p:sp>
    </p:spTree>
    <p:extLst>
      <p:ext uri="{BB962C8B-B14F-4D97-AF65-F5344CB8AC3E}">
        <p14:creationId xmlns:p14="http://schemas.microsoft.com/office/powerpoint/2010/main" val="3344205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9"/>
        <p:cNvGrpSpPr/>
        <p:nvPr/>
      </p:nvGrpSpPr>
      <p:grpSpPr>
        <a:xfrm>
          <a:off x="0" y="0"/>
          <a:ext cx="0" cy="0"/>
          <a:chOff x="0" y="0"/>
          <a:chExt cx="0" cy="0"/>
        </a:xfrm>
      </p:grpSpPr>
      <p:sp>
        <p:nvSpPr>
          <p:cNvPr id="4" name="Rectangle 3"/>
          <p:cNvSpPr/>
          <p:nvPr/>
        </p:nvSpPr>
        <p:spPr>
          <a:xfrm>
            <a:off x="198303" y="0"/>
            <a:ext cx="13282705" cy="461665"/>
          </a:xfrm>
          <a:prstGeom prst="rect">
            <a:avLst/>
          </a:prstGeom>
        </p:spPr>
        <p:txBody>
          <a:bodyPr wrap="square">
            <a:spAutoFit/>
          </a:bodyPr>
          <a:lstStyle/>
          <a:p>
            <a:r>
              <a:rPr lang="fr-FR" sz="2400" dirty="0">
                <a:solidFill>
                  <a:srgbClr val="00CEF6"/>
                </a:solidFill>
              </a:rPr>
              <a:t>5.1. Diagramme d’interaction &lt; Ajout événement &gt;</a:t>
            </a:r>
            <a:endParaRPr lang="fr-FR" sz="2400" b="1" dirty="0">
              <a:solidFill>
                <a:srgbClr val="00CEF6"/>
              </a:solidFill>
              <a:latin typeface="Oswald"/>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59" y="655975"/>
            <a:ext cx="8996082" cy="4312535"/>
          </a:xfrm>
          <a:prstGeom prst="rect">
            <a:avLst/>
          </a:prstGeom>
        </p:spPr>
      </p:pic>
      <p:sp>
        <p:nvSpPr>
          <p:cNvPr id="8" name="ZoneTexte 7"/>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9</a:t>
            </a:r>
          </a:p>
        </p:txBody>
      </p:sp>
    </p:spTree>
    <p:extLst>
      <p:ext uri="{BB962C8B-B14F-4D97-AF65-F5344CB8AC3E}">
        <p14:creationId xmlns:p14="http://schemas.microsoft.com/office/powerpoint/2010/main" val="290368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9"/>
        <p:cNvGrpSpPr/>
        <p:nvPr/>
      </p:nvGrpSpPr>
      <p:grpSpPr>
        <a:xfrm>
          <a:off x="0" y="0"/>
          <a:ext cx="0" cy="0"/>
          <a:chOff x="0" y="0"/>
          <a:chExt cx="0" cy="0"/>
        </a:xfrm>
      </p:grpSpPr>
      <p:sp>
        <p:nvSpPr>
          <p:cNvPr id="4" name="Rectangle 3"/>
          <p:cNvSpPr/>
          <p:nvPr/>
        </p:nvSpPr>
        <p:spPr>
          <a:xfrm>
            <a:off x="198303" y="0"/>
            <a:ext cx="13282705" cy="461665"/>
          </a:xfrm>
          <a:prstGeom prst="rect">
            <a:avLst/>
          </a:prstGeom>
        </p:spPr>
        <p:txBody>
          <a:bodyPr wrap="square">
            <a:spAutoFit/>
          </a:bodyPr>
          <a:lstStyle/>
          <a:p>
            <a:r>
              <a:rPr lang="fr-FR" sz="2400" dirty="0">
                <a:solidFill>
                  <a:srgbClr val="00CEF6"/>
                </a:solidFill>
              </a:rPr>
              <a:t>5.2. Diagramme d’interaction &lt; Suppression d’un calendrier &gt;</a:t>
            </a:r>
            <a:endParaRPr lang="fr-FR" sz="2400" b="1" dirty="0">
              <a:solidFill>
                <a:srgbClr val="00CEF6"/>
              </a:solidFill>
              <a:latin typeface="Oswald"/>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03" y="461665"/>
            <a:ext cx="8177519" cy="4440841"/>
          </a:xfrm>
          <a:prstGeom prst="rect">
            <a:avLst/>
          </a:prstGeom>
        </p:spPr>
      </p:pic>
      <p:sp>
        <p:nvSpPr>
          <p:cNvPr id="8" name="ZoneTexte 7"/>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10</a:t>
            </a:r>
          </a:p>
        </p:txBody>
      </p:sp>
    </p:spTree>
    <p:extLst>
      <p:ext uri="{BB962C8B-B14F-4D97-AF65-F5344CB8AC3E}">
        <p14:creationId xmlns:p14="http://schemas.microsoft.com/office/powerpoint/2010/main" val="1743653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864700" y="189654"/>
            <a:ext cx="6996600" cy="581829"/>
          </a:xfrm>
          <a:prstGeom prst="rect">
            <a:avLst/>
          </a:prstGeom>
        </p:spPr>
        <p:txBody>
          <a:bodyPr spcFirstLastPara="1" wrap="square" lIns="91425" tIns="91425" rIns="91425" bIns="91425" anchor="b" anchorCtr="0">
            <a:noAutofit/>
          </a:bodyPr>
          <a:lstStyle/>
          <a:p>
            <a:pPr lvl="0"/>
            <a:r>
              <a:rPr lang="fr-FR" sz="3600" dirty="0"/>
              <a:t>6. Modèle relationnel</a:t>
            </a:r>
            <a:endParaRPr sz="3600" dirty="0">
              <a:solidFill>
                <a:srgbClr val="3C78D8"/>
              </a:solidFill>
            </a:endParaRPr>
          </a:p>
        </p:txBody>
      </p:sp>
      <p:sp>
        <p:nvSpPr>
          <p:cNvPr id="485" name="Shape 485"/>
          <p:cNvSpPr txBox="1">
            <a:spLocks noGrp="1"/>
          </p:cNvSpPr>
          <p:nvPr>
            <p:ph type="body" idx="1"/>
          </p:nvPr>
        </p:nvSpPr>
        <p:spPr>
          <a:xfrm>
            <a:off x="212500" y="953037"/>
            <a:ext cx="8693241" cy="2910625"/>
          </a:xfrm>
          <a:prstGeom prst="rect">
            <a:avLst/>
          </a:prstGeom>
        </p:spPr>
        <p:txBody>
          <a:bodyPr spcFirstLastPara="1" wrap="square" lIns="91425" tIns="91425" rIns="91425" bIns="91425" anchor="t" anchorCtr="0">
            <a:noAutofit/>
          </a:bodyPr>
          <a:lstStyle/>
          <a:p>
            <a:r>
              <a:rPr lang="fr-FR" sz="2600" dirty="0"/>
              <a:t>Calendrier (</a:t>
            </a:r>
            <a:r>
              <a:rPr lang="fr-FR" sz="2600" b="1" u="sng" dirty="0">
                <a:solidFill>
                  <a:srgbClr val="3C78D8"/>
                </a:solidFill>
              </a:rPr>
              <a:t>id_calendrier</a:t>
            </a:r>
            <a:r>
              <a:rPr lang="fr-FR" sz="2600" dirty="0"/>
              <a:t>, titre, visibilité, couleur, description).</a:t>
            </a:r>
          </a:p>
          <a:p>
            <a:r>
              <a:rPr lang="fr-FR" sz="2600" dirty="0"/>
              <a:t>Événement (</a:t>
            </a:r>
            <a:r>
              <a:rPr lang="fr-FR" sz="2600" b="1" u="sng" dirty="0">
                <a:solidFill>
                  <a:srgbClr val="3C78D8"/>
                </a:solidFill>
              </a:rPr>
              <a:t>id_événement</a:t>
            </a:r>
            <a:r>
              <a:rPr lang="fr-FR" sz="2600" dirty="0"/>
              <a:t>, titre,  jour,  heure_debut,  heure_fin, lieu, description, récurrence, </a:t>
            </a:r>
            <a:r>
              <a:rPr lang="fr-FR" sz="2600" b="1" i="1" dirty="0">
                <a:solidFill>
                  <a:srgbClr val="BDF32E"/>
                </a:solidFill>
              </a:rPr>
              <a:t>#id_calendrier</a:t>
            </a:r>
            <a:r>
              <a:rPr lang="fr-FR" sz="2600" dirty="0"/>
              <a:t>)</a:t>
            </a:r>
          </a:p>
          <a:p>
            <a:r>
              <a:rPr lang="fr-FR" sz="2600" dirty="0"/>
              <a:t>Alerte (</a:t>
            </a:r>
            <a:r>
              <a:rPr lang="fr-FR" sz="2600" b="1" u="sng" dirty="0">
                <a:solidFill>
                  <a:srgbClr val="3C78D8"/>
                </a:solidFill>
              </a:rPr>
              <a:t>id_alerte</a:t>
            </a:r>
            <a:r>
              <a:rPr lang="fr-FR" sz="2600" dirty="0"/>
              <a:t>,  état,  heure_déclenchement,  </a:t>
            </a:r>
            <a:r>
              <a:rPr lang="fr-FR" sz="2600" b="1" i="1" dirty="0">
                <a:solidFill>
                  <a:srgbClr val="BDF32E"/>
                </a:solidFill>
              </a:rPr>
              <a:t>#id_événement</a:t>
            </a:r>
            <a:r>
              <a:rPr lang="fr-FR" sz="2600" dirty="0"/>
              <a:t>).</a:t>
            </a:r>
          </a:p>
          <a:p>
            <a:endParaRPr lang="fr-FR" dirty="0"/>
          </a:p>
          <a:p>
            <a:pPr>
              <a:spcBef>
                <a:spcPts val="0"/>
              </a:spcBef>
            </a:pPr>
            <a:endParaRPr dirty="0"/>
          </a:p>
          <a:p>
            <a:pPr marL="0" indent="0">
              <a:buNone/>
            </a:pPr>
            <a:endParaRPr dirty="0"/>
          </a:p>
        </p:txBody>
      </p:sp>
      <p:sp>
        <p:nvSpPr>
          <p:cNvPr id="7" name="ZoneTexte 6"/>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11</a:t>
            </a:r>
          </a:p>
        </p:txBody>
      </p:sp>
    </p:spTree>
    <p:extLst>
      <p:ext uri="{BB962C8B-B14F-4D97-AF65-F5344CB8AC3E}">
        <p14:creationId xmlns:p14="http://schemas.microsoft.com/office/powerpoint/2010/main" val="3173143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1653988" y="3031150"/>
            <a:ext cx="5869962" cy="1159800"/>
          </a:xfrm>
          <a:prstGeom prst="rect">
            <a:avLst/>
          </a:prstGeom>
        </p:spPr>
        <p:txBody>
          <a:bodyPr spcFirstLastPara="1" wrap="square" lIns="91425" tIns="91425" rIns="91425" bIns="91425" anchor="b" anchorCtr="0">
            <a:noAutofit/>
          </a:bodyPr>
          <a:lstStyle/>
          <a:p>
            <a:r>
              <a:rPr lang="fr-FR" sz="6000" dirty="0"/>
              <a:t>Implémentation</a:t>
            </a:r>
            <a:endParaRPr sz="6000" dirty="0"/>
          </a:p>
        </p:txBody>
      </p:sp>
      <p:sp>
        <p:nvSpPr>
          <p:cNvPr id="473" name="Shape 47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indent="0"/>
            <a:r>
              <a:rPr lang="fr-FR" sz="2800" dirty="0"/>
              <a:t>Android Studio, Java, Room, Git</a:t>
            </a:r>
            <a:endParaRPr sz="2800" dirty="0"/>
          </a:p>
        </p:txBody>
      </p:sp>
      <p:sp>
        <p:nvSpPr>
          <p:cNvPr id="474" name="Shape 474"/>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algn="ctr"/>
            <a:r>
              <a:rPr lang="en" sz="12000" b="1" dirty="0">
                <a:solidFill>
                  <a:srgbClr val="3C78D8"/>
                </a:solidFill>
                <a:latin typeface="Oswald"/>
                <a:sym typeface="Oswald"/>
              </a:rPr>
              <a:t>3</a:t>
            </a:r>
            <a:endParaRPr sz="12000" dirty="0">
              <a:solidFill>
                <a:srgbClr val="3C78D8"/>
              </a:solidFill>
            </a:endParaRPr>
          </a:p>
        </p:txBody>
      </p:sp>
    </p:spTree>
    <p:extLst>
      <p:ext uri="{BB962C8B-B14F-4D97-AF65-F5344CB8AC3E}">
        <p14:creationId xmlns:p14="http://schemas.microsoft.com/office/powerpoint/2010/main" val="704032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p:nvPr/>
        </p:nvSpPr>
        <p:spPr>
          <a:xfrm>
            <a:off x="3021959" y="1214201"/>
            <a:ext cx="2903100" cy="2903100"/>
          </a:xfrm>
          <a:prstGeom prst="ellipse">
            <a:avLst/>
          </a:prstGeom>
          <a:noFill/>
          <a:ln w="9525" cap="flat" cmpd="sng">
            <a:solidFill>
              <a:srgbClr val="7F7F7F"/>
            </a:solidFill>
            <a:prstDash val="lgDash"/>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57" name="Shape 557"/>
          <p:cNvSpPr txBox="1">
            <a:spLocks noGrp="1"/>
          </p:cNvSpPr>
          <p:nvPr>
            <p:ph type="title"/>
          </p:nvPr>
        </p:nvSpPr>
        <p:spPr>
          <a:xfrm>
            <a:off x="1073700" y="1"/>
            <a:ext cx="6996600" cy="943200"/>
          </a:xfrm>
          <a:prstGeom prst="rect">
            <a:avLst/>
          </a:prstGeom>
        </p:spPr>
        <p:txBody>
          <a:bodyPr spcFirstLastPara="1" wrap="square" lIns="91425" tIns="91425" rIns="91425" bIns="91425" anchor="ctr" anchorCtr="0">
            <a:noAutofit/>
          </a:bodyPr>
          <a:lstStyle/>
          <a:p>
            <a:r>
              <a:rPr lang="fr-FR" sz="2800" dirty="0"/>
              <a:t>1. Représentation de l’environnement de travail </a:t>
            </a:r>
            <a:endParaRPr sz="2800" dirty="0"/>
          </a:p>
        </p:txBody>
      </p:sp>
      <p:sp>
        <p:nvSpPr>
          <p:cNvPr id="558" name="Shape 558"/>
          <p:cNvSpPr/>
          <p:nvPr/>
        </p:nvSpPr>
        <p:spPr>
          <a:xfrm rot="2700000">
            <a:off x="2658029" y="1637237"/>
            <a:ext cx="2481945" cy="907501"/>
          </a:xfrm>
          <a:prstGeom prst="roundRect">
            <a:avLst>
              <a:gd name="adj" fmla="val 50000"/>
            </a:avLst>
          </a:prstGeom>
          <a:solidFill>
            <a:srgbClr val="AFF000"/>
          </a:solidFill>
          <a:ln>
            <a:noFill/>
          </a:ln>
        </p:spPr>
        <p:txBody>
          <a:bodyPr spcFirstLastPara="1" wrap="square" lIns="91425" tIns="45700" rIns="91425" bIns="45700" anchor="ctr" anchorCtr="0">
            <a:noAutofit/>
          </a:bodyPr>
          <a:lstStyle/>
          <a:p>
            <a:pPr>
              <a:buSzPts val="1100"/>
            </a:pPr>
            <a:endParaRPr dirty="0"/>
          </a:p>
        </p:txBody>
      </p:sp>
      <p:sp>
        <p:nvSpPr>
          <p:cNvPr id="559" name="Shape 559"/>
          <p:cNvSpPr/>
          <p:nvPr/>
        </p:nvSpPr>
        <p:spPr>
          <a:xfrm rot="2700000">
            <a:off x="3807812" y="2787018"/>
            <a:ext cx="2481945" cy="907501"/>
          </a:xfrm>
          <a:prstGeom prst="roundRect">
            <a:avLst>
              <a:gd name="adj" fmla="val 50000"/>
            </a:avLst>
          </a:prstGeom>
          <a:solidFill>
            <a:srgbClr val="28324A"/>
          </a:solidFill>
          <a:ln>
            <a:noFill/>
          </a:ln>
        </p:spPr>
        <p:txBody>
          <a:bodyPr spcFirstLastPara="1" wrap="square" lIns="91425" tIns="45700" rIns="91425" bIns="45700" anchor="ctr" anchorCtr="0">
            <a:noAutofit/>
          </a:bodyPr>
          <a:lstStyle/>
          <a:p>
            <a:pPr>
              <a:buSzPts val="1100"/>
            </a:pPr>
            <a:endParaRPr dirty="0"/>
          </a:p>
        </p:txBody>
      </p:sp>
      <p:sp>
        <p:nvSpPr>
          <p:cNvPr id="560" name="Shape 560"/>
          <p:cNvSpPr/>
          <p:nvPr/>
        </p:nvSpPr>
        <p:spPr>
          <a:xfrm rot="-2700000">
            <a:off x="2657776" y="2786950"/>
            <a:ext cx="2481945" cy="907501"/>
          </a:xfrm>
          <a:prstGeom prst="roundRect">
            <a:avLst>
              <a:gd name="adj" fmla="val 50000"/>
            </a:avLst>
          </a:prstGeom>
          <a:solidFill>
            <a:srgbClr val="3C78D8"/>
          </a:solidFill>
          <a:ln>
            <a:noFill/>
          </a:ln>
        </p:spPr>
        <p:txBody>
          <a:bodyPr spcFirstLastPara="1" wrap="square" lIns="91425" tIns="45700" rIns="91425" bIns="45700" anchor="ctr" anchorCtr="0">
            <a:noAutofit/>
          </a:bodyPr>
          <a:lstStyle/>
          <a:p>
            <a:pPr>
              <a:buSzPts val="1100"/>
            </a:pPr>
            <a:endParaRPr dirty="0"/>
          </a:p>
        </p:txBody>
      </p:sp>
      <p:sp>
        <p:nvSpPr>
          <p:cNvPr id="561" name="Shape 561"/>
          <p:cNvSpPr/>
          <p:nvPr/>
        </p:nvSpPr>
        <p:spPr>
          <a:xfrm rot="-2700000">
            <a:off x="3807558" y="1637168"/>
            <a:ext cx="2481945" cy="907501"/>
          </a:xfrm>
          <a:prstGeom prst="roundRect">
            <a:avLst>
              <a:gd name="adj" fmla="val 50000"/>
            </a:avLst>
          </a:prstGeom>
          <a:solidFill>
            <a:srgbClr val="00CEF6"/>
          </a:solidFill>
          <a:ln>
            <a:noFill/>
          </a:ln>
        </p:spPr>
        <p:txBody>
          <a:bodyPr spcFirstLastPara="1" wrap="square" lIns="91425" tIns="45700" rIns="91425" bIns="45700" anchor="ctr" anchorCtr="0">
            <a:noAutofit/>
          </a:bodyPr>
          <a:lstStyle/>
          <a:p>
            <a:pPr>
              <a:buSzPts val="1100"/>
            </a:pPr>
            <a:endParaRPr dirty="0"/>
          </a:p>
        </p:txBody>
      </p:sp>
      <p:sp>
        <p:nvSpPr>
          <p:cNvPr id="562" name="Shape 562"/>
          <p:cNvSpPr/>
          <p:nvPr/>
        </p:nvSpPr>
        <p:spPr>
          <a:xfrm>
            <a:off x="3633789" y="1814998"/>
            <a:ext cx="1694400" cy="1694400"/>
          </a:xfrm>
          <a:prstGeom prst="ellipse">
            <a:avLst/>
          </a:prstGeom>
          <a:noFill/>
          <a:ln w="76200" cap="flat" cmpd="sng">
            <a:solidFill>
              <a:srgbClr val="7F7F7F">
                <a:alpha val="20000"/>
              </a:srgbClr>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latin typeface="Calibri"/>
              <a:ea typeface="Calibri"/>
              <a:cs typeface="Calibri"/>
              <a:sym typeface="Calibri"/>
            </a:endParaRPr>
          </a:p>
        </p:txBody>
      </p:sp>
      <p:sp>
        <p:nvSpPr>
          <p:cNvPr id="563" name="Shape 563"/>
          <p:cNvSpPr/>
          <p:nvPr/>
        </p:nvSpPr>
        <p:spPr>
          <a:xfrm>
            <a:off x="3632411" y="1814131"/>
            <a:ext cx="840300" cy="841500"/>
          </a:xfrm>
          <a:custGeom>
            <a:avLst/>
            <a:gdLst/>
            <a:ahLst/>
            <a:cxnLst/>
            <a:rect l="0" t="0" r="0" b="0"/>
            <a:pathLst>
              <a:path w="120000" h="120000" extrusionOk="0">
                <a:moveTo>
                  <a:pt x="120000" y="0"/>
                </a:moveTo>
                <a:cubicBezTo>
                  <a:pt x="53743" y="0"/>
                  <a:pt x="0" y="53743"/>
                  <a:pt x="0" y="120000"/>
                </a:cubicBezTo>
                <a:cubicBezTo>
                  <a:pt x="120000" y="120000"/>
                  <a:pt x="120000" y="120000"/>
                  <a:pt x="120000" y="120000"/>
                </a:cubicBezTo>
                <a:lnTo>
                  <a:pt x="120000" y="0"/>
                </a:lnTo>
                <a:close/>
              </a:path>
            </a:pathLst>
          </a:custGeom>
          <a:solidFill>
            <a:srgbClr val="8EC400"/>
          </a:solidFill>
          <a:ln>
            <a:noFill/>
          </a:ln>
        </p:spPr>
        <p:txBody>
          <a:bodyPr spcFirstLastPara="1" wrap="square" lIns="91425" tIns="45700" rIns="91425" bIns="45700" anchor="t" anchorCtr="0">
            <a:noAutofit/>
          </a:bodyPr>
          <a:lstStyle/>
          <a:p>
            <a:endParaRPr sz="2400" dirty="0"/>
          </a:p>
        </p:txBody>
      </p:sp>
      <p:sp>
        <p:nvSpPr>
          <p:cNvPr id="564" name="Shape 564"/>
          <p:cNvSpPr/>
          <p:nvPr/>
        </p:nvSpPr>
        <p:spPr>
          <a:xfrm>
            <a:off x="3632411" y="2666173"/>
            <a:ext cx="840300" cy="840300"/>
          </a:xfrm>
          <a:custGeom>
            <a:avLst/>
            <a:gdLst/>
            <a:ahLst/>
            <a:cxnLst/>
            <a:rect l="0" t="0" r="0" b="0"/>
            <a:pathLst>
              <a:path w="120000" h="120000" extrusionOk="0">
                <a:moveTo>
                  <a:pt x="0" y="0"/>
                </a:moveTo>
                <a:cubicBezTo>
                  <a:pt x="0" y="66256"/>
                  <a:pt x="53743" y="120000"/>
                  <a:pt x="120000" y="120000"/>
                </a:cubicBezTo>
                <a:cubicBezTo>
                  <a:pt x="120000" y="0"/>
                  <a:pt x="120000" y="0"/>
                  <a:pt x="120000" y="0"/>
                </a:cubicBezTo>
                <a:lnTo>
                  <a:pt x="0" y="0"/>
                </a:lnTo>
                <a:close/>
              </a:path>
            </a:pathLst>
          </a:custGeom>
          <a:solidFill>
            <a:srgbClr val="3468BC"/>
          </a:solidFill>
          <a:ln>
            <a:noFill/>
          </a:ln>
        </p:spPr>
        <p:txBody>
          <a:bodyPr spcFirstLastPara="1" wrap="square" lIns="91425" tIns="45700" rIns="91425" bIns="45700" anchor="t" anchorCtr="0">
            <a:noAutofit/>
          </a:bodyPr>
          <a:lstStyle/>
          <a:p>
            <a:endParaRPr sz="2400" dirty="0"/>
          </a:p>
        </p:txBody>
      </p:sp>
      <p:sp>
        <p:nvSpPr>
          <p:cNvPr id="565" name="Shape 565"/>
          <p:cNvSpPr/>
          <p:nvPr/>
        </p:nvSpPr>
        <p:spPr>
          <a:xfrm>
            <a:off x="4472917" y="1824889"/>
            <a:ext cx="841500" cy="8415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53743"/>
                  <a:pt x="66256" y="0"/>
                  <a:pt x="0" y="0"/>
                </a:cubicBezTo>
                <a:close/>
              </a:path>
            </a:pathLst>
          </a:custGeom>
          <a:solidFill>
            <a:srgbClr val="00A7C8"/>
          </a:solidFill>
          <a:ln>
            <a:noFill/>
          </a:ln>
        </p:spPr>
        <p:txBody>
          <a:bodyPr spcFirstLastPara="1" wrap="square" lIns="91425" tIns="45700" rIns="91425" bIns="45700" anchor="t" anchorCtr="0">
            <a:noAutofit/>
          </a:bodyPr>
          <a:lstStyle/>
          <a:p>
            <a:endParaRPr sz="2400" dirty="0"/>
          </a:p>
        </p:txBody>
      </p:sp>
      <p:sp>
        <p:nvSpPr>
          <p:cNvPr id="566" name="Shape 566"/>
          <p:cNvSpPr/>
          <p:nvPr/>
        </p:nvSpPr>
        <p:spPr>
          <a:xfrm>
            <a:off x="4472917" y="2666173"/>
            <a:ext cx="841500" cy="840300"/>
          </a:xfrm>
          <a:custGeom>
            <a:avLst/>
            <a:gdLst/>
            <a:ahLst/>
            <a:cxnLst/>
            <a:rect l="0" t="0" r="0" b="0"/>
            <a:pathLst>
              <a:path w="120000" h="120000" extrusionOk="0">
                <a:moveTo>
                  <a:pt x="0" y="120000"/>
                </a:moveTo>
                <a:cubicBezTo>
                  <a:pt x="66256" y="120000"/>
                  <a:pt x="120000" y="66256"/>
                  <a:pt x="120000" y="0"/>
                </a:cubicBezTo>
                <a:cubicBezTo>
                  <a:pt x="0" y="0"/>
                  <a:pt x="0" y="0"/>
                  <a:pt x="0" y="0"/>
                </a:cubicBezTo>
                <a:lnTo>
                  <a:pt x="0" y="120000"/>
                </a:lnTo>
                <a:close/>
              </a:path>
            </a:pathLst>
          </a:custGeom>
          <a:solidFill>
            <a:srgbClr val="1F273B"/>
          </a:solidFill>
          <a:ln>
            <a:noFill/>
          </a:ln>
        </p:spPr>
        <p:txBody>
          <a:bodyPr spcFirstLastPara="1" wrap="square" lIns="91425" tIns="45700" rIns="91425" bIns="45700" anchor="t" anchorCtr="0">
            <a:noAutofit/>
          </a:bodyPr>
          <a:lstStyle/>
          <a:p>
            <a:endParaRPr sz="2400" dirty="0"/>
          </a:p>
        </p:txBody>
      </p:sp>
      <p:sp>
        <p:nvSpPr>
          <p:cNvPr id="567" name="Shape 567"/>
          <p:cNvSpPr/>
          <p:nvPr/>
        </p:nvSpPr>
        <p:spPr>
          <a:xfrm>
            <a:off x="3777228" y="1969156"/>
            <a:ext cx="1354610" cy="1334729"/>
          </a:xfrm>
          <a:prstGeom prst="ellipse">
            <a:avLst/>
          </a:prstGeom>
          <a:gradFill>
            <a:gsLst>
              <a:gs pos="0">
                <a:srgbClr val="FFFFFF"/>
              </a:gs>
              <a:gs pos="81000">
                <a:srgbClr val="EEEEEE"/>
              </a:gs>
              <a:gs pos="100000">
                <a:srgbClr val="D8D8D8"/>
              </a:gs>
            </a:gsLst>
            <a:path path="circle">
              <a:fillToRect l="50000" t="50000" r="50000" b="50000"/>
            </a:path>
            <a:tileRect/>
          </a:gradFill>
          <a:ln>
            <a:noFill/>
          </a:ln>
        </p:spPr>
        <p:txBody>
          <a:bodyPr spcFirstLastPara="1" wrap="square" lIns="91425" tIns="1005825" rIns="91425" bIns="45700" anchor="ctr" anchorCtr="1">
            <a:noAutofit/>
          </a:bodyPr>
          <a:lstStyle/>
          <a:p>
            <a:pPr algn="ctr"/>
            <a:endParaRPr sz="1200" dirty="0">
              <a:solidFill>
                <a:srgbClr val="28324A"/>
              </a:solidFill>
              <a:latin typeface="Source Sans Pro"/>
              <a:ea typeface="Source Sans Pro"/>
              <a:cs typeface="Source Sans Pro"/>
              <a:sym typeface="Source Sans Pro"/>
            </a:endParaRPr>
          </a:p>
        </p:txBody>
      </p:sp>
      <p:sp>
        <p:nvSpPr>
          <p:cNvPr id="568" name="Shape 568"/>
          <p:cNvSpPr txBox="1"/>
          <p:nvPr/>
        </p:nvSpPr>
        <p:spPr>
          <a:xfrm rot="-2700000">
            <a:off x="2857564" y="3495592"/>
            <a:ext cx="1213829" cy="324139"/>
          </a:xfrm>
          <a:prstGeom prst="rect">
            <a:avLst/>
          </a:prstGeom>
          <a:noFill/>
          <a:ln>
            <a:noFill/>
          </a:ln>
        </p:spPr>
        <p:txBody>
          <a:bodyPr spcFirstLastPara="1" wrap="square" lIns="91425" tIns="45700" rIns="91425" bIns="45700" anchor="t" anchorCtr="0">
            <a:noAutofit/>
          </a:bodyPr>
          <a:lstStyle/>
          <a:p>
            <a:r>
              <a:rPr lang="fr-FR" dirty="0">
                <a:solidFill>
                  <a:srgbClr val="FFFFFF"/>
                </a:solidFill>
                <a:latin typeface="Source Sans Pro"/>
                <a:ea typeface="Source Sans Pro"/>
                <a:cs typeface="Source Sans Pro"/>
                <a:sym typeface="Source Sans Pro"/>
              </a:rPr>
              <a:t>SQLite, Room</a:t>
            </a:r>
            <a:endParaRPr dirty="0">
              <a:solidFill>
                <a:srgbClr val="FFFFFF"/>
              </a:solidFill>
              <a:latin typeface="Source Sans Pro"/>
              <a:ea typeface="Source Sans Pro"/>
              <a:cs typeface="Source Sans Pro"/>
              <a:sym typeface="Source Sans Pro"/>
            </a:endParaRPr>
          </a:p>
        </p:txBody>
      </p:sp>
      <p:sp>
        <p:nvSpPr>
          <p:cNvPr id="569" name="Shape 569"/>
          <p:cNvSpPr/>
          <p:nvPr/>
        </p:nvSpPr>
        <p:spPr>
          <a:xfrm>
            <a:off x="3751658" y="1311701"/>
            <a:ext cx="123900" cy="123900"/>
          </a:xfrm>
          <a:prstGeom prst="ellipse">
            <a:avLst/>
          </a:prstGeom>
          <a:solidFill>
            <a:srgbClr val="AFF000"/>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0" name="Shape 570"/>
          <p:cNvSpPr/>
          <p:nvPr/>
        </p:nvSpPr>
        <p:spPr>
          <a:xfrm>
            <a:off x="5066755" y="1311701"/>
            <a:ext cx="123900" cy="123900"/>
          </a:xfrm>
          <a:prstGeom prst="ellipse">
            <a:avLst/>
          </a:prstGeom>
          <a:solidFill>
            <a:srgbClr val="00CEF6"/>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1" name="Shape 571"/>
          <p:cNvSpPr/>
          <p:nvPr/>
        </p:nvSpPr>
        <p:spPr>
          <a:xfrm>
            <a:off x="5708039" y="1943932"/>
            <a:ext cx="123900" cy="123900"/>
          </a:xfrm>
          <a:prstGeom prst="ellipse">
            <a:avLst/>
          </a:prstGeom>
          <a:solidFill>
            <a:srgbClr val="00CEF6"/>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2" name="Shape 572"/>
          <p:cNvSpPr/>
          <p:nvPr/>
        </p:nvSpPr>
        <p:spPr>
          <a:xfrm>
            <a:off x="5708039" y="3251593"/>
            <a:ext cx="123900" cy="123900"/>
          </a:xfrm>
          <a:prstGeom prst="ellipse">
            <a:avLst/>
          </a:prstGeom>
          <a:solidFill>
            <a:srgbClr val="28324A"/>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3" name="Shape 573"/>
          <p:cNvSpPr/>
          <p:nvPr/>
        </p:nvSpPr>
        <p:spPr>
          <a:xfrm>
            <a:off x="3751658" y="3890259"/>
            <a:ext cx="123900" cy="123900"/>
          </a:xfrm>
          <a:prstGeom prst="ellipse">
            <a:avLst/>
          </a:prstGeom>
          <a:solidFill>
            <a:srgbClr val="3C78D8"/>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4" name="Shape 574"/>
          <p:cNvSpPr/>
          <p:nvPr/>
        </p:nvSpPr>
        <p:spPr>
          <a:xfrm>
            <a:off x="5066755" y="3890259"/>
            <a:ext cx="123900" cy="123900"/>
          </a:xfrm>
          <a:prstGeom prst="ellipse">
            <a:avLst/>
          </a:prstGeom>
          <a:solidFill>
            <a:srgbClr val="28324A"/>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5" name="Shape 575"/>
          <p:cNvSpPr/>
          <p:nvPr/>
        </p:nvSpPr>
        <p:spPr>
          <a:xfrm>
            <a:off x="3108649" y="1943932"/>
            <a:ext cx="123900" cy="123900"/>
          </a:xfrm>
          <a:prstGeom prst="ellipse">
            <a:avLst/>
          </a:prstGeom>
          <a:solidFill>
            <a:srgbClr val="AFF000"/>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6" name="Shape 576"/>
          <p:cNvSpPr/>
          <p:nvPr/>
        </p:nvSpPr>
        <p:spPr>
          <a:xfrm>
            <a:off x="3108649" y="3251593"/>
            <a:ext cx="123900" cy="123900"/>
          </a:xfrm>
          <a:prstGeom prst="ellipse">
            <a:avLst/>
          </a:prstGeom>
          <a:solidFill>
            <a:srgbClr val="3C78D8"/>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2400" dirty="0">
              <a:solidFill>
                <a:srgbClr val="FFFFFF"/>
              </a:solidFill>
            </a:endParaRPr>
          </a:p>
        </p:txBody>
      </p:sp>
      <p:sp>
        <p:nvSpPr>
          <p:cNvPr id="577" name="Shape 577"/>
          <p:cNvSpPr/>
          <p:nvPr/>
        </p:nvSpPr>
        <p:spPr>
          <a:xfrm rot="5400000">
            <a:off x="5645368" y="2379838"/>
            <a:ext cx="525300" cy="525300"/>
          </a:xfrm>
          <a:prstGeom prst="ellipse">
            <a:avLst/>
          </a:prstGeom>
          <a:solidFill>
            <a:srgbClr val="D8D8D8"/>
          </a:solidFill>
          <a:ln>
            <a:noFill/>
          </a:ln>
        </p:spPr>
        <p:txBody>
          <a:bodyPr spcFirstLastPara="1" wrap="square" lIns="91425" tIns="45700" rIns="91425" bIns="45700" anchor="ctr" anchorCtr="0">
            <a:noAutofit/>
          </a:bodyPr>
          <a:lstStyle/>
          <a:p>
            <a:pPr algn="ctr"/>
            <a:endParaRPr sz="2400" dirty="0">
              <a:solidFill>
                <a:srgbClr val="FFFFFF"/>
              </a:solidFill>
            </a:endParaRPr>
          </a:p>
        </p:txBody>
      </p:sp>
      <p:sp>
        <p:nvSpPr>
          <p:cNvPr id="578" name="Shape 578"/>
          <p:cNvSpPr/>
          <p:nvPr/>
        </p:nvSpPr>
        <p:spPr>
          <a:xfrm rot="5400000">
            <a:off x="2776350" y="2403249"/>
            <a:ext cx="525300" cy="525300"/>
          </a:xfrm>
          <a:prstGeom prst="ellipse">
            <a:avLst/>
          </a:prstGeom>
          <a:solidFill>
            <a:srgbClr val="D8D8D8"/>
          </a:solidFill>
          <a:ln>
            <a:noFill/>
          </a:ln>
        </p:spPr>
        <p:txBody>
          <a:bodyPr spcFirstLastPara="1" wrap="square" lIns="91425" tIns="45700" rIns="91425" bIns="45700" anchor="ctr" anchorCtr="0">
            <a:noAutofit/>
          </a:bodyPr>
          <a:lstStyle/>
          <a:p>
            <a:pPr algn="ctr"/>
            <a:endParaRPr sz="2400" dirty="0">
              <a:solidFill>
                <a:srgbClr val="FFFFFF"/>
              </a:solidFill>
            </a:endParaRPr>
          </a:p>
        </p:txBody>
      </p:sp>
      <p:sp>
        <p:nvSpPr>
          <p:cNvPr id="579" name="Shape 579"/>
          <p:cNvSpPr/>
          <p:nvPr/>
        </p:nvSpPr>
        <p:spPr>
          <a:xfrm>
            <a:off x="4211010" y="968449"/>
            <a:ext cx="525300" cy="525300"/>
          </a:xfrm>
          <a:prstGeom prst="ellipse">
            <a:avLst/>
          </a:prstGeom>
          <a:solidFill>
            <a:srgbClr val="D8D8D8"/>
          </a:solidFill>
          <a:ln>
            <a:noFill/>
          </a:ln>
        </p:spPr>
        <p:txBody>
          <a:bodyPr spcFirstLastPara="1" wrap="square" lIns="91425" tIns="45700" rIns="91425" bIns="45700" anchor="ctr" anchorCtr="0">
            <a:noAutofit/>
          </a:bodyPr>
          <a:lstStyle/>
          <a:p>
            <a:pPr algn="ctr"/>
            <a:endParaRPr sz="2400" dirty="0">
              <a:solidFill>
                <a:srgbClr val="FFFFFF"/>
              </a:solidFill>
            </a:endParaRPr>
          </a:p>
        </p:txBody>
      </p:sp>
      <p:sp>
        <p:nvSpPr>
          <p:cNvPr id="580" name="Shape 580"/>
          <p:cNvSpPr/>
          <p:nvPr/>
        </p:nvSpPr>
        <p:spPr>
          <a:xfrm>
            <a:off x="4211010" y="3838048"/>
            <a:ext cx="525300" cy="525300"/>
          </a:xfrm>
          <a:prstGeom prst="ellipse">
            <a:avLst/>
          </a:prstGeom>
          <a:solidFill>
            <a:srgbClr val="D8D8D8"/>
          </a:solidFill>
          <a:ln>
            <a:noFill/>
          </a:ln>
        </p:spPr>
        <p:txBody>
          <a:bodyPr spcFirstLastPara="1" wrap="square" lIns="91425" tIns="45700" rIns="91425" bIns="45700" anchor="ctr" anchorCtr="0">
            <a:noAutofit/>
          </a:bodyPr>
          <a:lstStyle/>
          <a:p>
            <a:pPr algn="ctr"/>
            <a:endParaRPr sz="2400" dirty="0">
              <a:solidFill>
                <a:srgbClr val="FFFFFF"/>
              </a:solidFill>
            </a:endParaRPr>
          </a:p>
        </p:txBody>
      </p:sp>
      <p:sp>
        <p:nvSpPr>
          <p:cNvPr id="581" name="Shape 581"/>
          <p:cNvSpPr txBox="1"/>
          <p:nvPr/>
        </p:nvSpPr>
        <p:spPr>
          <a:xfrm rot="-2700000">
            <a:off x="4962059" y="1416667"/>
            <a:ext cx="946047" cy="482129"/>
          </a:xfrm>
          <a:prstGeom prst="rect">
            <a:avLst/>
          </a:prstGeom>
          <a:noFill/>
          <a:ln>
            <a:noFill/>
          </a:ln>
        </p:spPr>
        <p:txBody>
          <a:bodyPr spcFirstLastPara="1" wrap="square" lIns="91425" tIns="45700" rIns="91425" bIns="45700" anchor="t" anchorCtr="0">
            <a:noAutofit/>
          </a:bodyPr>
          <a:lstStyle/>
          <a:p>
            <a:pPr algn="ctr"/>
            <a:r>
              <a:rPr lang="fr-FR" dirty="0">
                <a:solidFill>
                  <a:srgbClr val="FFFFFF"/>
                </a:solidFill>
                <a:latin typeface="Source Sans Pro"/>
                <a:ea typeface="Source Sans Pro"/>
                <a:cs typeface="Source Sans Pro"/>
                <a:sym typeface="Source Sans Pro"/>
              </a:rPr>
              <a:t>Java, </a:t>
            </a:r>
          </a:p>
          <a:p>
            <a:pPr algn="ctr"/>
            <a:r>
              <a:rPr lang="fr-FR" dirty="0">
                <a:solidFill>
                  <a:srgbClr val="FFFFFF"/>
                </a:solidFill>
                <a:latin typeface="Source Sans Pro"/>
                <a:ea typeface="Source Sans Pro"/>
                <a:cs typeface="Source Sans Pro"/>
                <a:sym typeface="Source Sans Pro"/>
              </a:rPr>
              <a:t>XML</a:t>
            </a:r>
          </a:p>
        </p:txBody>
      </p:sp>
      <p:sp>
        <p:nvSpPr>
          <p:cNvPr id="582" name="Shape 582"/>
          <p:cNvSpPr txBox="1"/>
          <p:nvPr/>
        </p:nvSpPr>
        <p:spPr>
          <a:xfrm rot="2700000">
            <a:off x="2857866" y="1504386"/>
            <a:ext cx="1170969" cy="324139"/>
          </a:xfrm>
          <a:prstGeom prst="rect">
            <a:avLst/>
          </a:prstGeom>
          <a:noFill/>
          <a:ln>
            <a:noFill/>
          </a:ln>
        </p:spPr>
        <p:txBody>
          <a:bodyPr spcFirstLastPara="1" wrap="square" lIns="91425" tIns="45700" rIns="91425" bIns="45700" anchor="t" anchorCtr="0">
            <a:noAutofit/>
          </a:bodyPr>
          <a:lstStyle/>
          <a:p>
            <a:r>
              <a:rPr lang="en" sz="1200" dirty="0">
                <a:solidFill>
                  <a:srgbClr val="FFFFFF"/>
                </a:solidFill>
                <a:latin typeface="Source Sans Pro"/>
                <a:ea typeface="Source Sans Pro"/>
                <a:cs typeface="Source Sans Pro"/>
                <a:sym typeface="Source Sans Pro"/>
              </a:rPr>
              <a:t>Android Studio</a:t>
            </a:r>
            <a:endParaRPr sz="1200" dirty="0">
              <a:latin typeface="Source Sans Pro"/>
              <a:ea typeface="Source Sans Pro"/>
              <a:cs typeface="Source Sans Pro"/>
              <a:sym typeface="Source Sans Pro"/>
            </a:endParaRPr>
          </a:p>
        </p:txBody>
      </p:sp>
      <p:sp>
        <p:nvSpPr>
          <p:cNvPr id="583" name="Shape 583"/>
          <p:cNvSpPr txBox="1"/>
          <p:nvPr/>
        </p:nvSpPr>
        <p:spPr>
          <a:xfrm rot="2700000">
            <a:off x="4988512" y="3461463"/>
            <a:ext cx="1166727" cy="324139"/>
          </a:xfrm>
          <a:prstGeom prst="rect">
            <a:avLst/>
          </a:prstGeom>
          <a:noFill/>
          <a:ln>
            <a:noFill/>
          </a:ln>
        </p:spPr>
        <p:txBody>
          <a:bodyPr spcFirstLastPara="1" wrap="square" lIns="91425" tIns="45700" rIns="91425" bIns="45700" anchor="t" anchorCtr="0">
            <a:noAutofit/>
          </a:bodyPr>
          <a:lstStyle/>
          <a:p>
            <a:r>
              <a:rPr lang="en" dirty="0">
                <a:solidFill>
                  <a:srgbClr val="FFFFFF"/>
                </a:solidFill>
                <a:latin typeface="Source Sans Pro"/>
                <a:ea typeface="Source Sans Pro"/>
                <a:cs typeface="Source Sans Pro"/>
                <a:sym typeface="Source Sans Pro"/>
              </a:rPr>
              <a:t>ColorPicker,WeekVeiw</a:t>
            </a:r>
            <a:endParaRPr dirty="0">
              <a:latin typeface="Source Sans Pro"/>
              <a:ea typeface="Source Sans Pro"/>
              <a:cs typeface="Source Sans Pro"/>
              <a:sym typeface="Source Sans Pro"/>
            </a:endParaRPr>
          </a:p>
        </p:txBody>
      </p:sp>
      <p:grpSp>
        <p:nvGrpSpPr>
          <p:cNvPr id="585" name="Shape 585"/>
          <p:cNvGrpSpPr/>
          <p:nvPr/>
        </p:nvGrpSpPr>
        <p:grpSpPr>
          <a:xfrm>
            <a:off x="6216058" y="1098434"/>
            <a:ext cx="1952705" cy="655221"/>
            <a:chOff x="8539601" y="1476652"/>
            <a:chExt cx="2839471" cy="952771"/>
          </a:xfrm>
        </p:grpSpPr>
        <p:sp>
          <p:nvSpPr>
            <p:cNvPr id="586" name="Shape 586"/>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endParaRPr sz="1100" dirty="0">
                <a:solidFill>
                  <a:srgbClr val="3F3F3F"/>
                </a:solidFill>
                <a:latin typeface="Source Sans Pro"/>
                <a:ea typeface="Source Sans Pro"/>
                <a:cs typeface="Source Sans Pro"/>
                <a:sym typeface="Source Sans Pro"/>
              </a:endParaRPr>
            </a:p>
          </p:txBody>
        </p:sp>
        <p:sp>
          <p:nvSpPr>
            <p:cNvPr id="587" name="Shape 587"/>
            <p:cNvSpPr txBox="1"/>
            <p:nvPr/>
          </p:nvSpPr>
          <p:spPr>
            <a:xfrm>
              <a:off x="8539601" y="1476652"/>
              <a:ext cx="2810101" cy="400200"/>
            </a:xfrm>
            <a:prstGeom prst="rect">
              <a:avLst/>
            </a:prstGeom>
            <a:noFill/>
            <a:ln>
              <a:noFill/>
            </a:ln>
          </p:spPr>
          <p:txBody>
            <a:bodyPr spcFirstLastPara="1" wrap="square" lIns="91425" tIns="45700" rIns="91425" bIns="45700" anchor="t" anchorCtr="0">
              <a:noAutofit/>
            </a:bodyPr>
            <a:lstStyle/>
            <a:p>
              <a:r>
                <a:rPr lang="fr-FR" sz="1800" dirty="0">
                  <a:solidFill>
                    <a:srgbClr val="00CEF6"/>
                  </a:solidFill>
                  <a:latin typeface="Source Sans Pro"/>
                  <a:ea typeface="Source Sans Pro"/>
                  <a:cs typeface="Source Sans Pro"/>
                  <a:sym typeface="Source Sans Pro"/>
                </a:rPr>
                <a:t>Java et XML</a:t>
              </a:r>
              <a:endParaRPr sz="1800" dirty="0">
                <a:solidFill>
                  <a:srgbClr val="00CEF6"/>
                </a:solidFill>
                <a:latin typeface="Source Sans Pro"/>
                <a:ea typeface="Source Sans Pro"/>
                <a:cs typeface="Source Sans Pro"/>
                <a:sym typeface="Source Sans Pro"/>
              </a:endParaRPr>
            </a:p>
          </p:txBody>
        </p:sp>
      </p:grpSp>
      <p:grpSp>
        <p:nvGrpSpPr>
          <p:cNvPr id="588" name="Shape 588"/>
          <p:cNvGrpSpPr/>
          <p:nvPr/>
        </p:nvGrpSpPr>
        <p:grpSpPr>
          <a:xfrm>
            <a:off x="6243032" y="3261427"/>
            <a:ext cx="2577287" cy="647074"/>
            <a:chOff x="6426462" y="3475458"/>
            <a:chExt cx="2844686" cy="714210"/>
          </a:xfrm>
        </p:grpSpPr>
        <p:sp>
          <p:nvSpPr>
            <p:cNvPr id="589" name="Shape 589"/>
            <p:cNvSpPr txBox="1"/>
            <p:nvPr/>
          </p:nvSpPr>
          <p:spPr>
            <a:xfrm>
              <a:off x="6426462" y="3745968"/>
              <a:ext cx="2719643" cy="443700"/>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endParaRPr sz="1100" dirty="0">
                <a:solidFill>
                  <a:srgbClr val="3F3F3F"/>
                </a:solidFill>
                <a:latin typeface="Source Sans Pro"/>
                <a:ea typeface="Source Sans Pro"/>
                <a:cs typeface="Source Sans Pro"/>
                <a:sym typeface="Source Sans Pro"/>
              </a:endParaRPr>
            </a:p>
          </p:txBody>
        </p:sp>
        <p:sp>
          <p:nvSpPr>
            <p:cNvPr id="590" name="Shape 590"/>
            <p:cNvSpPr txBox="1"/>
            <p:nvPr/>
          </p:nvSpPr>
          <p:spPr>
            <a:xfrm>
              <a:off x="6426462" y="3475458"/>
              <a:ext cx="2844686" cy="303900"/>
            </a:xfrm>
            <a:prstGeom prst="rect">
              <a:avLst/>
            </a:prstGeom>
            <a:noFill/>
            <a:ln>
              <a:noFill/>
            </a:ln>
          </p:spPr>
          <p:txBody>
            <a:bodyPr spcFirstLastPara="1" wrap="square" lIns="91425" tIns="45700" rIns="91425" bIns="45700" anchor="t" anchorCtr="0">
              <a:noAutofit/>
            </a:bodyPr>
            <a:lstStyle/>
            <a:p>
              <a:r>
                <a:rPr lang="en" sz="1800" dirty="0">
                  <a:solidFill>
                    <a:srgbClr val="28324A"/>
                  </a:solidFill>
                  <a:latin typeface="Source Sans Pro"/>
                  <a:ea typeface="Source Sans Pro"/>
                  <a:cs typeface="Source Sans Pro"/>
                  <a:sym typeface="Source Sans Pro"/>
                </a:rPr>
                <a:t>Color</a:t>
              </a:r>
              <a:r>
                <a:rPr lang="fr-FR" sz="1800" dirty="0">
                  <a:solidFill>
                    <a:srgbClr val="28324A"/>
                  </a:solidFill>
                  <a:latin typeface="Source Sans Pro"/>
                  <a:ea typeface="Source Sans Pro"/>
                  <a:cs typeface="Source Sans Pro"/>
                  <a:sym typeface="Source Sans Pro"/>
                </a:rPr>
                <a:t>P</a:t>
              </a:r>
              <a:r>
                <a:rPr lang="en" sz="1800" dirty="0">
                  <a:solidFill>
                    <a:srgbClr val="28324A"/>
                  </a:solidFill>
                  <a:latin typeface="Source Sans Pro"/>
                  <a:ea typeface="Source Sans Pro"/>
                  <a:cs typeface="Source Sans Pro"/>
                  <a:sym typeface="Source Sans Pro"/>
                </a:rPr>
                <a:t>icker et </a:t>
              </a:r>
              <a:r>
                <a:rPr lang="fr-FR" sz="1800" dirty="0">
                  <a:solidFill>
                    <a:srgbClr val="28324A"/>
                  </a:solidFill>
                  <a:latin typeface="Source Sans Pro"/>
                  <a:ea typeface="Source Sans Pro"/>
                  <a:cs typeface="Source Sans Pro"/>
                  <a:sym typeface="Source Sans Pro"/>
                </a:rPr>
                <a:t>W</a:t>
              </a:r>
              <a:r>
                <a:rPr lang="en" sz="1800" dirty="0">
                  <a:solidFill>
                    <a:srgbClr val="28324A"/>
                  </a:solidFill>
                  <a:latin typeface="Source Sans Pro"/>
                  <a:ea typeface="Source Sans Pro"/>
                  <a:cs typeface="Source Sans Pro"/>
                  <a:sym typeface="Source Sans Pro"/>
                </a:rPr>
                <a:t>eekView</a:t>
              </a:r>
              <a:endParaRPr sz="1800" dirty="0">
                <a:solidFill>
                  <a:srgbClr val="28324A"/>
                </a:solidFill>
                <a:latin typeface="Source Sans Pro"/>
                <a:ea typeface="Source Sans Pro"/>
                <a:cs typeface="Source Sans Pro"/>
                <a:sym typeface="Source Sans Pro"/>
              </a:endParaRPr>
            </a:p>
          </p:txBody>
        </p:sp>
      </p:grpSp>
      <p:grpSp>
        <p:nvGrpSpPr>
          <p:cNvPr id="591" name="Shape 591"/>
          <p:cNvGrpSpPr/>
          <p:nvPr/>
        </p:nvGrpSpPr>
        <p:grpSpPr>
          <a:xfrm>
            <a:off x="770511" y="1106490"/>
            <a:ext cx="1932507" cy="898021"/>
            <a:chOff x="8578272" y="1488369"/>
            <a:chExt cx="2810100" cy="1305832"/>
          </a:xfrm>
        </p:grpSpPr>
        <p:sp>
          <p:nvSpPr>
            <p:cNvPr id="592" name="Shape 592"/>
            <p:cNvSpPr txBox="1"/>
            <p:nvPr/>
          </p:nvSpPr>
          <p:spPr>
            <a:xfrm>
              <a:off x="8578272" y="1786769"/>
              <a:ext cx="2800799" cy="1007432"/>
            </a:xfrm>
            <a:prstGeom prst="rect">
              <a:avLst/>
            </a:prstGeom>
            <a:noFill/>
            <a:ln>
              <a:noFill/>
            </a:ln>
          </p:spPr>
          <p:txBody>
            <a:bodyPr spcFirstLastPara="1" wrap="square" lIns="91425" tIns="45700" rIns="91425" bIns="45700" anchor="t" anchorCtr="0">
              <a:noAutofit/>
            </a:bodyPr>
            <a:lstStyle/>
            <a:p>
              <a:pPr algn="r"/>
              <a:endParaRPr sz="1800" dirty="0">
                <a:solidFill>
                  <a:srgbClr val="3F3F3F"/>
                </a:solidFill>
                <a:latin typeface="Source Sans Pro"/>
                <a:ea typeface="Source Sans Pro"/>
                <a:cs typeface="Source Sans Pro"/>
                <a:sym typeface="Source Sans Pro"/>
              </a:endParaRPr>
            </a:p>
          </p:txBody>
        </p:sp>
        <p:sp>
          <p:nvSpPr>
            <p:cNvPr id="593" name="Shape 593"/>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algn="r"/>
              <a:r>
                <a:rPr lang="en" sz="1800" dirty="0">
                  <a:solidFill>
                    <a:srgbClr val="8EC400"/>
                  </a:solidFill>
                  <a:latin typeface="Source Sans Pro"/>
                  <a:ea typeface="Source Sans Pro"/>
                  <a:cs typeface="Source Sans Pro"/>
                  <a:sym typeface="Source Sans Pro"/>
                </a:rPr>
                <a:t>Android Studio</a:t>
              </a:r>
              <a:endParaRPr sz="1800" dirty="0">
                <a:solidFill>
                  <a:srgbClr val="8EC400"/>
                </a:solidFill>
                <a:latin typeface="Source Sans Pro"/>
                <a:ea typeface="Source Sans Pro"/>
                <a:cs typeface="Source Sans Pro"/>
                <a:sym typeface="Source Sans Pro"/>
              </a:endParaRPr>
            </a:p>
          </p:txBody>
        </p:sp>
      </p:grpSp>
      <p:grpSp>
        <p:nvGrpSpPr>
          <p:cNvPr id="594" name="Shape 594"/>
          <p:cNvGrpSpPr/>
          <p:nvPr/>
        </p:nvGrpSpPr>
        <p:grpSpPr>
          <a:xfrm>
            <a:off x="760704" y="3274317"/>
            <a:ext cx="1986102" cy="401991"/>
            <a:chOff x="375330" y="3489686"/>
            <a:chExt cx="2192164" cy="443699"/>
          </a:xfrm>
        </p:grpSpPr>
        <p:sp>
          <p:nvSpPr>
            <p:cNvPr id="595" name="Shape 595"/>
            <p:cNvSpPr txBox="1"/>
            <p:nvPr/>
          </p:nvSpPr>
          <p:spPr>
            <a:xfrm>
              <a:off x="441394" y="3489686"/>
              <a:ext cx="2126100" cy="443699"/>
            </a:xfrm>
            <a:prstGeom prst="rect">
              <a:avLst/>
            </a:prstGeom>
            <a:noFill/>
            <a:ln>
              <a:noFill/>
            </a:ln>
          </p:spPr>
          <p:txBody>
            <a:bodyPr spcFirstLastPara="1" wrap="square" lIns="91425" tIns="45700" rIns="91425" bIns="45700" anchor="t" anchorCtr="0">
              <a:noAutofit/>
            </a:bodyPr>
            <a:lstStyle/>
            <a:p>
              <a:pPr marL="171450" indent="-171450" algn="r">
                <a:buFont typeface="Arial" panose="020B0604020202020204" pitchFamily="34" charset="0"/>
                <a:buChar char="•"/>
              </a:pPr>
              <a:endParaRPr sz="1100" dirty="0">
                <a:solidFill>
                  <a:srgbClr val="3F3F3F"/>
                </a:solidFill>
                <a:latin typeface="Source Sans Pro"/>
                <a:ea typeface="Source Sans Pro"/>
                <a:cs typeface="Source Sans Pro"/>
                <a:sym typeface="Source Sans Pro"/>
              </a:endParaRPr>
            </a:p>
          </p:txBody>
        </p:sp>
        <p:sp>
          <p:nvSpPr>
            <p:cNvPr id="53" name="Shape 596">
              <a:extLst>
                <a:ext uri="{FF2B5EF4-FFF2-40B4-BE49-F238E27FC236}">
                  <a16:creationId xmlns:a16="http://schemas.microsoft.com/office/drawing/2014/main" id="{7E1DF014-22C7-41F5-BD20-CB511ABEE43B}"/>
                </a:ext>
              </a:extLst>
            </p:cNvPr>
            <p:cNvSpPr txBox="1"/>
            <p:nvPr/>
          </p:nvSpPr>
          <p:spPr>
            <a:xfrm>
              <a:off x="375330" y="3629485"/>
              <a:ext cx="2133000" cy="303900"/>
            </a:xfrm>
            <a:prstGeom prst="rect">
              <a:avLst/>
            </a:prstGeom>
            <a:noFill/>
            <a:ln>
              <a:noFill/>
            </a:ln>
          </p:spPr>
          <p:txBody>
            <a:bodyPr spcFirstLastPara="1" wrap="square" lIns="91425" tIns="45700" rIns="91425" bIns="45700" anchor="t" anchorCtr="0">
              <a:noAutofit/>
            </a:bodyPr>
            <a:lstStyle/>
            <a:p>
              <a:pPr algn="r"/>
              <a:r>
                <a:rPr lang="fr-FR" sz="1800" dirty="0">
                  <a:solidFill>
                    <a:srgbClr val="3468BC"/>
                  </a:solidFill>
                  <a:latin typeface="Source Sans Pro"/>
                  <a:ea typeface="Source Sans Pro"/>
                  <a:cs typeface="Source Sans Pro"/>
                  <a:sym typeface="Source Sans Pro"/>
                </a:rPr>
                <a:t>SQLite et Room</a:t>
              </a:r>
              <a:endParaRPr sz="1800" dirty="0">
                <a:solidFill>
                  <a:srgbClr val="3468BC"/>
                </a:solidFill>
                <a:latin typeface="Source Sans Pro"/>
                <a:ea typeface="Source Sans Pro"/>
                <a:cs typeface="Source Sans Pro"/>
                <a:sym typeface="Source Sans Pro"/>
              </a:endParaRPr>
            </a:p>
          </p:txBody>
        </p:sp>
      </p:gr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8782" y="2058270"/>
            <a:ext cx="952939" cy="792131"/>
          </a:xfrm>
          <a:prstGeom prst="rect">
            <a:avLst/>
          </a:prstGeom>
        </p:spPr>
      </p:pic>
      <p:sp>
        <p:nvSpPr>
          <p:cNvPr id="5" name="ZoneTexte 4"/>
          <p:cNvSpPr txBox="1"/>
          <p:nvPr/>
        </p:nvSpPr>
        <p:spPr>
          <a:xfrm>
            <a:off x="3871147" y="2802717"/>
            <a:ext cx="1232838" cy="307777"/>
          </a:xfrm>
          <a:prstGeom prst="rect">
            <a:avLst/>
          </a:prstGeom>
          <a:noFill/>
        </p:spPr>
        <p:txBody>
          <a:bodyPr wrap="square" rtlCol="0">
            <a:spAutoFit/>
          </a:bodyPr>
          <a:lstStyle/>
          <a:p>
            <a:r>
              <a:rPr lang="fr-FR" dirty="0">
                <a:solidFill>
                  <a:schemeClr val="tx2">
                    <a:lumMod val="50000"/>
                  </a:schemeClr>
                </a:solidFill>
              </a:rPr>
              <a:t>Git et GitHub</a:t>
            </a:r>
          </a:p>
        </p:txBody>
      </p:sp>
      <p:sp>
        <p:nvSpPr>
          <p:cNvPr id="52" name="ZoneTexte 51"/>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12</a:t>
            </a:r>
          </a:p>
        </p:txBody>
      </p:sp>
    </p:spTree>
    <p:extLst>
      <p:ext uri="{BB962C8B-B14F-4D97-AF65-F5344CB8AC3E}">
        <p14:creationId xmlns:p14="http://schemas.microsoft.com/office/powerpoint/2010/main" val="2202919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75851" y="402898"/>
            <a:ext cx="6996600" cy="715800"/>
          </a:xfrm>
          <a:prstGeom prst="rect">
            <a:avLst/>
          </a:prstGeom>
        </p:spPr>
        <p:txBody>
          <a:bodyPr spcFirstLastPara="1" wrap="square" lIns="91425" tIns="91425" rIns="91425" bIns="91425" anchor="b" anchorCtr="0">
            <a:noAutofit/>
          </a:bodyPr>
          <a:lstStyle/>
          <a:p>
            <a:pPr lvl="0"/>
            <a:r>
              <a:rPr lang="fr-FR" sz="4000" dirty="0"/>
              <a:t>2. Interfaces de l’application</a:t>
            </a:r>
            <a:endParaRPr sz="4000" dirty="0">
              <a:solidFill>
                <a:srgbClr val="3C78D8"/>
              </a:solidFill>
            </a:endParaRPr>
          </a:p>
        </p:txBody>
      </p:sp>
      <p:sp>
        <p:nvSpPr>
          <p:cNvPr id="485" name="Shape 485"/>
          <p:cNvSpPr txBox="1">
            <a:spLocks noGrp="1"/>
          </p:cNvSpPr>
          <p:nvPr>
            <p:ph type="body" idx="1"/>
          </p:nvPr>
        </p:nvSpPr>
        <p:spPr>
          <a:xfrm>
            <a:off x="1075851" y="1319459"/>
            <a:ext cx="6996600" cy="2401204"/>
          </a:xfrm>
          <a:prstGeom prst="rect">
            <a:avLst/>
          </a:prstGeom>
        </p:spPr>
        <p:txBody>
          <a:bodyPr spcFirstLastPara="1" wrap="square" lIns="91425" tIns="91425" rIns="91425" bIns="91425" anchor="t" anchorCtr="0">
            <a:noAutofit/>
          </a:bodyPr>
          <a:lstStyle/>
          <a:p>
            <a:pPr>
              <a:spcBef>
                <a:spcPts val="0"/>
              </a:spcBef>
            </a:pPr>
            <a:r>
              <a:rPr lang="fr-FR" sz="2800" dirty="0"/>
              <a:t>Interface d’accueil.</a:t>
            </a:r>
          </a:p>
          <a:p>
            <a:pPr>
              <a:spcBef>
                <a:spcPts val="0"/>
              </a:spcBef>
            </a:pPr>
            <a:endParaRPr lang="fr-FR" sz="2800" dirty="0"/>
          </a:p>
          <a:p>
            <a:pPr>
              <a:spcBef>
                <a:spcPts val="0"/>
              </a:spcBef>
            </a:pPr>
            <a:r>
              <a:rPr lang="fr-FR" sz="2800" dirty="0"/>
              <a:t>Interface calendrier.</a:t>
            </a:r>
          </a:p>
          <a:p>
            <a:pPr marL="101598" indent="0">
              <a:spcBef>
                <a:spcPts val="0"/>
              </a:spcBef>
              <a:buNone/>
            </a:pPr>
            <a:endParaRPr lang="fr-FR" sz="2800" dirty="0"/>
          </a:p>
          <a:p>
            <a:pPr>
              <a:spcBef>
                <a:spcPts val="0"/>
              </a:spcBef>
            </a:pPr>
            <a:r>
              <a:rPr lang="fr-FR" sz="2800" dirty="0"/>
              <a:t>Interface ajout d’un événement.</a:t>
            </a:r>
            <a:endParaRPr sz="2800" dirty="0"/>
          </a:p>
          <a:p>
            <a:pPr marL="0" indent="0">
              <a:buNone/>
            </a:pPr>
            <a:endParaRPr dirty="0"/>
          </a:p>
        </p:txBody>
      </p:sp>
      <p:sp>
        <p:nvSpPr>
          <p:cNvPr id="7" name="ZoneTexte 6"/>
          <p:cNvSpPr txBox="1"/>
          <p:nvPr/>
        </p:nvSpPr>
        <p:spPr>
          <a:xfrm>
            <a:off x="7904747" y="4533900"/>
            <a:ext cx="769354" cy="707886"/>
          </a:xfrm>
          <a:prstGeom prst="rect">
            <a:avLst/>
          </a:prstGeom>
          <a:noFill/>
        </p:spPr>
        <p:txBody>
          <a:bodyPr wrap="square" rtlCol="0">
            <a:spAutoFit/>
          </a:bodyPr>
          <a:lstStyle/>
          <a:p>
            <a:r>
              <a:rPr lang="fr-FR" sz="4000" dirty="0">
                <a:solidFill>
                  <a:srgbClr val="3C78D8"/>
                </a:solidFill>
              </a:rPr>
              <a:t>13</a:t>
            </a:r>
          </a:p>
        </p:txBody>
      </p:sp>
    </p:spTree>
    <p:extLst>
      <p:ext uri="{BB962C8B-B14F-4D97-AF65-F5344CB8AC3E}">
        <p14:creationId xmlns:p14="http://schemas.microsoft.com/office/powerpoint/2010/main" val="4037761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p:nvPr/>
        </p:nvSpPr>
        <p:spPr>
          <a:xfrm>
            <a:off x="5375411" y="489802"/>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endParaRPr dirty="0"/>
          </a:p>
        </p:txBody>
      </p:sp>
      <p:sp>
        <p:nvSpPr>
          <p:cNvPr id="705" name="Shape 705"/>
          <p:cNvSpPr txBox="1">
            <a:spLocks noGrp="1"/>
          </p:cNvSpPr>
          <p:nvPr>
            <p:ph type="body" idx="4294967295"/>
          </p:nvPr>
        </p:nvSpPr>
        <p:spPr>
          <a:xfrm>
            <a:off x="457199" y="3172077"/>
            <a:ext cx="3159941" cy="1481597"/>
          </a:xfrm>
          <a:prstGeom prst="rect">
            <a:avLst/>
          </a:prstGeom>
        </p:spPr>
        <p:txBody>
          <a:bodyPr spcFirstLastPara="1" wrap="square" lIns="91425" tIns="91425" rIns="91425" bIns="91425" anchor="b" anchorCtr="0">
            <a:noAutofit/>
          </a:bodyPr>
          <a:lstStyle/>
          <a:p>
            <a:pPr marL="0" indent="0">
              <a:buNone/>
            </a:pPr>
            <a:r>
              <a:rPr lang="en" b="1" dirty="0">
                <a:solidFill>
                  <a:srgbClr val="FFFFFF"/>
                </a:solidFill>
                <a:latin typeface="Oswald"/>
                <a:ea typeface="Oswald"/>
                <a:cs typeface="Oswald"/>
                <a:sym typeface="Oswald"/>
              </a:rPr>
              <a:t>INTERFACE </a:t>
            </a:r>
            <a:r>
              <a:rPr lang="fr-FR" b="1" dirty="0">
                <a:solidFill>
                  <a:srgbClr val="FFFFFF"/>
                </a:solidFill>
                <a:latin typeface="Oswald"/>
                <a:ea typeface="Oswald"/>
                <a:cs typeface="Oswald"/>
                <a:sym typeface="Oswald"/>
              </a:rPr>
              <a:t>D’ACCUEIL </a:t>
            </a:r>
          </a:p>
          <a:p>
            <a:pPr marL="0" indent="0">
              <a:buNone/>
            </a:pPr>
            <a:r>
              <a:rPr lang="en" b="1" dirty="0">
                <a:solidFill>
                  <a:srgbClr val="FFFFFF"/>
                </a:solidFill>
                <a:latin typeface="Oswald"/>
                <a:ea typeface="Oswald"/>
                <a:cs typeface="Oswald"/>
                <a:sym typeface="Oswald"/>
              </a:rPr>
              <a:t>(3 jours)</a:t>
            </a:r>
            <a:endParaRPr lang="en" sz="9600" b="1" dirty="0">
              <a:solidFill>
                <a:srgbClr val="3C78D8"/>
              </a:solidFill>
              <a:latin typeface="Oswald"/>
              <a:ea typeface="Oswald"/>
              <a:cs typeface="Oswald"/>
              <a:sym typeface="Oswald"/>
            </a:endParaRPr>
          </a:p>
          <a:p>
            <a:pPr marL="0" indent="0">
              <a:buNone/>
            </a:pPr>
            <a:r>
              <a:rPr lang="fr-FR" dirty="0">
                <a:latin typeface="Source Sans Pro" panose="020B0604020202020204" charset="0"/>
                <a:sym typeface="Oswald"/>
              </a:rPr>
              <a:t>Affichage des événements avec la couleur qui leur correspondent</a:t>
            </a:r>
            <a:r>
              <a:rPr lang="fr-FR" dirty="0">
                <a:solidFill>
                  <a:schemeClr val="accent1">
                    <a:lumMod val="75000"/>
                  </a:schemeClr>
                </a:solidFill>
                <a:latin typeface="Source Sans Pro" panose="020B0604020202020204" charset="0"/>
                <a:sym typeface="Oswald"/>
              </a:rPr>
              <a:t>.</a:t>
            </a:r>
          </a:p>
        </p:txBody>
      </p:sp>
      <p:sp>
        <p:nvSpPr>
          <p:cNvPr id="706" name="Shape 706"/>
          <p:cNvSpPr/>
          <p:nvPr/>
        </p:nvSpPr>
        <p:spPr>
          <a:xfrm>
            <a:off x="5468726" y="839001"/>
            <a:ext cx="1888500" cy="3356100"/>
          </a:xfrm>
          <a:prstGeom prst="rect">
            <a:avLst/>
          </a:prstGeom>
          <a:solidFill>
            <a:srgbClr val="F3F3F3"/>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algn="ctr"/>
            <a:r>
              <a:rPr lang="en" sz="1000">
                <a:solidFill>
                  <a:srgbClr val="999999"/>
                </a:solidFill>
                <a:latin typeface="Source Sans Pro"/>
                <a:ea typeface="Source Sans Pro"/>
                <a:cs typeface="Source Sans Pro"/>
                <a:sym typeface="Source Sans Pro"/>
              </a:rPr>
              <a:t>Place your screenshot here</a:t>
            </a:r>
            <a:endParaRPr sz="1000" dirty="0">
              <a:solidFill>
                <a:srgbClr val="999999"/>
              </a:solidFill>
              <a:latin typeface="Source Sans Pro"/>
              <a:ea typeface="Source Sans Pro"/>
              <a:cs typeface="Source Sans Pro"/>
              <a:sym typeface="Source Sans Pro"/>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8726" y="840176"/>
            <a:ext cx="1887145" cy="3354925"/>
          </a:xfrm>
          <a:prstGeom prst="rect">
            <a:avLst/>
          </a:prstGeom>
        </p:spPr>
      </p:pic>
      <p:sp>
        <p:nvSpPr>
          <p:cNvPr id="6" name="ZoneTexte 5"/>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14</a:t>
            </a:r>
          </a:p>
        </p:txBody>
      </p:sp>
    </p:spTree>
    <p:extLst>
      <p:ext uri="{BB962C8B-B14F-4D97-AF65-F5344CB8AC3E}">
        <p14:creationId xmlns:p14="http://schemas.microsoft.com/office/powerpoint/2010/main" val="2145141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p:nvPr/>
        </p:nvSpPr>
        <p:spPr>
          <a:xfrm>
            <a:off x="5375411" y="489802"/>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endParaRPr dirty="0"/>
          </a:p>
        </p:txBody>
      </p:sp>
      <p:sp>
        <p:nvSpPr>
          <p:cNvPr id="705" name="Shape 705"/>
          <p:cNvSpPr txBox="1">
            <a:spLocks noGrp="1"/>
          </p:cNvSpPr>
          <p:nvPr>
            <p:ph type="body" idx="4294967295"/>
          </p:nvPr>
        </p:nvSpPr>
        <p:spPr>
          <a:xfrm>
            <a:off x="554304" y="3245972"/>
            <a:ext cx="3575400" cy="949129"/>
          </a:xfrm>
          <a:prstGeom prst="rect">
            <a:avLst/>
          </a:prstGeom>
        </p:spPr>
        <p:txBody>
          <a:bodyPr spcFirstLastPara="1" wrap="square" lIns="91425" tIns="91425" rIns="91425" bIns="91425" anchor="b" anchorCtr="0">
            <a:noAutofit/>
          </a:bodyPr>
          <a:lstStyle/>
          <a:p>
            <a:pPr marL="0" indent="0">
              <a:buNone/>
            </a:pPr>
            <a:r>
              <a:rPr lang="fr-FR" b="1" dirty="0">
                <a:solidFill>
                  <a:srgbClr val="FFFFFF"/>
                </a:solidFill>
                <a:latin typeface="Oswald"/>
                <a:ea typeface="Oswald"/>
                <a:cs typeface="Oswald"/>
                <a:sym typeface="Oswald"/>
              </a:rPr>
              <a:t>INTERFACE CALENDRIER</a:t>
            </a:r>
          </a:p>
          <a:p>
            <a:pPr marL="0" indent="0">
              <a:buNone/>
            </a:pPr>
            <a:r>
              <a:rPr lang="fr-FR" dirty="0">
                <a:latin typeface="Source Sans Pro" panose="020B0604020202020204" charset="0"/>
                <a:sym typeface="Oswald"/>
              </a:rPr>
              <a:t>Liste des calendriers.</a:t>
            </a:r>
          </a:p>
        </p:txBody>
      </p:sp>
      <p:sp>
        <p:nvSpPr>
          <p:cNvPr id="706" name="Shape 706"/>
          <p:cNvSpPr/>
          <p:nvPr/>
        </p:nvSpPr>
        <p:spPr>
          <a:xfrm>
            <a:off x="5468726" y="839001"/>
            <a:ext cx="1888500" cy="3356100"/>
          </a:xfrm>
          <a:prstGeom prst="rect">
            <a:avLst/>
          </a:prstGeom>
          <a:solidFill>
            <a:srgbClr val="F3F3F3"/>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algn="ctr"/>
            <a:r>
              <a:rPr lang="en" sz="1000">
                <a:solidFill>
                  <a:srgbClr val="999999"/>
                </a:solidFill>
                <a:latin typeface="Source Sans Pro"/>
                <a:ea typeface="Source Sans Pro"/>
                <a:cs typeface="Source Sans Pro"/>
                <a:sym typeface="Source Sans Pro"/>
              </a:rPr>
              <a:t>Place your screenshot here</a:t>
            </a:r>
            <a:endParaRPr sz="1000" dirty="0">
              <a:solidFill>
                <a:srgbClr val="999999"/>
              </a:solidFill>
              <a:latin typeface="Source Sans Pro"/>
              <a:ea typeface="Source Sans Pro"/>
              <a:cs typeface="Source Sans Pro"/>
              <a:sym typeface="Source Sans Pro"/>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8727" y="839001"/>
            <a:ext cx="1887806" cy="3356100"/>
          </a:xfrm>
          <a:prstGeom prst="rect">
            <a:avLst/>
          </a:prstGeom>
        </p:spPr>
      </p:pic>
      <p:sp>
        <p:nvSpPr>
          <p:cNvPr id="6" name="ZoneTexte 5"/>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15</a:t>
            </a:r>
          </a:p>
        </p:txBody>
      </p:sp>
    </p:spTree>
    <p:extLst>
      <p:ext uri="{BB962C8B-B14F-4D97-AF65-F5344CB8AC3E}">
        <p14:creationId xmlns:p14="http://schemas.microsoft.com/office/powerpoint/2010/main" val="120005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75851" y="402898"/>
            <a:ext cx="6996600" cy="715800"/>
          </a:xfrm>
          <a:prstGeom prst="rect">
            <a:avLst/>
          </a:prstGeom>
        </p:spPr>
        <p:txBody>
          <a:bodyPr spcFirstLastPara="1" wrap="square" lIns="91425" tIns="91425" rIns="91425" bIns="91425" anchor="b" anchorCtr="0">
            <a:noAutofit/>
          </a:bodyPr>
          <a:lstStyle/>
          <a:p>
            <a:pPr lvl="0"/>
            <a:r>
              <a:rPr lang="fr-FR" sz="4000" dirty="0">
                <a:cs typeface="Times New Roman" pitchFamily="18" charset="0"/>
              </a:rPr>
              <a:t>Plan de la présentation</a:t>
            </a:r>
            <a:endParaRPr sz="4000" dirty="0"/>
          </a:p>
        </p:txBody>
      </p:sp>
      <p:sp>
        <p:nvSpPr>
          <p:cNvPr id="485" name="Shape 485"/>
          <p:cNvSpPr txBox="1">
            <a:spLocks noGrp="1"/>
          </p:cNvSpPr>
          <p:nvPr>
            <p:ph type="body" idx="1"/>
          </p:nvPr>
        </p:nvSpPr>
        <p:spPr>
          <a:xfrm>
            <a:off x="1075851" y="1319459"/>
            <a:ext cx="6996600" cy="2401204"/>
          </a:xfrm>
          <a:prstGeom prst="rect">
            <a:avLst/>
          </a:prstGeom>
        </p:spPr>
        <p:txBody>
          <a:bodyPr spcFirstLastPara="1" wrap="square" lIns="91425" tIns="91425" rIns="91425" bIns="91425" anchor="t" anchorCtr="0">
            <a:noAutofit/>
          </a:bodyPr>
          <a:lstStyle/>
          <a:p>
            <a:pPr>
              <a:spcBef>
                <a:spcPts val="0"/>
              </a:spcBef>
            </a:pPr>
            <a:r>
              <a:rPr lang="fr-FR" sz="2800" dirty="0"/>
              <a:t>Introduction</a:t>
            </a:r>
          </a:p>
          <a:p>
            <a:pPr>
              <a:spcBef>
                <a:spcPts val="0"/>
              </a:spcBef>
            </a:pPr>
            <a:r>
              <a:rPr lang="fr-FR" sz="2800" dirty="0"/>
              <a:t>Spécification des besoins et conception</a:t>
            </a:r>
          </a:p>
          <a:p>
            <a:pPr>
              <a:spcBef>
                <a:spcPts val="0"/>
              </a:spcBef>
            </a:pPr>
            <a:r>
              <a:rPr lang="fr-FR" sz="2800" dirty="0"/>
              <a:t>Implémentation</a:t>
            </a:r>
          </a:p>
          <a:p>
            <a:pPr>
              <a:spcBef>
                <a:spcPts val="0"/>
              </a:spcBef>
            </a:pPr>
            <a:r>
              <a:rPr lang="fr-FR" sz="2800" dirty="0"/>
              <a:t>Conclusion</a:t>
            </a:r>
          </a:p>
          <a:p>
            <a:pPr>
              <a:spcBef>
                <a:spcPts val="0"/>
              </a:spcBef>
            </a:pPr>
            <a:endParaRPr dirty="0"/>
          </a:p>
          <a:p>
            <a:pPr marL="0" indent="0">
              <a:buNone/>
            </a:pPr>
            <a:endParaRPr dirty="0"/>
          </a:p>
        </p:txBody>
      </p:sp>
      <p:sp>
        <p:nvSpPr>
          <p:cNvPr id="9" name="ZoneTexte 8"/>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1</a:t>
            </a:r>
          </a:p>
        </p:txBody>
      </p:sp>
    </p:spTree>
    <p:extLst>
      <p:ext uri="{BB962C8B-B14F-4D97-AF65-F5344CB8AC3E}">
        <p14:creationId xmlns:p14="http://schemas.microsoft.com/office/powerpoint/2010/main" val="3440994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p:nvPr/>
        </p:nvSpPr>
        <p:spPr>
          <a:xfrm>
            <a:off x="5375411" y="489802"/>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endParaRPr dirty="0"/>
          </a:p>
        </p:txBody>
      </p:sp>
      <p:sp>
        <p:nvSpPr>
          <p:cNvPr id="705" name="Shape 705"/>
          <p:cNvSpPr txBox="1">
            <a:spLocks noGrp="1"/>
          </p:cNvSpPr>
          <p:nvPr>
            <p:ph type="body" idx="4294967295"/>
          </p:nvPr>
        </p:nvSpPr>
        <p:spPr>
          <a:xfrm>
            <a:off x="460683" y="2927747"/>
            <a:ext cx="3575400" cy="1725964"/>
          </a:xfrm>
          <a:prstGeom prst="rect">
            <a:avLst/>
          </a:prstGeom>
        </p:spPr>
        <p:txBody>
          <a:bodyPr spcFirstLastPara="1" wrap="square" lIns="91425" tIns="91425" rIns="91425" bIns="91425" anchor="b" anchorCtr="0">
            <a:noAutofit/>
          </a:bodyPr>
          <a:lstStyle/>
          <a:p>
            <a:pPr marL="0" indent="0">
              <a:buNone/>
            </a:pPr>
            <a:r>
              <a:rPr lang="en" b="1" dirty="0">
                <a:solidFill>
                  <a:srgbClr val="FFFFFF"/>
                </a:solidFill>
                <a:latin typeface="Oswald"/>
                <a:ea typeface="Oswald"/>
                <a:cs typeface="Oswald"/>
                <a:sym typeface="Oswald"/>
              </a:rPr>
              <a:t>INTERFACE AJOUT D’UN EVENEMENT</a:t>
            </a:r>
            <a:endParaRPr lang="fr-FR" dirty="0">
              <a:latin typeface="Source Sans Pro" panose="020B0604020202020204" charset="0"/>
              <a:sym typeface="Oswald"/>
            </a:endParaRPr>
          </a:p>
          <a:p>
            <a:pPr marL="0" indent="0">
              <a:buNone/>
            </a:pPr>
            <a:r>
              <a:rPr lang="fr-FR" dirty="0">
                <a:latin typeface="Source Sans Pro" panose="020B0604020202020204" charset="0"/>
                <a:ea typeface="Oswald"/>
                <a:cs typeface="Oswald"/>
                <a:sym typeface="Oswald"/>
              </a:rPr>
              <a:t>Bouton flottant pour enregistrer l’événement.</a:t>
            </a:r>
            <a:endParaRPr lang="en" dirty="0">
              <a:latin typeface="Source Sans Pro" panose="020B0604020202020204" charset="0"/>
              <a:ea typeface="Oswald"/>
              <a:cs typeface="Oswald"/>
              <a:sym typeface="Oswald"/>
            </a:endParaRPr>
          </a:p>
          <a:p>
            <a:pPr marL="0" indent="0">
              <a:buNone/>
            </a:pPr>
            <a:endParaRPr lang="fr-FR" sz="1400" b="1" dirty="0">
              <a:solidFill>
                <a:schemeClr val="tx1"/>
              </a:solidFill>
              <a:latin typeface="Oswald"/>
              <a:ea typeface="Oswald"/>
              <a:cs typeface="Oswald"/>
              <a:sym typeface="Oswald"/>
            </a:endParaRPr>
          </a:p>
        </p:txBody>
      </p:sp>
      <p:sp>
        <p:nvSpPr>
          <p:cNvPr id="706" name="Shape 706"/>
          <p:cNvSpPr/>
          <p:nvPr/>
        </p:nvSpPr>
        <p:spPr>
          <a:xfrm>
            <a:off x="5468726" y="839001"/>
            <a:ext cx="1888500" cy="3356100"/>
          </a:xfrm>
          <a:prstGeom prst="rect">
            <a:avLst/>
          </a:prstGeom>
          <a:solidFill>
            <a:srgbClr val="F3F3F3"/>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algn="ctr"/>
            <a:r>
              <a:rPr lang="en" sz="1000">
                <a:solidFill>
                  <a:srgbClr val="999999"/>
                </a:solidFill>
                <a:latin typeface="Source Sans Pro"/>
                <a:ea typeface="Source Sans Pro"/>
                <a:cs typeface="Source Sans Pro"/>
                <a:sym typeface="Source Sans Pro"/>
              </a:rPr>
              <a:t>Place your screenshot here</a:t>
            </a:r>
            <a:endParaRPr sz="1000" dirty="0">
              <a:solidFill>
                <a:srgbClr val="999999"/>
              </a:solidFill>
              <a:latin typeface="Source Sans Pro"/>
              <a:ea typeface="Source Sans Pro"/>
              <a:cs typeface="Source Sans Pro"/>
              <a:sym typeface="Source Sans Pro"/>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2219" y="839002"/>
            <a:ext cx="1887806" cy="3356100"/>
          </a:xfrm>
          <a:prstGeom prst="rect">
            <a:avLst/>
          </a:prstGeom>
        </p:spPr>
      </p:pic>
      <p:sp>
        <p:nvSpPr>
          <p:cNvPr id="6" name="ZoneTexte 5"/>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16</a:t>
            </a:r>
          </a:p>
        </p:txBody>
      </p:sp>
    </p:spTree>
    <p:extLst>
      <p:ext uri="{BB962C8B-B14F-4D97-AF65-F5344CB8AC3E}">
        <p14:creationId xmlns:p14="http://schemas.microsoft.com/office/powerpoint/2010/main" val="2592037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1653988" y="3031150"/>
            <a:ext cx="5869962" cy="1159800"/>
          </a:xfrm>
          <a:prstGeom prst="rect">
            <a:avLst/>
          </a:prstGeom>
        </p:spPr>
        <p:txBody>
          <a:bodyPr spcFirstLastPara="1" wrap="square" lIns="91425" tIns="91425" rIns="91425" bIns="91425" anchor="b" anchorCtr="0">
            <a:noAutofit/>
          </a:bodyPr>
          <a:lstStyle/>
          <a:p>
            <a:r>
              <a:rPr lang="fr-FR" sz="6000" dirty="0"/>
              <a:t>Conclusion</a:t>
            </a:r>
            <a:endParaRPr sz="6000" dirty="0"/>
          </a:p>
        </p:txBody>
      </p:sp>
      <p:sp>
        <p:nvSpPr>
          <p:cNvPr id="473" name="Shape 47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indent="0"/>
            <a:r>
              <a:rPr lang="fr-FR" sz="2800" dirty="0"/>
              <a:t>Synthèse, Perspectives</a:t>
            </a:r>
            <a:endParaRPr sz="2800" dirty="0"/>
          </a:p>
        </p:txBody>
      </p:sp>
      <p:sp>
        <p:nvSpPr>
          <p:cNvPr id="474" name="Shape 474"/>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algn="ctr"/>
            <a:r>
              <a:rPr lang="en" sz="12000" b="1" dirty="0">
                <a:solidFill>
                  <a:srgbClr val="3C78D8"/>
                </a:solidFill>
                <a:latin typeface="Oswald"/>
                <a:sym typeface="Oswald"/>
              </a:rPr>
              <a:t>4</a:t>
            </a:r>
            <a:endParaRPr sz="12000" dirty="0">
              <a:solidFill>
                <a:srgbClr val="3C78D8"/>
              </a:solidFill>
            </a:endParaRPr>
          </a:p>
        </p:txBody>
      </p:sp>
    </p:spTree>
    <p:extLst>
      <p:ext uri="{BB962C8B-B14F-4D97-AF65-F5344CB8AC3E}">
        <p14:creationId xmlns:p14="http://schemas.microsoft.com/office/powerpoint/2010/main" val="570615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Shape 666"/>
          <p:cNvSpPr txBox="1">
            <a:spLocks noGrp="1"/>
          </p:cNvSpPr>
          <p:nvPr>
            <p:ph type="title"/>
          </p:nvPr>
        </p:nvSpPr>
        <p:spPr>
          <a:xfrm>
            <a:off x="1047751" y="100725"/>
            <a:ext cx="6996600" cy="715800"/>
          </a:xfrm>
          <a:prstGeom prst="rect">
            <a:avLst/>
          </a:prstGeom>
        </p:spPr>
        <p:txBody>
          <a:bodyPr spcFirstLastPara="1" wrap="square" lIns="91425" tIns="91425" rIns="91425" bIns="91425" anchor="b" anchorCtr="0">
            <a:noAutofit/>
          </a:bodyPr>
          <a:lstStyle/>
          <a:p>
            <a:r>
              <a:rPr lang="en" sz="4000" dirty="0"/>
              <a:t>Synthèse</a:t>
            </a:r>
            <a:endParaRPr sz="4000" dirty="0"/>
          </a:p>
        </p:txBody>
      </p:sp>
      <p:sp>
        <p:nvSpPr>
          <p:cNvPr id="668" name="Shape 668"/>
          <p:cNvSpPr txBox="1">
            <a:spLocks noGrp="1"/>
          </p:cNvSpPr>
          <p:nvPr>
            <p:ph type="body" idx="2"/>
          </p:nvPr>
        </p:nvSpPr>
        <p:spPr>
          <a:xfrm>
            <a:off x="749019" y="1670014"/>
            <a:ext cx="8384255" cy="1050186"/>
          </a:xfrm>
          <a:prstGeom prst="rect">
            <a:avLst/>
          </a:prstGeom>
        </p:spPr>
        <p:txBody>
          <a:bodyPr spcFirstLastPara="1" wrap="square" lIns="91425" tIns="91425" rIns="91425" bIns="91425" anchor="t" anchorCtr="0">
            <a:noAutofit/>
          </a:bodyPr>
          <a:lstStyle/>
          <a:p>
            <a:pPr marL="0" indent="0">
              <a:buNone/>
            </a:pPr>
            <a:r>
              <a:rPr lang="fr-FR" sz="2400" b="1" dirty="0"/>
              <a:t>O</a:t>
            </a:r>
            <a:r>
              <a:rPr lang="en" sz="2400" b="1" dirty="0"/>
              <a:t>bjectif :</a:t>
            </a:r>
            <a:endParaRPr sz="2400" b="1" dirty="0"/>
          </a:p>
          <a:p>
            <a:pPr marL="0" indent="0">
              <a:buNone/>
            </a:pPr>
            <a:r>
              <a:rPr lang="fr-FR" sz="2400" dirty="0"/>
              <a:t>Concevoir une application Android permettant la gestion optimale du temps de l’étudiant.</a:t>
            </a:r>
            <a:endParaRPr lang="fr-FR" sz="2400" b="1" dirty="0"/>
          </a:p>
        </p:txBody>
      </p:sp>
      <p:sp>
        <p:nvSpPr>
          <p:cNvPr id="669" name="Shape 669"/>
          <p:cNvSpPr txBox="1">
            <a:spLocks noGrp="1"/>
          </p:cNvSpPr>
          <p:nvPr>
            <p:ph type="body" idx="3"/>
          </p:nvPr>
        </p:nvSpPr>
        <p:spPr>
          <a:xfrm>
            <a:off x="759743" y="767630"/>
            <a:ext cx="8384255" cy="987740"/>
          </a:xfrm>
          <a:prstGeom prst="rect">
            <a:avLst/>
          </a:prstGeom>
        </p:spPr>
        <p:txBody>
          <a:bodyPr spcFirstLastPara="1" wrap="square" lIns="91425" tIns="91425" rIns="91425" bIns="91425" anchor="t" anchorCtr="0">
            <a:noAutofit/>
          </a:bodyPr>
          <a:lstStyle/>
          <a:p>
            <a:pPr marL="0" indent="0">
              <a:buNone/>
            </a:pPr>
            <a:r>
              <a:rPr lang="fr-FR" sz="2400" b="1" dirty="0"/>
              <a:t>Contexte et problématique :</a:t>
            </a:r>
          </a:p>
          <a:p>
            <a:pPr marL="0" indent="0">
              <a:buNone/>
            </a:pPr>
            <a:r>
              <a:rPr lang="fr-FR" sz="1100" dirty="0"/>
              <a:t> </a:t>
            </a:r>
            <a:r>
              <a:rPr lang="fr-FR" sz="2400" dirty="0"/>
              <a:t>La nécessité de la gestion du temps chez </a:t>
            </a:r>
            <a:r>
              <a:rPr lang="fr-FR" sz="2400"/>
              <a:t>les étudiants.  </a:t>
            </a:r>
            <a:endParaRPr lang="fr-FR" sz="2400" dirty="0"/>
          </a:p>
        </p:txBody>
      </p:sp>
      <p:sp>
        <p:nvSpPr>
          <p:cNvPr id="31" name="Shape 670"/>
          <p:cNvSpPr txBox="1">
            <a:spLocks/>
          </p:cNvSpPr>
          <p:nvPr/>
        </p:nvSpPr>
        <p:spPr>
          <a:xfrm>
            <a:off x="749019" y="2901191"/>
            <a:ext cx="8384255" cy="1325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189" marR="0" lvl="0" indent="-330192" algn="l" rtl="0">
              <a:lnSpc>
                <a:spcPct val="100000"/>
              </a:lnSpc>
              <a:spcBef>
                <a:spcPts val="60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1pPr>
            <a:lvl2pPr marL="914377" marR="0" lvl="1"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2pPr>
            <a:lvl3pPr marL="1371566" marR="0" lvl="2"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3pPr>
            <a:lvl4pPr marL="1828754" marR="0" lvl="3"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4pPr>
            <a:lvl5pPr marL="2285943" marR="0" lvl="4"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5pPr>
            <a:lvl6pPr marL="2743131" marR="0" lvl="5"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6pPr>
            <a:lvl7pPr marL="3200320" marR="0" lvl="6"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7pPr>
            <a:lvl8pPr marL="3657509" marR="0" lvl="7"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8pPr>
            <a:lvl9pPr marL="4114697" marR="0" lvl="8" indent="-330192"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9pPr>
          </a:lstStyle>
          <a:p>
            <a:pPr marL="0" indent="0">
              <a:buFont typeface="Source Sans Pro"/>
              <a:buNone/>
            </a:pPr>
            <a:r>
              <a:rPr lang="en-US" sz="2400" b="1" dirty="0"/>
              <a:t>Conception :</a:t>
            </a:r>
          </a:p>
          <a:p>
            <a:pPr marL="0" indent="0">
              <a:buFont typeface="Source Sans Pro"/>
              <a:buNone/>
            </a:pPr>
            <a:r>
              <a:rPr lang="fr-FR" sz="2400" dirty="0"/>
              <a:t>Analyse</a:t>
            </a:r>
            <a:r>
              <a:rPr lang="en-US" sz="2400" dirty="0"/>
              <a:t> et  </a:t>
            </a:r>
            <a:r>
              <a:rPr lang="fr-FR" sz="2400" dirty="0"/>
              <a:t>modélisation</a:t>
            </a:r>
            <a:r>
              <a:rPr lang="en-US" sz="2400" dirty="0"/>
              <a:t> des  </a:t>
            </a:r>
            <a:r>
              <a:rPr lang="fr-FR" sz="2400" dirty="0"/>
              <a:t>fonctionnalités</a:t>
            </a:r>
            <a:r>
              <a:rPr lang="en-US" sz="2400" dirty="0"/>
              <a:t> nécessaires  grâce au </a:t>
            </a:r>
            <a:r>
              <a:rPr lang="en-US" sz="2400" dirty="0" err="1"/>
              <a:t>langage</a:t>
            </a:r>
            <a:r>
              <a:rPr lang="en-US" sz="2400" dirty="0"/>
              <a:t> UML.</a:t>
            </a:r>
          </a:p>
        </p:txBody>
      </p:sp>
      <p:grpSp>
        <p:nvGrpSpPr>
          <p:cNvPr id="34" name="Shape 673"/>
          <p:cNvGrpSpPr/>
          <p:nvPr/>
        </p:nvGrpSpPr>
        <p:grpSpPr>
          <a:xfrm>
            <a:off x="159661" y="1824684"/>
            <a:ext cx="464315" cy="494725"/>
            <a:chOff x="5970800" y="1619250"/>
            <a:chExt cx="428650" cy="456725"/>
          </a:xfrm>
          <a:solidFill>
            <a:srgbClr val="44DBF8"/>
          </a:solidFill>
        </p:grpSpPr>
        <p:sp>
          <p:nvSpPr>
            <p:cNvPr id="35" name="Shape 674"/>
            <p:cNvSpPr/>
            <p:nvPr/>
          </p:nvSpPr>
          <p:spPr>
            <a:xfrm>
              <a:off x="5970800"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grpFill/>
            <a:ln>
              <a:noFill/>
            </a:ln>
          </p:spPr>
          <p:txBody>
            <a:bodyPr spcFirstLastPara="1" wrap="square" lIns="91425" tIns="91425" rIns="91425" bIns="91425" anchor="ctr" anchorCtr="0">
              <a:noAutofit/>
            </a:bodyPr>
            <a:lstStyle/>
            <a:p>
              <a:endParaRPr dirty="0"/>
            </a:p>
          </p:txBody>
        </p:sp>
        <p:sp>
          <p:nvSpPr>
            <p:cNvPr id="36" name="Shape 675"/>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grpFill/>
            <a:ln>
              <a:noFill/>
            </a:ln>
          </p:spPr>
          <p:txBody>
            <a:bodyPr spcFirstLastPara="1" wrap="square" lIns="91425" tIns="91425" rIns="91425" bIns="91425" anchor="ctr" anchorCtr="0">
              <a:noAutofit/>
            </a:bodyPr>
            <a:lstStyle/>
            <a:p>
              <a:endParaRPr dirty="0"/>
            </a:p>
          </p:txBody>
        </p:sp>
        <p:sp>
          <p:nvSpPr>
            <p:cNvPr id="37" name="Shape 676"/>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grpFill/>
            <a:ln>
              <a:noFill/>
            </a:ln>
          </p:spPr>
          <p:txBody>
            <a:bodyPr spcFirstLastPara="1" wrap="square" lIns="91425" tIns="91425" rIns="91425" bIns="91425" anchor="ctr" anchorCtr="0">
              <a:noAutofit/>
            </a:bodyPr>
            <a:lstStyle/>
            <a:p>
              <a:endParaRPr dirty="0"/>
            </a:p>
          </p:txBody>
        </p:sp>
        <p:sp>
          <p:nvSpPr>
            <p:cNvPr id="38" name="Shape 677"/>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grpFill/>
            <a:ln>
              <a:noFill/>
            </a:ln>
          </p:spPr>
          <p:txBody>
            <a:bodyPr spcFirstLastPara="1" wrap="square" lIns="91425" tIns="91425" rIns="91425" bIns="91425" anchor="ctr" anchorCtr="0">
              <a:noAutofit/>
            </a:bodyPr>
            <a:lstStyle/>
            <a:p>
              <a:endParaRPr dirty="0"/>
            </a:p>
          </p:txBody>
        </p:sp>
        <p:sp>
          <p:nvSpPr>
            <p:cNvPr id="39" name="Shape 678"/>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grpFill/>
            <a:ln>
              <a:noFill/>
            </a:ln>
          </p:spPr>
          <p:txBody>
            <a:bodyPr spcFirstLastPara="1" wrap="square" lIns="91425" tIns="91425" rIns="91425" bIns="91425" anchor="ctr" anchorCtr="0">
              <a:noAutofit/>
            </a:bodyPr>
            <a:lstStyle/>
            <a:p>
              <a:endParaRPr dirty="0"/>
            </a:p>
          </p:txBody>
        </p:sp>
      </p:grpSp>
      <p:grpSp>
        <p:nvGrpSpPr>
          <p:cNvPr id="40" name="Shape 835"/>
          <p:cNvGrpSpPr/>
          <p:nvPr/>
        </p:nvGrpSpPr>
        <p:grpSpPr>
          <a:xfrm>
            <a:off x="170899" y="3113291"/>
            <a:ext cx="365499" cy="365499"/>
            <a:chOff x="1922075" y="1629000"/>
            <a:chExt cx="437200" cy="437200"/>
          </a:xfrm>
          <a:solidFill>
            <a:srgbClr val="3C78D8"/>
          </a:solidFill>
        </p:grpSpPr>
        <p:sp>
          <p:nvSpPr>
            <p:cNvPr id="41" name="Shape 836"/>
            <p:cNvSpPr/>
            <p:nvPr/>
          </p:nvSpPr>
          <p:spPr>
            <a:xfrm>
              <a:off x="2208425" y="1629000"/>
              <a:ext cx="150850" cy="150850"/>
            </a:xfrm>
            <a:custGeom>
              <a:avLst/>
              <a:gdLst/>
              <a:ahLst/>
              <a:cxnLst/>
              <a:rect l="0" t="0" r="0" b="0"/>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endParaRPr dirty="0"/>
            </a:p>
          </p:txBody>
        </p:sp>
        <p:sp>
          <p:nvSpPr>
            <p:cNvPr id="42" name="Shape 837"/>
            <p:cNvSpPr/>
            <p:nvPr/>
          </p:nvSpPr>
          <p:spPr>
            <a:xfrm>
              <a:off x="1922075" y="1686400"/>
              <a:ext cx="379800" cy="379800"/>
            </a:xfrm>
            <a:custGeom>
              <a:avLst/>
              <a:gdLst/>
              <a:ahLst/>
              <a:cxnLst/>
              <a:rect l="0" t="0" r="0" b="0"/>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endParaRPr dirty="0"/>
            </a:p>
          </p:txBody>
        </p:sp>
      </p:grpSp>
      <p:grpSp>
        <p:nvGrpSpPr>
          <p:cNvPr id="53" name="Shape 798"/>
          <p:cNvGrpSpPr/>
          <p:nvPr/>
        </p:nvGrpSpPr>
        <p:grpSpPr>
          <a:xfrm>
            <a:off x="114950" y="1019404"/>
            <a:ext cx="484193" cy="484193"/>
            <a:chOff x="6660750" y="298550"/>
            <a:chExt cx="396900" cy="396300"/>
          </a:xfrm>
          <a:solidFill>
            <a:srgbClr val="BDF32E"/>
          </a:solidFill>
        </p:grpSpPr>
        <p:sp>
          <p:nvSpPr>
            <p:cNvPr id="54" name="Shape 799"/>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grpFill/>
            <a:ln>
              <a:noFill/>
            </a:ln>
          </p:spPr>
          <p:txBody>
            <a:bodyPr spcFirstLastPara="1" wrap="square" lIns="91425" tIns="91425" rIns="91425" bIns="91425" anchor="ctr" anchorCtr="0">
              <a:noAutofit/>
            </a:bodyPr>
            <a:lstStyle/>
            <a:p>
              <a:endParaRPr dirty="0"/>
            </a:p>
          </p:txBody>
        </p:sp>
        <p:sp>
          <p:nvSpPr>
            <p:cNvPr id="55" name="Shape 800"/>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grpFill/>
            <a:ln>
              <a:noFill/>
            </a:ln>
          </p:spPr>
          <p:txBody>
            <a:bodyPr spcFirstLastPara="1" wrap="square" lIns="91425" tIns="91425" rIns="91425" bIns="91425" anchor="ctr" anchorCtr="0">
              <a:noAutofit/>
            </a:bodyPr>
            <a:lstStyle/>
            <a:p>
              <a:endParaRPr dirty="0"/>
            </a:p>
          </p:txBody>
        </p:sp>
      </p:grpSp>
      <p:sp>
        <p:nvSpPr>
          <p:cNvPr id="43" name="ZoneTexte 42"/>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17</a:t>
            </a:r>
          </a:p>
        </p:txBody>
      </p:sp>
    </p:spTree>
    <p:extLst>
      <p:ext uri="{BB962C8B-B14F-4D97-AF65-F5344CB8AC3E}">
        <p14:creationId xmlns:p14="http://schemas.microsoft.com/office/powerpoint/2010/main" val="4055851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Shape 666"/>
          <p:cNvSpPr txBox="1">
            <a:spLocks noGrp="1"/>
          </p:cNvSpPr>
          <p:nvPr>
            <p:ph type="title"/>
          </p:nvPr>
        </p:nvSpPr>
        <p:spPr>
          <a:xfrm>
            <a:off x="1047751" y="100725"/>
            <a:ext cx="6996600" cy="715800"/>
          </a:xfrm>
          <a:prstGeom prst="rect">
            <a:avLst/>
          </a:prstGeom>
        </p:spPr>
        <p:txBody>
          <a:bodyPr spcFirstLastPara="1" wrap="square" lIns="91425" tIns="91425" rIns="91425" bIns="91425" anchor="b" anchorCtr="0">
            <a:noAutofit/>
          </a:bodyPr>
          <a:lstStyle/>
          <a:p>
            <a:r>
              <a:rPr lang="fr-FR" sz="4000" dirty="0"/>
              <a:t>Synthèse</a:t>
            </a:r>
            <a:endParaRPr sz="4000" dirty="0"/>
          </a:p>
        </p:txBody>
      </p:sp>
      <p:sp>
        <p:nvSpPr>
          <p:cNvPr id="670" name="Shape 670"/>
          <p:cNvSpPr txBox="1">
            <a:spLocks noGrp="1"/>
          </p:cNvSpPr>
          <p:nvPr>
            <p:ph type="body" idx="1"/>
          </p:nvPr>
        </p:nvSpPr>
        <p:spPr>
          <a:xfrm>
            <a:off x="773973" y="754209"/>
            <a:ext cx="8060025" cy="1305000"/>
          </a:xfrm>
          <a:prstGeom prst="rect">
            <a:avLst/>
          </a:prstGeom>
        </p:spPr>
        <p:txBody>
          <a:bodyPr spcFirstLastPara="1" wrap="square" lIns="91425" tIns="91425" rIns="91425" bIns="91425" anchor="t" anchorCtr="0">
            <a:noAutofit/>
          </a:bodyPr>
          <a:lstStyle/>
          <a:p>
            <a:pPr marL="0" indent="0">
              <a:buNone/>
            </a:pPr>
            <a:r>
              <a:rPr lang="fr-FR" sz="2400" b="1" dirty="0"/>
              <a:t>I</a:t>
            </a:r>
            <a:r>
              <a:rPr lang="en" sz="2400" b="1" dirty="0"/>
              <a:t>mpl</a:t>
            </a:r>
            <a:r>
              <a:rPr lang="fr-FR" sz="2400" b="1" dirty="0"/>
              <a:t>é</a:t>
            </a:r>
            <a:r>
              <a:rPr lang="en" sz="2400" b="1" dirty="0"/>
              <a:t>mentation :</a:t>
            </a:r>
          </a:p>
          <a:p>
            <a:pPr marL="0" indent="0">
              <a:buNone/>
            </a:pPr>
            <a:r>
              <a:rPr lang="fr-FR" sz="2400" dirty="0"/>
              <a:t>U</a:t>
            </a:r>
            <a:r>
              <a:rPr lang="en" sz="2400" dirty="0"/>
              <a:t>tilisation des diff</a:t>
            </a:r>
            <a:r>
              <a:rPr lang="fr-FR" sz="2400" dirty="0"/>
              <a:t>é</a:t>
            </a:r>
            <a:r>
              <a:rPr lang="en" sz="2400" dirty="0"/>
              <a:t>rents outils, langage</a:t>
            </a:r>
            <a:r>
              <a:rPr lang="fr-FR" sz="2400" dirty="0"/>
              <a:t>s</a:t>
            </a:r>
            <a:r>
              <a:rPr lang="en" sz="2400" dirty="0"/>
              <a:t>, et librairies.</a:t>
            </a:r>
          </a:p>
        </p:txBody>
      </p:sp>
      <p:sp>
        <p:nvSpPr>
          <p:cNvPr id="671" name="Shape 671"/>
          <p:cNvSpPr txBox="1">
            <a:spLocks noGrp="1"/>
          </p:cNvSpPr>
          <p:nvPr>
            <p:ph type="body" idx="2"/>
          </p:nvPr>
        </p:nvSpPr>
        <p:spPr>
          <a:xfrm>
            <a:off x="773973" y="1967531"/>
            <a:ext cx="8470223" cy="1375099"/>
          </a:xfrm>
          <a:prstGeom prst="rect">
            <a:avLst/>
          </a:prstGeom>
        </p:spPr>
        <p:txBody>
          <a:bodyPr spcFirstLastPara="1" wrap="square" lIns="91425" tIns="91425" rIns="91425" bIns="91425" anchor="t" anchorCtr="0">
            <a:noAutofit/>
          </a:bodyPr>
          <a:lstStyle/>
          <a:p>
            <a:pPr marL="0" indent="0">
              <a:buNone/>
            </a:pPr>
            <a:r>
              <a:rPr lang="fr-FR" sz="2400" b="1" dirty="0"/>
              <a:t>L</a:t>
            </a:r>
            <a:r>
              <a:rPr lang="en" sz="2400" b="1" dirty="0"/>
              <a:t>im</a:t>
            </a:r>
            <a:r>
              <a:rPr lang="fr-FR" sz="2400" b="1" dirty="0"/>
              <a:t>i</a:t>
            </a:r>
            <a:r>
              <a:rPr lang="en" sz="2400" b="1" dirty="0"/>
              <a:t>tes </a:t>
            </a:r>
          </a:p>
          <a:p>
            <a:pPr marL="0" indent="0">
              <a:buNone/>
            </a:pPr>
            <a:r>
              <a:rPr lang="fr-FR" sz="2400" dirty="0"/>
              <a:t>L’incapacité à gérer des événements qui s’étendent sur  plus d’une journée. </a:t>
            </a:r>
            <a:endParaRPr sz="2400" dirty="0"/>
          </a:p>
        </p:txBody>
      </p:sp>
      <p:sp>
        <p:nvSpPr>
          <p:cNvPr id="672" name="Shape 672"/>
          <p:cNvSpPr txBox="1">
            <a:spLocks noGrp="1"/>
          </p:cNvSpPr>
          <p:nvPr>
            <p:ph type="body" idx="3"/>
          </p:nvPr>
        </p:nvSpPr>
        <p:spPr>
          <a:xfrm>
            <a:off x="773973" y="3250952"/>
            <a:ext cx="7707816" cy="1081766"/>
          </a:xfrm>
          <a:prstGeom prst="rect">
            <a:avLst/>
          </a:prstGeom>
        </p:spPr>
        <p:txBody>
          <a:bodyPr spcFirstLastPara="1" wrap="square" lIns="91425" tIns="91425" rIns="91425" bIns="91425" anchor="t" anchorCtr="0">
            <a:noAutofit/>
          </a:bodyPr>
          <a:lstStyle/>
          <a:p>
            <a:pPr marL="0" indent="0">
              <a:buNone/>
            </a:pPr>
            <a:r>
              <a:rPr lang="fr-FR" sz="2400" b="1" dirty="0"/>
              <a:t>P</a:t>
            </a:r>
            <a:r>
              <a:rPr lang="en" sz="2400" b="1" dirty="0"/>
              <a:t>erspectives </a:t>
            </a:r>
            <a:endParaRPr sz="2400" b="1" dirty="0"/>
          </a:p>
          <a:p>
            <a:pPr marL="0" indent="0">
              <a:buNone/>
            </a:pPr>
            <a:r>
              <a:rPr lang="fr-FR" sz="2400" dirty="0"/>
              <a:t>Possibilité d’inclure une note </a:t>
            </a:r>
            <a:r>
              <a:rPr lang="fr-FR" sz="2400"/>
              <a:t>vocale à </a:t>
            </a:r>
            <a:r>
              <a:rPr lang="fr-FR" sz="2400" dirty="0"/>
              <a:t>l’événement. </a:t>
            </a:r>
          </a:p>
          <a:p>
            <a:pPr marL="0" indent="0">
              <a:buNone/>
            </a:pPr>
            <a:endParaRPr sz="11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696" y="922516"/>
            <a:ext cx="484193" cy="484193"/>
          </a:xfrm>
          <a:prstGeom prst="rect">
            <a:avLst/>
          </a:prstGeom>
          <a:noFill/>
          <a:ln>
            <a:noFill/>
          </a:ln>
        </p:spPr>
      </p:pic>
      <p:sp>
        <p:nvSpPr>
          <p:cNvPr id="46" name="Shape 968"/>
          <p:cNvSpPr/>
          <p:nvPr/>
        </p:nvSpPr>
        <p:spPr>
          <a:xfrm>
            <a:off x="159868" y="2233963"/>
            <a:ext cx="414419" cy="418455"/>
          </a:xfrm>
          <a:custGeom>
            <a:avLst/>
            <a:gdLst/>
            <a:ahLst/>
            <a:cxnLst/>
            <a:rect l="0" t="0" r="0" b="0"/>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44DBF8"/>
          </a:solidFill>
          <a:ln>
            <a:noFill/>
          </a:ln>
        </p:spPr>
        <p:txBody>
          <a:bodyPr spcFirstLastPara="1" wrap="square" lIns="91425" tIns="91425" rIns="91425" bIns="91425" anchor="ctr" anchorCtr="0">
            <a:noAutofit/>
          </a:bodyPr>
          <a:lstStyle/>
          <a:p>
            <a:endParaRPr dirty="0"/>
          </a:p>
        </p:txBody>
      </p:sp>
      <p:grpSp>
        <p:nvGrpSpPr>
          <p:cNvPr id="47" name="Shape 888"/>
          <p:cNvGrpSpPr/>
          <p:nvPr/>
        </p:nvGrpSpPr>
        <p:grpSpPr>
          <a:xfrm>
            <a:off x="189584" y="3479672"/>
            <a:ext cx="384703" cy="550724"/>
            <a:chOff x="6730350" y="2315900"/>
            <a:chExt cx="257700" cy="420100"/>
          </a:xfrm>
          <a:solidFill>
            <a:srgbClr val="3C78D8"/>
          </a:solidFill>
        </p:grpSpPr>
        <p:sp>
          <p:nvSpPr>
            <p:cNvPr id="48" name="Shape 889"/>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grpFill/>
            <a:ln>
              <a:noFill/>
            </a:ln>
          </p:spPr>
          <p:txBody>
            <a:bodyPr spcFirstLastPara="1" wrap="square" lIns="91425" tIns="91425" rIns="91425" bIns="91425" anchor="ctr" anchorCtr="0">
              <a:noAutofit/>
            </a:bodyPr>
            <a:lstStyle/>
            <a:p>
              <a:endParaRPr dirty="0"/>
            </a:p>
          </p:txBody>
        </p:sp>
        <p:sp>
          <p:nvSpPr>
            <p:cNvPr id="49" name="Shape 890"/>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grpFill/>
            <a:ln>
              <a:noFill/>
            </a:ln>
          </p:spPr>
          <p:txBody>
            <a:bodyPr spcFirstLastPara="1" wrap="square" lIns="91425" tIns="91425" rIns="91425" bIns="91425" anchor="ctr" anchorCtr="0">
              <a:noAutofit/>
            </a:bodyPr>
            <a:lstStyle/>
            <a:p>
              <a:endParaRPr dirty="0"/>
            </a:p>
          </p:txBody>
        </p:sp>
        <p:sp>
          <p:nvSpPr>
            <p:cNvPr id="50" name="Shape 891"/>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grpFill/>
            <a:ln>
              <a:noFill/>
            </a:ln>
          </p:spPr>
          <p:txBody>
            <a:bodyPr spcFirstLastPara="1" wrap="square" lIns="91425" tIns="91425" rIns="91425" bIns="91425" anchor="ctr" anchorCtr="0">
              <a:noAutofit/>
            </a:bodyPr>
            <a:lstStyle/>
            <a:p>
              <a:endParaRPr dirty="0"/>
            </a:p>
          </p:txBody>
        </p:sp>
        <p:sp>
          <p:nvSpPr>
            <p:cNvPr id="51" name="Shape 892"/>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grpFill/>
            <a:ln>
              <a:noFill/>
            </a:ln>
          </p:spPr>
          <p:txBody>
            <a:bodyPr spcFirstLastPara="1" wrap="square" lIns="91425" tIns="91425" rIns="91425" bIns="91425" anchor="ctr" anchorCtr="0">
              <a:noAutofit/>
            </a:bodyPr>
            <a:lstStyle/>
            <a:p>
              <a:endParaRPr dirty="0"/>
            </a:p>
          </p:txBody>
        </p:sp>
        <p:sp>
          <p:nvSpPr>
            <p:cNvPr id="52" name="Shape 893"/>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grpFill/>
            <a:ln>
              <a:noFill/>
            </a:ln>
          </p:spPr>
          <p:txBody>
            <a:bodyPr spcFirstLastPara="1" wrap="square" lIns="91425" tIns="91425" rIns="91425" bIns="91425" anchor="ctr" anchorCtr="0">
              <a:noAutofit/>
            </a:bodyPr>
            <a:lstStyle/>
            <a:p>
              <a:endParaRPr dirty="0"/>
            </a:p>
          </p:txBody>
        </p:sp>
      </p:grpSp>
      <p:sp>
        <p:nvSpPr>
          <p:cNvPr id="32" name="ZoneTexte 31"/>
          <p:cNvSpPr txBox="1"/>
          <p:nvPr/>
        </p:nvSpPr>
        <p:spPr>
          <a:xfrm>
            <a:off x="7861300" y="4533900"/>
            <a:ext cx="838201" cy="707886"/>
          </a:xfrm>
          <a:prstGeom prst="rect">
            <a:avLst/>
          </a:prstGeom>
          <a:noFill/>
        </p:spPr>
        <p:txBody>
          <a:bodyPr wrap="square" rtlCol="0">
            <a:spAutoFit/>
          </a:bodyPr>
          <a:lstStyle/>
          <a:p>
            <a:r>
              <a:rPr lang="fr-FR" sz="4000" dirty="0">
                <a:solidFill>
                  <a:srgbClr val="3C78D8"/>
                </a:solidFill>
              </a:rPr>
              <a:t>18</a:t>
            </a:r>
          </a:p>
        </p:txBody>
      </p:sp>
    </p:spTree>
    <p:extLst>
      <p:ext uri="{BB962C8B-B14F-4D97-AF65-F5344CB8AC3E}">
        <p14:creationId xmlns:p14="http://schemas.microsoft.com/office/powerpoint/2010/main" val="3457460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Shape 732"/>
          <p:cNvSpPr txBox="1">
            <a:spLocks noGrp="1"/>
          </p:cNvSpPr>
          <p:nvPr>
            <p:ph type="ctrTitle" idx="4294967295"/>
          </p:nvPr>
        </p:nvSpPr>
        <p:spPr>
          <a:xfrm>
            <a:off x="1275150" y="903950"/>
            <a:ext cx="6593700" cy="1159800"/>
          </a:xfrm>
          <a:prstGeom prst="rect">
            <a:avLst/>
          </a:prstGeom>
        </p:spPr>
        <p:txBody>
          <a:bodyPr spcFirstLastPara="1" wrap="square" lIns="91425" tIns="91425" rIns="91425" bIns="91425" anchor="b" anchorCtr="0">
            <a:noAutofit/>
          </a:bodyPr>
          <a:lstStyle/>
          <a:p>
            <a:r>
              <a:rPr lang="en" sz="10000" dirty="0"/>
              <a:t/>
            </a:r>
            <a:br>
              <a:rPr lang="en" sz="10000" dirty="0"/>
            </a:br>
            <a:r>
              <a:rPr lang="en" sz="10000" dirty="0"/>
              <a:t>MERCI!</a:t>
            </a:r>
            <a:endParaRPr sz="10000" dirty="0"/>
          </a:p>
        </p:txBody>
      </p:sp>
      <p:sp>
        <p:nvSpPr>
          <p:cNvPr id="3" name="ZoneTexte 2"/>
          <p:cNvSpPr txBox="1"/>
          <p:nvPr/>
        </p:nvSpPr>
        <p:spPr>
          <a:xfrm>
            <a:off x="1852506" y="1869441"/>
            <a:ext cx="5438987" cy="830997"/>
          </a:xfrm>
          <a:prstGeom prst="rect">
            <a:avLst/>
          </a:prstGeom>
          <a:noFill/>
        </p:spPr>
        <p:txBody>
          <a:bodyPr wrap="square" rtlCol="0">
            <a:spAutoFit/>
          </a:bodyPr>
          <a:lstStyle/>
          <a:p>
            <a:pPr algn="ctr"/>
            <a:r>
              <a:rPr lang="fr-FR" sz="4800" dirty="0">
                <a:solidFill>
                  <a:srgbClr val="3C78D8"/>
                </a:solidFill>
                <a:latin typeface="Source Sans Pro" panose="020B0604020202020204" charset="0"/>
              </a:rPr>
              <a:t>Pour </a:t>
            </a:r>
            <a:r>
              <a:rPr lang="fr-FR" sz="4800" dirty="0">
                <a:solidFill>
                  <a:srgbClr val="BDF32E"/>
                </a:solidFill>
                <a:latin typeface="Source Sans Pro" panose="020B0604020202020204" charset="0"/>
              </a:rPr>
              <a:t>votre</a:t>
            </a:r>
            <a:r>
              <a:rPr lang="fr-FR" sz="4800" dirty="0">
                <a:solidFill>
                  <a:srgbClr val="3C78D8"/>
                </a:solidFill>
                <a:latin typeface="Source Sans Pro" panose="020B0604020202020204" charset="0"/>
              </a:rPr>
              <a:t> attention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r>
              <a:rPr lang="en" sz="6000" dirty="0"/>
              <a:t>Introduction</a:t>
            </a:r>
            <a:endParaRPr sz="6000" dirty="0"/>
          </a:p>
        </p:txBody>
      </p:sp>
      <p:sp>
        <p:nvSpPr>
          <p:cNvPr id="473" name="Shape 47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indent="0"/>
            <a:r>
              <a:rPr lang="fr-FR" sz="2800" dirty="0"/>
              <a:t>Contexte et problématique</a:t>
            </a:r>
            <a:endParaRPr sz="2800" dirty="0"/>
          </a:p>
        </p:txBody>
      </p:sp>
      <p:sp>
        <p:nvSpPr>
          <p:cNvPr id="474" name="Shape 474"/>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algn="ctr"/>
            <a:r>
              <a:rPr lang="en" sz="12000" b="1" dirty="0">
                <a:solidFill>
                  <a:srgbClr val="3C78D8"/>
                </a:solidFill>
                <a:latin typeface="Oswald"/>
                <a:ea typeface="Oswald"/>
                <a:cs typeface="Oswald"/>
                <a:sym typeface="Oswald"/>
              </a:rPr>
              <a:t>1</a:t>
            </a:r>
            <a:endParaRPr sz="12000" dirty="0">
              <a:solidFill>
                <a:srgbClr val="3C78D8"/>
              </a:solidFill>
            </a:endParaRPr>
          </a:p>
        </p:txBody>
      </p:sp>
    </p:spTree>
    <p:extLst>
      <p:ext uri="{BB962C8B-B14F-4D97-AF65-F5344CB8AC3E}">
        <p14:creationId xmlns:p14="http://schemas.microsoft.com/office/powerpoint/2010/main" val="1553404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1049316" y="403413"/>
            <a:ext cx="6996600" cy="581829"/>
          </a:xfrm>
          <a:prstGeom prst="rect">
            <a:avLst/>
          </a:prstGeom>
        </p:spPr>
        <p:txBody>
          <a:bodyPr spcFirstLastPara="1" wrap="square" lIns="91425" tIns="91425" rIns="91425" bIns="91425" anchor="b" anchorCtr="0">
            <a:noAutofit/>
          </a:bodyPr>
          <a:lstStyle/>
          <a:p>
            <a:pPr lvl="0"/>
            <a:r>
              <a:rPr lang="fr-FR" sz="4000" dirty="0"/>
              <a:t>Contexte et problématique</a:t>
            </a:r>
            <a:endParaRPr sz="4000" dirty="0">
              <a:solidFill>
                <a:srgbClr val="3C78D8"/>
              </a:solidFill>
            </a:endParaRPr>
          </a:p>
        </p:txBody>
      </p:sp>
      <p:sp>
        <p:nvSpPr>
          <p:cNvPr id="485" name="Shape 485"/>
          <p:cNvSpPr txBox="1">
            <a:spLocks noGrp="1"/>
          </p:cNvSpPr>
          <p:nvPr>
            <p:ph type="body" idx="1"/>
          </p:nvPr>
        </p:nvSpPr>
        <p:spPr>
          <a:xfrm>
            <a:off x="158495" y="1109473"/>
            <a:ext cx="8872615" cy="3121152"/>
          </a:xfrm>
          <a:prstGeom prst="rect">
            <a:avLst/>
          </a:prstGeom>
        </p:spPr>
        <p:txBody>
          <a:bodyPr spcFirstLastPara="1" wrap="square" lIns="91425" tIns="91425" rIns="91425" bIns="91425" anchor="t" anchorCtr="0">
            <a:noAutofit/>
          </a:bodyPr>
          <a:lstStyle/>
          <a:p>
            <a:r>
              <a:rPr lang="fr-FR" sz="2400" dirty="0"/>
              <a:t>Le rythme de vie actuel nous fait sentir qu’on est perpétuellement en manque de temps. </a:t>
            </a:r>
          </a:p>
          <a:p>
            <a:r>
              <a:rPr lang="fr-FR" sz="2300" dirty="0"/>
              <a:t>L’étudiant est l’une des classes sociales les plus touchées par ce problème.</a:t>
            </a:r>
          </a:p>
          <a:p>
            <a:r>
              <a:rPr lang="fr-FR" sz="2400" dirty="0"/>
              <a:t>Nos habitudes quotidiennes ont beaucoup changé à cause des smartphones.</a:t>
            </a:r>
          </a:p>
          <a:p>
            <a:r>
              <a:rPr lang="fr-FR" sz="2400" dirty="0"/>
              <a:t>Les smartphones sont utilisés par 56% de la population  mondiale, essentiellement par les étudiants.</a:t>
            </a:r>
            <a:endParaRPr lang="fr-FR" dirty="0"/>
          </a:p>
          <a:p>
            <a:pPr>
              <a:spcBef>
                <a:spcPts val="0"/>
              </a:spcBef>
            </a:pPr>
            <a:endParaRPr dirty="0"/>
          </a:p>
          <a:p>
            <a:pPr marL="0" indent="0">
              <a:buNone/>
            </a:pPr>
            <a:endParaRPr dirty="0"/>
          </a:p>
        </p:txBody>
      </p:sp>
      <p:sp>
        <p:nvSpPr>
          <p:cNvPr id="7" name="ZoneTexte 6"/>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2</a:t>
            </a:r>
          </a:p>
        </p:txBody>
      </p:sp>
    </p:spTree>
    <p:extLst>
      <p:ext uri="{BB962C8B-B14F-4D97-AF65-F5344CB8AC3E}">
        <p14:creationId xmlns:p14="http://schemas.microsoft.com/office/powerpoint/2010/main" val="2826831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365761" y="3470062"/>
            <a:ext cx="7389839" cy="1159800"/>
          </a:xfrm>
          <a:prstGeom prst="rect">
            <a:avLst/>
          </a:prstGeom>
        </p:spPr>
        <p:txBody>
          <a:bodyPr spcFirstLastPara="1" wrap="square" lIns="91425" tIns="91425" rIns="91425" bIns="91425" anchor="b" anchorCtr="0">
            <a:noAutofit/>
          </a:bodyPr>
          <a:lstStyle/>
          <a:p>
            <a:r>
              <a:rPr lang="fr-FR" sz="4800" dirty="0"/>
              <a:t>Spécification des besoins et conception</a:t>
            </a:r>
            <a:endParaRPr sz="4800" dirty="0"/>
          </a:p>
        </p:txBody>
      </p:sp>
      <p:sp>
        <p:nvSpPr>
          <p:cNvPr id="474" name="Shape 474"/>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algn="ctr"/>
            <a:r>
              <a:rPr lang="en" sz="12000" b="1" dirty="0">
                <a:solidFill>
                  <a:srgbClr val="3C78D8"/>
                </a:solidFill>
                <a:latin typeface="Oswald"/>
                <a:sym typeface="Oswald"/>
              </a:rPr>
              <a:t>2</a:t>
            </a:r>
            <a:endParaRPr sz="12000" dirty="0">
              <a:solidFill>
                <a:srgbClr val="3C78D8"/>
              </a:solidFill>
            </a:endParaRPr>
          </a:p>
        </p:txBody>
      </p:sp>
    </p:spTree>
    <p:extLst>
      <p:ext uri="{BB962C8B-B14F-4D97-AF65-F5344CB8AC3E}">
        <p14:creationId xmlns:p14="http://schemas.microsoft.com/office/powerpoint/2010/main" val="1452620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957474" y="527644"/>
            <a:ext cx="7180284" cy="581829"/>
          </a:xfrm>
          <a:prstGeom prst="rect">
            <a:avLst/>
          </a:prstGeom>
        </p:spPr>
        <p:txBody>
          <a:bodyPr spcFirstLastPara="1" wrap="square" lIns="91425" tIns="91425" rIns="91425" bIns="91425" anchor="b" anchorCtr="0">
            <a:noAutofit/>
          </a:bodyPr>
          <a:lstStyle/>
          <a:p>
            <a:pPr lvl="0"/>
            <a:r>
              <a:rPr lang="fr-FR" sz="4000" dirty="0"/>
              <a:t>Spécification des besoins</a:t>
            </a:r>
            <a:endParaRPr sz="4000" dirty="0">
              <a:solidFill>
                <a:srgbClr val="3C78D8"/>
              </a:solidFill>
            </a:endParaRPr>
          </a:p>
        </p:txBody>
      </p:sp>
      <p:sp>
        <p:nvSpPr>
          <p:cNvPr id="485" name="Shape 485"/>
          <p:cNvSpPr txBox="1">
            <a:spLocks noGrp="1"/>
          </p:cNvSpPr>
          <p:nvPr>
            <p:ph type="body" idx="1"/>
          </p:nvPr>
        </p:nvSpPr>
        <p:spPr>
          <a:xfrm>
            <a:off x="158496" y="1627093"/>
            <a:ext cx="8778240" cy="2603531"/>
          </a:xfrm>
          <a:prstGeom prst="rect">
            <a:avLst/>
          </a:prstGeom>
        </p:spPr>
        <p:txBody>
          <a:bodyPr spcFirstLastPara="1" wrap="square" lIns="91425" tIns="91425" rIns="91425" bIns="91425" anchor="t" anchorCtr="0">
            <a:noAutofit/>
          </a:bodyPr>
          <a:lstStyle/>
          <a:p>
            <a:r>
              <a:rPr lang="fr-FR" sz="2400" dirty="0"/>
              <a:t>L’application à développer aura pour mission d’offrir une représentation  des activités de l’utilisateur pendant les jours de la semaine et lui rappeler les tâches prévues. </a:t>
            </a:r>
          </a:p>
          <a:p>
            <a:endParaRPr lang="fr-FR" sz="2400" dirty="0"/>
          </a:p>
          <a:p>
            <a:r>
              <a:rPr lang="fr-FR" sz="2400" dirty="0"/>
              <a:t>UML : est un langage de modélisation graphique et textuelle.</a:t>
            </a:r>
          </a:p>
          <a:p>
            <a:pPr marL="101598" indent="0">
              <a:buNone/>
            </a:pPr>
            <a:endParaRPr lang="fr-FR" sz="2400" dirty="0"/>
          </a:p>
          <a:p>
            <a:endParaRPr lang="fr-FR" dirty="0"/>
          </a:p>
          <a:p>
            <a:pPr>
              <a:spcBef>
                <a:spcPts val="0"/>
              </a:spcBef>
            </a:pPr>
            <a:endParaRPr dirty="0"/>
          </a:p>
          <a:p>
            <a:pPr marL="0" indent="0">
              <a:buNone/>
            </a:pPr>
            <a:endParaRPr dirty="0"/>
          </a:p>
        </p:txBody>
      </p:sp>
      <p:sp>
        <p:nvSpPr>
          <p:cNvPr id="7" name="ZoneTexte 6"/>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3</a:t>
            </a:r>
          </a:p>
        </p:txBody>
      </p:sp>
    </p:spTree>
    <p:extLst>
      <p:ext uri="{BB962C8B-B14F-4D97-AF65-F5344CB8AC3E}">
        <p14:creationId xmlns:p14="http://schemas.microsoft.com/office/powerpoint/2010/main" val="2907194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9"/>
        <p:cNvGrpSpPr/>
        <p:nvPr/>
      </p:nvGrpSpPr>
      <p:grpSpPr>
        <a:xfrm>
          <a:off x="0" y="0"/>
          <a:ext cx="0" cy="0"/>
          <a:chOff x="0" y="0"/>
          <a:chExt cx="0" cy="0"/>
        </a:xfrm>
      </p:grpSpPr>
      <p:pic>
        <p:nvPicPr>
          <p:cNvPr id="5" name="Picture 2" descr="D:\gitrep\docpfc\Modèle_Mémoire LATEX\images\cas_utilisation.PNG"/>
          <p:cNvPicPr>
            <a:picLocks noChangeAspect="1" noChangeArrowheads="1"/>
          </p:cNvPicPr>
          <p:nvPr/>
        </p:nvPicPr>
        <p:blipFill>
          <a:blip r:embed="rId3"/>
          <a:srcRect/>
          <a:stretch>
            <a:fillRect/>
          </a:stretch>
        </p:blipFill>
        <p:spPr bwMode="auto">
          <a:xfrm>
            <a:off x="209319" y="444985"/>
            <a:ext cx="7910111" cy="4698515"/>
          </a:xfrm>
          <a:prstGeom prst="rect">
            <a:avLst/>
          </a:prstGeom>
          <a:noFill/>
          <a:ln>
            <a:noFill/>
          </a:ln>
        </p:spPr>
      </p:pic>
      <p:sp>
        <p:nvSpPr>
          <p:cNvPr id="3" name="ZoneTexte 2"/>
          <p:cNvSpPr txBox="1"/>
          <p:nvPr/>
        </p:nvSpPr>
        <p:spPr>
          <a:xfrm>
            <a:off x="1454226" y="0"/>
            <a:ext cx="5827923" cy="523220"/>
          </a:xfrm>
          <a:prstGeom prst="rect">
            <a:avLst/>
          </a:prstGeom>
          <a:noFill/>
        </p:spPr>
        <p:txBody>
          <a:bodyPr wrap="square" rtlCol="0">
            <a:spAutoFit/>
          </a:bodyPr>
          <a:lstStyle/>
          <a:p>
            <a:r>
              <a:rPr lang="fr-FR" sz="2800" b="1" dirty="0">
                <a:solidFill>
                  <a:srgbClr val="00CEF6"/>
                </a:solidFill>
                <a:latin typeface="Oswald"/>
              </a:rPr>
              <a:t>1.Diagramme de cas d'utilisation</a:t>
            </a:r>
          </a:p>
        </p:txBody>
      </p:sp>
      <p:sp>
        <p:nvSpPr>
          <p:cNvPr id="8" name="ZoneTexte 7"/>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4</a:t>
            </a:r>
          </a:p>
        </p:txBody>
      </p:sp>
    </p:spTree>
    <p:extLst>
      <p:ext uri="{BB962C8B-B14F-4D97-AF65-F5344CB8AC3E}">
        <p14:creationId xmlns:p14="http://schemas.microsoft.com/office/powerpoint/2010/main" val="1342458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9"/>
        <p:cNvGrpSpPr/>
        <p:nvPr/>
      </p:nvGrpSpPr>
      <p:grpSpPr>
        <a:xfrm>
          <a:off x="0" y="0"/>
          <a:ext cx="0" cy="0"/>
          <a:chOff x="0" y="0"/>
          <a:chExt cx="0" cy="0"/>
        </a:xfrm>
      </p:grpSpPr>
      <p:sp>
        <p:nvSpPr>
          <p:cNvPr id="4" name="Rectangle 3"/>
          <p:cNvSpPr/>
          <p:nvPr/>
        </p:nvSpPr>
        <p:spPr>
          <a:xfrm>
            <a:off x="2115865" y="0"/>
            <a:ext cx="4732386" cy="523220"/>
          </a:xfrm>
          <a:prstGeom prst="rect">
            <a:avLst/>
          </a:prstGeom>
        </p:spPr>
        <p:txBody>
          <a:bodyPr wrap="none">
            <a:spAutoFit/>
          </a:bodyPr>
          <a:lstStyle/>
          <a:p>
            <a:r>
              <a:rPr lang="fr-FR" sz="2800" b="1" dirty="0">
                <a:solidFill>
                  <a:srgbClr val="00CEF6"/>
                </a:solidFill>
                <a:latin typeface="Oswald"/>
              </a:rPr>
              <a:t>2. Interfaces IHM et navigation</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274" y="513621"/>
            <a:ext cx="6780558" cy="4629879"/>
          </a:xfrm>
          <a:prstGeom prst="rect">
            <a:avLst/>
          </a:prstGeom>
        </p:spPr>
      </p:pic>
      <p:sp>
        <p:nvSpPr>
          <p:cNvPr id="9" name="ZoneTexte 8"/>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5</a:t>
            </a:r>
          </a:p>
        </p:txBody>
      </p:sp>
    </p:spTree>
    <p:extLst>
      <p:ext uri="{BB962C8B-B14F-4D97-AF65-F5344CB8AC3E}">
        <p14:creationId xmlns:p14="http://schemas.microsoft.com/office/powerpoint/2010/main" val="675524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9"/>
        <p:cNvGrpSpPr/>
        <p:nvPr/>
      </p:nvGrpSpPr>
      <p:grpSpPr>
        <a:xfrm>
          <a:off x="0" y="0"/>
          <a:ext cx="0" cy="0"/>
          <a:chOff x="0" y="0"/>
          <a:chExt cx="0" cy="0"/>
        </a:xfrm>
      </p:grpSpPr>
      <p:sp>
        <p:nvSpPr>
          <p:cNvPr id="4" name="Rectangle 3"/>
          <p:cNvSpPr/>
          <p:nvPr/>
        </p:nvSpPr>
        <p:spPr>
          <a:xfrm>
            <a:off x="2115865" y="0"/>
            <a:ext cx="4463081" cy="584775"/>
          </a:xfrm>
          <a:prstGeom prst="rect">
            <a:avLst/>
          </a:prstGeom>
        </p:spPr>
        <p:txBody>
          <a:bodyPr wrap="none">
            <a:spAutoFit/>
          </a:bodyPr>
          <a:lstStyle/>
          <a:p>
            <a:r>
              <a:rPr lang="fr-FR" sz="3200" b="1" dirty="0">
                <a:solidFill>
                  <a:srgbClr val="00CEF6"/>
                </a:solidFill>
              </a:rPr>
              <a:t>3. Modèle du domaine</a:t>
            </a:r>
            <a:endParaRPr lang="fr-FR" sz="3200" b="1" dirty="0">
              <a:solidFill>
                <a:srgbClr val="00CEF6"/>
              </a:solidFill>
              <a:latin typeface="Oswald"/>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10" y="584775"/>
            <a:ext cx="7158529" cy="4132065"/>
          </a:xfrm>
          <a:prstGeom prst="rect">
            <a:avLst/>
          </a:prstGeom>
        </p:spPr>
      </p:pic>
      <p:sp>
        <p:nvSpPr>
          <p:cNvPr id="8" name="ZoneTexte 7"/>
          <p:cNvSpPr txBox="1"/>
          <p:nvPr/>
        </p:nvSpPr>
        <p:spPr>
          <a:xfrm>
            <a:off x="8229601" y="4533900"/>
            <a:ext cx="444500" cy="707886"/>
          </a:xfrm>
          <a:prstGeom prst="rect">
            <a:avLst/>
          </a:prstGeom>
          <a:noFill/>
        </p:spPr>
        <p:txBody>
          <a:bodyPr wrap="square" rtlCol="0">
            <a:spAutoFit/>
          </a:bodyPr>
          <a:lstStyle/>
          <a:p>
            <a:r>
              <a:rPr lang="fr-FR" sz="4000" dirty="0">
                <a:solidFill>
                  <a:srgbClr val="3C78D8"/>
                </a:solidFill>
              </a:rPr>
              <a:t>6</a:t>
            </a:r>
          </a:p>
        </p:txBody>
      </p:sp>
    </p:spTree>
    <p:extLst>
      <p:ext uri="{BB962C8B-B14F-4D97-AF65-F5344CB8AC3E}">
        <p14:creationId xmlns:p14="http://schemas.microsoft.com/office/powerpoint/2010/main" val="2394612250"/>
      </p:ext>
    </p:extLst>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1091</TotalTime>
  <Words>1262</Words>
  <Application>Microsoft Office PowerPoint</Application>
  <PresentationFormat>Affichage à l'écran (16:9)</PresentationFormat>
  <Paragraphs>142</Paragraphs>
  <Slides>24</Slides>
  <Notes>24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vt:i4>
      </vt:variant>
    </vt:vector>
  </HeadingPairs>
  <TitlesOfParts>
    <vt:vector size="31" baseType="lpstr">
      <vt:lpstr>Source Sans Pro</vt:lpstr>
      <vt:lpstr>Calibri</vt:lpstr>
      <vt:lpstr>Oswald</vt:lpstr>
      <vt:lpstr>Tahoma</vt:lpstr>
      <vt:lpstr>Arial</vt:lpstr>
      <vt:lpstr>Times New Roman</vt:lpstr>
      <vt:lpstr>Quince template</vt:lpstr>
      <vt:lpstr>Présentation PowerPoint</vt:lpstr>
      <vt:lpstr>Plan de la présentation</vt:lpstr>
      <vt:lpstr>Introduction</vt:lpstr>
      <vt:lpstr>Contexte et problématique</vt:lpstr>
      <vt:lpstr>Spécification des besoins et conception</vt:lpstr>
      <vt:lpstr>Spécification des besoins</vt:lpstr>
      <vt:lpstr>Présentation PowerPoint</vt:lpstr>
      <vt:lpstr>Présentation PowerPoint</vt:lpstr>
      <vt:lpstr>Présentation PowerPoint</vt:lpstr>
      <vt:lpstr>Présentation PowerPoint</vt:lpstr>
      <vt:lpstr>5. Diagramme d’interaction</vt:lpstr>
      <vt:lpstr>Présentation PowerPoint</vt:lpstr>
      <vt:lpstr>Présentation PowerPoint</vt:lpstr>
      <vt:lpstr>6. Modèle relationnel</vt:lpstr>
      <vt:lpstr>Implémentation</vt:lpstr>
      <vt:lpstr>1. Représentation de l’environnement de travail </vt:lpstr>
      <vt:lpstr>2. Interfaces de l’application</vt:lpstr>
      <vt:lpstr>Présentation PowerPoint</vt:lpstr>
      <vt:lpstr>Présentation PowerPoint</vt:lpstr>
      <vt:lpstr>Présentation PowerPoint</vt:lpstr>
      <vt:lpstr>Conclusion</vt:lpstr>
      <vt:lpstr>Synthèse</vt:lpstr>
      <vt:lpstr>Synthèse</vt:lpstr>
      <vt:lpstr> 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et réalisation d’une application Android pour la gestion du temps de l’étudiant</dc:title>
  <dc:creator>silver-desk</dc:creator>
  <cp:lastModifiedBy>silver-desk</cp:lastModifiedBy>
  <cp:revision>147</cp:revision>
  <dcterms:modified xsi:type="dcterms:W3CDTF">2018-06-12T07:31:45Z</dcterms:modified>
</cp:coreProperties>
</file>